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8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9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1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1" r:id="rId3"/>
    <p:sldMasterId id="2147483682" r:id="rId4"/>
    <p:sldMasterId id="2147483691" r:id="rId5"/>
    <p:sldMasterId id="2147483706" r:id="rId6"/>
    <p:sldMasterId id="2147483721" r:id="rId7"/>
    <p:sldMasterId id="2147483735" r:id="rId8"/>
    <p:sldMasterId id="2147483763" r:id="rId9"/>
    <p:sldMasterId id="2147483773" r:id="rId10"/>
    <p:sldMasterId id="2147483783" r:id="rId11"/>
    <p:sldMasterId id="2147483793" r:id="rId12"/>
  </p:sldMasterIdLst>
  <p:notesMasterIdLst>
    <p:notesMasterId r:id="rId102"/>
  </p:notesMasterIdLst>
  <p:sldIdLst>
    <p:sldId id="256" r:id="rId13"/>
    <p:sldId id="447" r:id="rId14"/>
    <p:sldId id="440" r:id="rId15"/>
    <p:sldId id="427" r:id="rId16"/>
    <p:sldId id="448" r:id="rId17"/>
    <p:sldId id="452" r:id="rId18"/>
    <p:sldId id="453" r:id="rId19"/>
    <p:sldId id="455" r:id="rId20"/>
    <p:sldId id="449" r:id="rId21"/>
    <p:sldId id="458" r:id="rId22"/>
    <p:sldId id="514" r:id="rId23"/>
    <p:sldId id="476" r:id="rId24"/>
    <p:sldId id="477" r:id="rId25"/>
    <p:sldId id="488" r:id="rId26"/>
    <p:sldId id="515" r:id="rId27"/>
    <p:sldId id="462" r:id="rId28"/>
    <p:sldId id="463" r:id="rId29"/>
    <p:sldId id="470" r:id="rId30"/>
    <p:sldId id="405" r:id="rId31"/>
    <p:sldId id="411" r:id="rId32"/>
    <p:sldId id="516" r:id="rId33"/>
    <p:sldId id="417" r:id="rId34"/>
    <p:sldId id="420" r:id="rId35"/>
    <p:sldId id="478" r:id="rId36"/>
    <p:sldId id="518" r:id="rId37"/>
    <p:sldId id="527" r:id="rId38"/>
    <p:sldId id="604" r:id="rId39"/>
    <p:sldId id="542" r:id="rId40"/>
    <p:sldId id="546" r:id="rId41"/>
    <p:sldId id="258" r:id="rId42"/>
    <p:sldId id="618" r:id="rId43"/>
    <p:sldId id="517" r:id="rId44"/>
    <p:sldId id="261" r:id="rId45"/>
    <p:sldId id="262" r:id="rId46"/>
    <p:sldId id="441" r:id="rId47"/>
    <p:sldId id="442" r:id="rId48"/>
    <p:sldId id="263" r:id="rId49"/>
    <p:sldId id="264" r:id="rId50"/>
    <p:sldId id="265" r:id="rId51"/>
    <p:sldId id="266" r:id="rId52"/>
    <p:sldId id="619" r:id="rId53"/>
    <p:sldId id="620" r:id="rId54"/>
    <p:sldId id="605" r:id="rId55"/>
    <p:sldId id="592" r:id="rId56"/>
    <p:sldId id="603" r:id="rId57"/>
    <p:sldId id="575" r:id="rId58"/>
    <p:sldId id="606" r:id="rId59"/>
    <p:sldId id="571" r:id="rId60"/>
    <p:sldId id="581" r:id="rId61"/>
    <p:sldId id="568" r:id="rId62"/>
    <p:sldId id="607" r:id="rId63"/>
    <p:sldId id="412" r:id="rId64"/>
    <p:sldId id="608" r:id="rId65"/>
    <p:sldId id="394" r:id="rId66"/>
    <p:sldId id="609" r:id="rId67"/>
    <p:sldId id="499" r:id="rId68"/>
    <p:sldId id="495" r:id="rId69"/>
    <p:sldId id="611" r:id="rId70"/>
    <p:sldId id="610" r:id="rId71"/>
    <p:sldId id="613" r:id="rId72"/>
    <p:sldId id="614" r:id="rId73"/>
    <p:sldId id="403" r:id="rId74"/>
    <p:sldId id="615" r:id="rId75"/>
    <p:sldId id="616" r:id="rId76"/>
    <p:sldId id="454" r:id="rId77"/>
    <p:sldId id="617" r:id="rId78"/>
    <p:sldId id="466" r:id="rId79"/>
    <p:sldId id="622" r:id="rId80"/>
    <p:sldId id="625" r:id="rId81"/>
    <p:sldId id="623" r:id="rId82"/>
    <p:sldId id="483" r:id="rId83"/>
    <p:sldId id="504" r:id="rId84"/>
    <p:sldId id="626" r:id="rId85"/>
    <p:sldId id="587" r:id="rId86"/>
    <p:sldId id="270" r:id="rId87"/>
    <p:sldId id="271" r:id="rId88"/>
    <p:sldId id="811" r:id="rId89"/>
    <p:sldId id="812" r:id="rId90"/>
    <p:sldId id="627" r:id="rId91"/>
    <p:sldId id="628" r:id="rId92"/>
    <p:sldId id="805" r:id="rId93"/>
    <p:sldId id="806" r:id="rId94"/>
    <p:sldId id="807" r:id="rId95"/>
    <p:sldId id="743" r:id="rId96"/>
    <p:sldId id="746" r:id="rId97"/>
    <p:sldId id="808" r:id="rId98"/>
    <p:sldId id="809" r:id="rId99"/>
    <p:sldId id="810" r:id="rId100"/>
    <p:sldId id="272" r:id="rId10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 自郁" initials="陈" lastIdx="4" clrIdx="0">
    <p:extLst>
      <p:ext uri="{19B8F6BF-5375-455C-9EA6-DF929625EA0E}">
        <p15:presenceInfo xmlns="" xmlns:p15="http://schemas.microsoft.com/office/powerpoint/2012/main" userId="8cb11c6f13cb98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682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4.xml"/><Relationship Id="rId21" Type="http://schemas.openxmlformats.org/officeDocument/2006/relationships/slide" Target="slides/slide9.xml"/><Relationship Id="rId42" Type="http://schemas.openxmlformats.org/officeDocument/2006/relationships/slide" Target="slides/slide30.xml"/><Relationship Id="rId47" Type="http://schemas.openxmlformats.org/officeDocument/2006/relationships/slide" Target="slides/slide35.xml"/><Relationship Id="rId63" Type="http://schemas.openxmlformats.org/officeDocument/2006/relationships/slide" Target="slides/slide51.xml"/><Relationship Id="rId68" Type="http://schemas.openxmlformats.org/officeDocument/2006/relationships/slide" Target="slides/slide56.xml"/><Relationship Id="rId84" Type="http://schemas.openxmlformats.org/officeDocument/2006/relationships/slide" Target="slides/slide72.xml"/><Relationship Id="rId89" Type="http://schemas.openxmlformats.org/officeDocument/2006/relationships/slide" Target="slides/slide77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9.xml"/><Relationship Id="rId92" Type="http://schemas.openxmlformats.org/officeDocument/2006/relationships/slide" Target="slides/slide8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07" Type="http://schemas.openxmlformats.org/officeDocument/2006/relationships/tableStyles" Target="tableStyles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3" Type="http://schemas.openxmlformats.org/officeDocument/2006/relationships/slide" Target="slides/slide41.xml"/><Relationship Id="rId58" Type="http://schemas.openxmlformats.org/officeDocument/2006/relationships/slide" Target="slides/slide46.xml"/><Relationship Id="rId66" Type="http://schemas.openxmlformats.org/officeDocument/2006/relationships/slide" Target="slides/slide54.xml"/><Relationship Id="rId74" Type="http://schemas.openxmlformats.org/officeDocument/2006/relationships/slide" Target="slides/slide62.xml"/><Relationship Id="rId79" Type="http://schemas.openxmlformats.org/officeDocument/2006/relationships/slide" Target="slides/slide67.xml"/><Relationship Id="rId87" Type="http://schemas.openxmlformats.org/officeDocument/2006/relationships/slide" Target="slides/slide75.xml"/><Relationship Id="rId10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49.xml"/><Relationship Id="rId82" Type="http://schemas.openxmlformats.org/officeDocument/2006/relationships/slide" Target="slides/slide70.xml"/><Relationship Id="rId90" Type="http://schemas.openxmlformats.org/officeDocument/2006/relationships/slide" Target="slides/slide78.xml"/><Relationship Id="rId95" Type="http://schemas.openxmlformats.org/officeDocument/2006/relationships/slide" Target="slides/slide83.xml"/><Relationship Id="rId19" Type="http://schemas.openxmlformats.org/officeDocument/2006/relationships/slide" Target="slides/slide7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slide" Target="slides/slide36.xml"/><Relationship Id="rId56" Type="http://schemas.openxmlformats.org/officeDocument/2006/relationships/slide" Target="slides/slide44.xml"/><Relationship Id="rId64" Type="http://schemas.openxmlformats.org/officeDocument/2006/relationships/slide" Target="slides/slide52.xml"/><Relationship Id="rId69" Type="http://schemas.openxmlformats.org/officeDocument/2006/relationships/slide" Target="slides/slide57.xml"/><Relationship Id="rId77" Type="http://schemas.openxmlformats.org/officeDocument/2006/relationships/slide" Target="slides/slide65.xml"/><Relationship Id="rId100" Type="http://schemas.openxmlformats.org/officeDocument/2006/relationships/slide" Target="slides/slide88.xml"/><Relationship Id="rId105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9.xml"/><Relationship Id="rId72" Type="http://schemas.openxmlformats.org/officeDocument/2006/relationships/slide" Target="slides/slide60.xml"/><Relationship Id="rId80" Type="http://schemas.openxmlformats.org/officeDocument/2006/relationships/slide" Target="slides/slide68.xml"/><Relationship Id="rId85" Type="http://schemas.openxmlformats.org/officeDocument/2006/relationships/slide" Target="slides/slide73.xml"/><Relationship Id="rId93" Type="http://schemas.openxmlformats.org/officeDocument/2006/relationships/slide" Target="slides/slide81.xml"/><Relationship Id="rId98" Type="http://schemas.openxmlformats.org/officeDocument/2006/relationships/slide" Target="slides/slide86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59" Type="http://schemas.openxmlformats.org/officeDocument/2006/relationships/slide" Target="slides/slide47.xml"/><Relationship Id="rId67" Type="http://schemas.openxmlformats.org/officeDocument/2006/relationships/slide" Target="slides/slide55.xml"/><Relationship Id="rId103" Type="http://schemas.openxmlformats.org/officeDocument/2006/relationships/commentAuthors" Target="commentAuthors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54" Type="http://schemas.openxmlformats.org/officeDocument/2006/relationships/slide" Target="slides/slide42.xml"/><Relationship Id="rId62" Type="http://schemas.openxmlformats.org/officeDocument/2006/relationships/slide" Target="slides/slide50.xml"/><Relationship Id="rId70" Type="http://schemas.openxmlformats.org/officeDocument/2006/relationships/slide" Target="slides/slide58.xml"/><Relationship Id="rId75" Type="http://schemas.openxmlformats.org/officeDocument/2006/relationships/slide" Target="slides/slide63.xml"/><Relationship Id="rId83" Type="http://schemas.openxmlformats.org/officeDocument/2006/relationships/slide" Target="slides/slide71.xml"/><Relationship Id="rId88" Type="http://schemas.openxmlformats.org/officeDocument/2006/relationships/slide" Target="slides/slide76.xml"/><Relationship Id="rId91" Type="http://schemas.openxmlformats.org/officeDocument/2006/relationships/slide" Target="slides/slide79.xml"/><Relationship Id="rId96" Type="http://schemas.openxmlformats.org/officeDocument/2006/relationships/slide" Target="slides/slide8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slide" Target="slides/slide37.xml"/><Relationship Id="rId57" Type="http://schemas.openxmlformats.org/officeDocument/2006/relationships/slide" Target="slides/slide45.xml"/><Relationship Id="rId10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slide" Target="slides/slide40.xml"/><Relationship Id="rId60" Type="http://schemas.openxmlformats.org/officeDocument/2006/relationships/slide" Target="slides/slide48.xml"/><Relationship Id="rId65" Type="http://schemas.openxmlformats.org/officeDocument/2006/relationships/slide" Target="slides/slide53.xml"/><Relationship Id="rId73" Type="http://schemas.openxmlformats.org/officeDocument/2006/relationships/slide" Target="slides/slide61.xml"/><Relationship Id="rId78" Type="http://schemas.openxmlformats.org/officeDocument/2006/relationships/slide" Target="slides/slide66.xml"/><Relationship Id="rId81" Type="http://schemas.openxmlformats.org/officeDocument/2006/relationships/slide" Target="slides/slide69.xml"/><Relationship Id="rId86" Type="http://schemas.openxmlformats.org/officeDocument/2006/relationships/slide" Target="slides/slide74.xml"/><Relationship Id="rId94" Type="http://schemas.openxmlformats.org/officeDocument/2006/relationships/slide" Target="slides/slide82.xml"/><Relationship Id="rId99" Type="http://schemas.openxmlformats.org/officeDocument/2006/relationships/slide" Target="slides/slide87.xml"/><Relationship Id="rId101" Type="http://schemas.openxmlformats.org/officeDocument/2006/relationships/slide" Target="slides/slide8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39" Type="http://schemas.openxmlformats.org/officeDocument/2006/relationships/slide" Target="slides/slide27.xml"/><Relationship Id="rId34" Type="http://schemas.openxmlformats.org/officeDocument/2006/relationships/slide" Target="slides/slide22.xml"/><Relationship Id="rId50" Type="http://schemas.openxmlformats.org/officeDocument/2006/relationships/slide" Target="slides/slide38.xml"/><Relationship Id="rId55" Type="http://schemas.openxmlformats.org/officeDocument/2006/relationships/slide" Target="slides/slide43.xml"/><Relationship Id="rId76" Type="http://schemas.openxmlformats.org/officeDocument/2006/relationships/slide" Target="slides/slide64.xml"/><Relationship Id="rId97" Type="http://schemas.openxmlformats.org/officeDocument/2006/relationships/slide" Target="slides/slide85.xml"/><Relationship Id="rId10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C284E-0920-49D7-A405-75278D33C113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BCF6E-4BAC-4DCB-B7B9-FE0877288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589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2CDB4A-B99D-4A45-8E03-DE94DCF4347D}" type="slidenum">
              <a:rPr lang="en-US" altLang="zh-CN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2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70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5702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24774E-6934-4A8B-A34C-206CE707F0F1}" type="slidenum">
              <a:rPr kumimoji="0" lang="en-CA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72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6726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AFB4CE-F9F7-4A1E-B1C4-75CE03970EF3}" type="slidenum">
              <a:rPr kumimoji="0" lang="en-CA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CA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947529-AE57-45F2-A91A-181B2E131E4C}" type="slidenum">
              <a:rPr kumimoji="0" lang="en-CA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panose="02010600030101010101" pitchFamily="2" charset="-122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CA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panose="02010600030101010101" pitchFamily="2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710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947529-AE57-45F2-A91A-181B2E131E4C}" type="slidenum">
              <a:rPr kumimoji="0" lang="en-CA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panose="02010600030101010101" pitchFamily="2" charset="-122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CA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panose="02010600030101010101" pitchFamily="2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030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947529-AE57-45F2-A91A-181B2E131E4C}" type="slidenum">
              <a:rPr kumimoji="0" lang="en-CA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panose="02010600030101010101" pitchFamily="2" charset="-122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CA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panose="02010600030101010101" pitchFamily="2" charset="-122"/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58E43F-845A-44F2-A70B-1F43ADCB0A31}" type="slidenum">
              <a:rPr kumimoji="0" lang="en-CA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panose="02010600030101010101" pitchFamily="2" charset="-122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CA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panose="02010600030101010101" pitchFamily="2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0456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58E43F-845A-44F2-A70B-1F43ADCB0A31}" type="slidenum">
              <a:rPr kumimoji="0" lang="en-CA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panose="02010600030101010101" pitchFamily="2" charset="-122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CA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panose="02010600030101010101" pitchFamily="2" charset="-122"/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045291-3823-4DA4-A03B-B777EBC079F9}" type="slidenum">
              <a:rPr kumimoji="0" lang="en-CA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panose="02010600030101010101" pitchFamily="2" charset="-122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CA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panose="02010600030101010101" pitchFamily="2" charset="-122"/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B9F1A6-9116-402A-AFC3-BFE769B2F5E0}" type="slidenum">
              <a:rPr kumimoji="0" lang="en-CA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panose="02010600030101010101" pitchFamily="2" charset="-122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CA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panose="02010600030101010101" pitchFamily="2" charset="-122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BCF6E-4BAC-4DCB-B7B9-FE08772881E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088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D265A4-B18F-4D0A-A6B4-CCEE0C7230AA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CE734EC-4B93-4A95-B080-8A1E2C11CF4D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F32DA7-7771-4200-B152-B9DCB03CC5DD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11059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094416-8409-4696-B55F-363EC36E415C}" type="slidenum">
              <a:rPr kumimoji="0" lang="en-CA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1269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06AF4A-FA9F-40F8-BD94-AECC5324DE3F}" type="slidenum">
              <a:rPr kumimoji="0" lang="en-CA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CA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2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252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709BF2-C704-4CA2-8012-82DC2686737F}" type="slidenum">
              <a:rPr kumimoji="0" lang="en-CA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24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324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F8F830-3396-4F4A-9D3C-884E87FC265B}" type="slidenum">
              <a:rPr kumimoji="0" lang="en-CA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227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F119-8BC3-4E27-8168-EF399ABE6951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ACEFC-84E2-4A3A-81E4-26B6AACED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58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F119-8BC3-4E27-8168-EF399ABE6951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ACEFC-84E2-4A3A-81E4-26B6AACED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67198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: 强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200" y="3081000"/>
            <a:ext cx="115824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zh-CN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8603" y="2424752"/>
            <a:ext cx="11592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zh-CN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CC284-968B-4234-AFD2-0E1F8C5F322B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607E5-1564-42B1-A983-092FA9E9C814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1129143"/>
      </p:ext>
    </p:extLst>
  </p:cSld>
  <p:clrMapOvr>
    <a:masterClrMapping/>
  </p:clrMapOvr>
  <p:transition spd="slow">
    <p:push dir="u"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2895600"/>
            <a:ext cx="100584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53156" y="3200400"/>
            <a:ext cx="93472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zh-CN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97600" y="664780"/>
            <a:ext cx="5588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zh-CN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F1FE8EC-AC25-4590-BF3E-606C3B0173BB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03013EF-BF11-48FA-9087-92617EB04EC2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2215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38310-D876-4283-B3A3-7B9C56CD61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973793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18" y="20638"/>
            <a:ext cx="4665133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1484" y="20638"/>
            <a:ext cx="7499349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517" y="2817813"/>
            <a:ext cx="10225616" cy="229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17151" y="2819400"/>
            <a:ext cx="1947333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/>
          <p:cNvPicPr>
            <a:picLocks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517" y="5089526"/>
            <a:ext cx="12130616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3"/>
          <p:cNvSpPr/>
          <p:nvPr userDrawn="1"/>
        </p:nvSpPr>
        <p:spPr>
          <a:xfrm>
            <a:off x="11673417" y="2470150"/>
            <a:ext cx="4064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F47F28"/>
              </a:solidFill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775200" y="1295400"/>
            <a:ext cx="68072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zh-CN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92" y="4114800"/>
            <a:ext cx="9753600" cy="914400"/>
          </a:xfrm>
        </p:spPr>
        <p:txBody>
          <a:bodyPr anchor="b">
            <a:normAutofit/>
          </a:bodyPr>
          <a:lstStyle>
            <a:lvl1pPr marL="0" indent="0" eaLnBrk="1" latinLnBrk="0" hangingPunct="1">
              <a:defRPr kumimoji="0" lang="zh-CN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92D1265-733D-4CE5-BF3D-A7C0F59C5C4B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3D0DF45-E85D-4C4B-B9D7-F442FDAF78F4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481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 userDrawn="1"/>
        </p:nvSpPr>
        <p:spPr>
          <a:xfrm>
            <a:off x="1016000" y="1946209"/>
            <a:ext cx="27432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/>
              <a:t>             </a:t>
            </a:r>
          </a:p>
        </p:txBody>
      </p:sp>
      <p:sp>
        <p:nvSpPr>
          <p:cNvPr id="5" name="Rectangle 7"/>
          <p:cNvSpPr/>
          <p:nvPr userDrawn="1"/>
        </p:nvSpPr>
        <p:spPr>
          <a:xfrm>
            <a:off x="11582400" y="5265739"/>
            <a:ext cx="609600" cy="968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6" name="Oval 8"/>
          <p:cNvSpPr/>
          <p:nvPr userDrawn="1"/>
        </p:nvSpPr>
        <p:spPr>
          <a:xfrm>
            <a:off x="1343104" y="1992354"/>
            <a:ext cx="2111296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/>
              <a:t>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1992354"/>
            <a:ext cx="7823200" cy="1970046"/>
          </a:xfrm>
        </p:spPr>
        <p:txBody>
          <a:bodyPr>
            <a:normAutofit/>
          </a:bodyPr>
          <a:lstStyle>
            <a:lvl1pPr algn="l" eaLnBrk="1" latinLnBrk="0" hangingPunct="1">
              <a:defRPr kumimoji="0" lang="zh-CN" sz="3000" b="1" cap="all"/>
            </a:lvl1pPr>
          </a:lstStyle>
          <a:p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5105401"/>
            <a:ext cx="109728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zh-CN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82D15D8D-AF9A-4394-96B3-31DF6AFE94B5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427843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573" y="76200"/>
            <a:ext cx="11204027" cy="685800"/>
          </a:xfrm>
        </p:spPr>
        <p:txBody>
          <a:bodyPr>
            <a:noAutofit/>
          </a:bodyPr>
          <a:lstStyle>
            <a:lvl1pPr algn="l" eaLnBrk="1" latinLnBrk="0" hangingPunct="1">
              <a:defRPr kumimoji="0" lang="zh-CN" sz="4400" b="1" i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440000"/>
            <a:ext cx="11040000" cy="5040000"/>
          </a:xfrm>
        </p:spPr>
        <p:txBody>
          <a:bodyPr/>
          <a:lstStyle>
            <a:lvl1pPr eaLnBrk="1" latinLnBrk="0" hangingPunct="1">
              <a:spcBef>
                <a:spcPts val="0"/>
              </a:spcBef>
              <a:defRPr kumimoji="0" lang="zh-CN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1pPr>
            <a:lvl2pPr eaLnBrk="1" latinLnBrk="0" hangingPunct="1">
              <a:spcBef>
                <a:spcPts val="0"/>
              </a:spcBef>
              <a:defRPr kumimoji="0" lang="zh-CN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2pPr>
            <a:lvl3pPr eaLnBrk="1" latinLnBrk="0" hangingPunct="1">
              <a:spcBef>
                <a:spcPts val="0"/>
              </a:spcBef>
              <a:defRPr kumimoji="0" lang="zh-CN" b="1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3pPr>
            <a:lvl4pPr eaLnBrk="1" latinLnBrk="0" hangingPunct="1">
              <a:spcBef>
                <a:spcPts val="0"/>
              </a:spcBef>
              <a:defRPr kumimoji="0" lang="zh-CN" b="1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4pPr>
            <a:lvl5pPr eaLnBrk="1" latinLnBrk="0" hangingPunct="1">
              <a:spcBef>
                <a:spcPts val="0"/>
              </a:spcBef>
              <a:defRPr kumimoji="0" lang="zh-CN" b="1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7507405"/>
      </p:ext>
    </p:extLst>
  </p:cSld>
  <p:clrMapOvr>
    <a:masterClrMapping/>
  </p:clrMapOvr>
  <p:transition spd="slow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: 强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50D80BDA-C4A0-473C-B82D-516A22268A73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2EA6B99B-2F6E-4628-A6A3-0D7CF36438E4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244374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99" y="1"/>
            <a:ext cx="9424020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zh-CN" sz="2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2"/>
            <a:ext cx="5384800" cy="3971455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384800" cy="3971454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5E7E0-89B6-4688-8538-2E396B32C516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A53E2-4445-4A36-8032-969001A27EB3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361105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0"/>
            <a:ext cx="325966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200" y="2077200"/>
            <a:ext cx="9347200" cy="1143000"/>
          </a:xfrm>
        </p:spPr>
        <p:txBody>
          <a:bodyPr/>
          <a:lstStyle>
            <a:lvl1pPr algn="l" eaLnBrk="1" latinLnBrk="0" hangingPunct="1">
              <a:defRPr kumimoji="0" lang="zh-CN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4ACA7FB-F455-498C-91EF-42CE8949D8F0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2D5A8CE-72D0-48A4-84BE-DACB1588BE50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350677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: 强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200" y="3081000"/>
            <a:ext cx="115824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zh-CN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8603" y="2424752"/>
            <a:ext cx="11592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zh-CN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CC284-968B-4234-AFD2-0E1F8C5F322B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607E5-1564-42B1-A983-092FA9E9C814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009749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F119-8BC3-4E27-8168-EF399ABE6951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ACEFC-84E2-4A3A-81E4-26B6AACED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59996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2895600"/>
            <a:ext cx="100584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53156" y="3200400"/>
            <a:ext cx="93472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zh-CN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97600" y="664780"/>
            <a:ext cx="5588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zh-CN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F1FE8EC-AC25-4590-BF3E-606C3B0173BB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03013EF-BF11-48FA-9087-92617EB04EC2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6501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38310-D876-4283-B3A3-7B9C56CD61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841248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18" y="20638"/>
            <a:ext cx="4665133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1484" y="20638"/>
            <a:ext cx="7499349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517" y="2817813"/>
            <a:ext cx="10225616" cy="229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17151" y="2819400"/>
            <a:ext cx="1947333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/>
          <p:cNvPicPr>
            <a:picLocks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517" y="5089526"/>
            <a:ext cx="12130616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3"/>
          <p:cNvSpPr/>
          <p:nvPr userDrawn="1"/>
        </p:nvSpPr>
        <p:spPr>
          <a:xfrm>
            <a:off x="11673417" y="2470150"/>
            <a:ext cx="4064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F47F28"/>
              </a:solidFill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775200" y="1295400"/>
            <a:ext cx="68072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zh-CN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92" y="4114800"/>
            <a:ext cx="9753600" cy="914400"/>
          </a:xfrm>
        </p:spPr>
        <p:txBody>
          <a:bodyPr anchor="b">
            <a:normAutofit/>
          </a:bodyPr>
          <a:lstStyle>
            <a:lvl1pPr marL="0" indent="0" eaLnBrk="1" latinLnBrk="0" hangingPunct="1">
              <a:defRPr kumimoji="0" lang="zh-CN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92D1265-733D-4CE5-BF3D-A7C0F59C5C4B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3D0DF45-E85D-4C4B-B9D7-F442FDAF78F4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689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 userDrawn="1"/>
        </p:nvSpPr>
        <p:spPr>
          <a:xfrm>
            <a:off x="1016000" y="1946209"/>
            <a:ext cx="27432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/>
              <a:t>             </a:t>
            </a:r>
          </a:p>
        </p:txBody>
      </p:sp>
      <p:sp>
        <p:nvSpPr>
          <p:cNvPr id="5" name="Rectangle 7"/>
          <p:cNvSpPr/>
          <p:nvPr userDrawn="1"/>
        </p:nvSpPr>
        <p:spPr>
          <a:xfrm>
            <a:off x="11582400" y="5265739"/>
            <a:ext cx="609600" cy="968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6" name="Oval 8"/>
          <p:cNvSpPr/>
          <p:nvPr userDrawn="1"/>
        </p:nvSpPr>
        <p:spPr>
          <a:xfrm>
            <a:off x="1343104" y="1992354"/>
            <a:ext cx="2111296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/>
              <a:t>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1992354"/>
            <a:ext cx="7823200" cy="1970046"/>
          </a:xfrm>
        </p:spPr>
        <p:txBody>
          <a:bodyPr>
            <a:normAutofit/>
          </a:bodyPr>
          <a:lstStyle>
            <a:lvl1pPr algn="l" eaLnBrk="1" latinLnBrk="0" hangingPunct="1">
              <a:defRPr kumimoji="0" lang="zh-CN" sz="3000" b="1" cap="all"/>
            </a:lvl1pPr>
          </a:lstStyle>
          <a:p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5105401"/>
            <a:ext cx="109728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zh-CN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82D15D8D-AF9A-4394-96B3-31DF6AFE94B5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177082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573" y="76200"/>
            <a:ext cx="11204027" cy="685800"/>
          </a:xfrm>
        </p:spPr>
        <p:txBody>
          <a:bodyPr>
            <a:noAutofit/>
          </a:bodyPr>
          <a:lstStyle>
            <a:lvl1pPr algn="l" eaLnBrk="1" latinLnBrk="0" hangingPunct="1">
              <a:defRPr kumimoji="0" lang="zh-CN" sz="4400" b="1" i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440000"/>
            <a:ext cx="11040000" cy="5040000"/>
          </a:xfrm>
        </p:spPr>
        <p:txBody>
          <a:bodyPr/>
          <a:lstStyle>
            <a:lvl1pPr eaLnBrk="1" latinLnBrk="0" hangingPunct="1">
              <a:spcBef>
                <a:spcPts val="0"/>
              </a:spcBef>
              <a:defRPr kumimoji="0" lang="zh-CN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1pPr>
            <a:lvl2pPr eaLnBrk="1" latinLnBrk="0" hangingPunct="1">
              <a:spcBef>
                <a:spcPts val="0"/>
              </a:spcBef>
              <a:defRPr kumimoji="0" lang="zh-CN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2pPr>
            <a:lvl3pPr eaLnBrk="1" latinLnBrk="0" hangingPunct="1">
              <a:spcBef>
                <a:spcPts val="0"/>
              </a:spcBef>
              <a:defRPr kumimoji="0" lang="zh-CN" b="1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3pPr>
            <a:lvl4pPr eaLnBrk="1" latinLnBrk="0" hangingPunct="1">
              <a:spcBef>
                <a:spcPts val="0"/>
              </a:spcBef>
              <a:defRPr kumimoji="0" lang="zh-CN" b="1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4pPr>
            <a:lvl5pPr eaLnBrk="1" latinLnBrk="0" hangingPunct="1">
              <a:spcBef>
                <a:spcPts val="0"/>
              </a:spcBef>
              <a:defRPr kumimoji="0" lang="zh-CN" b="1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4435741"/>
      </p:ext>
    </p:extLst>
  </p:cSld>
  <p:clrMapOvr>
    <a:masterClrMapping/>
  </p:clrMapOvr>
  <p:transition spd="slow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: 强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50D80BDA-C4A0-473C-B82D-516A22268A73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2EA6B99B-2F6E-4628-A6A3-0D7CF36438E4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173833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99" y="1"/>
            <a:ext cx="9424020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zh-CN" sz="2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2"/>
            <a:ext cx="5384800" cy="3971455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384800" cy="3971454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5E7E0-89B6-4688-8538-2E396B32C516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A53E2-4445-4A36-8032-969001A27EB3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983525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0"/>
            <a:ext cx="325966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200" y="2077200"/>
            <a:ext cx="9347200" cy="1143000"/>
          </a:xfrm>
        </p:spPr>
        <p:txBody>
          <a:bodyPr/>
          <a:lstStyle>
            <a:lvl1pPr algn="l" eaLnBrk="1" latinLnBrk="0" hangingPunct="1">
              <a:defRPr kumimoji="0" lang="zh-CN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4ACA7FB-F455-498C-91EF-42CE8949D8F0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2D5A8CE-72D0-48A4-84BE-DACB1588BE50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89583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: 强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200" y="3081000"/>
            <a:ext cx="115824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zh-CN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8603" y="2424752"/>
            <a:ext cx="11592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zh-CN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CC284-968B-4234-AFD2-0E1F8C5F322B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607E5-1564-42B1-A983-092FA9E9C814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3724098"/>
      </p:ext>
    </p:extLst>
  </p:cSld>
  <p:clrMapOvr>
    <a:masterClrMapping/>
  </p:clrMapOvr>
  <p:transition spd="slow">
    <p:push dir="u"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2895600"/>
            <a:ext cx="100584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53156" y="3200400"/>
            <a:ext cx="93472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zh-CN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97600" y="664780"/>
            <a:ext cx="5588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zh-CN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F1FE8EC-AC25-4590-BF3E-606C3B0173BB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03013EF-BF11-48FA-9087-92617EB04EC2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38150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7518" y="20638"/>
            <a:ext cx="4665133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671484" y="20638"/>
            <a:ext cx="7499349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7517" y="2817813"/>
            <a:ext cx="10225616" cy="229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0217151" y="2819400"/>
            <a:ext cx="1947333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/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27517" y="5089526"/>
            <a:ext cx="12130616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3"/>
          <p:cNvSpPr/>
          <p:nvPr userDrawn="1"/>
        </p:nvSpPr>
        <p:spPr>
          <a:xfrm>
            <a:off x="11673417" y="2470150"/>
            <a:ext cx="4064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F47F28"/>
              </a:solidFill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775200" y="1295400"/>
            <a:ext cx="68072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zh-CN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92" y="4114800"/>
            <a:ext cx="9753600" cy="914400"/>
          </a:xfrm>
        </p:spPr>
        <p:txBody>
          <a:bodyPr anchor="b">
            <a:normAutofit/>
          </a:bodyPr>
          <a:lstStyle>
            <a:lvl1pPr marL="0" indent="0" eaLnBrk="1" latinLnBrk="0" hangingPunct="1">
              <a:defRPr kumimoji="0" lang="zh-CN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79C3BFF-D77D-40F1-882A-25FE96FE456B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8A4C12-ECF2-42A4-BADC-F7C249ABDB5A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72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38310-D876-4283-B3A3-7B9C56CD61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98470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18" y="20638"/>
            <a:ext cx="4665133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1484" y="20638"/>
            <a:ext cx="7499349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517" y="2817813"/>
            <a:ext cx="10225616" cy="229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17151" y="2819400"/>
            <a:ext cx="1947333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/>
          <p:cNvPicPr>
            <a:picLocks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517" y="5089526"/>
            <a:ext cx="12130616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3"/>
          <p:cNvSpPr/>
          <p:nvPr userDrawn="1"/>
        </p:nvSpPr>
        <p:spPr>
          <a:xfrm>
            <a:off x="11673417" y="2470150"/>
            <a:ext cx="4064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F47F28"/>
              </a:solidFill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775200" y="1295400"/>
            <a:ext cx="68072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zh-CN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92" y="4114800"/>
            <a:ext cx="9753600" cy="914400"/>
          </a:xfrm>
        </p:spPr>
        <p:txBody>
          <a:bodyPr anchor="b">
            <a:normAutofit/>
          </a:bodyPr>
          <a:lstStyle>
            <a:lvl1pPr marL="0" indent="0" eaLnBrk="1" latinLnBrk="0" hangingPunct="1">
              <a:defRPr kumimoji="0" lang="zh-CN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B722572-1302-4DA5-B95B-F6ECA98D7761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35F9C40-518E-4E50-B3DC-7FC49A011BFA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327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 userDrawn="1"/>
        </p:nvSpPr>
        <p:spPr>
          <a:xfrm>
            <a:off x="1016000" y="1946209"/>
            <a:ext cx="27432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/>
              <a:t>             </a:t>
            </a:r>
          </a:p>
        </p:txBody>
      </p:sp>
      <p:sp>
        <p:nvSpPr>
          <p:cNvPr id="5" name="Rectangle 7"/>
          <p:cNvSpPr/>
          <p:nvPr userDrawn="1"/>
        </p:nvSpPr>
        <p:spPr>
          <a:xfrm>
            <a:off x="11582400" y="5265739"/>
            <a:ext cx="609600" cy="968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6" name="Oval 8"/>
          <p:cNvSpPr/>
          <p:nvPr userDrawn="1"/>
        </p:nvSpPr>
        <p:spPr>
          <a:xfrm>
            <a:off x="1343104" y="1992354"/>
            <a:ext cx="2111296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/>
              <a:t>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1992354"/>
            <a:ext cx="7823200" cy="1970046"/>
          </a:xfrm>
        </p:spPr>
        <p:txBody>
          <a:bodyPr>
            <a:normAutofit/>
          </a:bodyPr>
          <a:lstStyle>
            <a:lvl1pPr algn="l" eaLnBrk="1" latinLnBrk="0" hangingPunct="1">
              <a:defRPr kumimoji="0" lang="zh-CN" sz="3000" b="1" cap="all"/>
            </a:lvl1pPr>
          </a:lstStyle>
          <a:p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5105401"/>
            <a:ext cx="109728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zh-CN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C8F57AE2-00D4-459F-AF1C-EB96900746F0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495053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573" y="76200"/>
            <a:ext cx="11204027" cy="685800"/>
          </a:xfrm>
        </p:spPr>
        <p:txBody>
          <a:bodyPr>
            <a:normAutofit/>
          </a:bodyPr>
          <a:lstStyle>
            <a:lvl1pPr algn="l" eaLnBrk="1" latinLnBrk="0" hangingPunct="1">
              <a:defRPr kumimoji="0" lang="zh-CN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6DCFBFB7-22FF-4A07-8C1C-7E2DADA2E6AC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19816740-47FC-4283-A940-B83300B02F6F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4312651"/>
      </p:ext>
    </p:extLst>
  </p:cSld>
  <p:clrMapOvr>
    <a:masterClrMapping/>
  </p:clrMapOvr>
  <p:transition spd="slow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: 强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9E575F49-1652-4222-BEA7-CB1D254BF143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437A5124-F257-4621-9717-747215978560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038959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99" y="1"/>
            <a:ext cx="9424020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zh-CN" sz="2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2"/>
            <a:ext cx="5384800" cy="3971455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384800" cy="3971454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3C42F-9EBC-48A7-9E90-22BB3C091AFC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654A4-236F-4123-9874-3847DE331E16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092339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0"/>
            <a:ext cx="325966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200" y="2077200"/>
            <a:ext cx="9347200" cy="1143000"/>
          </a:xfrm>
        </p:spPr>
        <p:txBody>
          <a:bodyPr/>
          <a:lstStyle>
            <a:lvl1pPr algn="l" eaLnBrk="1" latinLnBrk="0" hangingPunct="1">
              <a:defRPr kumimoji="0" lang="zh-CN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A15861B-C0F9-4537-93F0-E61BE83D6DE9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8DAF982-59D6-4FC5-BB2A-298C6F38C966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36933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: 强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200" y="3081000"/>
            <a:ext cx="115824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zh-CN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8603" y="2424752"/>
            <a:ext cx="11592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zh-CN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62E7B-F813-4D33-9DE0-1DA10BCD55E6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79A0E-04EB-40D2-9BF0-AA1CE56E0F7C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7077824"/>
      </p:ext>
    </p:extLst>
  </p:cSld>
  <p:clrMapOvr>
    <a:masterClrMapping/>
  </p:clrMapOvr>
  <p:transition spd="slow">
    <p:push dir="u"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2895600"/>
            <a:ext cx="100584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53156" y="3200400"/>
            <a:ext cx="93472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zh-CN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97600" y="664780"/>
            <a:ext cx="5588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zh-CN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AC8A02B-C37B-4300-95D9-8C2FE8EF3AA0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EF53F32-EF5A-478C-8179-3629F2343197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23724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媒体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 userDrawn="1"/>
        </p:nvSpPr>
        <p:spPr>
          <a:xfrm>
            <a:off x="793751" y="4800600"/>
            <a:ext cx="6498167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8736" y="4800600"/>
            <a:ext cx="6412325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zh-CN" sz="1800" b="0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782696" y="838200"/>
            <a:ext cx="6498336" cy="3812822"/>
          </a:xfrm>
        </p:spPr>
        <p:txBody>
          <a:bodyPr rtlCol="0">
            <a:normAutofit/>
          </a:bodyPr>
          <a:lstStyle>
            <a:lvl1pPr eaLnBrk="1" latinLnBrk="0" hangingPunct="1">
              <a:buNone/>
              <a:defRPr kumimoji="0" lang="zh-CN"/>
            </a:lvl1pPr>
          </a:lstStyle>
          <a:p>
            <a:pPr lvl="0"/>
            <a:r>
              <a:rPr lang="zh-CN" altLang="en-US" noProof="0"/>
              <a:t>单击图标添加媒体</a:t>
            </a:r>
            <a:endParaRPr lang="zh-CN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702484" y="838201"/>
            <a:ext cx="37592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zh-CN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A555C78-EA72-4854-B560-CC798684E5A3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94172CE-896A-4C32-ABD9-557EA3E07F46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9574324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 userDrawn="1"/>
        </p:nvSpPr>
        <p:spPr>
          <a:xfrm>
            <a:off x="1016000" y="1946209"/>
            <a:ext cx="27432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/>
              <a:t>             </a:t>
            </a:r>
          </a:p>
        </p:txBody>
      </p:sp>
      <p:sp>
        <p:nvSpPr>
          <p:cNvPr id="5" name="Rectangle 7"/>
          <p:cNvSpPr/>
          <p:nvPr userDrawn="1"/>
        </p:nvSpPr>
        <p:spPr>
          <a:xfrm>
            <a:off x="11582400" y="5265739"/>
            <a:ext cx="609600" cy="968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6" name="Oval 8"/>
          <p:cNvSpPr/>
          <p:nvPr userDrawn="1"/>
        </p:nvSpPr>
        <p:spPr>
          <a:xfrm>
            <a:off x="1343104" y="1992354"/>
            <a:ext cx="2111296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/>
              <a:t>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1992354"/>
            <a:ext cx="7823200" cy="1970046"/>
          </a:xfrm>
        </p:spPr>
        <p:txBody>
          <a:bodyPr>
            <a:normAutofit/>
          </a:bodyPr>
          <a:lstStyle>
            <a:lvl1pPr algn="l" eaLnBrk="1" latinLnBrk="0" hangingPunct="1">
              <a:defRPr kumimoji="0" lang="zh-CN" sz="3000" b="1" cap="all"/>
            </a:lvl1pPr>
          </a:lstStyle>
          <a:p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5105401"/>
            <a:ext cx="109728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zh-CN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5DF408C7-CD02-499F-A91B-6FDAF990BD31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3808037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 userDrawn="1"/>
        </p:nvSpPr>
        <p:spPr>
          <a:xfrm>
            <a:off x="2389718" y="4800600"/>
            <a:ext cx="7334249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zh-CN" sz="1800" b="0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 eaLnBrk="1" latinLnBrk="0" hangingPunct="1">
              <a:buNone/>
              <a:defRPr kumimoji="0" lang="zh-CN" sz="3200"/>
            </a:lvl1pPr>
            <a:lvl2pPr marL="457200" indent="0" eaLnBrk="1" latinLnBrk="0" hangingPunct="1">
              <a:buNone/>
              <a:defRPr kumimoji="0" lang="zh-CN" sz="2800"/>
            </a:lvl2pPr>
            <a:lvl3pPr marL="914400" indent="0" eaLnBrk="1" latinLnBrk="0" hangingPunct="1">
              <a:buNone/>
              <a:defRPr kumimoji="0" lang="zh-CN" sz="2400"/>
            </a:lvl3pPr>
            <a:lvl4pPr marL="1371600" indent="0" eaLnBrk="1" latinLnBrk="0" hangingPunct="1">
              <a:buNone/>
              <a:defRPr kumimoji="0" lang="zh-CN" sz="2000"/>
            </a:lvl4pPr>
            <a:lvl5pPr marL="1828800" indent="0" eaLnBrk="1" latinLnBrk="0" hangingPunct="1">
              <a:buNone/>
              <a:defRPr kumimoji="0" lang="zh-CN" sz="2000"/>
            </a:lvl5pPr>
            <a:lvl6pPr marL="2286000" indent="0" eaLnBrk="1" latinLnBrk="0" hangingPunct="1">
              <a:buNone/>
              <a:defRPr kumimoji="0" lang="zh-CN" sz="2000"/>
            </a:lvl6pPr>
            <a:lvl7pPr marL="2743200" indent="0" eaLnBrk="1" latinLnBrk="0" hangingPunct="1">
              <a:buNone/>
              <a:defRPr kumimoji="0" lang="zh-CN" sz="2000"/>
            </a:lvl7pPr>
            <a:lvl8pPr marL="3200400" indent="0" eaLnBrk="1" latinLnBrk="0" hangingPunct="1">
              <a:buNone/>
              <a:defRPr kumimoji="0" lang="zh-CN" sz="2000"/>
            </a:lvl8pPr>
            <a:lvl9pPr marL="3657600" indent="0" eaLnBrk="1" latinLnBrk="0" hangingPunct="1">
              <a:buNone/>
              <a:defRPr kumimoji="0" lang="zh-CN"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562600"/>
            <a:ext cx="73152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BA57B75-5D5E-4FF3-9592-BDF67A56FE50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98BA4C-7C8C-48F0-8CB5-9CD3EA8F6B3D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651240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847632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0133" y="26988"/>
            <a:ext cx="12740217" cy="9271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03200" y="990600"/>
            <a:ext cx="5791200" cy="53340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791200" cy="53340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278204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0133" y="26988"/>
            <a:ext cx="12740217" cy="9271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03200" y="990600"/>
            <a:ext cx="5791200" cy="53340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990600"/>
            <a:ext cx="5791200" cy="2590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733800"/>
            <a:ext cx="5791200" cy="2590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876800" y="638175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Lin/Manocha/Foskey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0668000" y="6418264"/>
            <a:ext cx="1219200" cy="382587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Intro </a:t>
            </a:r>
            <a:fld id="{0B44F187-C40E-455E-96FF-7C16702C41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9376574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286000"/>
            <a:ext cx="10363200" cy="1143000"/>
          </a:xfrm>
          <a:solidFill>
            <a:srgbClr val="CCECFF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defRPr u="none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9204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573" y="76200"/>
            <a:ext cx="11204027" cy="685800"/>
          </a:xfrm>
        </p:spPr>
        <p:txBody>
          <a:bodyPr>
            <a:noAutofit/>
          </a:bodyPr>
          <a:lstStyle>
            <a:lvl1pPr algn="l" eaLnBrk="1" latinLnBrk="0" hangingPunct="1">
              <a:defRPr kumimoji="0" lang="zh-CN" sz="4400" b="1" i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440000"/>
            <a:ext cx="11040000" cy="5040000"/>
          </a:xfrm>
        </p:spPr>
        <p:txBody>
          <a:bodyPr/>
          <a:lstStyle>
            <a:lvl1pPr eaLnBrk="1" latinLnBrk="0" hangingPunct="1">
              <a:defRPr kumimoji="0" lang="zh-CN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1pPr>
            <a:lvl2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2pPr>
            <a:lvl3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3pPr>
            <a:lvl4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4pPr>
            <a:lvl5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0C242D2D-C852-4C9E-8C42-C4FFE9AB9C1F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ADED195B-689C-4A9C-B47E-9F4D5BDE1F0E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8264900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: 强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13E63D82-B623-4A80-A0BE-C1C56E7CEB3E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887A390C-185E-4563-994A-21951E07864C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3158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99" y="1"/>
            <a:ext cx="9424020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zh-CN" sz="2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2"/>
            <a:ext cx="5384800" cy="3971455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384800" cy="3971454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74549D-4781-488C-AD97-39BF3D7C568A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25E7F-FAC4-46C4-853A-3D6F99E8528D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173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325966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200" y="2077200"/>
            <a:ext cx="9347200" cy="1143000"/>
          </a:xfrm>
        </p:spPr>
        <p:txBody>
          <a:bodyPr/>
          <a:lstStyle>
            <a:lvl1pPr algn="l" eaLnBrk="1" latinLnBrk="0" hangingPunct="1">
              <a:defRPr kumimoji="0" lang="zh-CN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2DE5A58-D748-4448-B00E-878136DA6A35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520D866-4B55-4ED3-B5DA-AD583201AF68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58373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: 强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200" y="3081000"/>
            <a:ext cx="115824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zh-CN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8603" y="2424752"/>
            <a:ext cx="11592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zh-CN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72CF2-2059-4952-AC89-5E16F1D1008C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8EB41-6699-406A-8334-26338E7ECAEB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810066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2895600"/>
            <a:ext cx="100584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53156" y="3200400"/>
            <a:ext cx="93472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zh-CN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97600" y="664780"/>
            <a:ext cx="5588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zh-CN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7EEAC3C-2891-4B76-AD16-3CA62A6AAB3B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340E886-37FF-4C63-8246-8BE849545139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31752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F119-8BC3-4E27-8168-EF399ABE6951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ACEFC-84E2-4A3A-81E4-26B6AACED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6996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媒体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 userDrawn="1"/>
        </p:nvSpPr>
        <p:spPr>
          <a:xfrm>
            <a:off x="793751" y="4800600"/>
            <a:ext cx="6498167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8736" y="4800600"/>
            <a:ext cx="6412325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zh-CN" sz="1800" b="0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782696" y="838200"/>
            <a:ext cx="6498336" cy="3812822"/>
          </a:xfrm>
        </p:spPr>
        <p:txBody>
          <a:bodyPr rtlCol="0">
            <a:normAutofit/>
          </a:bodyPr>
          <a:lstStyle>
            <a:lvl1pPr eaLnBrk="1" latinLnBrk="0" hangingPunct="1">
              <a:buNone/>
              <a:defRPr kumimoji="0" lang="zh-CN"/>
            </a:lvl1pPr>
          </a:lstStyle>
          <a:p>
            <a:pPr lvl="0"/>
            <a:r>
              <a:rPr lang="zh-CN" altLang="en-US" noProof="0"/>
              <a:t>单击图标添加媒体</a:t>
            </a:r>
            <a:endParaRPr lang="zh-CN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702484" y="838201"/>
            <a:ext cx="37592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zh-CN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8E8F45-8C17-4E01-882E-17CD2732672F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23D7912-6EE7-48C2-9462-0B7CC8B5DCA2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9042188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 userDrawn="1"/>
        </p:nvSpPr>
        <p:spPr>
          <a:xfrm>
            <a:off x="2389718" y="4800600"/>
            <a:ext cx="7334249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zh-CN" sz="1800" b="0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 eaLnBrk="1" latinLnBrk="0" hangingPunct="1">
              <a:buNone/>
              <a:defRPr kumimoji="0" lang="zh-CN" sz="3200"/>
            </a:lvl1pPr>
            <a:lvl2pPr marL="457200" indent="0" eaLnBrk="1" latinLnBrk="0" hangingPunct="1">
              <a:buNone/>
              <a:defRPr kumimoji="0" lang="zh-CN" sz="2800"/>
            </a:lvl2pPr>
            <a:lvl3pPr marL="914400" indent="0" eaLnBrk="1" latinLnBrk="0" hangingPunct="1">
              <a:buNone/>
              <a:defRPr kumimoji="0" lang="zh-CN" sz="2400"/>
            </a:lvl3pPr>
            <a:lvl4pPr marL="1371600" indent="0" eaLnBrk="1" latinLnBrk="0" hangingPunct="1">
              <a:buNone/>
              <a:defRPr kumimoji="0" lang="zh-CN" sz="2000"/>
            </a:lvl4pPr>
            <a:lvl5pPr marL="1828800" indent="0" eaLnBrk="1" latinLnBrk="0" hangingPunct="1">
              <a:buNone/>
              <a:defRPr kumimoji="0" lang="zh-CN" sz="2000"/>
            </a:lvl5pPr>
            <a:lvl6pPr marL="2286000" indent="0" eaLnBrk="1" latinLnBrk="0" hangingPunct="1">
              <a:buNone/>
              <a:defRPr kumimoji="0" lang="zh-CN" sz="2000"/>
            </a:lvl6pPr>
            <a:lvl7pPr marL="2743200" indent="0" eaLnBrk="1" latinLnBrk="0" hangingPunct="1">
              <a:buNone/>
              <a:defRPr kumimoji="0" lang="zh-CN" sz="2000"/>
            </a:lvl7pPr>
            <a:lvl8pPr marL="3200400" indent="0" eaLnBrk="1" latinLnBrk="0" hangingPunct="1">
              <a:buNone/>
              <a:defRPr kumimoji="0" lang="zh-CN" sz="2000"/>
            </a:lvl8pPr>
            <a:lvl9pPr marL="3657600" indent="0" eaLnBrk="1" latinLnBrk="0" hangingPunct="1">
              <a:buNone/>
              <a:defRPr kumimoji="0" lang="zh-CN"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562600"/>
            <a:ext cx="73152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642AD57-B629-4D14-B2C2-9C5F4942A8E6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7064BAC-0950-414D-B293-8FDFA04CDB84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00448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18" y="20638"/>
            <a:ext cx="4665133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1484" y="20638"/>
            <a:ext cx="7499349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517" y="2817813"/>
            <a:ext cx="10225616" cy="229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17151" y="2819400"/>
            <a:ext cx="1947333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/>
          <p:cNvPicPr>
            <a:picLocks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517" y="5089526"/>
            <a:ext cx="12130616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3"/>
          <p:cNvSpPr/>
          <p:nvPr userDrawn="1"/>
        </p:nvSpPr>
        <p:spPr>
          <a:xfrm>
            <a:off x="11673417" y="2470150"/>
            <a:ext cx="4064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F47F28"/>
              </a:solidFill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775200" y="1295400"/>
            <a:ext cx="68072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zh-CN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92" y="4114800"/>
            <a:ext cx="9753600" cy="914400"/>
          </a:xfrm>
        </p:spPr>
        <p:txBody>
          <a:bodyPr anchor="b">
            <a:normAutofit/>
          </a:bodyPr>
          <a:lstStyle>
            <a:lvl1pPr marL="0" indent="0" eaLnBrk="1" latinLnBrk="0" hangingPunct="1">
              <a:defRPr kumimoji="0" lang="zh-CN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C3E63E2-0152-4879-AFF9-B4D912A2722C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668BDE5-E21E-48FB-9260-181EA3E2CEA9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469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 userDrawn="1"/>
        </p:nvSpPr>
        <p:spPr>
          <a:xfrm>
            <a:off x="1016000" y="1946209"/>
            <a:ext cx="27432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/>
              <a:t>             </a:t>
            </a:r>
          </a:p>
        </p:txBody>
      </p:sp>
      <p:sp>
        <p:nvSpPr>
          <p:cNvPr id="5" name="Rectangle 7"/>
          <p:cNvSpPr/>
          <p:nvPr userDrawn="1"/>
        </p:nvSpPr>
        <p:spPr>
          <a:xfrm>
            <a:off x="11582400" y="5265739"/>
            <a:ext cx="609600" cy="968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6" name="Oval 8"/>
          <p:cNvSpPr/>
          <p:nvPr userDrawn="1"/>
        </p:nvSpPr>
        <p:spPr>
          <a:xfrm>
            <a:off x="1343104" y="1992354"/>
            <a:ext cx="2111296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/>
              <a:t>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1992354"/>
            <a:ext cx="7823200" cy="1970046"/>
          </a:xfrm>
        </p:spPr>
        <p:txBody>
          <a:bodyPr>
            <a:normAutofit/>
          </a:bodyPr>
          <a:lstStyle>
            <a:lvl1pPr algn="l" eaLnBrk="1" latinLnBrk="0" hangingPunct="1">
              <a:defRPr kumimoji="0" lang="zh-CN" sz="3000" b="1" cap="all"/>
            </a:lvl1pPr>
          </a:lstStyle>
          <a:p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5105401"/>
            <a:ext cx="109728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zh-CN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7394CF96-F1B6-4C44-B96E-F8EF4309E0BB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149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573" y="76200"/>
            <a:ext cx="11204027" cy="685800"/>
          </a:xfrm>
        </p:spPr>
        <p:txBody>
          <a:bodyPr>
            <a:noAutofit/>
          </a:bodyPr>
          <a:lstStyle>
            <a:lvl1pPr algn="l" eaLnBrk="1" latinLnBrk="0" hangingPunct="1">
              <a:defRPr kumimoji="0" lang="zh-CN" sz="4400" b="1" i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00" y="1440000"/>
            <a:ext cx="11040000" cy="4680000"/>
          </a:xfrm>
        </p:spPr>
        <p:txBody>
          <a:bodyPr/>
          <a:lstStyle>
            <a:lvl1pPr eaLnBrk="1" latinLnBrk="0" hangingPunct="1">
              <a:defRPr kumimoji="0" lang="zh-CN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1pPr>
            <a:lvl2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2pPr>
            <a:lvl3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3pPr>
            <a:lvl4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4pPr>
            <a:lvl5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3237626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: 强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CEA6F52D-8E2D-4B8E-ADC1-31CE26BC60B2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58D31C5E-CF7B-4FA0-A17A-119C168A4C6A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9261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99" y="1"/>
            <a:ext cx="9424020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zh-CN" sz="2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2"/>
            <a:ext cx="5384800" cy="3971455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384800" cy="3971454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CBE1E-3DF6-4219-B0EA-9FD72644D46D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3D780-CF45-4599-8F43-170BF0C10614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56754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0"/>
            <a:ext cx="325966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200" y="2077200"/>
            <a:ext cx="9347200" cy="1143000"/>
          </a:xfrm>
        </p:spPr>
        <p:txBody>
          <a:bodyPr/>
          <a:lstStyle>
            <a:lvl1pPr algn="l" eaLnBrk="1" latinLnBrk="0" hangingPunct="1">
              <a:defRPr kumimoji="0" lang="zh-CN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E102237-7351-45BF-A474-68760BEB39A2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4351119-9F3B-4403-BE88-693DA3911F3C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24384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: 强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200" y="3081000"/>
            <a:ext cx="115824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zh-CN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8603" y="2424752"/>
            <a:ext cx="11592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zh-CN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AA56D-0020-4211-B6B3-C43312AD225C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455B2-6D86-4BF3-A38E-FA4D4A4237B7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4308501"/>
      </p:ext>
    </p:extLst>
  </p:cSld>
  <p:clrMapOvr>
    <a:masterClrMapping/>
  </p:clrMapOvr>
  <p:transition spd="slow">
    <p:push dir="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2895600"/>
            <a:ext cx="100584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53156" y="3200400"/>
            <a:ext cx="93472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zh-CN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97600" y="664780"/>
            <a:ext cx="5588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zh-CN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07E5A8C-7F41-4B36-8FD0-47FBE4E08277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0896FF7-0BB2-46EF-9766-DF5BCF564A90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99338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F119-8BC3-4E27-8168-EF399ABE6951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ACEFC-84E2-4A3A-81E4-26B6AACED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6099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媒体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 userDrawn="1"/>
        </p:nvSpPr>
        <p:spPr>
          <a:xfrm>
            <a:off x="793751" y="4800600"/>
            <a:ext cx="6498167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8736" y="4800600"/>
            <a:ext cx="6412325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zh-CN" sz="1800" b="0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782696" y="838200"/>
            <a:ext cx="6498336" cy="3812822"/>
          </a:xfrm>
        </p:spPr>
        <p:txBody>
          <a:bodyPr rtlCol="0">
            <a:normAutofit/>
          </a:bodyPr>
          <a:lstStyle>
            <a:lvl1pPr eaLnBrk="1" latinLnBrk="0" hangingPunct="1">
              <a:buNone/>
              <a:defRPr kumimoji="0" lang="zh-CN"/>
            </a:lvl1pPr>
          </a:lstStyle>
          <a:p>
            <a:pPr lvl="0"/>
            <a:r>
              <a:rPr lang="zh-CN" altLang="en-US" noProof="0"/>
              <a:t>单击图标添加媒体</a:t>
            </a:r>
            <a:endParaRPr lang="zh-CN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702484" y="838201"/>
            <a:ext cx="37592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zh-CN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6F656FA-1277-468F-9068-90CA7F303F8D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C48F72-EF59-47A9-974B-FBA771B58B41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8871976"/>
      </p:ext>
    </p:extLst>
  </p:cSld>
  <p:clrMapOvr>
    <a:masterClrMapping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 userDrawn="1"/>
        </p:nvSpPr>
        <p:spPr>
          <a:xfrm>
            <a:off x="2389718" y="4800600"/>
            <a:ext cx="7334249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zh-CN" sz="1800" b="0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 eaLnBrk="1" latinLnBrk="0" hangingPunct="1">
              <a:buNone/>
              <a:defRPr kumimoji="0" lang="zh-CN" sz="3200"/>
            </a:lvl1pPr>
            <a:lvl2pPr marL="457200" indent="0" eaLnBrk="1" latinLnBrk="0" hangingPunct="1">
              <a:buNone/>
              <a:defRPr kumimoji="0" lang="zh-CN" sz="2800"/>
            </a:lvl2pPr>
            <a:lvl3pPr marL="914400" indent="0" eaLnBrk="1" latinLnBrk="0" hangingPunct="1">
              <a:buNone/>
              <a:defRPr kumimoji="0" lang="zh-CN" sz="2400"/>
            </a:lvl3pPr>
            <a:lvl4pPr marL="1371600" indent="0" eaLnBrk="1" latinLnBrk="0" hangingPunct="1">
              <a:buNone/>
              <a:defRPr kumimoji="0" lang="zh-CN" sz="2000"/>
            </a:lvl4pPr>
            <a:lvl5pPr marL="1828800" indent="0" eaLnBrk="1" latinLnBrk="0" hangingPunct="1">
              <a:buNone/>
              <a:defRPr kumimoji="0" lang="zh-CN" sz="2000"/>
            </a:lvl5pPr>
            <a:lvl6pPr marL="2286000" indent="0" eaLnBrk="1" latinLnBrk="0" hangingPunct="1">
              <a:buNone/>
              <a:defRPr kumimoji="0" lang="zh-CN" sz="2000"/>
            </a:lvl6pPr>
            <a:lvl7pPr marL="2743200" indent="0" eaLnBrk="1" latinLnBrk="0" hangingPunct="1">
              <a:buNone/>
              <a:defRPr kumimoji="0" lang="zh-CN" sz="2000"/>
            </a:lvl7pPr>
            <a:lvl8pPr marL="3200400" indent="0" eaLnBrk="1" latinLnBrk="0" hangingPunct="1">
              <a:buNone/>
              <a:defRPr kumimoji="0" lang="zh-CN" sz="2000"/>
            </a:lvl8pPr>
            <a:lvl9pPr marL="3657600" indent="0" eaLnBrk="1" latinLnBrk="0" hangingPunct="1">
              <a:buNone/>
              <a:defRPr kumimoji="0" lang="zh-CN"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562600"/>
            <a:ext cx="73152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4F89F5-5426-452D-92BB-7923E6AAAAF5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378FDEA-168B-4BF3-A9E7-C37D84595E9E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17225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7398" y="20548"/>
            <a:ext cx="4664703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671315" y="20548"/>
            <a:ext cx="7499224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7898" y="2818500"/>
            <a:ext cx="10225325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0216159" y="2819400"/>
            <a:ext cx="1948444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7397" y="5089818"/>
            <a:ext cx="1213104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1673640" y="2469776"/>
            <a:ext cx="4064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zh-CN" altLang="en-US" sz="1800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2020/5/31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775200" y="1295400"/>
            <a:ext cx="68072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zh-CN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zh-CN"/>
              <a:t>单击此处编辑母版副标题样式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92" y="4114800"/>
            <a:ext cx="9753600" cy="914400"/>
          </a:xfrm>
        </p:spPr>
        <p:txBody>
          <a:bodyPr anchor="b" anchorCtr="0">
            <a:normAutofit/>
          </a:bodyPr>
          <a:lstStyle>
            <a:lvl1pPr marL="0" indent="0" eaLnBrk="1" latinLnBrk="0" hangingPunct="1">
              <a:defRPr kumimoji="0" lang="zh-CN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518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1992354"/>
            <a:ext cx="7823200" cy="1970046"/>
          </a:xfrm>
        </p:spPr>
        <p:txBody>
          <a:bodyPr anchor="ctr">
            <a:normAutofit/>
          </a:bodyPr>
          <a:lstStyle>
            <a:lvl1pPr algn="l" eaLnBrk="1" latinLnBrk="0" hangingPunct="1">
              <a:defRPr kumimoji="0" lang="zh-CN" sz="3000" b="1" cap="all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5105401"/>
            <a:ext cx="109728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zh-CN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7" name="Oval 6"/>
          <p:cNvSpPr/>
          <p:nvPr userDrawn="1"/>
        </p:nvSpPr>
        <p:spPr>
          <a:xfrm>
            <a:off x="1016000" y="1946209"/>
            <a:ext cx="27432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 altLang="en-US" sz="1800"/>
              <a:t>           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1582400" y="5265376"/>
            <a:ext cx="6096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 altLang="en-US" sz="1800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1343104" y="1992354"/>
            <a:ext cx="2111296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 altLang="en-US" sz="180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41866997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573" y="76200"/>
            <a:ext cx="11204027" cy="685800"/>
          </a:xfrm>
        </p:spPr>
        <p:txBody>
          <a:bodyPr anchor="ctr" anchorCtr="0">
            <a:noAutofit/>
          </a:bodyPr>
          <a:lstStyle>
            <a:lvl1pPr algn="l" eaLnBrk="1" latinLnBrk="0" hangingPunct="1">
              <a:defRPr kumimoji="0" lang="zh-CN" sz="4400" b="1" i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440000"/>
            <a:ext cx="11040000" cy="5040000"/>
          </a:xfrm>
        </p:spPr>
        <p:txBody>
          <a:bodyPr/>
          <a:lstStyle>
            <a:lvl1pPr eaLnBrk="1" latinLnBrk="0" hangingPunct="1">
              <a:spcBef>
                <a:spcPts val="0"/>
              </a:spcBef>
              <a:defRPr kumimoji="0" lang="zh-CN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1pPr>
            <a:lvl2pPr eaLnBrk="1" latinLnBrk="0" hangingPunct="1">
              <a:spcBef>
                <a:spcPts val="0"/>
              </a:spcBef>
              <a:defRPr kumimoji="0" lang="zh-CN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2pPr>
            <a:lvl3pPr eaLnBrk="1" latinLnBrk="0" hangingPunct="1">
              <a:spcBef>
                <a:spcPts val="0"/>
              </a:spcBef>
              <a:defRPr kumimoji="0" lang="zh-CN" b="1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3pPr>
            <a:lvl4pPr eaLnBrk="1" latinLnBrk="0" hangingPunct="1">
              <a:spcBef>
                <a:spcPts val="0"/>
              </a:spcBef>
              <a:defRPr kumimoji="0" lang="zh-CN" b="1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4pPr>
            <a:lvl5pPr eaLnBrk="1" latinLnBrk="0" hangingPunct="1">
              <a:spcBef>
                <a:spcPts val="0"/>
              </a:spcBef>
              <a:defRPr kumimoji="0" lang="zh-CN" b="1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1355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: 强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2020/5/31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28830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99" y="1"/>
            <a:ext cx="9424020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zh-CN" sz="2800">
                <a:solidFill>
                  <a:schemeClr val="bg1"/>
                </a:solidFill>
              </a:defRPr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2"/>
            <a:ext cx="5384800" cy="3971455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384800" cy="3971454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2020/5/31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6344525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2020/5/31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762000"/>
            <a:ext cx="3260651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200" y="2077200"/>
            <a:ext cx="9347200" cy="1143000"/>
          </a:xfrm>
        </p:spPr>
        <p:txBody>
          <a:bodyPr/>
          <a:lstStyle>
            <a:lvl1pPr algn="l" eaLnBrk="1" latinLnBrk="0" hangingPunct="1">
              <a:defRPr kumimoji="0" lang="zh-CN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7153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: 强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2020/5/31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87200" y="3081000"/>
            <a:ext cx="115824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zh-CN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8603" y="2424752"/>
            <a:ext cx="11592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zh-CN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903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2020/5/31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100584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zh-CN" altLang="en-US" sz="180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53156" y="3200400"/>
            <a:ext cx="93472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zh-CN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197600" y="664780"/>
            <a:ext cx="5588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zh-CN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zh-CN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73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F119-8BC3-4E27-8168-EF399ABE6951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ACEFC-84E2-4A3A-81E4-26B6AACED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9910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18" y="20638"/>
            <a:ext cx="4665133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1484" y="20638"/>
            <a:ext cx="7499349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517" y="2817813"/>
            <a:ext cx="10225616" cy="229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17151" y="2819400"/>
            <a:ext cx="1947333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/>
          <p:cNvPicPr>
            <a:picLocks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517" y="5089526"/>
            <a:ext cx="12130616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3"/>
          <p:cNvSpPr/>
          <p:nvPr userDrawn="1"/>
        </p:nvSpPr>
        <p:spPr>
          <a:xfrm>
            <a:off x="11673417" y="2470150"/>
            <a:ext cx="4064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F47F28"/>
              </a:solidFill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775200" y="1295400"/>
            <a:ext cx="68072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zh-CN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92" y="4114800"/>
            <a:ext cx="9753600" cy="914400"/>
          </a:xfrm>
        </p:spPr>
        <p:txBody>
          <a:bodyPr anchor="b">
            <a:normAutofit/>
          </a:bodyPr>
          <a:lstStyle>
            <a:lvl1pPr marL="0" indent="0" eaLnBrk="1" latinLnBrk="0" hangingPunct="1">
              <a:defRPr kumimoji="0" lang="zh-CN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B722572-1302-4DA5-B95B-F6ECA98D7761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35F9C40-518E-4E50-B3DC-7FC49A011BFA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013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 userDrawn="1"/>
        </p:nvSpPr>
        <p:spPr>
          <a:xfrm>
            <a:off x="1016000" y="1946209"/>
            <a:ext cx="27432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/>
              <a:t>             </a:t>
            </a:r>
          </a:p>
        </p:txBody>
      </p:sp>
      <p:sp>
        <p:nvSpPr>
          <p:cNvPr id="5" name="Rectangle 7"/>
          <p:cNvSpPr/>
          <p:nvPr userDrawn="1"/>
        </p:nvSpPr>
        <p:spPr>
          <a:xfrm>
            <a:off x="11582400" y="5265739"/>
            <a:ext cx="609600" cy="968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6" name="Oval 8"/>
          <p:cNvSpPr/>
          <p:nvPr userDrawn="1"/>
        </p:nvSpPr>
        <p:spPr>
          <a:xfrm>
            <a:off x="1343104" y="1992354"/>
            <a:ext cx="2111296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/>
              <a:t>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1992354"/>
            <a:ext cx="7823200" cy="1970046"/>
          </a:xfrm>
        </p:spPr>
        <p:txBody>
          <a:bodyPr>
            <a:normAutofit/>
          </a:bodyPr>
          <a:lstStyle>
            <a:lvl1pPr algn="l" eaLnBrk="1" latinLnBrk="0" hangingPunct="1">
              <a:defRPr kumimoji="0" lang="zh-CN" sz="3000" b="1" cap="all"/>
            </a:lvl1pPr>
          </a:lstStyle>
          <a:p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5105401"/>
            <a:ext cx="109728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zh-CN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C8F57AE2-00D4-459F-AF1C-EB96900746F0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36962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573" y="76200"/>
            <a:ext cx="11204027" cy="685800"/>
          </a:xfrm>
        </p:spPr>
        <p:txBody>
          <a:bodyPr>
            <a:normAutofit/>
          </a:bodyPr>
          <a:lstStyle>
            <a:lvl1pPr algn="l" eaLnBrk="1" latinLnBrk="0" hangingPunct="1">
              <a:defRPr kumimoji="0" lang="zh-CN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6DCFBFB7-22FF-4A07-8C1C-7E2DADA2E6AC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19816740-47FC-4283-A940-B83300B02F6F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4587656"/>
      </p:ext>
    </p:extLst>
  </p:cSld>
  <p:clrMapOvr>
    <a:masterClrMapping/>
  </p:clrMapOvr>
  <p:transition spd="slow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: 强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9E575F49-1652-4222-BEA7-CB1D254BF143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437A5124-F257-4621-9717-747215978560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01466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99" y="1"/>
            <a:ext cx="9424020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zh-CN" sz="2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2"/>
            <a:ext cx="5384800" cy="3971455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384800" cy="3971454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3C42F-9EBC-48A7-9E90-22BB3C091AFC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654A4-236F-4123-9874-3847DE331E16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60570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0"/>
            <a:ext cx="325966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200" y="2077200"/>
            <a:ext cx="9347200" cy="1143000"/>
          </a:xfrm>
        </p:spPr>
        <p:txBody>
          <a:bodyPr/>
          <a:lstStyle>
            <a:lvl1pPr algn="l" eaLnBrk="1" latinLnBrk="0" hangingPunct="1">
              <a:defRPr kumimoji="0" lang="zh-CN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A15861B-C0F9-4537-93F0-E61BE83D6DE9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8DAF982-59D6-4FC5-BB2A-298C6F38C966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67045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: 强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200" y="3081000"/>
            <a:ext cx="115824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zh-CN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8603" y="2424752"/>
            <a:ext cx="11592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zh-CN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62E7B-F813-4D33-9DE0-1DA10BCD55E6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79A0E-04EB-40D2-9BF0-AA1CE56E0F7C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5301054"/>
      </p:ext>
    </p:extLst>
  </p:cSld>
  <p:clrMapOvr>
    <a:masterClrMapping/>
  </p:clrMapOvr>
  <p:transition spd="slow">
    <p:push dir="u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2895600"/>
            <a:ext cx="100584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53156" y="3200400"/>
            <a:ext cx="93472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zh-CN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97600" y="664780"/>
            <a:ext cx="5588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zh-CN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AC8A02B-C37B-4300-95D9-8C2FE8EF3AA0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EF53F32-EF5A-478C-8179-3629F2343197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07650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媒体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 userDrawn="1"/>
        </p:nvSpPr>
        <p:spPr>
          <a:xfrm>
            <a:off x="793751" y="4800600"/>
            <a:ext cx="6498167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8736" y="4800600"/>
            <a:ext cx="6412325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zh-CN" sz="1800" b="0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782696" y="838200"/>
            <a:ext cx="6498336" cy="3812822"/>
          </a:xfrm>
        </p:spPr>
        <p:txBody>
          <a:bodyPr rtlCol="0">
            <a:normAutofit/>
          </a:bodyPr>
          <a:lstStyle>
            <a:lvl1pPr eaLnBrk="1" latinLnBrk="0" hangingPunct="1">
              <a:buNone/>
              <a:defRPr kumimoji="0" lang="zh-CN"/>
            </a:lvl1pPr>
          </a:lstStyle>
          <a:p>
            <a:pPr lvl="0"/>
            <a:r>
              <a:rPr lang="zh-CN" altLang="en-US" noProof="0"/>
              <a:t>单击图标添加媒体</a:t>
            </a:r>
            <a:endParaRPr lang="zh-CN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702484" y="838201"/>
            <a:ext cx="37592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zh-CN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A555C78-EA72-4854-B560-CC798684E5A3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94172CE-896A-4C32-ABD9-557EA3E07F46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9266654"/>
      </p:ext>
    </p:extLst>
  </p:cSld>
  <p:clrMapOvr>
    <a:masterClrMapping/>
  </p:clrMapOvr>
  <p:transition spd="slow">
    <p:wip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 userDrawn="1"/>
        </p:nvSpPr>
        <p:spPr>
          <a:xfrm>
            <a:off x="2389718" y="4800600"/>
            <a:ext cx="7334249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zh-CN" sz="1800" b="0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 eaLnBrk="1" latinLnBrk="0" hangingPunct="1">
              <a:buNone/>
              <a:defRPr kumimoji="0" lang="zh-CN" sz="3200"/>
            </a:lvl1pPr>
            <a:lvl2pPr marL="457200" indent="0" eaLnBrk="1" latinLnBrk="0" hangingPunct="1">
              <a:buNone/>
              <a:defRPr kumimoji="0" lang="zh-CN" sz="2800"/>
            </a:lvl2pPr>
            <a:lvl3pPr marL="914400" indent="0" eaLnBrk="1" latinLnBrk="0" hangingPunct="1">
              <a:buNone/>
              <a:defRPr kumimoji="0" lang="zh-CN" sz="2400"/>
            </a:lvl3pPr>
            <a:lvl4pPr marL="1371600" indent="0" eaLnBrk="1" latinLnBrk="0" hangingPunct="1">
              <a:buNone/>
              <a:defRPr kumimoji="0" lang="zh-CN" sz="2000"/>
            </a:lvl4pPr>
            <a:lvl5pPr marL="1828800" indent="0" eaLnBrk="1" latinLnBrk="0" hangingPunct="1">
              <a:buNone/>
              <a:defRPr kumimoji="0" lang="zh-CN" sz="2000"/>
            </a:lvl5pPr>
            <a:lvl6pPr marL="2286000" indent="0" eaLnBrk="1" latinLnBrk="0" hangingPunct="1">
              <a:buNone/>
              <a:defRPr kumimoji="0" lang="zh-CN" sz="2000"/>
            </a:lvl6pPr>
            <a:lvl7pPr marL="2743200" indent="0" eaLnBrk="1" latinLnBrk="0" hangingPunct="1">
              <a:buNone/>
              <a:defRPr kumimoji="0" lang="zh-CN" sz="2000"/>
            </a:lvl7pPr>
            <a:lvl8pPr marL="3200400" indent="0" eaLnBrk="1" latinLnBrk="0" hangingPunct="1">
              <a:buNone/>
              <a:defRPr kumimoji="0" lang="zh-CN" sz="2000"/>
            </a:lvl8pPr>
            <a:lvl9pPr marL="3657600" indent="0" eaLnBrk="1" latinLnBrk="0" hangingPunct="1">
              <a:buNone/>
              <a:defRPr kumimoji="0" lang="zh-CN"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562600"/>
            <a:ext cx="73152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BA57B75-5D5E-4FF3-9592-BDF67A56FE50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98BA4C-7C8C-48F0-8CB5-9CD3EA8F6B3D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381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F119-8BC3-4E27-8168-EF399ABE6951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ACEFC-84E2-4A3A-81E4-26B6AACED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9954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30481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0133" y="26988"/>
            <a:ext cx="12740217" cy="9271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03200" y="990600"/>
            <a:ext cx="5791200" cy="53340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791200" cy="53340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85188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0133" y="26988"/>
            <a:ext cx="12740217" cy="9271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03200" y="990600"/>
            <a:ext cx="5791200" cy="53340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990600"/>
            <a:ext cx="5791200" cy="2590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733800"/>
            <a:ext cx="5791200" cy="2590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876800" y="638175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Lin/Manocha/Foskey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0668000" y="6418264"/>
            <a:ext cx="1219200" cy="382587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Intro </a:t>
            </a:r>
            <a:fld id="{0B44F187-C40E-455E-96FF-7C16702C41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10318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286000"/>
            <a:ext cx="10363200" cy="1143000"/>
          </a:xfrm>
          <a:solidFill>
            <a:srgbClr val="CCECFF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defRPr u="none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245493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18" y="20638"/>
            <a:ext cx="4665133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1484" y="20638"/>
            <a:ext cx="7499349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517" y="2817813"/>
            <a:ext cx="10225616" cy="229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17151" y="2819400"/>
            <a:ext cx="1947333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/>
          <p:cNvPicPr>
            <a:picLocks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517" y="5089526"/>
            <a:ext cx="12130616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3"/>
          <p:cNvSpPr/>
          <p:nvPr userDrawn="1"/>
        </p:nvSpPr>
        <p:spPr>
          <a:xfrm>
            <a:off x="11673417" y="2470150"/>
            <a:ext cx="4064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F47F28"/>
              </a:solidFill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775200" y="1295400"/>
            <a:ext cx="68072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zh-CN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92" y="4114800"/>
            <a:ext cx="9753600" cy="914400"/>
          </a:xfrm>
        </p:spPr>
        <p:txBody>
          <a:bodyPr anchor="b">
            <a:normAutofit/>
          </a:bodyPr>
          <a:lstStyle>
            <a:lvl1pPr marL="0" indent="0" eaLnBrk="1" latinLnBrk="0" hangingPunct="1">
              <a:defRPr kumimoji="0" lang="zh-CN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B722572-1302-4DA5-B95B-F6ECA98D7761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35F9C40-518E-4E50-B3DC-7FC49A011BFA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467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 userDrawn="1"/>
        </p:nvSpPr>
        <p:spPr>
          <a:xfrm>
            <a:off x="1016000" y="1946209"/>
            <a:ext cx="27432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/>
              <a:t>             </a:t>
            </a:r>
          </a:p>
        </p:txBody>
      </p:sp>
      <p:sp>
        <p:nvSpPr>
          <p:cNvPr id="5" name="Rectangle 7"/>
          <p:cNvSpPr/>
          <p:nvPr userDrawn="1"/>
        </p:nvSpPr>
        <p:spPr>
          <a:xfrm>
            <a:off x="11582400" y="5265739"/>
            <a:ext cx="609600" cy="968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6" name="Oval 8"/>
          <p:cNvSpPr/>
          <p:nvPr userDrawn="1"/>
        </p:nvSpPr>
        <p:spPr>
          <a:xfrm>
            <a:off x="1343104" y="1992354"/>
            <a:ext cx="2111296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/>
              <a:t>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1992354"/>
            <a:ext cx="7823200" cy="1970046"/>
          </a:xfrm>
        </p:spPr>
        <p:txBody>
          <a:bodyPr>
            <a:normAutofit/>
          </a:bodyPr>
          <a:lstStyle>
            <a:lvl1pPr algn="l" eaLnBrk="1" latinLnBrk="0" hangingPunct="1">
              <a:defRPr kumimoji="0" lang="zh-CN" sz="3000" b="1" cap="all"/>
            </a:lvl1pPr>
          </a:lstStyle>
          <a:p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5105401"/>
            <a:ext cx="109728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zh-CN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C8F57AE2-00D4-459F-AF1C-EB96900746F0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696122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573" y="76200"/>
            <a:ext cx="11204027" cy="685800"/>
          </a:xfrm>
        </p:spPr>
        <p:txBody>
          <a:bodyPr>
            <a:normAutofit/>
          </a:bodyPr>
          <a:lstStyle>
            <a:lvl1pPr algn="l" eaLnBrk="1" latinLnBrk="0" hangingPunct="1">
              <a:defRPr kumimoji="0" lang="zh-CN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6DCFBFB7-22FF-4A07-8C1C-7E2DADA2E6AC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19816740-47FC-4283-A940-B83300B02F6F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5678711"/>
      </p:ext>
    </p:extLst>
  </p:cSld>
  <p:clrMapOvr>
    <a:masterClrMapping/>
  </p:clrMapOvr>
  <p:transition spd="slow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: 强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9E575F49-1652-4222-BEA7-CB1D254BF143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437A5124-F257-4621-9717-747215978560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162568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99" y="1"/>
            <a:ext cx="9424020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zh-CN" sz="2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2"/>
            <a:ext cx="5384800" cy="3971455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384800" cy="3971454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3C42F-9EBC-48A7-9E90-22BB3C091AFC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654A4-236F-4123-9874-3847DE331E16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108715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0"/>
            <a:ext cx="325966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200" y="2077200"/>
            <a:ext cx="9347200" cy="1143000"/>
          </a:xfrm>
        </p:spPr>
        <p:txBody>
          <a:bodyPr/>
          <a:lstStyle>
            <a:lvl1pPr algn="l" eaLnBrk="1" latinLnBrk="0" hangingPunct="1">
              <a:defRPr kumimoji="0" lang="zh-CN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A15861B-C0F9-4537-93F0-E61BE83D6DE9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8DAF982-59D6-4FC5-BB2A-298C6F38C966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38680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F119-8BC3-4E27-8168-EF399ABE6951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ACEFC-84E2-4A3A-81E4-26B6AACED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2600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: 强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200" y="3081000"/>
            <a:ext cx="115824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zh-CN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8603" y="2424752"/>
            <a:ext cx="11592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zh-CN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62E7B-F813-4D33-9DE0-1DA10BCD55E6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79A0E-04EB-40D2-9BF0-AA1CE56E0F7C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2533375"/>
      </p:ext>
    </p:extLst>
  </p:cSld>
  <p:clrMapOvr>
    <a:masterClrMapping/>
  </p:clrMapOvr>
  <p:transition spd="slow">
    <p:push dir="u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2895600"/>
            <a:ext cx="100584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53156" y="3200400"/>
            <a:ext cx="93472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zh-CN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97600" y="664780"/>
            <a:ext cx="5588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zh-CN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AC8A02B-C37B-4300-95D9-8C2FE8EF3AA0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EF53F32-EF5A-478C-8179-3629F2343197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4639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媒体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 userDrawn="1"/>
        </p:nvSpPr>
        <p:spPr>
          <a:xfrm>
            <a:off x="793751" y="4800600"/>
            <a:ext cx="6498167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8736" y="4800600"/>
            <a:ext cx="6412325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zh-CN" sz="1800" b="0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782696" y="838200"/>
            <a:ext cx="6498336" cy="3812822"/>
          </a:xfrm>
        </p:spPr>
        <p:txBody>
          <a:bodyPr rtlCol="0">
            <a:normAutofit/>
          </a:bodyPr>
          <a:lstStyle>
            <a:lvl1pPr eaLnBrk="1" latinLnBrk="0" hangingPunct="1">
              <a:buNone/>
              <a:defRPr kumimoji="0" lang="zh-CN"/>
            </a:lvl1pPr>
          </a:lstStyle>
          <a:p>
            <a:pPr lvl="0"/>
            <a:r>
              <a:rPr lang="zh-CN" altLang="en-US" noProof="0"/>
              <a:t>单击图标添加媒体</a:t>
            </a:r>
            <a:endParaRPr lang="zh-CN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702484" y="838201"/>
            <a:ext cx="37592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zh-CN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A555C78-EA72-4854-B560-CC798684E5A3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94172CE-896A-4C32-ABD9-557EA3E07F46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7058652"/>
      </p:ext>
    </p:extLst>
  </p:cSld>
  <p:clrMapOvr>
    <a:masterClrMapping/>
  </p:clrMapOvr>
  <p:transition spd="slow">
    <p:wip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 userDrawn="1"/>
        </p:nvSpPr>
        <p:spPr>
          <a:xfrm>
            <a:off x="2389718" y="4800600"/>
            <a:ext cx="7334249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zh-CN" sz="1800" b="0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 eaLnBrk="1" latinLnBrk="0" hangingPunct="1">
              <a:buNone/>
              <a:defRPr kumimoji="0" lang="zh-CN" sz="3200"/>
            </a:lvl1pPr>
            <a:lvl2pPr marL="457200" indent="0" eaLnBrk="1" latinLnBrk="0" hangingPunct="1">
              <a:buNone/>
              <a:defRPr kumimoji="0" lang="zh-CN" sz="2800"/>
            </a:lvl2pPr>
            <a:lvl3pPr marL="914400" indent="0" eaLnBrk="1" latinLnBrk="0" hangingPunct="1">
              <a:buNone/>
              <a:defRPr kumimoji="0" lang="zh-CN" sz="2400"/>
            </a:lvl3pPr>
            <a:lvl4pPr marL="1371600" indent="0" eaLnBrk="1" latinLnBrk="0" hangingPunct="1">
              <a:buNone/>
              <a:defRPr kumimoji="0" lang="zh-CN" sz="2000"/>
            </a:lvl4pPr>
            <a:lvl5pPr marL="1828800" indent="0" eaLnBrk="1" latinLnBrk="0" hangingPunct="1">
              <a:buNone/>
              <a:defRPr kumimoji="0" lang="zh-CN" sz="2000"/>
            </a:lvl5pPr>
            <a:lvl6pPr marL="2286000" indent="0" eaLnBrk="1" latinLnBrk="0" hangingPunct="1">
              <a:buNone/>
              <a:defRPr kumimoji="0" lang="zh-CN" sz="2000"/>
            </a:lvl6pPr>
            <a:lvl7pPr marL="2743200" indent="0" eaLnBrk="1" latinLnBrk="0" hangingPunct="1">
              <a:buNone/>
              <a:defRPr kumimoji="0" lang="zh-CN" sz="2000"/>
            </a:lvl7pPr>
            <a:lvl8pPr marL="3200400" indent="0" eaLnBrk="1" latinLnBrk="0" hangingPunct="1">
              <a:buNone/>
              <a:defRPr kumimoji="0" lang="zh-CN" sz="2000"/>
            </a:lvl8pPr>
            <a:lvl9pPr marL="3657600" indent="0" eaLnBrk="1" latinLnBrk="0" hangingPunct="1">
              <a:buNone/>
              <a:defRPr kumimoji="0" lang="zh-CN"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562600"/>
            <a:ext cx="73152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BA57B75-5D5E-4FF3-9592-BDF67A56FE50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98BA4C-7C8C-48F0-8CB5-9CD3EA8F6B3D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273452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42383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0133" y="26988"/>
            <a:ext cx="12740217" cy="9271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03200" y="990600"/>
            <a:ext cx="5791200" cy="53340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791200" cy="53340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73907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0133" y="26988"/>
            <a:ext cx="12740217" cy="9271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03200" y="990600"/>
            <a:ext cx="5791200" cy="53340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990600"/>
            <a:ext cx="5791200" cy="2590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733800"/>
            <a:ext cx="5791200" cy="2590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876800" y="638175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Lin/Manocha/Foskey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0668000" y="6418264"/>
            <a:ext cx="1219200" cy="382587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Intro </a:t>
            </a:r>
            <a:fld id="{0B44F187-C40E-455E-96FF-7C16702C41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781159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286000"/>
            <a:ext cx="10363200" cy="1143000"/>
          </a:xfrm>
          <a:solidFill>
            <a:srgbClr val="CCECFF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defRPr u="none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5092909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18" y="20638"/>
            <a:ext cx="4665133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1484" y="20638"/>
            <a:ext cx="7499349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517" y="2817813"/>
            <a:ext cx="10225616" cy="229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17151" y="2819400"/>
            <a:ext cx="1947333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/>
          <p:cNvPicPr>
            <a:picLocks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517" y="5089526"/>
            <a:ext cx="12130616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3"/>
          <p:cNvSpPr/>
          <p:nvPr userDrawn="1"/>
        </p:nvSpPr>
        <p:spPr>
          <a:xfrm>
            <a:off x="11673417" y="2470150"/>
            <a:ext cx="4064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F47F28"/>
              </a:solidFill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775200" y="1295400"/>
            <a:ext cx="68072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zh-CN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92" y="4114800"/>
            <a:ext cx="9753600" cy="914400"/>
          </a:xfrm>
        </p:spPr>
        <p:txBody>
          <a:bodyPr anchor="b">
            <a:normAutofit/>
          </a:bodyPr>
          <a:lstStyle>
            <a:lvl1pPr marL="0" indent="0" eaLnBrk="1" latinLnBrk="0" hangingPunct="1">
              <a:defRPr kumimoji="0" lang="zh-CN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890CD6C-7E04-46EC-A57E-5634C3190357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6585287-F7D8-4E87-96C7-D1FD4EAEC93E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90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 userDrawn="1"/>
        </p:nvSpPr>
        <p:spPr>
          <a:xfrm>
            <a:off x="1016000" y="1946209"/>
            <a:ext cx="27432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/>
              <a:t>             </a:t>
            </a:r>
          </a:p>
        </p:txBody>
      </p:sp>
      <p:sp>
        <p:nvSpPr>
          <p:cNvPr id="5" name="Rectangle 7"/>
          <p:cNvSpPr/>
          <p:nvPr userDrawn="1"/>
        </p:nvSpPr>
        <p:spPr>
          <a:xfrm>
            <a:off x="11582400" y="5265739"/>
            <a:ext cx="609600" cy="968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6" name="Oval 8"/>
          <p:cNvSpPr/>
          <p:nvPr userDrawn="1"/>
        </p:nvSpPr>
        <p:spPr>
          <a:xfrm>
            <a:off x="1343104" y="1992354"/>
            <a:ext cx="2111296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/>
              <a:t>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1992354"/>
            <a:ext cx="7823200" cy="1970046"/>
          </a:xfrm>
        </p:spPr>
        <p:txBody>
          <a:bodyPr>
            <a:normAutofit/>
          </a:bodyPr>
          <a:lstStyle>
            <a:lvl1pPr algn="l" eaLnBrk="1" latinLnBrk="0" hangingPunct="1">
              <a:defRPr kumimoji="0" lang="zh-CN" sz="3000" b="1" cap="all"/>
            </a:lvl1pPr>
          </a:lstStyle>
          <a:p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5105401"/>
            <a:ext cx="109728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zh-CN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1A7D97E4-1CAB-429A-9C09-5ECDC3B3DA60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763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F119-8BC3-4E27-8168-EF399ABE6951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ACEFC-84E2-4A3A-81E4-26B6AACED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02399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573" y="76200"/>
            <a:ext cx="11204027" cy="685800"/>
          </a:xfrm>
        </p:spPr>
        <p:txBody>
          <a:bodyPr>
            <a:normAutofit/>
          </a:bodyPr>
          <a:lstStyle>
            <a:lvl1pPr algn="l" eaLnBrk="1" latinLnBrk="0" hangingPunct="1">
              <a:defRPr kumimoji="0" lang="zh-CN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A675FE16-BAA7-40EB-B256-8084275634E8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8CE9A9D9-C95D-4005-A6F5-ACFAAEDB303A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7063"/>
      </p:ext>
    </p:extLst>
  </p:cSld>
  <p:clrMapOvr>
    <a:masterClrMapping/>
  </p:clrMapOvr>
  <p:transition spd="slow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: 强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357A9BC9-F878-414F-A49F-B18BC01D62A8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456FFDAA-915C-4FF2-A74D-CA8C641DADBD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384704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99" y="1"/>
            <a:ext cx="9424020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zh-CN" sz="2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2"/>
            <a:ext cx="5384800" cy="3971455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384800" cy="3971454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296C9-975F-488A-8395-C34E15B3695B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A2AF5-2CE5-48FE-B027-97A708A722F6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925722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0"/>
            <a:ext cx="325966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200" y="2077200"/>
            <a:ext cx="9347200" cy="1143000"/>
          </a:xfrm>
        </p:spPr>
        <p:txBody>
          <a:bodyPr/>
          <a:lstStyle>
            <a:lvl1pPr algn="l" eaLnBrk="1" latinLnBrk="0" hangingPunct="1">
              <a:defRPr kumimoji="0" lang="zh-CN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3F495B6-61C6-44EB-9FD8-C7F572EFC73E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B1416DD-CE18-4CBE-8CFC-92A3E676CC9A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64399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: 强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200" y="3081000"/>
            <a:ext cx="115824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zh-CN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8603" y="2424752"/>
            <a:ext cx="11592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zh-CN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A8799-2A53-4B25-A0A4-6682AC567ECA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CB058-EBEC-42D8-8F80-AA45EA7FECC1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77510"/>
      </p:ext>
    </p:extLst>
  </p:cSld>
  <p:clrMapOvr>
    <a:masterClrMapping/>
  </p:clrMapOvr>
  <p:transition spd="slow">
    <p:push dir="u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2895600"/>
            <a:ext cx="100584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53156" y="3200400"/>
            <a:ext cx="93472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zh-CN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97600" y="664780"/>
            <a:ext cx="5588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zh-CN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4F9A83-B074-4FB1-A5DD-EDBABD505771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19124DF-2560-4728-8880-418814D79F5F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11163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媒体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 userDrawn="1"/>
        </p:nvSpPr>
        <p:spPr>
          <a:xfrm>
            <a:off x="793751" y="4800600"/>
            <a:ext cx="6498167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8736" y="4800600"/>
            <a:ext cx="6412325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zh-CN" sz="1800" b="0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782696" y="838200"/>
            <a:ext cx="6498336" cy="3812822"/>
          </a:xfrm>
        </p:spPr>
        <p:txBody>
          <a:bodyPr rtlCol="0">
            <a:normAutofit/>
          </a:bodyPr>
          <a:lstStyle>
            <a:lvl1pPr eaLnBrk="1" latinLnBrk="0" hangingPunct="1">
              <a:buNone/>
              <a:defRPr kumimoji="0" lang="zh-CN"/>
            </a:lvl1pPr>
          </a:lstStyle>
          <a:p>
            <a:pPr lvl="0"/>
            <a:r>
              <a:rPr lang="zh-CN" altLang="en-US" noProof="0"/>
              <a:t>单击图标添加媒体</a:t>
            </a:r>
            <a:endParaRPr lang="zh-CN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702484" y="838201"/>
            <a:ext cx="37592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zh-CN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5E0B346-BC95-497C-9440-3445F0C94701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DE678E5-C925-4B68-B9B4-7DC303FC2898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6452860"/>
      </p:ext>
    </p:extLst>
  </p:cSld>
  <p:clrMapOvr>
    <a:masterClrMapping/>
  </p:clrMapOvr>
  <p:transition spd="slow">
    <p:wip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 userDrawn="1"/>
        </p:nvSpPr>
        <p:spPr>
          <a:xfrm>
            <a:off x="2389718" y="4800600"/>
            <a:ext cx="7334249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zh-CN" sz="1800" b="0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 eaLnBrk="1" latinLnBrk="0" hangingPunct="1">
              <a:buNone/>
              <a:defRPr kumimoji="0" lang="zh-CN" sz="3200"/>
            </a:lvl1pPr>
            <a:lvl2pPr marL="457200" indent="0" eaLnBrk="1" latinLnBrk="0" hangingPunct="1">
              <a:buNone/>
              <a:defRPr kumimoji="0" lang="zh-CN" sz="2800"/>
            </a:lvl2pPr>
            <a:lvl3pPr marL="914400" indent="0" eaLnBrk="1" latinLnBrk="0" hangingPunct="1">
              <a:buNone/>
              <a:defRPr kumimoji="0" lang="zh-CN" sz="2400"/>
            </a:lvl3pPr>
            <a:lvl4pPr marL="1371600" indent="0" eaLnBrk="1" latinLnBrk="0" hangingPunct="1">
              <a:buNone/>
              <a:defRPr kumimoji="0" lang="zh-CN" sz="2000"/>
            </a:lvl4pPr>
            <a:lvl5pPr marL="1828800" indent="0" eaLnBrk="1" latinLnBrk="0" hangingPunct="1">
              <a:buNone/>
              <a:defRPr kumimoji="0" lang="zh-CN" sz="2000"/>
            </a:lvl5pPr>
            <a:lvl6pPr marL="2286000" indent="0" eaLnBrk="1" latinLnBrk="0" hangingPunct="1">
              <a:buNone/>
              <a:defRPr kumimoji="0" lang="zh-CN" sz="2000"/>
            </a:lvl6pPr>
            <a:lvl7pPr marL="2743200" indent="0" eaLnBrk="1" latinLnBrk="0" hangingPunct="1">
              <a:buNone/>
              <a:defRPr kumimoji="0" lang="zh-CN" sz="2000"/>
            </a:lvl7pPr>
            <a:lvl8pPr marL="3200400" indent="0" eaLnBrk="1" latinLnBrk="0" hangingPunct="1">
              <a:buNone/>
              <a:defRPr kumimoji="0" lang="zh-CN" sz="2000"/>
            </a:lvl8pPr>
            <a:lvl9pPr marL="3657600" indent="0" eaLnBrk="1" latinLnBrk="0" hangingPunct="1">
              <a:buNone/>
              <a:defRPr kumimoji="0" lang="zh-CN"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562600"/>
            <a:ext cx="73152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9BC4248-3C4A-4BD1-B50B-1D5CC7A74DD2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8AF3AF5-BC5C-4D08-8081-E54EAB45C82B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018829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874015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0133" y="26988"/>
            <a:ext cx="12740217" cy="9271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03200" y="990600"/>
            <a:ext cx="5791200" cy="53340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791200" cy="53340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66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F119-8BC3-4E27-8168-EF399ABE6951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ACEFC-84E2-4A3A-81E4-26B6AACED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4915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286000"/>
            <a:ext cx="10363200" cy="1143000"/>
          </a:xfrm>
          <a:solidFill>
            <a:srgbClr val="CCECFF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defRPr u="none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3132763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18" y="20638"/>
            <a:ext cx="4665133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1484" y="20638"/>
            <a:ext cx="7499349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517" y="2817813"/>
            <a:ext cx="10225616" cy="229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17151" y="2819400"/>
            <a:ext cx="1947333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/>
          <p:cNvPicPr>
            <a:picLocks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517" y="5089526"/>
            <a:ext cx="12130616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3"/>
          <p:cNvSpPr/>
          <p:nvPr userDrawn="1"/>
        </p:nvSpPr>
        <p:spPr>
          <a:xfrm>
            <a:off x="11673417" y="2470150"/>
            <a:ext cx="4064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F47F28"/>
              </a:solidFill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775200" y="1295400"/>
            <a:ext cx="68072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zh-CN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92" y="4114800"/>
            <a:ext cx="9753600" cy="914400"/>
          </a:xfrm>
        </p:spPr>
        <p:txBody>
          <a:bodyPr anchor="b">
            <a:normAutofit/>
          </a:bodyPr>
          <a:lstStyle>
            <a:lvl1pPr marL="0" indent="0" eaLnBrk="1" latinLnBrk="0" hangingPunct="1">
              <a:defRPr kumimoji="0" lang="zh-CN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890CD6C-7E04-46EC-A57E-5634C3190357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6585287-F7D8-4E87-96C7-D1FD4EAEC93E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371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 userDrawn="1"/>
        </p:nvSpPr>
        <p:spPr>
          <a:xfrm>
            <a:off x="1016000" y="1946209"/>
            <a:ext cx="27432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/>
              <a:t>             </a:t>
            </a:r>
          </a:p>
        </p:txBody>
      </p:sp>
      <p:sp>
        <p:nvSpPr>
          <p:cNvPr id="5" name="Rectangle 7"/>
          <p:cNvSpPr/>
          <p:nvPr userDrawn="1"/>
        </p:nvSpPr>
        <p:spPr>
          <a:xfrm>
            <a:off x="11582400" y="5265739"/>
            <a:ext cx="609600" cy="968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6" name="Oval 8"/>
          <p:cNvSpPr/>
          <p:nvPr userDrawn="1"/>
        </p:nvSpPr>
        <p:spPr>
          <a:xfrm>
            <a:off x="1343104" y="1992354"/>
            <a:ext cx="2111296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/>
              <a:t>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1992354"/>
            <a:ext cx="7823200" cy="1970046"/>
          </a:xfrm>
        </p:spPr>
        <p:txBody>
          <a:bodyPr>
            <a:normAutofit/>
          </a:bodyPr>
          <a:lstStyle>
            <a:lvl1pPr algn="l" eaLnBrk="1" latinLnBrk="0" hangingPunct="1">
              <a:defRPr kumimoji="0" lang="zh-CN" sz="3000" b="1" cap="all"/>
            </a:lvl1pPr>
          </a:lstStyle>
          <a:p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5105401"/>
            <a:ext cx="109728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zh-CN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1A7D97E4-1CAB-429A-9C09-5ECDC3B3DA60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606081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573" y="76200"/>
            <a:ext cx="11204027" cy="685800"/>
          </a:xfrm>
        </p:spPr>
        <p:txBody>
          <a:bodyPr>
            <a:normAutofit/>
          </a:bodyPr>
          <a:lstStyle>
            <a:lvl1pPr algn="l" eaLnBrk="1" latinLnBrk="0" hangingPunct="1">
              <a:defRPr kumimoji="0" lang="zh-CN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A675FE16-BAA7-40EB-B256-8084275634E8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8CE9A9D9-C95D-4005-A6F5-ACFAAEDB303A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7486691"/>
      </p:ext>
    </p:extLst>
  </p:cSld>
  <p:clrMapOvr>
    <a:masterClrMapping/>
  </p:clrMapOvr>
  <p:transition spd="slow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: 强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357A9BC9-F878-414F-A49F-B18BC01D62A8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456FFDAA-915C-4FF2-A74D-CA8C641DADBD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609261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99" y="1"/>
            <a:ext cx="9424020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zh-CN" sz="2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2"/>
            <a:ext cx="5384800" cy="3971455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384800" cy="3971454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296C9-975F-488A-8395-C34E15B3695B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A2AF5-2CE5-48FE-B027-97A708A722F6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875274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0"/>
            <a:ext cx="325966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200" y="2077200"/>
            <a:ext cx="9347200" cy="1143000"/>
          </a:xfrm>
        </p:spPr>
        <p:txBody>
          <a:bodyPr/>
          <a:lstStyle>
            <a:lvl1pPr algn="l" eaLnBrk="1" latinLnBrk="0" hangingPunct="1">
              <a:defRPr kumimoji="0" lang="zh-CN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3F495B6-61C6-44EB-9FD8-C7F572EFC73E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B1416DD-CE18-4CBE-8CFC-92A3E676CC9A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87078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: 强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200" y="3081000"/>
            <a:ext cx="115824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zh-CN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8603" y="2424752"/>
            <a:ext cx="11592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zh-CN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A8799-2A53-4B25-A0A4-6682AC567ECA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CB058-EBEC-42D8-8F80-AA45EA7FECC1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087663"/>
      </p:ext>
    </p:extLst>
  </p:cSld>
  <p:clrMapOvr>
    <a:masterClrMapping/>
  </p:clrMapOvr>
  <p:transition spd="slow">
    <p:push dir="u"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2895600"/>
            <a:ext cx="100584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53156" y="3200400"/>
            <a:ext cx="93472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zh-CN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97600" y="664780"/>
            <a:ext cx="5588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zh-CN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4F9A83-B074-4FB1-A5DD-EDBABD505771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19124DF-2560-4728-8880-418814D79F5F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7252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媒体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 userDrawn="1"/>
        </p:nvSpPr>
        <p:spPr>
          <a:xfrm>
            <a:off x="793751" y="4800600"/>
            <a:ext cx="6498167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8736" y="4800600"/>
            <a:ext cx="6412325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zh-CN" sz="1800" b="0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782696" y="838200"/>
            <a:ext cx="6498336" cy="3812822"/>
          </a:xfrm>
        </p:spPr>
        <p:txBody>
          <a:bodyPr rtlCol="0">
            <a:normAutofit/>
          </a:bodyPr>
          <a:lstStyle>
            <a:lvl1pPr eaLnBrk="1" latinLnBrk="0" hangingPunct="1">
              <a:buNone/>
              <a:defRPr kumimoji="0" lang="zh-CN"/>
            </a:lvl1pPr>
          </a:lstStyle>
          <a:p>
            <a:pPr lvl="0"/>
            <a:r>
              <a:rPr lang="zh-CN" altLang="en-US" noProof="0"/>
              <a:t>单击图标添加媒体</a:t>
            </a:r>
            <a:endParaRPr lang="zh-CN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702484" y="838201"/>
            <a:ext cx="37592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zh-CN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5E0B346-BC95-497C-9440-3445F0C94701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DE678E5-C925-4B68-B9B4-7DC303FC2898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919941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F119-8BC3-4E27-8168-EF399ABE6951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ACEFC-84E2-4A3A-81E4-26B6AACED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40926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 userDrawn="1"/>
        </p:nvSpPr>
        <p:spPr>
          <a:xfrm>
            <a:off x="2389718" y="4800600"/>
            <a:ext cx="7334249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zh-CN" sz="1800" b="0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 eaLnBrk="1" latinLnBrk="0" hangingPunct="1">
              <a:buNone/>
              <a:defRPr kumimoji="0" lang="zh-CN" sz="3200"/>
            </a:lvl1pPr>
            <a:lvl2pPr marL="457200" indent="0" eaLnBrk="1" latinLnBrk="0" hangingPunct="1">
              <a:buNone/>
              <a:defRPr kumimoji="0" lang="zh-CN" sz="2800"/>
            </a:lvl2pPr>
            <a:lvl3pPr marL="914400" indent="0" eaLnBrk="1" latinLnBrk="0" hangingPunct="1">
              <a:buNone/>
              <a:defRPr kumimoji="0" lang="zh-CN" sz="2400"/>
            </a:lvl3pPr>
            <a:lvl4pPr marL="1371600" indent="0" eaLnBrk="1" latinLnBrk="0" hangingPunct="1">
              <a:buNone/>
              <a:defRPr kumimoji="0" lang="zh-CN" sz="2000"/>
            </a:lvl4pPr>
            <a:lvl5pPr marL="1828800" indent="0" eaLnBrk="1" latinLnBrk="0" hangingPunct="1">
              <a:buNone/>
              <a:defRPr kumimoji="0" lang="zh-CN" sz="2000"/>
            </a:lvl5pPr>
            <a:lvl6pPr marL="2286000" indent="0" eaLnBrk="1" latinLnBrk="0" hangingPunct="1">
              <a:buNone/>
              <a:defRPr kumimoji="0" lang="zh-CN" sz="2000"/>
            </a:lvl6pPr>
            <a:lvl7pPr marL="2743200" indent="0" eaLnBrk="1" latinLnBrk="0" hangingPunct="1">
              <a:buNone/>
              <a:defRPr kumimoji="0" lang="zh-CN" sz="2000"/>
            </a:lvl7pPr>
            <a:lvl8pPr marL="3200400" indent="0" eaLnBrk="1" latinLnBrk="0" hangingPunct="1">
              <a:buNone/>
              <a:defRPr kumimoji="0" lang="zh-CN" sz="2000"/>
            </a:lvl8pPr>
            <a:lvl9pPr marL="3657600" indent="0" eaLnBrk="1" latinLnBrk="0" hangingPunct="1">
              <a:buNone/>
              <a:defRPr kumimoji="0" lang="zh-CN"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562600"/>
            <a:ext cx="73152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9BC4248-3C4A-4BD1-B50B-1D5CC7A74DD2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8AF3AF5-BC5C-4D08-8081-E54EAB45C82B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985503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924334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0133" y="26988"/>
            <a:ext cx="12740217" cy="9271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03200" y="990600"/>
            <a:ext cx="5791200" cy="53340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791200" cy="53340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27146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286000"/>
            <a:ext cx="10363200" cy="1143000"/>
          </a:xfrm>
          <a:solidFill>
            <a:srgbClr val="CCECFF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defRPr u="none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7449943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18" y="20638"/>
            <a:ext cx="4665133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1484" y="20638"/>
            <a:ext cx="7499349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517" y="2817813"/>
            <a:ext cx="10225616" cy="229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17151" y="2819400"/>
            <a:ext cx="1947333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/>
          <p:cNvPicPr>
            <a:picLocks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517" y="5089526"/>
            <a:ext cx="12130616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3"/>
          <p:cNvSpPr/>
          <p:nvPr userDrawn="1"/>
        </p:nvSpPr>
        <p:spPr>
          <a:xfrm>
            <a:off x="11673417" y="2470150"/>
            <a:ext cx="4064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F47F28"/>
              </a:solidFill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775200" y="1295400"/>
            <a:ext cx="68072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zh-CN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92" y="4114800"/>
            <a:ext cx="9753600" cy="914400"/>
          </a:xfrm>
        </p:spPr>
        <p:txBody>
          <a:bodyPr anchor="b">
            <a:normAutofit/>
          </a:bodyPr>
          <a:lstStyle>
            <a:lvl1pPr marL="0" indent="0" eaLnBrk="1" latinLnBrk="0" hangingPunct="1">
              <a:defRPr kumimoji="0" lang="zh-CN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92D1265-733D-4CE5-BF3D-A7C0F59C5C4B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3D0DF45-E85D-4C4B-B9D7-F442FDAF78F4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96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 userDrawn="1"/>
        </p:nvSpPr>
        <p:spPr>
          <a:xfrm>
            <a:off x="1016000" y="1946209"/>
            <a:ext cx="27432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/>
              <a:t>             </a:t>
            </a:r>
          </a:p>
        </p:txBody>
      </p:sp>
      <p:sp>
        <p:nvSpPr>
          <p:cNvPr id="5" name="Rectangle 7"/>
          <p:cNvSpPr/>
          <p:nvPr userDrawn="1"/>
        </p:nvSpPr>
        <p:spPr>
          <a:xfrm>
            <a:off x="11582400" y="5265739"/>
            <a:ext cx="609600" cy="968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6" name="Oval 8"/>
          <p:cNvSpPr/>
          <p:nvPr userDrawn="1"/>
        </p:nvSpPr>
        <p:spPr>
          <a:xfrm>
            <a:off x="1343104" y="1992354"/>
            <a:ext cx="2111296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/>
              <a:t>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1992354"/>
            <a:ext cx="7823200" cy="1970046"/>
          </a:xfrm>
        </p:spPr>
        <p:txBody>
          <a:bodyPr>
            <a:normAutofit/>
          </a:bodyPr>
          <a:lstStyle>
            <a:lvl1pPr algn="l" eaLnBrk="1" latinLnBrk="0" hangingPunct="1">
              <a:defRPr kumimoji="0" lang="zh-CN" sz="3000" b="1" cap="all"/>
            </a:lvl1pPr>
          </a:lstStyle>
          <a:p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5105401"/>
            <a:ext cx="109728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zh-CN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82D15D8D-AF9A-4394-96B3-31DF6AFE94B5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581619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573" y="76200"/>
            <a:ext cx="11204027" cy="685800"/>
          </a:xfrm>
        </p:spPr>
        <p:txBody>
          <a:bodyPr>
            <a:noAutofit/>
          </a:bodyPr>
          <a:lstStyle>
            <a:lvl1pPr algn="l" eaLnBrk="1" latinLnBrk="0" hangingPunct="1">
              <a:defRPr kumimoji="0" lang="zh-CN" sz="4400" b="1" i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440000"/>
            <a:ext cx="11040000" cy="5040000"/>
          </a:xfrm>
        </p:spPr>
        <p:txBody>
          <a:bodyPr/>
          <a:lstStyle>
            <a:lvl1pPr eaLnBrk="1" latinLnBrk="0" hangingPunct="1">
              <a:spcBef>
                <a:spcPts val="0"/>
              </a:spcBef>
              <a:defRPr kumimoji="0" lang="zh-CN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1pPr>
            <a:lvl2pPr eaLnBrk="1" latinLnBrk="0" hangingPunct="1">
              <a:spcBef>
                <a:spcPts val="0"/>
              </a:spcBef>
              <a:defRPr kumimoji="0" lang="zh-CN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2pPr>
            <a:lvl3pPr eaLnBrk="1" latinLnBrk="0" hangingPunct="1">
              <a:spcBef>
                <a:spcPts val="0"/>
              </a:spcBef>
              <a:defRPr kumimoji="0" lang="zh-CN" b="1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3pPr>
            <a:lvl4pPr eaLnBrk="1" latinLnBrk="0" hangingPunct="1">
              <a:spcBef>
                <a:spcPts val="0"/>
              </a:spcBef>
              <a:defRPr kumimoji="0" lang="zh-CN" b="1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4pPr>
            <a:lvl5pPr eaLnBrk="1" latinLnBrk="0" hangingPunct="1">
              <a:spcBef>
                <a:spcPts val="0"/>
              </a:spcBef>
              <a:defRPr kumimoji="0" lang="zh-CN" b="1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4418091"/>
      </p:ext>
    </p:extLst>
  </p:cSld>
  <p:clrMapOvr>
    <a:masterClrMapping/>
  </p:clrMapOvr>
  <p:transition spd="slow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: 强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50D80BDA-C4A0-473C-B82D-516A22268A73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2EA6B99B-2F6E-4628-A6A3-0D7CF36438E4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933881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99" y="1"/>
            <a:ext cx="9424020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zh-CN" sz="2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2"/>
            <a:ext cx="5384800" cy="3971455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384800" cy="3971454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5E7E0-89B6-4688-8538-2E396B32C516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A53E2-4445-4A36-8032-969001A27EB3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945947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0"/>
            <a:ext cx="325966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200" y="2077200"/>
            <a:ext cx="9347200" cy="1143000"/>
          </a:xfrm>
        </p:spPr>
        <p:txBody>
          <a:bodyPr/>
          <a:lstStyle>
            <a:lvl1pPr algn="l" eaLnBrk="1" latinLnBrk="0" hangingPunct="1">
              <a:defRPr kumimoji="0" lang="zh-CN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4ACA7FB-F455-498C-91EF-42CE8949D8F0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2D5A8CE-72D0-48A4-84BE-DACB1588BE50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66586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3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107.xml"/><Relationship Id="rId10" Type="http://schemas.openxmlformats.org/officeDocument/2006/relationships/theme" Target="../theme/theme10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116.xml"/><Relationship Id="rId10" Type="http://schemas.openxmlformats.org/officeDocument/2006/relationships/theme" Target="../theme/theme1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5" Type="http://schemas.openxmlformats.org/officeDocument/2006/relationships/theme" Target="../theme/theme12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slideLayout" Target="../slideLayouts/slideLayout1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96.xml"/><Relationship Id="rId7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8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BF119-8BC3-4E27-8168-EF399ABE6951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ACEFC-84E2-4A3A-81E4-26B6AACED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95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BD84044-0C15-4D6D-A943-D2D5D743A1B0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A81931-9002-4480-B3F2-1F7A4C03D660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0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BD84044-0C15-4D6D-A943-D2D5D743A1B0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A81931-9002-4480-B3F2-1F7A4C03D660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6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FB555FC-7B19-4D01-B6E0-B6F8343B3812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1ABDCFA-8672-4D81-A7D3-9B309564CC24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140E46E-FE25-45E7-833F-51218C913D16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4ED65D6-130B-4D12-89D6-B888ADD125E2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3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2F326D1-EE33-4508-823B-8C61D4C6BED8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C30CAEE-2FBF-4635-A28E-3F7318757684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2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txStyles>
    <p:titleStyle>
      <a:lvl1pPr algn="ctr" rtl="0" fontAlgn="base">
        <a:spcBef>
          <a:spcPct val="0"/>
        </a:spcBef>
        <a:spcAft>
          <a:spcPct val="0"/>
        </a:spcAft>
        <a:defRPr lang="zh-CN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2020/5/31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1287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</p:sldLayoutIdLst>
  <p:txStyles>
    <p:titleStyle>
      <a:lvl1pPr algn="ctr" defTabSz="914400" rtl="0" eaLnBrk="1" latinLnBrk="0" hangingPunct="1">
        <a:spcBef>
          <a:spcPct val="0"/>
        </a:spcBef>
        <a:buNone/>
        <a:defRPr kumimoji="0" lang="zh-CN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FB555FC-7B19-4D01-B6E0-B6F8343B3812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1ABDCFA-8672-4D81-A7D3-9B309564CC24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FB555FC-7B19-4D01-B6E0-B6F8343B3812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1ABDCFA-8672-4D81-A7D3-9B309564CC24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3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913E2FD-7E1B-4EAE-BBB2-EEA4D13506F5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AC4BE1D-E8FC-4236-9299-B63C4E7100A8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2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lang="zh-CN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913E2FD-7E1B-4EAE-BBB2-EEA4D13506F5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AC4BE1D-E8FC-4236-9299-B63C4E7100A8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3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lang="zh-CN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BD84044-0C15-4D6D-A943-D2D5D743A1B0}" type="datetimeFigureOut">
              <a:rPr lang="zh-CN" altLang="en-US"/>
              <a:pPr>
                <a:defRPr/>
              </a:pPr>
              <a:t>2020/6/18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A81931-9002-4480-B3F2-1F7A4C03D660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3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6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14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25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23.wmf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23" Type="http://schemas.openxmlformats.org/officeDocument/2006/relationships/image" Target="../media/image26.wmf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24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9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0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35.png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37.png"/><Relationship Id="rId5" Type="http://schemas.openxmlformats.org/officeDocument/2006/relationships/image" Target="../media/image32.wmf"/><Relationship Id="rId10" Type="http://schemas.openxmlformats.org/officeDocument/2006/relationships/image" Target="../media/image36.png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4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9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26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28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6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7" Type="http://schemas.openxmlformats.org/officeDocument/2006/relationships/image" Target="../media/image72.jpeg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70.w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4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4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5.wmf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70.wmf"/><Relationship Id="rId4" Type="http://schemas.openxmlformats.org/officeDocument/2006/relationships/oleObject" Target="../embeddings/oleObject32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86.wmf"/><Relationship Id="rId3" Type="http://schemas.openxmlformats.org/officeDocument/2006/relationships/oleObject" Target="../embeddings/oleObject34.bin"/><Relationship Id="rId7" Type="http://schemas.openxmlformats.org/officeDocument/2006/relationships/image" Target="../media/image83.wmf"/><Relationship Id="rId12" Type="http://schemas.openxmlformats.org/officeDocument/2006/relationships/oleObject" Target="../embeddings/oleObject38.bin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85.wmf"/><Relationship Id="rId5" Type="http://schemas.openxmlformats.org/officeDocument/2006/relationships/image" Target="../media/image87.jpeg"/><Relationship Id="rId10" Type="http://schemas.openxmlformats.org/officeDocument/2006/relationships/oleObject" Target="../embeddings/oleObject37.bin"/><Relationship Id="rId4" Type="http://schemas.openxmlformats.org/officeDocument/2006/relationships/image" Target="../media/image82.wmf"/><Relationship Id="rId9" Type="http://schemas.openxmlformats.org/officeDocument/2006/relationships/image" Target="../media/image84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eg"/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123.xml"/><Relationship Id="rId4" Type="http://schemas.openxmlformats.org/officeDocument/2006/relationships/image" Target="../media/image90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91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5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94.emf"/><Relationship Id="rId4" Type="http://schemas.openxmlformats.org/officeDocument/2006/relationships/image" Target="../media/image93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95.wmf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jpeg"/><Relationship Id="rId1" Type="http://schemas.openxmlformats.org/officeDocument/2006/relationships/slideLayout" Target="../slideLayouts/slideLayout70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jpeg"/><Relationship Id="rId1" Type="http://schemas.openxmlformats.org/officeDocument/2006/relationships/slideLayout" Target="../slideLayouts/slideLayout8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96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10" Type="http://schemas.openxmlformats.org/officeDocument/2006/relationships/image" Target="../media/image120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wmf"/><Relationship Id="rId1" Type="http://schemas.openxmlformats.org/officeDocument/2006/relationships/slideLayout" Target="../slideLayouts/slideLayout105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114.xml"/><Relationship Id="rId5" Type="http://schemas.openxmlformats.org/officeDocument/2006/relationships/image" Target="../media/image136.wmf"/><Relationship Id="rId4" Type="http://schemas.openxmlformats.org/officeDocument/2006/relationships/image" Target="../media/image135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image" Target="../media/image138.wmf"/><Relationship Id="rId7" Type="http://schemas.openxmlformats.org/officeDocument/2006/relationships/image" Target="../media/image142.png"/><Relationship Id="rId2" Type="http://schemas.openxmlformats.org/officeDocument/2006/relationships/image" Target="../media/image137.wmf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41.wmf"/><Relationship Id="rId5" Type="http://schemas.openxmlformats.org/officeDocument/2006/relationships/image" Target="../media/image140.png"/><Relationship Id="rId4" Type="http://schemas.openxmlformats.org/officeDocument/2006/relationships/image" Target="../media/image139.wmf"/><Relationship Id="rId9" Type="http://schemas.openxmlformats.org/officeDocument/2006/relationships/image" Target="../media/image144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3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算法分析与设计复习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1452" y="4007391"/>
            <a:ext cx="9144000" cy="1655762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67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44070"/>
            <a:ext cx="8402637" cy="6858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 Designing Algorithms</a:t>
            </a:r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FBF60E07-A309-4794-8C9D-451A70209C1E}"/>
              </a:ext>
            </a:extLst>
          </p:cNvPr>
          <p:cNvSpPr txBox="1">
            <a:spLocks noChangeArrowheads="1"/>
          </p:cNvSpPr>
          <p:nvPr/>
        </p:nvSpPr>
        <p:spPr>
          <a:xfrm>
            <a:off x="1049306" y="1395003"/>
            <a:ext cx="9942347" cy="4067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Times New Roman" pitchFamily="18" charset="0"/>
              </a:rPr>
              <a:t>Divide-and-Conquer Approach</a:t>
            </a:r>
          </a:p>
          <a:p>
            <a:pPr marL="914400" lvl="1" indent="-4572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⁃"/>
            </a:pP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Divide 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problem into a number of subproblems.</a:t>
            </a:r>
          </a:p>
          <a:p>
            <a:pPr marL="914400" lvl="1" indent="-4572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⁃"/>
            </a:pP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Conquer 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subproblems by solving them recursively. If the subproblem sizes are small enough, however, just solve the subproblems in a straightforward manner.</a:t>
            </a:r>
          </a:p>
          <a:p>
            <a:pPr marL="914400" lvl="1" indent="-4572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⁃"/>
            </a:pP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Combine 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solutions to the subproblems into the solution for the original problem.</a:t>
            </a:r>
          </a:p>
          <a:p>
            <a:endParaRPr lang="en-US" altLang="zh-CN" sz="3200" b="1" dirty="0">
              <a:latin typeface="Times New Roman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F9F174E-184E-4580-89CE-8C6709293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3192" y="4932771"/>
            <a:ext cx="66262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52235"/>
            <a:ext cx="8402637" cy="685800"/>
          </a:xfrm>
        </p:spPr>
        <p:txBody>
          <a:bodyPr>
            <a:normAutofit/>
          </a:bodyPr>
          <a:lstStyle/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Sort Algorithm: DC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70248" y="1533394"/>
            <a:ext cx="10515600" cy="4351338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⁃"/>
            </a:pPr>
            <a:r>
              <a:rPr lang="en-US" altLang="zh-CN" b="1" dirty="0"/>
              <a:t>MERGE-SORT </a:t>
            </a:r>
            <a:r>
              <a:rPr lang="en-US" altLang="zh-CN" dirty="0"/>
              <a:t>A[1 . . n] </a:t>
            </a:r>
          </a:p>
          <a:p>
            <a:pPr>
              <a:buFont typeface="Arial" charset="0"/>
              <a:buNone/>
            </a:pPr>
            <a:r>
              <a:rPr lang="en-US" altLang="zh-CN" dirty="0"/>
              <a:t>	</a:t>
            </a:r>
            <a:r>
              <a:rPr lang="en-US" altLang="zh-CN" sz="2400" dirty="0"/>
              <a:t>1.	If n = 1, done. </a:t>
            </a:r>
          </a:p>
          <a:p>
            <a:pPr>
              <a:buFont typeface="Arial" charset="0"/>
              <a:buNone/>
            </a:pPr>
            <a:r>
              <a:rPr lang="en-US" altLang="zh-CN" sz="2400" dirty="0"/>
              <a:t>	2.	Recursively sort A[ 1 . . </a:t>
            </a:r>
            <a:r>
              <a:rPr lang="en-US" altLang="zh-CN" sz="2400" dirty="0">
                <a:sym typeface="Symbol" pitchFamily="18" charset="2"/>
              </a:rPr>
              <a:t></a:t>
            </a:r>
            <a:r>
              <a:rPr lang="en-US" altLang="zh-CN" sz="2400" dirty="0"/>
              <a:t>n/2</a:t>
            </a:r>
            <a:r>
              <a:rPr lang="en-US" altLang="zh-CN" sz="2400" dirty="0">
                <a:sym typeface="Symbol" pitchFamily="18" charset="2"/>
              </a:rPr>
              <a:t></a:t>
            </a:r>
            <a:r>
              <a:rPr lang="en-US" altLang="zh-CN" sz="2400" dirty="0"/>
              <a:t> ]</a:t>
            </a:r>
          </a:p>
          <a:p>
            <a:pPr>
              <a:buFont typeface="Arial" charset="0"/>
              <a:buNone/>
            </a:pPr>
            <a:r>
              <a:rPr lang="en-US" altLang="zh-CN" sz="2400" dirty="0"/>
              <a:t>		and A[</a:t>
            </a:r>
            <a:r>
              <a:rPr lang="en-US" altLang="zh-CN" sz="2400" dirty="0">
                <a:sym typeface="Symbol" pitchFamily="18" charset="2"/>
              </a:rPr>
              <a:t></a:t>
            </a:r>
            <a:r>
              <a:rPr lang="en-US" altLang="zh-CN" sz="2400" dirty="0"/>
              <a:t>n/2</a:t>
            </a:r>
            <a:r>
              <a:rPr lang="en-US" altLang="zh-CN" sz="2400" dirty="0">
                <a:sym typeface="Symbol" pitchFamily="18" charset="2"/>
              </a:rPr>
              <a:t></a:t>
            </a:r>
            <a:r>
              <a:rPr lang="en-US" altLang="zh-CN" sz="2400" dirty="0"/>
              <a:t>+1 . . n ] . 	</a:t>
            </a:r>
          </a:p>
          <a:p>
            <a:pPr>
              <a:buFont typeface="Arial" charset="0"/>
              <a:buNone/>
            </a:pPr>
            <a:r>
              <a:rPr lang="en-US" altLang="zh-CN" sz="2400" dirty="0"/>
              <a:t>	3.	</a:t>
            </a:r>
            <a:r>
              <a:rPr lang="en-US" altLang="zh-CN" sz="2400" dirty="0">
                <a:solidFill>
                  <a:srgbClr val="FF0000"/>
                </a:solidFill>
              </a:rPr>
              <a:t>“</a:t>
            </a:r>
            <a:r>
              <a:rPr lang="en-US" altLang="zh-CN" sz="2400" b="1" dirty="0">
                <a:solidFill>
                  <a:srgbClr val="FF0000"/>
                </a:solidFill>
              </a:rPr>
              <a:t>Merge</a:t>
            </a:r>
            <a:r>
              <a:rPr lang="en-US" altLang="zh-CN" sz="2400" dirty="0">
                <a:solidFill>
                  <a:srgbClr val="FF0000"/>
                </a:solidFill>
              </a:rPr>
              <a:t>”</a:t>
            </a:r>
            <a:r>
              <a:rPr lang="en-US" altLang="zh-CN" sz="2400" dirty="0"/>
              <a:t> the 2 sorted lists. </a:t>
            </a:r>
          </a:p>
          <a:p>
            <a:pPr>
              <a:buFont typeface="Arial" charset="0"/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00FF"/>
                </a:solidFill>
              </a:rPr>
              <a:t>	… to be continued!</a:t>
            </a:r>
            <a:endParaRPr altLang="en-US" sz="2400" b="1" dirty="0">
              <a:solidFill>
                <a:srgbClr val="0000FF"/>
              </a:solidFill>
              <a:ea typeface="宋体" charset="-122"/>
            </a:endParaRPr>
          </a:p>
          <a:p>
            <a:pPr>
              <a:buFont typeface="Times New Roman" panose="02020603050405020304" pitchFamily="18" charset="0"/>
              <a:buChar char="⁃"/>
            </a:pPr>
            <a:r>
              <a:rPr lang="en-US" altLang="zh-CN" b="1" dirty="0">
                <a:solidFill>
                  <a:srgbClr val="FF0000"/>
                </a:solidFill>
              </a:rPr>
              <a:t>Key subroutine</a:t>
            </a:r>
            <a:r>
              <a:rPr lang="en-US" altLang="zh-CN" b="1" dirty="0"/>
              <a:t>: MERGE</a:t>
            </a:r>
            <a:r>
              <a:rPr lang="en-US" altLang="zh-CN" dirty="0"/>
              <a:t> </a:t>
            </a:r>
          </a:p>
          <a:p>
            <a:endParaRPr lang="en-US" altLang="zh-CN" dirty="0"/>
          </a:p>
        </p:txBody>
      </p:sp>
      <p:pic>
        <p:nvPicPr>
          <p:cNvPr id="1484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8048" y="3501009"/>
            <a:ext cx="4005064" cy="274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2" name="Picture 4" descr="lecture01_页面_3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1504" y="44450"/>
            <a:ext cx="8266640" cy="6199980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6" name="Picture 4" descr="lecture01_页面_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7306" y="270587"/>
            <a:ext cx="8402637" cy="6301978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60564" y="44450"/>
            <a:ext cx="8402637" cy="685800"/>
          </a:xfrm>
        </p:spPr>
        <p:txBody>
          <a:bodyPr>
            <a:normAutofit fontScale="90000"/>
          </a:bodyPr>
          <a:lstStyle/>
          <a:p>
            <a:pPr algn="l" eaLnBrk="1" hangingPunct="1"/>
            <a:endParaRPr lang="en-US" altLang="zh-CN"/>
          </a:p>
        </p:txBody>
      </p:sp>
      <p:pic>
        <p:nvPicPr>
          <p:cNvPr id="106500" name="Picture 4" descr="lecture01_页面_5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0"/>
            <a:ext cx="8839201" cy="6629401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A762AD4-9AAC-4BD1-9355-2371FDA3C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898171" cy="869786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3 Asymptotic Analysis for Algorithms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16E8565F-BCF7-490D-95AB-778EE87ED399}"/>
              </a:ext>
            </a:extLst>
          </p:cNvPr>
          <p:cNvSpPr txBox="1">
            <a:spLocks noChangeArrowheads="1"/>
          </p:cNvSpPr>
          <p:nvPr/>
        </p:nvSpPr>
        <p:spPr>
          <a:xfrm>
            <a:off x="923616" y="1092691"/>
            <a:ext cx="8402637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Asymptotic Analysis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AA9D83B2-F504-4762-87BC-61677633F421}"/>
              </a:ext>
            </a:extLst>
          </p:cNvPr>
          <p:cNvSpPr txBox="1">
            <a:spLocks noChangeArrowheads="1"/>
          </p:cNvSpPr>
          <p:nvPr/>
        </p:nvSpPr>
        <p:spPr>
          <a:xfrm>
            <a:off x="939327" y="1778491"/>
            <a:ext cx="10812754" cy="4621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Big Idea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Times New Roman" panose="02020603050405020304" pitchFamily="18" charset="0"/>
              <a:buChar char="⁃"/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Ignore machine-dependent constants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Times New Roman" panose="02020603050405020304" pitchFamily="18" charset="0"/>
              <a:buChar char="⁃"/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Look at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growth</a:t>
            </a:r>
            <a:r>
              <a:rPr lang="en-US" altLang="zh-CN" i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of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T(n) </a:t>
            </a:r>
            <a:r>
              <a:rPr lang="en-US" altLang="zh-CN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as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n → ∞ </a:t>
            </a:r>
            <a:r>
              <a:rPr lang="en-US" altLang="zh-CN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.</a:t>
            </a:r>
            <a:endParaRPr lang="en-US" altLang="zh-CN" i="1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</a:t>
            </a:r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(</a:t>
            </a:r>
            <a:r>
              <a:rPr lang="en-US" altLang="zh-CN" sz="3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n</a:t>
            </a:r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)</a:t>
            </a:r>
            <a:r>
              <a:rPr lang="en-US" altLang="zh-CN" sz="30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: </a:t>
            </a:r>
            <a:r>
              <a:rPr lang="en-US" altLang="zh-CN" sz="30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the Asymptotic Running Time 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Times New Roman" panose="02020603050405020304" pitchFamily="18" charset="0"/>
              <a:buChar char="⁃"/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Neglects the fact that the time cost of each statement actually depends on the compiler, interpreter and the hardware platform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Times New Roman" panose="02020603050405020304" pitchFamily="18" charset="0"/>
              <a:buChar char="⁃"/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Stands for the worst case 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Times New Roman" panose="02020603050405020304" pitchFamily="18" charset="0"/>
              <a:buChar char="⁃"/>
              <a:defRPr/>
            </a:pPr>
            <a:r>
              <a:rPr lang="en-US" altLang="zh-CN" i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) can be denoted or approximated by a function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399457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76692" y="226996"/>
            <a:ext cx="8883193" cy="6858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Landau Symbols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97581" y="996804"/>
            <a:ext cx="9064134" cy="5196606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Before we begin, however, we will make some assumptions:</a:t>
            </a:r>
          </a:p>
          <a:p>
            <a:pPr lvl="1">
              <a:lnSpc>
                <a:spcPct val="100000"/>
              </a:lnSpc>
              <a:buFont typeface="Times New Roman" panose="02020603050405020304" pitchFamily="18" charset="0"/>
              <a:buChar char="⁃"/>
            </a:pPr>
            <a:r>
              <a:rPr lang="en-US" altLang="zh-CN" sz="28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functions will describe the time or memory required to solve a problem of size </a:t>
            </a:r>
            <a:r>
              <a:rPr lang="en-US" altLang="zh-CN" sz="2800" i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sz="28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Times New Roman" panose="02020603050405020304" pitchFamily="18" charset="0"/>
              <a:buChar char="⁃"/>
            </a:pPr>
            <a:r>
              <a:rPr lang="en-US" altLang="zh-CN" sz="28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conclude we are restricting ourselves to certain functions:</a:t>
            </a:r>
          </a:p>
          <a:p>
            <a:pPr lvl="2">
              <a:lnSpc>
                <a:spcPct val="100000"/>
              </a:lnSpc>
            </a:pPr>
            <a:r>
              <a:rPr lang="en-US" altLang="zh-CN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are defined for </a:t>
            </a:r>
            <a:r>
              <a:rPr lang="en-US" altLang="zh-CN" sz="2400" i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CA" altLang="zh-CN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 0 and </a:t>
            </a:r>
            <a:r>
              <a:rPr lang="en-CA" altLang="zh-CN" sz="2400" i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altLang="zh-CN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→∞ </a:t>
            </a:r>
            <a:endParaRPr lang="en-US" altLang="zh-CN" sz="24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</a:pPr>
            <a:r>
              <a:rPr lang="en-US" altLang="zh-CN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are strictly positive for all </a:t>
            </a:r>
            <a:r>
              <a:rPr lang="en-US" altLang="zh-CN" sz="2400" i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sz="24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100000"/>
              </a:lnSpc>
              <a:buFont typeface="Times New Roman" panose="02020603050405020304" pitchFamily="18" charset="0"/>
              <a:buChar char="⁃"/>
            </a:pPr>
            <a:r>
              <a:rPr lang="en-US" altLang="zh-CN" sz="20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fact, f(</a:t>
            </a:r>
            <a:r>
              <a:rPr lang="en-US" altLang="zh-CN" sz="2000" i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&gt; </a:t>
            </a:r>
            <a:r>
              <a:rPr lang="en-US" altLang="zh-CN" sz="2000" i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some value </a:t>
            </a:r>
            <a:r>
              <a:rPr lang="en-US" altLang="zh-CN" sz="2000" i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</a:t>
            </a:r>
          </a:p>
          <a:p>
            <a:pPr lvl="3">
              <a:lnSpc>
                <a:spcPct val="100000"/>
              </a:lnSpc>
              <a:buFont typeface="Times New Roman" panose="02020603050405020304" pitchFamily="18" charset="0"/>
              <a:buChar char="⁃"/>
            </a:pPr>
            <a:r>
              <a:rPr lang="en-US" altLang="zh-CN" sz="20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is, any problem requires at least one instruction and byte</a:t>
            </a:r>
          </a:p>
          <a:p>
            <a:pPr lvl="2">
              <a:lnSpc>
                <a:spcPct val="100000"/>
              </a:lnSpc>
            </a:pPr>
            <a:r>
              <a:rPr lang="en-US" altLang="zh-CN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are non-decreasing (monotonic non-decreasing)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69092" y="51848"/>
            <a:ext cx="8402637" cy="6858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Landau Symbols - Big </a:t>
            </a:r>
            <a:r>
              <a:rPr lang="en-US" altLang="zh-CN" sz="3600" b="1" dirty="0">
                <a:solidFill>
                  <a:srgbClr val="FF0000"/>
                </a:solidFill>
                <a:latin typeface="Symbol" pitchFamily="18" charset="2"/>
                <a:cs typeface="Arial" charset="0"/>
              </a:rPr>
              <a:t>Q</a:t>
            </a:r>
            <a:endParaRPr lang="en-US" altLang="zh-CN" sz="3600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9092" y="871553"/>
            <a:ext cx="11284097" cy="5934599"/>
          </a:xfrm>
        </p:spPr>
        <p:txBody>
          <a:bodyPr rtlCol="0">
            <a:normAutofit/>
          </a:bodyPr>
          <a:lstStyle/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zh-CN" sz="3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f(</a:t>
            </a:r>
            <a:r>
              <a:rPr lang="en-US" altLang="zh-CN" sz="3000" b="1" i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</a:t>
            </a:r>
            <a:r>
              <a:rPr lang="en-US" altLang="zh-CN" sz="3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 = </a:t>
            </a:r>
            <a:r>
              <a:rPr lang="en-US" altLang="zh-CN" sz="3000" b="1" dirty="0">
                <a:solidFill>
                  <a:prstClr val="black">
                    <a:lumMod val="85000"/>
                    <a:lumOff val="15000"/>
                  </a:prstClr>
                </a:solidFill>
                <a:latin typeface="Symbol" pitchFamily="18" charset="2"/>
                <a:ea typeface="黑体" pitchFamily="49" charset="-122"/>
                <a:cs typeface="Arial" charset="0"/>
              </a:rPr>
              <a:t>Q</a:t>
            </a:r>
            <a:r>
              <a:rPr lang="en-US" altLang="zh-CN" sz="3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(g(</a:t>
            </a:r>
            <a:r>
              <a:rPr lang="en-US" altLang="zh-CN" sz="3000" b="1" i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</a:t>
            </a:r>
            <a:r>
              <a:rPr lang="en-US" altLang="zh-CN" sz="3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)) , if </a:t>
            </a:r>
            <a:r>
              <a:rPr lang="en-US" altLang="zh-CN" sz="3000" b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there exist positive constants </a:t>
            </a:r>
            <a:r>
              <a:rPr lang="en-US" altLang="zh-CN" sz="3000" b="1" i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  <a:r>
              <a:rPr lang="en-US" altLang="zh-CN" sz="3000" b="1" baseline="-250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sz="3000" b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</a:t>
            </a:r>
            <a:r>
              <a:rPr lang="en-US" altLang="zh-CN" sz="3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3000" b="1" i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  <a:r>
              <a:rPr lang="en-US" altLang="zh-CN" sz="3000" b="1" baseline="-250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en-US" altLang="zh-CN" sz="3000" b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and </a:t>
            </a:r>
            <a:r>
              <a:rPr lang="pt-BR" altLang="zh-CN" sz="3000" b="1" i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</a:t>
            </a:r>
            <a:r>
              <a:rPr lang="pt-BR" altLang="zh-CN" sz="3000" b="1" baseline="-250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</a:t>
            </a:r>
            <a:r>
              <a:rPr lang="pt-BR" altLang="zh-CN" sz="3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pt-BR" altLang="zh-CN" sz="3000" b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such that </a:t>
            </a:r>
            <a:r>
              <a:rPr lang="pt-BR" altLang="zh-CN" sz="30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 ≤ </a:t>
            </a:r>
            <a:r>
              <a:rPr lang="pt-BR" altLang="zh-CN" sz="3000" b="1" i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  <a:r>
              <a:rPr lang="pt-BR" altLang="zh-CN" sz="3000" b="1" baseline="-250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pt-BR" altLang="zh-CN" sz="30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pt-BR" altLang="zh-CN" sz="3000" b="1" i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g</a:t>
            </a:r>
            <a:r>
              <a:rPr lang="pt-BR" altLang="zh-CN" sz="30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pt-BR" altLang="zh-CN" sz="3000" b="1" i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</a:t>
            </a:r>
            <a:r>
              <a:rPr lang="pt-BR" altLang="zh-CN" sz="30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 ≤ </a:t>
            </a:r>
            <a:r>
              <a:rPr lang="pt-BR" altLang="zh-CN" sz="3000" b="1" i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 </a:t>
            </a:r>
            <a:r>
              <a:rPr lang="pt-BR" altLang="zh-CN" sz="30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pt-BR" altLang="zh-CN" sz="3000" b="1" i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</a:t>
            </a:r>
            <a:r>
              <a:rPr lang="pt-BR" altLang="zh-CN" sz="30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 ≤ </a:t>
            </a:r>
            <a:r>
              <a:rPr lang="pt-BR" altLang="zh-CN" sz="3000" b="1" i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  <a:r>
              <a:rPr lang="pt-BR" altLang="zh-CN" sz="3000" b="1" baseline="-250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pt-BR" altLang="zh-CN" sz="30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pt-BR" altLang="zh-CN" sz="3000" b="1" i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g</a:t>
            </a:r>
            <a:r>
              <a:rPr lang="pt-BR" altLang="zh-CN" sz="30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pt-BR" altLang="zh-CN" sz="3000" b="1" i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</a:t>
            </a:r>
            <a:r>
              <a:rPr lang="pt-BR" altLang="zh-CN" sz="30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 </a:t>
            </a:r>
            <a:r>
              <a:rPr lang="en-US" altLang="zh-CN" sz="3000" b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for all </a:t>
            </a:r>
            <a:r>
              <a:rPr lang="en-US" altLang="zh-CN" sz="3000" b="1" i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 </a:t>
            </a:r>
            <a:r>
              <a:rPr lang="en-US" altLang="zh-CN" sz="30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≥ </a:t>
            </a:r>
            <a:r>
              <a:rPr lang="en-US" altLang="zh-CN" sz="3000" b="1" i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</a:t>
            </a:r>
            <a:r>
              <a:rPr lang="en-US" altLang="zh-CN" sz="3000" b="1" baseline="-250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</a:t>
            </a:r>
            <a:r>
              <a:rPr lang="en-US" altLang="zh-CN" sz="30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endParaRPr lang="en-US" altLang="zh-CN" sz="30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lvl="0" indent="-342900" fontAlgn="base">
              <a:lnSpc>
                <a:spcPct val="100000"/>
              </a:lnSpc>
              <a:spcBef>
                <a:spcPts val="4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altLang="zh-CN" sz="30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If                      where                  , it follows that f(</a:t>
            </a:r>
            <a:r>
              <a:rPr lang="en-US" altLang="zh-CN" sz="3000" b="1" i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30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) = </a:t>
            </a:r>
            <a:r>
              <a:rPr lang="en-US" altLang="zh-CN" sz="3000" b="1" dirty="0">
                <a:solidFill>
                  <a:srgbClr val="FF0000"/>
                </a:solidFill>
                <a:latin typeface="Symbol" pitchFamily="18" charset="2"/>
                <a:ea typeface="黑体" pitchFamily="49" charset="-122"/>
              </a:rPr>
              <a:t>Q</a:t>
            </a:r>
            <a:r>
              <a:rPr lang="en-US" altLang="zh-CN" sz="30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(g(</a:t>
            </a:r>
            <a:r>
              <a:rPr lang="en-US" altLang="zh-CN" sz="3000" b="1" i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30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))  </a:t>
            </a:r>
          </a:p>
          <a:p>
            <a:pPr lvl="0" algn="just">
              <a:lnSpc>
                <a:spcPct val="100000"/>
              </a:lnSpc>
              <a:spcBef>
                <a:spcPts val="3000"/>
              </a:spcBef>
              <a:defRPr/>
            </a:pPr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f(</a:t>
            </a:r>
            <a:r>
              <a:rPr lang="en-US" altLang="zh-CN" sz="3000" b="1" i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) = </a:t>
            </a:r>
            <a:r>
              <a:rPr lang="en-US" altLang="zh-CN" sz="3000" b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  <a:cs typeface="Arial" charset="0"/>
              </a:rPr>
              <a:t>Q</a:t>
            </a:r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(g(</a:t>
            </a:r>
            <a:r>
              <a:rPr lang="en-US" altLang="zh-CN" sz="3000" b="1" i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)) describes an equivalence relation: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	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   f(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 = </a:t>
            </a:r>
            <a:r>
              <a:rPr lang="en-US" altLang="zh-CN" sz="2800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  <a:cs typeface="Arial" charset="0"/>
              </a:rPr>
              <a:t>Q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(g(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)) if and only if g(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 = </a:t>
            </a:r>
            <a:r>
              <a:rPr lang="en-US" altLang="zh-CN" sz="2800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  <a:cs typeface="Arial" charset="0"/>
              </a:rPr>
              <a:t>Q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(f(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)) 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	2.   f(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 = </a:t>
            </a:r>
            <a:r>
              <a:rPr lang="en-US" altLang="zh-CN" sz="2800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  <a:cs typeface="Arial" charset="0"/>
              </a:rPr>
              <a:t>Q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(f(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)) 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	3.   If f(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 = </a:t>
            </a:r>
            <a:r>
              <a:rPr lang="en-US" altLang="zh-CN" sz="2800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  <a:cs typeface="Arial" charset="0"/>
              </a:rPr>
              <a:t>Q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(g(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)) and g(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 = </a:t>
            </a:r>
            <a:r>
              <a:rPr lang="en-US" altLang="zh-CN" sz="2800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  <a:cs typeface="Arial" charset="0"/>
              </a:rPr>
              <a:t>Q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(h(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)), it follows that f(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 = </a:t>
            </a:r>
            <a:r>
              <a:rPr lang="en-US" altLang="zh-CN" sz="2800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  <a:cs typeface="Arial" charset="0"/>
              </a:rPr>
              <a:t>Q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(h(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))</a:t>
            </a:r>
          </a:p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zh-CN" sz="3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Select </a:t>
            </a:r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one simplest element </a:t>
            </a:r>
            <a:r>
              <a:rPr lang="en-US" altLang="zh-CN" sz="3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to represent the class of these functions</a:t>
            </a:r>
            <a:endParaRPr lang="en-US" altLang="zh-CN" sz="3000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0" lvl="0" indent="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endParaRPr lang="en-US" altLang="zh-CN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4" name="Object 681">
            <a:extLst>
              <a:ext uri="{FF2B5EF4-FFF2-40B4-BE49-F238E27FC236}">
                <a16:creationId xmlns="" xmlns:a16="http://schemas.microsoft.com/office/drawing/2014/main" id="{E9750AEC-C58A-4B11-B79E-CA4EDFCBEE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699509"/>
              </p:ext>
            </p:extLst>
          </p:nvPr>
        </p:nvGraphicFramePr>
        <p:xfrm>
          <a:off x="1579399" y="2185377"/>
          <a:ext cx="1661696" cy="896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8" name="Microsoft 公式 3.0" r:id="rId4" imgW="799920" imgH="431640" progId="Equation.3">
                  <p:embed/>
                </p:oleObj>
              </mc:Choice>
              <mc:Fallback>
                <p:oleObj name="Microsoft 公式 3.0" r:id="rId4" imgW="799920" imgH="431640" progId="Equation.3">
                  <p:embed/>
                  <p:pic>
                    <p:nvPicPr>
                      <p:cNvPr id="27305" name="Object 6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399" y="2185377"/>
                        <a:ext cx="1661696" cy="8965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82">
            <a:extLst>
              <a:ext uri="{FF2B5EF4-FFF2-40B4-BE49-F238E27FC236}">
                <a16:creationId xmlns="" xmlns:a16="http://schemas.microsoft.com/office/drawing/2014/main" id="{C264537F-9924-4CDC-9F5D-4A83F9D05E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202915"/>
              </p:ext>
            </p:extLst>
          </p:nvPr>
        </p:nvGraphicFramePr>
        <p:xfrm>
          <a:off x="4612743" y="2434602"/>
          <a:ext cx="1370135" cy="398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9" name="Microsoft 公式 3.0" r:id="rId6" imgW="609480" imgH="177480" progId="Equation.3">
                  <p:embed/>
                </p:oleObj>
              </mc:Choice>
              <mc:Fallback>
                <p:oleObj name="Microsoft 公式 3.0" r:id="rId6" imgW="609480" imgH="177480" progId="Equation.3">
                  <p:embed/>
                  <p:pic>
                    <p:nvPicPr>
                      <p:cNvPr id="27306" name="Object 6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2743" y="2434602"/>
                        <a:ext cx="1370135" cy="3980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94956" y="566394"/>
            <a:ext cx="8402637" cy="6858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</a:t>
            </a:r>
            <a:r>
              <a:rPr lang="en-US" altLang="zh-CN" sz="3200" b="1" dirty="0">
                <a:latin typeface="Arial" charset="0"/>
                <a:cs typeface="Arial" charset="0"/>
              </a:rPr>
              <a:t> </a:t>
            </a:r>
            <a:r>
              <a:rPr lang="en-US" altLang="zh-CN" sz="3200" b="1" dirty="0">
                <a:latin typeface="Symbol" pitchFamily="18" charset="2"/>
                <a:cs typeface="Arial" charset="0"/>
              </a:rPr>
              <a:t>Q</a:t>
            </a:r>
            <a:r>
              <a:rPr lang="en-US" altLang="zh-CN" sz="3200" b="1" dirty="0">
                <a:latin typeface="Arial" charset="0"/>
                <a:cs typeface="Arial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an Equivalence Relation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5C8A8C0F-9EF6-4972-8702-8D61F882F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724" y="1392729"/>
            <a:ext cx="82804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0" lang="zh-CN" sz="3200" b="1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  <a:cs typeface="+mn-cs"/>
              </a:defRPr>
            </a:lvl1pPr>
            <a:lvl2pPr marL="742950" indent="-28575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0" lang="zh-CN" sz="2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  <a:cs typeface="+mn-cs"/>
              </a:defRPr>
            </a:lvl2pPr>
            <a:lvl3pPr marL="11430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0" lang="zh-CN" sz="2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  <a:cs typeface="+mn-cs"/>
              </a:defRPr>
            </a:lvl3pPr>
            <a:lvl4pPr marL="16002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0" lang="zh-CN"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  <a:cs typeface="+mn-cs"/>
              </a:defRPr>
            </a:lvl4pPr>
            <a:lvl5pPr marL="20574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0" lang="zh-CN"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The most common classes are given names: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		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+mn-cs"/>
              </a:rPr>
              <a:t>Θ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Symbol" pitchFamily="18" charset="2"/>
                <a:ea typeface="黑体" pitchFamily="49" charset="-122"/>
                <a:cs typeface="Arial" charset="0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(1)			constant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		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+mn-cs"/>
              </a:rPr>
              <a:t>Θ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Symbol" pitchFamily="18" charset="2"/>
                <a:ea typeface="黑体" pitchFamily="49" charset="-122"/>
                <a:cs typeface="Arial" charset="0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(log(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))		logarithmic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		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+mn-cs"/>
              </a:rPr>
              <a:t>Θ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Symbol" pitchFamily="18" charset="2"/>
                <a:ea typeface="黑体" pitchFamily="49" charset="-122"/>
                <a:cs typeface="Arial" charset="0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			linear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		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+mn-cs"/>
              </a:rPr>
              <a:t>Θ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Symbol" pitchFamily="18" charset="2"/>
                <a:ea typeface="黑体" pitchFamily="49" charset="-122"/>
                <a:cs typeface="Arial" charset="0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log(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))	“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log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n”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		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+mn-cs"/>
              </a:rPr>
              <a:t>Θ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Symbol" pitchFamily="18" charset="2"/>
                <a:ea typeface="黑体" pitchFamily="49" charset="-122"/>
                <a:cs typeface="Arial" charset="0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		quadratic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		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+mn-cs"/>
              </a:rPr>
              <a:t>Θ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Symbol" pitchFamily="18" charset="2"/>
                <a:ea typeface="黑体" pitchFamily="49" charset="-122"/>
                <a:cs typeface="Arial" charset="0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		cubic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		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+mn-cs"/>
              </a:rPr>
              <a:t>Θ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Symbol" pitchFamily="18" charset="2"/>
                <a:ea typeface="黑体" pitchFamily="49" charset="-122"/>
                <a:cs typeface="Arial" charset="0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!)		factorial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		 2</a:t>
            </a:r>
            <a:r>
              <a:rPr kumimoji="0" lang="en-US" altLang="zh-CN" sz="2800" b="1" i="1" u="none" strike="noStrike" kern="1200" cap="none" spc="0" normalizeH="0" baseline="3000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e</a:t>
            </a:r>
            <a:r>
              <a:rPr kumimoji="0" lang="en-US" altLang="zh-CN" sz="2800" b="1" i="1" u="none" strike="noStrike" kern="1200" cap="none" spc="0" normalizeH="0" baseline="3000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</a:t>
            </a:r>
            <a:r>
              <a:rPr kumimoji="0" lang="en-US" altLang="zh-CN" sz="2800" b="1" i="1" u="none" strike="noStrike" kern="1200" cap="none" spc="0" normalizeH="0" baseline="3000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...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		exponential</a:t>
            </a:r>
            <a:endParaRPr kumimoji="0" lang="en-US" altLang="zh-CN" sz="2800" b="1" i="0" u="none" strike="noStrike" kern="1200" cap="none" spc="0" normalizeH="0" baseline="3000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89857" y="388937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Landau Symbols - Big O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071" y="1216818"/>
            <a:ext cx="10696165" cy="5155701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000" i="1" dirty="0">
                <a:solidFill>
                  <a:schemeClr val="tx1"/>
                </a:solidFill>
              </a:rPr>
              <a:t>f </a:t>
            </a:r>
            <a:r>
              <a:rPr lang="en-US" altLang="zh-CN" sz="3000" dirty="0">
                <a:solidFill>
                  <a:schemeClr val="tx1"/>
                </a:solidFill>
              </a:rPr>
              <a:t>(</a:t>
            </a:r>
            <a:r>
              <a:rPr lang="en-US" altLang="zh-CN" sz="3000" i="1" dirty="0">
                <a:solidFill>
                  <a:schemeClr val="tx1"/>
                </a:solidFill>
              </a:rPr>
              <a:t>n</a:t>
            </a:r>
            <a:r>
              <a:rPr lang="en-US" altLang="zh-CN" sz="3000" dirty="0">
                <a:solidFill>
                  <a:schemeClr val="tx1"/>
                </a:solidFill>
              </a:rPr>
              <a:t>) = O(</a:t>
            </a:r>
            <a:r>
              <a:rPr lang="en-US" altLang="zh-CN" sz="3000" i="1" dirty="0">
                <a:solidFill>
                  <a:schemeClr val="tx1"/>
                </a:solidFill>
              </a:rPr>
              <a:t>g</a:t>
            </a:r>
            <a:r>
              <a:rPr lang="en-US" altLang="zh-CN" sz="3000" dirty="0">
                <a:solidFill>
                  <a:schemeClr val="tx1"/>
                </a:solidFill>
              </a:rPr>
              <a:t>(</a:t>
            </a:r>
            <a:r>
              <a:rPr lang="en-US" altLang="zh-CN" sz="3000" i="1" dirty="0">
                <a:solidFill>
                  <a:schemeClr val="tx1"/>
                </a:solidFill>
              </a:rPr>
              <a:t>n</a:t>
            </a:r>
            <a:r>
              <a:rPr lang="en-US" altLang="zh-CN" sz="3000" dirty="0">
                <a:solidFill>
                  <a:schemeClr val="tx1"/>
                </a:solidFill>
              </a:rPr>
              <a:t>)) , if there exist positive constants </a:t>
            </a:r>
            <a:r>
              <a:rPr lang="en-US" altLang="zh-CN" sz="3000" i="1" dirty="0">
                <a:solidFill>
                  <a:srgbClr val="FF0000"/>
                </a:solidFill>
              </a:rPr>
              <a:t>c</a:t>
            </a:r>
            <a:r>
              <a:rPr lang="en-US" altLang="zh-CN" sz="3000" dirty="0">
                <a:solidFill>
                  <a:srgbClr val="FF0000"/>
                </a:solidFill>
              </a:rPr>
              <a:t> </a:t>
            </a:r>
            <a:r>
              <a:rPr lang="en-US" altLang="zh-CN" sz="3000" dirty="0">
                <a:solidFill>
                  <a:schemeClr val="tx1"/>
                </a:solidFill>
              </a:rPr>
              <a:t>and </a:t>
            </a:r>
            <a:r>
              <a:rPr lang="pt-BR" altLang="zh-CN" sz="3000" i="1" dirty="0">
                <a:solidFill>
                  <a:srgbClr val="FF0000"/>
                </a:solidFill>
              </a:rPr>
              <a:t>n</a:t>
            </a:r>
            <a:r>
              <a:rPr lang="pt-BR" altLang="zh-CN" sz="3000" baseline="-25000" dirty="0">
                <a:solidFill>
                  <a:srgbClr val="FF0000"/>
                </a:solidFill>
              </a:rPr>
              <a:t>0</a:t>
            </a:r>
            <a:r>
              <a:rPr lang="pt-BR" altLang="zh-CN" sz="3000" dirty="0"/>
              <a:t> </a:t>
            </a:r>
            <a:r>
              <a:rPr lang="pt-BR" altLang="zh-CN" sz="3000" dirty="0">
                <a:solidFill>
                  <a:schemeClr val="tx1"/>
                </a:solidFill>
              </a:rPr>
              <a:t>such that </a:t>
            </a:r>
            <a:r>
              <a:rPr lang="pt-BR" altLang="zh-CN" sz="3000" dirty="0">
                <a:solidFill>
                  <a:srgbClr val="FF0000"/>
                </a:solidFill>
              </a:rPr>
              <a:t>0 ≤ f (</a:t>
            </a:r>
            <a:r>
              <a:rPr lang="pt-BR" altLang="zh-CN" sz="3000" i="1" dirty="0">
                <a:solidFill>
                  <a:srgbClr val="FF0000"/>
                </a:solidFill>
              </a:rPr>
              <a:t>n</a:t>
            </a:r>
            <a:r>
              <a:rPr lang="pt-BR" altLang="zh-CN" sz="3000" dirty="0">
                <a:solidFill>
                  <a:srgbClr val="FF0000"/>
                </a:solidFill>
              </a:rPr>
              <a:t>) ≤ </a:t>
            </a:r>
            <a:r>
              <a:rPr lang="pt-BR" altLang="zh-CN" sz="3000" i="1" dirty="0">
                <a:solidFill>
                  <a:srgbClr val="FF0000"/>
                </a:solidFill>
              </a:rPr>
              <a:t>c·</a:t>
            </a:r>
            <a:r>
              <a:rPr lang="pt-BR" altLang="zh-CN" sz="3000" dirty="0">
                <a:solidFill>
                  <a:srgbClr val="FF0000"/>
                </a:solidFill>
              </a:rPr>
              <a:t>g(</a:t>
            </a:r>
            <a:r>
              <a:rPr lang="pt-BR" altLang="zh-CN" sz="3000" i="1" dirty="0">
                <a:solidFill>
                  <a:srgbClr val="FF0000"/>
                </a:solidFill>
              </a:rPr>
              <a:t>n</a:t>
            </a:r>
            <a:r>
              <a:rPr lang="pt-BR" altLang="zh-CN" sz="3000" dirty="0">
                <a:solidFill>
                  <a:srgbClr val="FF0000"/>
                </a:solidFill>
              </a:rPr>
              <a:t>) </a:t>
            </a:r>
            <a:r>
              <a:rPr lang="en-US" altLang="zh-CN" sz="3000" dirty="0">
                <a:solidFill>
                  <a:schemeClr val="tx1"/>
                </a:solidFill>
              </a:rPr>
              <a:t>for all </a:t>
            </a:r>
            <a:r>
              <a:rPr lang="en-US" altLang="zh-CN" sz="3000" i="1" dirty="0">
                <a:solidFill>
                  <a:srgbClr val="FF0000"/>
                </a:solidFill>
              </a:rPr>
              <a:t>n </a:t>
            </a:r>
            <a:r>
              <a:rPr lang="en-US" altLang="zh-CN" sz="3000" dirty="0">
                <a:solidFill>
                  <a:srgbClr val="FF0000"/>
                </a:solidFill>
              </a:rPr>
              <a:t>≥ </a:t>
            </a:r>
            <a:r>
              <a:rPr lang="en-US" altLang="zh-CN" sz="3000" i="1" dirty="0">
                <a:solidFill>
                  <a:srgbClr val="FF0000"/>
                </a:solidFill>
              </a:rPr>
              <a:t>n</a:t>
            </a:r>
            <a:r>
              <a:rPr lang="en-US" altLang="zh-CN" sz="3000" baseline="-25000" dirty="0">
                <a:solidFill>
                  <a:srgbClr val="FF0000"/>
                </a:solidFill>
              </a:rPr>
              <a:t>0</a:t>
            </a:r>
            <a:r>
              <a:rPr lang="en-US" altLang="zh-CN" sz="3000" dirty="0">
                <a:solidFill>
                  <a:srgbClr val="FF0000"/>
                </a:solidFill>
              </a:rPr>
              <a:t> </a:t>
            </a:r>
            <a:r>
              <a:rPr lang="en-US" altLang="zh-CN" sz="3000" dirty="0">
                <a:solidFill>
                  <a:schemeClr val="tx1"/>
                </a:solidFill>
              </a:rPr>
              <a:t>}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000" dirty="0">
                <a:solidFill>
                  <a:srgbClr val="FF0000"/>
                </a:solidFill>
                <a:ea typeface="宋体" charset="-122"/>
              </a:rPr>
              <a:t>If                      where                  , it follows that f(</a:t>
            </a:r>
            <a:r>
              <a:rPr lang="en-US" altLang="zh-CN" sz="3000" i="1" dirty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3000" dirty="0">
                <a:solidFill>
                  <a:srgbClr val="FF0000"/>
                </a:solidFill>
                <a:ea typeface="宋体" charset="-122"/>
              </a:rPr>
              <a:t>) = </a:t>
            </a:r>
            <a:r>
              <a:rPr lang="en-US" altLang="zh-CN" sz="3000" dirty="0">
                <a:solidFill>
                  <a:srgbClr val="FF0000"/>
                </a:solidFill>
              </a:rPr>
              <a:t>O</a:t>
            </a:r>
            <a:r>
              <a:rPr lang="en-US" altLang="zh-CN" sz="3000" dirty="0">
                <a:solidFill>
                  <a:srgbClr val="FF0000"/>
                </a:solidFill>
                <a:ea typeface="宋体" charset="-122"/>
              </a:rPr>
              <a:t>(g(</a:t>
            </a:r>
            <a:r>
              <a:rPr lang="en-US" altLang="zh-CN" sz="3000" i="1" dirty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3000" dirty="0">
                <a:solidFill>
                  <a:srgbClr val="FF0000"/>
                </a:solidFill>
                <a:ea typeface="宋体" charset="-122"/>
              </a:rPr>
              <a:t>)) 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30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/>
          </a:p>
        </p:txBody>
      </p:sp>
      <p:graphicFrame>
        <p:nvGraphicFramePr>
          <p:cNvPr id="8174" name="Object 10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920074"/>
              </p:ext>
            </p:extLst>
          </p:nvPr>
        </p:nvGraphicFramePr>
        <p:xfrm>
          <a:off x="1896768" y="2591406"/>
          <a:ext cx="17272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8" name="Microsoft 公式 3.0" r:id="rId3" imgW="799920" imgH="431640" progId="Equation.3">
                  <p:embed/>
                </p:oleObj>
              </mc:Choice>
              <mc:Fallback>
                <p:oleObj name="Microsoft 公式 3.0" r:id="rId3" imgW="799920" imgH="431640" progId="Equation.3">
                  <p:embed/>
                  <p:pic>
                    <p:nvPicPr>
                      <p:cNvPr id="8174" name="Object 10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6768" y="2591406"/>
                        <a:ext cx="1727200" cy="931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75" name="Object 10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970223"/>
              </p:ext>
            </p:extLst>
          </p:nvPr>
        </p:nvGraphicFramePr>
        <p:xfrm>
          <a:off x="4861718" y="2845406"/>
          <a:ext cx="1458913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9" name="Microsoft 公式 3.0" r:id="rId5" imgW="609480" imgH="177480" progId="Equation.3">
                  <p:embed/>
                </p:oleObj>
              </mc:Choice>
              <mc:Fallback>
                <p:oleObj name="Microsoft 公式 3.0" r:id="rId5" imgW="609480" imgH="177480" progId="Equation.3">
                  <p:embed/>
                  <p:pic>
                    <p:nvPicPr>
                      <p:cNvPr id="8175" name="Object 10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1718" y="2845406"/>
                        <a:ext cx="1458913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19275" y="509833"/>
            <a:ext cx="8402638" cy="685800"/>
          </a:xfrm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fontAlgn="base">
              <a:lnSpc>
                <a:spcPct val="100000"/>
              </a:lnSpc>
              <a:spcAft>
                <a:spcPct val="0"/>
              </a:spcAft>
              <a:defRPr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课程成绩评价方式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376313" y="1574275"/>
            <a:ext cx="9681328" cy="4515439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lvl="0">
              <a:buFont typeface="Arial" charset="0"/>
              <a:buChar char="•"/>
            </a:pPr>
            <a:r>
              <a:rPr lang="zh-CN" altLang="en-US" sz="3200" b="1" dirty="0">
                <a:solidFill>
                  <a:srgbClr val="26262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平时成绩   占总成绩</a:t>
            </a:r>
            <a:r>
              <a:rPr lang="en-US" altLang="zh-CN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45%</a:t>
            </a:r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26262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solidFill>
                  <a:srgbClr val="26262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PTA</a:t>
            </a:r>
            <a:r>
              <a:rPr lang="zh-CN" altLang="en-US" sz="2800" dirty="0">
                <a:solidFill>
                  <a:srgbClr val="26262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在线答题</a:t>
            </a:r>
            <a:endParaRPr lang="en-US" altLang="zh-CN" sz="2800" dirty="0">
              <a:solidFill>
                <a:srgbClr val="26262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26262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在线作业（</a:t>
            </a:r>
            <a:r>
              <a:rPr lang="en-US" altLang="zh-CN" sz="2800" dirty="0">
                <a:solidFill>
                  <a:srgbClr val="26262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Sakai</a:t>
            </a:r>
            <a:r>
              <a:rPr lang="zh-CN" altLang="en-US" sz="2800" dirty="0">
                <a:solidFill>
                  <a:srgbClr val="26262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  <a:p>
            <a:pPr lvl="0">
              <a:buNone/>
            </a:pPr>
            <a:endParaRPr lang="en-US" altLang="zh-CN" dirty="0">
              <a:solidFill>
                <a:srgbClr val="262626"/>
              </a:solidFill>
              <a:ea typeface="黑体" pitchFamily="49" charset="-122"/>
            </a:endParaRPr>
          </a:p>
          <a:p>
            <a:pPr lvl="0">
              <a:buFont typeface="Arial" charset="0"/>
              <a:buChar char="•"/>
            </a:pPr>
            <a:r>
              <a:rPr lang="zh-CN" altLang="en-US" sz="3200" b="1" dirty="0">
                <a:solidFill>
                  <a:srgbClr val="26262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期末考试（闭卷）占总成绩</a:t>
            </a:r>
            <a:r>
              <a:rPr lang="en-US" altLang="zh-CN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55%</a:t>
            </a:r>
          </a:p>
          <a:p>
            <a:pPr marL="0" lvl="0" indent="0">
              <a:buNone/>
            </a:pPr>
            <a:endParaRPr lang="zh-CN" altLang="en-US" sz="32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419" y="594674"/>
            <a:ext cx="8402637" cy="685800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Big-O Operations</a:t>
            </a:r>
          </a:p>
        </p:txBody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4777" y="1562411"/>
            <a:ext cx="8280400" cy="5040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O(</a:t>
            </a:r>
            <a:r>
              <a:rPr lang="en-US" altLang="zh-CN" sz="2800" i="1" dirty="0">
                <a:solidFill>
                  <a:schemeClr val="tx1"/>
                </a:solidFill>
                <a:ea typeface="宋体" charset="-122"/>
              </a:rPr>
              <a:t>f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))+O(</a:t>
            </a:r>
            <a:r>
              <a:rPr lang="en-US" altLang="zh-CN" sz="2800" i="1" dirty="0">
                <a:solidFill>
                  <a:schemeClr val="tx1"/>
                </a:solidFill>
                <a:ea typeface="宋体" charset="-122"/>
              </a:rPr>
              <a:t>g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)) 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=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 O(max{</a:t>
            </a:r>
            <a:r>
              <a:rPr lang="en-US" altLang="zh-CN" sz="2800" i="1" dirty="0">
                <a:solidFill>
                  <a:schemeClr val="tx1"/>
                </a:solidFill>
                <a:ea typeface="宋体" charset="-122"/>
              </a:rPr>
              <a:t>f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(n), </a:t>
            </a:r>
            <a:r>
              <a:rPr lang="en-US" altLang="zh-CN" sz="2800" i="1" dirty="0">
                <a:solidFill>
                  <a:schemeClr val="tx1"/>
                </a:solidFill>
                <a:ea typeface="宋体" charset="-122"/>
              </a:rPr>
              <a:t>g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)}) 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O(</a:t>
            </a:r>
            <a:r>
              <a:rPr lang="en-US" altLang="zh-CN" sz="2800" i="1" dirty="0">
                <a:solidFill>
                  <a:schemeClr val="tx1"/>
                </a:solidFill>
                <a:ea typeface="宋体" charset="-122"/>
              </a:rPr>
              <a:t>f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))+O(</a:t>
            </a:r>
            <a:r>
              <a:rPr lang="en-US" altLang="zh-CN" sz="2800" i="1" dirty="0">
                <a:solidFill>
                  <a:schemeClr val="tx1"/>
                </a:solidFill>
                <a:ea typeface="宋体" charset="-122"/>
              </a:rPr>
              <a:t>g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)) 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=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 O(</a:t>
            </a:r>
            <a:r>
              <a:rPr lang="en-US" altLang="zh-CN" sz="2800" i="1" dirty="0">
                <a:solidFill>
                  <a:schemeClr val="tx1"/>
                </a:solidFill>
                <a:ea typeface="宋体" charset="-122"/>
              </a:rPr>
              <a:t>f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(n)+</a:t>
            </a:r>
            <a:r>
              <a:rPr lang="en-US" altLang="zh-CN" sz="2800" i="1" dirty="0">
                <a:solidFill>
                  <a:schemeClr val="tx1"/>
                </a:solidFill>
                <a:ea typeface="宋体" charset="-122"/>
              </a:rPr>
              <a:t>g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)) 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O(</a:t>
            </a:r>
            <a:r>
              <a:rPr lang="en-US" altLang="zh-CN" sz="2800" i="1" dirty="0">
                <a:solidFill>
                  <a:schemeClr val="tx1"/>
                </a:solidFill>
                <a:ea typeface="宋体" charset="-122"/>
              </a:rPr>
              <a:t>f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))</a:t>
            </a:r>
            <a:r>
              <a:rPr lang="pt-BR" altLang="zh-CN" sz="2800" i="1" dirty="0">
                <a:solidFill>
                  <a:schemeClr val="tx1"/>
                </a:solidFill>
              </a:rPr>
              <a:t> ·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O(</a:t>
            </a:r>
            <a:r>
              <a:rPr lang="en-US" altLang="zh-CN" sz="2800" i="1" dirty="0">
                <a:solidFill>
                  <a:schemeClr val="tx1"/>
                </a:solidFill>
                <a:ea typeface="宋体" charset="-122"/>
              </a:rPr>
              <a:t>g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)) 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=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 O(</a:t>
            </a:r>
            <a:r>
              <a:rPr lang="en-US" altLang="zh-CN" sz="2800" i="1" dirty="0">
                <a:solidFill>
                  <a:schemeClr val="tx1"/>
                </a:solidFill>
                <a:ea typeface="宋体" charset="-122"/>
              </a:rPr>
              <a:t>f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(n)</a:t>
            </a:r>
            <a:r>
              <a:rPr lang="pt-BR" altLang="zh-CN" sz="2800" i="1" dirty="0">
                <a:solidFill>
                  <a:schemeClr val="tx1"/>
                </a:solidFill>
              </a:rPr>
              <a:t> ·</a:t>
            </a:r>
            <a:r>
              <a:rPr lang="en-US" altLang="zh-CN" sz="2800" i="1" dirty="0">
                <a:solidFill>
                  <a:schemeClr val="tx1"/>
                </a:solidFill>
                <a:ea typeface="宋体" charset="-122"/>
              </a:rPr>
              <a:t>g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)) 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O(</a:t>
            </a:r>
            <a:r>
              <a:rPr lang="en-US" altLang="zh-CN" sz="2800" i="1" dirty="0">
                <a:solidFill>
                  <a:schemeClr val="tx1"/>
                </a:solidFill>
                <a:ea typeface="宋体" charset="-122"/>
              </a:rPr>
              <a:t>c</a:t>
            </a:r>
            <a:r>
              <a:rPr lang="pt-BR" altLang="zh-CN" sz="2800" i="1" dirty="0">
                <a:solidFill>
                  <a:schemeClr val="tx1"/>
                </a:solidFill>
              </a:rPr>
              <a:t>·</a:t>
            </a:r>
            <a:r>
              <a:rPr lang="en-US" altLang="zh-CN" sz="2800" i="1" dirty="0">
                <a:solidFill>
                  <a:schemeClr val="tx1"/>
                </a:solidFill>
                <a:ea typeface="宋体" charset="-122"/>
              </a:rPr>
              <a:t>f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)) 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=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 O(</a:t>
            </a:r>
            <a:r>
              <a:rPr lang="en-US" altLang="zh-CN" sz="2800" i="1" dirty="0">
                <a:solidFill>
                  <a:schemeClr val="tx1"/>
                </a:solidFill>
                <a:ea typeface="宋体" charset="-122"/>
              </a:rPr>
              <a:t>f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(n)) </a:t>
            </a:r>
            <a:endParaRPr altLang="en-US" sz="2800" dirty="0">
              <a:solidFill>
                <a:schemeClr val="tx1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2090" y="54754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Big-O</a:t>
            </a:r>
            <a:endParaRPr lang="en-US" altLang="zh-CN" sz="3200" dirty="0">
              <a:latin typeface="Arial" charset="0"/>
              <a:cs typeface="Arial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5800" y="1439863"/>
            <a:ext cx="8280400" cy="5040312"/>
          </a:xfrm>
        </p:spPr>
        <p:txBody>
          <a:bodyPr rtlCol="0">
            <a:normAutofit lnSpcReduction="10000"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solidFill>
                  <a:schemeClr val="tx2"/>
                </a:solidFill>
                <a:ea typeface="宋体" charset="-122"/>
                <a:cs typeface="Times New Roman" pitchFamily="18" charset="0"/>
              </a:rPr>
              <a:t>The most common classes are given names: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>
              <a:solidFill>
                <a:schemeClr val="tx2"/>
              </a:solidFill>
              <a:ea typeface="宋体" charset="-122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altLang="zh-CN" sz="2800" dirty="0">
                <a:cs typeface="Times New Roman" pitchFamily="18" charset="0"/>
              </a:rPr>
              <a:t>		 </a:t>
            </a:r>
            <a:r>
              <a:rPr lang="en-US" altLang="zh-CN" sz="2800" dirty="0">
                <a:solidFill>
                  <a:schemeClr val="tx1"/>
                </a:solidFill>
              </a:rPr>
              <a:t>O</a:t>
            </a:r>
            <a:r>
              <a:rPr lang="en-US" altLang="zh-CN" sz="2800" dirty="0">
                <a:latin typeface="Symbol" pitchFamily="18" charset="2"/>
                <a:cs typeface="Arial" charset="0"/>
              </a:rPr>
              <a:t> </a:t>
            </a:r>
            <a:r>
              <a:rPr lang="en-US" altLang="zh-CN" sz="2800" dirty="0">
                <a:cs typeface="Times New Roman" pitchFamily="18" charset="0"/>
              </a:rPr>
              <a:t>(1)			constant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altLang="zh-CN" sz="2800" dirty="0">
                <a:cs typeface="Times New Roman" pitchFamily="18" charset="0"/>
              </a:rPr>
              <a:t>		 </a:t>
            </a:r>
            <a:r>
              <a:rPr lang="en-US" altLang="zh-CN" sz="2800" dirty="0">
                <a:solidFill>
                  <a:schemeClr val="tx1"/>
                </a:solidFill>
              </a:rPr>
              <a:t>O</a:t>
            </a:r>
            <a:r>
              <a:rPr lang="en-US" altLang="zh-CN" sz="2800" dirty="0">
                <a:latin typeface="Symbol" pitchFamily="18" charset="2"/>
                <a:cs typeface="Arial" charset="0"/>
              </a:rPr>
              <a:t> </a:t>
            </a:r>
            <a:r>
              <a:rPr lang="en-US" altLang="zh-CN" sz="2800" dirty="0">
                <a:cs typeface="Times New Roman" pitchFamily="18" charset="0"/>
              </a:rPr>
              <a:t>(log(</a:t>
            </a:r>
            <a:r>
              <a:rPr lang="en-US" altLang="zh-CN" sz="2800" i="1" dirty="0">
                <a:cs typeface="Times New Roman" pitchFamily="18" charset="0"/>
              </a:rPr>
              <a:t>n</a:t>
            </a:r>
            <a:r>
              <a:rPr lang="en-US" altLang="zh-CN" sz="2800" dirty="0">
                <a:cs typeface="Times New Roman" pitchFamily="18" charset="0"/>
              </a:rPr>
              <a:t>))		logarithmic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altLang="zh-CN" sz="2800" dirty="0">
                <a:cs typeface="Times New Roman" pitchFamily="18" charset="0"/>
              </a:rPr>
              <a:t>		 </a:t>
            </a:r>
            <a:r>
              <a:rPr lang="en-US" altLang="zh-CN" sz="2800" dirty="0">
                <a:solidFill>
                  <a:schemeClr val="tx1"/>
                </a:solidFill>
              </a:rPr>
              <a:t>O</a:t>
            </a:r>
            <a:r>
              <a:rPr lang="en-US" altLang="zh-CN" sz="2800" dirty="0">
                <a:latin typeface="Symbol" pitchFamily="18" charset="2"/>
                <a:cs typeface="Arial" charset="0"/>
              </a:rPr>
              <a:t> </a:t>
            </a:r>
            <a:r>
              <a:rPr lang="en-US" altLang="zh-CN" sz="2800" dirty="0">
                <a:cs typeface="Times New Roman" pitchFamily="18" charset="0"/>
              </a:rPr>
              <a:t>(</a:t>
            </a:r>
            <a:r>
              <a:rPr lang="en-US" altLang="zh-CN" sz="2800" i="1" dirty="0">
                <a:cs typeface="Times New Roman" pitchFamily="18" charset="0"/>
              </a:rPr>
              <a:t>n</a:t>
            </a:r>
            <a:r>
              <a:rPr lang="en-US" altLang="zh-CN" sz="2800" dirty="0">
                <a:cs typeface="Times New Roman" pitchFamily="18" charset="0"/>
              </a:rPr>
              <a:t>)			linear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altLang="zh-CN" sz="2800" dirty="0">
                <a:cs typeface="Times New Roman" pitchFamily="18" charset="0"/>
              </a:rPr>
              <a:t>		 </a:t>
            </a:r>
            <a:r>
              <a:rPr lang="en-US" altLang="zh-CN" sz="2800" dirty="0">
                <a:solidFill>
                  <a:schemeClr val="tx1"/>
                </a:solidFill>
              </a:rPr>
              <a:t>O</a:t>
            </a:r>
            <a:r>
              <a:rPr lang="en-US" altLang="zh-CN" sz="2800" dirty="0">
                <a:latin typeface="Symbol" pitchFamily="18" charset="2"/>
                <a:cs typeface="Arial" charset="0"/>
              </a:rPr>
              <a:t> </a:t>
            </a:r>
            <a:r>
              <a:rPr lang="en-US" altLang="zh-CN" sz="2800" dirty="0">
                <a:cs typeface="Times New Roman" pitchFamily="18" charset="0"/>
              </a:rPr>
              <a:t>(</a:t>
            </a:r>
            <a:r>
              <a:rPr lang="en-US" altLang="zh-CN" sz="2800" i="1" dirty="0">
                <a:cs typeface="Times New Roman" pitchFamily="18" charset="0"/>
              </a:rPr>
              <a:t>n </a:t>
            </a:r>
            <a:r>
              <a:rPr lang="en-US" altLang="zh-CN" sz="2800" dirty="0">
                <a:cs typeface="Times New Roman" pitchFamily="18" charset="0"/>
              </a:rPr>
              <a:t>log(</a:t>
            </a:r>
            <a:r>
              <a:rPr lang="en-US" altLang="zh-CN" sz="2800" i="1" dirty="0">
                <a:cs typeface="Times New Roman" pitchFamily="18" charset="0"/>
              </a:rPr>
              <a:t>n</a:t>
            </a:r>
            <a:r>
              <a:rPr lang="en-US" altLang="zh-CN" sz="2800" dirty="0">
                <a:cs typeface="Times New Roman" pitchFamily="18" charset="0"/>
              </a:rPr>
              <a:t>))	“</a:t>
            </a:r>
            <a:r>
              <a:rPr lang="en-US" altLang="zh-CN" sz="2800" i="1" dirty="0">
                <a:cs typeface="Times New Roman" pitchFamily="18" charset="0"/>
              </a:rPr>
              <a:t>n</a:t>
            </a:r>
            <a:r>
              <a:rPr lang="en-US" altLang="zh-CN" sz="2800" dirty="0">
                <a:cs typeface="Times New Roman" pitchFamily="18" charset="0"/>
              </a:rPr>
              <a:t> log </a:t>
            </a:r>
            <a:r>
              <a:rPr lang="en-US" altLang="zh-CN" sz="2800" i="1" dirty="0">
                <a:cs typeface="Times New Roman" pitchFamily="18" charset="0"/>
              </a:rPr>
              <a:t>n”</a:t>
            </a:r>
            <a:endParaRPr lang="en-US" altLang="zh-CN" sz="2800" dirty="0"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altLang="zh-CN" sz="2800" dirty="0">
                <a:cs typeface="Times New Roman" pitchFamily="18" charset="0"/>
              </a:rPr>
              <a:t>		 </a:t>
            </a:r>
            <a:r>
              <a:rPr lang="en-US" altLang="zh-CN" sz="2800" dirty="0">
                <a:solidFill>
                  <a:schemeClr val="tx1"/>
                </a:solidFill>
              </a:rPr>
              <a:t>O</a:t>
            </a:r>
            <a:r>
              <a:rPr lang="en-US" altLang="zh-CN" sz="2800" dirty="0">
                <a:latin typeface="Symbol" pitchFamily="18" charset="2"/>
                <a:cs typeface="Arial" charset="0"/>
              </a:rPr>
              <a:t> </a:t>
            </a:r>
            <a:r>
              <a:rPr lang="en-US" altLang="zh-CN" sz="2800" dirty="0">
                <a:cs typeface="Times New Roman" pitchFamily="18" charset="0"/>
              </a:rPr>
              <a:t>(</a:t>
            </a:r>
            <a:r>
              <a:rPr lang="en-US" altLang="zh-CN" sz="2800" i="1" dirty="0">
                <a:cs typeface="Times New Roman" pitchFamily="18" charset="0"/>
              </a:rPr>
              <a:t>n</a:t>
            </a:r>
            <a:r>
              <a:rPr lang="en-US" altLang="zh-CN" sz="2800" baseline="30000" dirty="0">
                <a:cs typeface="Times New Roman" pitchFamily="18" charset="0"/>
              </a:rPr>
              <a:t>2</a:t>
            </a:r>
            <a:r>
              <a:rPr lang="en-US" altLang="zh-CN" sz="2800" dirty="0">
                <a:cs typeface="Times New Roman" pitchFamily="18" charset="0"/>
              </a:rPr>
              <a:t>)		quadratic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altLang="zh-CN" sz="2800" dirty="0">
                <a:cs typeface="Times New Roman" pitchFamily="18" charset="0"/>
              </a:rPr>
              <a:t>		 </a:t>
            </a:r>
            <a:r>
              <a:rPr lang="en-US" altLang="zh-CN" sz="2800" dirty="0">
                <a:solidFill>
                  <a:schemeClr val="tx1"/>
                </a:solidFill>
              </a:rPr>
              <a:t>O</a:t>
            </a:r>
            <a:r>
              <a:rPr lang="en-US" altLang="zh-CN" sz="2800" dirty="0">
                <a:latin typeface="Symbol" pitchFamily="18" charset="2"/>
                <a:cs typeface="Arial" charset="0"/>
              </a:rPr>
              <a:t> </a:t>
            </a:r>
            <a:r>
              <a:rPr lang="en-US" altLang="zh-CN" sz="2800" dirty="0">
                <a:cs typeface="Times New Roman" pitchFamily="18" charset="0"/>
              </a:rPr>
              <a:t>(</a:t>
            </a:r>
            <a:r>
              <a:rPr lang="en-US" altLang="zh-CN" sz="2800" i="1" dirty="0">
                <a:cs typeface="Times New Roman" pitchFamily="18" charset="0"/>
              </a:rPr>
              <a:t>n</a:t>
            </a:r>
            <a:r>
              <a:rPr lang="en-US" altLang="zh-CN" sz="2800" baseline="30000" dirty="0">
                <a:cs typeface="Times New Roman" pitchFamily="18" charset="0"/>
              </a:rPr>
              <a:t>3</a:t>
            </a:r>
            <a:r>
              <a:rPr lang="en-US" altLang="zh-CN" sz="2800" dirty="0">
                <a:cs typeface="Times New Roman" pitchFamily="18" charset="0"/>
              </a:rPr>
              <a:t>)		cubic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altLang="zh-CN" sz="2800" dirty="0">
                <a:cs typeface="Times New Roman" pitchFamily="18" charset="0"/>
              </a:rPr>
              <a:t>		 </a:t>
            </a:r>
            <a:r>
              <a:rPr lang="en-US" altLang="zh-CN" sz="2800" dirty="0">
                <a:solidFill>
                  <a:schemeClr val="tx1"/>
                </a:solidFill>
              </a:rPr>
              <a:t>O</a:t>
            </a:r>
            <a:r>
              <a:rPr lang="en-US" altLang="zh-CN" sz="2800" dirty="0">
                <a:latin typeface="Symbol" pitchFamily="18" charset="2"/>
                <a:cs typeface="Arial" charset="0"/>
              </a:rPr>
              <a:t> </a:t>
            </a:r>
            <a:r>
              <a:rPr lang="en-US" altLang="zh-CN" sz="2800" dirty="0">
                <a:cs typeface="Times New Roman" pitchFamily="18" charset="0"/>
              </a:rPr>
              <a:t>(</a:t>
            </a:r>
            <a:r>
              <a:rPr lang="en-US" altLang="zh-CN" sz="2800" i="1" dirty="0">
                <a:cs typeface="Times New Roman" pitchFamily="18" charset="0"/>
              </a:rPr>
              <a:t>n</a:t>
            </a:r>
            <a:r>
              <a:rPr lang="en-US" altLang="zh-CN" sz="2800" dirty="0">
                <a:cs typeface="Times New Roman" pitchFamily="18" charset="0"/>
              </a:rPr>
              <a:t>!)		factorial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altLang="zh-CN" sz="2800" dirty="0">
                <a:cs typeface="Times New Roman" pitchFamily="18" charset="0"/>
              </a:rPr>
              <a:t>		 2</a:t>
            </a:r>
            <a:r>
              <a:rPr lang="en-US" altLang="zh-CN" sz="2800" i="1" baseline="30000" dirty="0">
                <a:cs typeface="Times New Roman" pitchFamily="18" charset="0"/>
              </a:rPr>
              <a:t>n</a:t>
            </a:r>
            <a:r>
              <a:rPr lang="en-US" altLang="zh-CN" sz="2800" i="1" dirty="0">
                <a:cs typeface="Times New Roman" pitchFamily="18" charset="0"/>
              </a:rPr>
              <a:t>, e</a:t>
            </a:r>
            <a:r>
              <a:rPr lang="en-US" altLang="zh-CN" sz="2800" i="1" baseline="30000" dirty="0">
                <a:cs typeface="Times New Roman" pitchFamily="18" charset="0"/>
              </a:rPr>
              <a:t>n</a:t>
            </a:r>
            <a:r>
              <a:rPr lang="en-US" altLang="zh-CN" sz="2800" i="1" dirty="0">
                <a:cs typeface="Times New Roman" pitchFamily="18" charset="0"/>
              </a:rPr>
              <a:t>, </a:t>
            </a:r>
            <a:r>
              <a:rPr lang="en-US" altLang="zh-CN" sz="2800" dirty="0">
                <a:cs typeface="Times New Roman" pitchFamily="18" charset="0"/>
              </a:rPr>
              <a:t>4</a:t>
            </a:r>
            <a:r>
              <a:rPr lang="en-US" altLang="zh-CN" sz="2800" i="1" baseline="30000" dirty="0">
                <a:cs typeface="Times New Roman" pitchFamily="18" charset="0"/>
              </a:rPr>
              <a:t>n</a:t>
            </a:r>
            <a:r>
              <a:rPr lang="en-US" altLang="zh-CN" sz="2800" i="1" dirty="0">
                <a:cs typeface="Times New Roman" pitchFamily="18" charset="0"/>
              </a:rPr>
              <a:t>, ...</a:t>
            </a:r>
            <a:r>
              <a:rPr lang="en-US" altLang="zh-CN" sz="2800" dirty="0">
                <a:cs typeface="Times New Roman" pitchFamily="18" charset="0"/>
              </a:rPr>
              <a:t>		exponential</a:t>
            </a:r>
            <a:endParaRPr lang="en-US" altLang="zh-CN" sz="2800" baseline="30000" dirty="0">
              <a:cs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566" y="45748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Landau Symbols - Big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Ω</a:t>
            </a:r>
            <a:endParaRPr lang="en-US" altLang="zh-C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0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8730" y="1216058"/>
            <a:ext cx="10878532" cy="5005633"/>
          </a:xfrm>
        </p:spPr>
        <p:txBody>
          <a:bodyPr/>
          <a:lstStyle/>
          <a:p>
            <a:pPr algn="just"/>
            <a:r>
              <a:rPr lang="en-US" altLang="zh-CN" sz="3000" dirty="0">
                <a:solidFill>
                  <a:schemeClr val="tx1"/>
                </a:solidFill>
              </a:rPr>
              <a:t>f(</a:t>
            </a:r>
            <a:r>
              <a:rPr lang="en-US" altLang="zh-CN" sz="3000" i="1" dirty="0">
                <a:solidFill>
                  <a:schemeClr val="tx1"/>
                </a:solidFill>
              </a:rPr>
              <a:t>n</a:t>
            </a:r>
            <a:r>
              <a:rPr lang="en-US" altLang="zh-CN" sz="3000" dirty="0">
                <a:solidFill>
                  <a:schemeClr val="tx1"/>
                </a:solidFill>
              </a:rPr>
              <a:t>) = </a:t>
            </a:r>
            <a:r>
              <a:rPr lang="en-US" altLang="zh-CN" sz="3000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Ω</a:t>
            </a:r>
            <a:r>
              <a:rPr lang="en-US" altLang="zh-CN" sz="3000" dirty="0">
                <a:solidFill>
                  <a:schemeClr val="tx1"/>
                </a:solidFill>
              </a:rPr>
              <a:t>(g(</a:t>
            </a:r>
            <a:r>
              <a:rPr lang="en-US" altLang="zh-CN" sz="3000" i="1" dirty="0">
                <a:solidFill>
                  <a:schemeClr val="tx1"/>
                </a:solidFill>
              </a:rPr>
              <a:t>n</a:t>
            </a:r>
            <a:r>
              <a:rPr lang="en-US" altLang="zh-CN" sz="3000" dirty="0">
                <a:solidFill>
                  <a:schemeClr val="tx1"/>
                </a:solidFill>
              </a:rPr>
              <a:t>)) , if there exist positive constants </a:t>
            </a:r>
            <a:r>
              <a:rPr lang="en-US" altLang="zh-CN" sz="3000" i="1" dirty="0">
                <a:solidFill>
                  <a:srgbClr val="FF0000"/>
                </a:solidFill>
              </a:rPr>
              <a:t>c</a:t>
            </a:r>
            <a:r>
              <a:rPr lang="en-US" altLang="zh-CN" sz="3000" dirty="0">
                <a:solidFill>
                  <a:srgbClr val="FF0000"/>
                </a:solidFill>
              </a:rPr>
              <a:t> </a:t>
            </a:r>
            <a:r>
              <a:rPr lang="en-US" altLang="zh-CN" sz="3000" dirty="0">
                <a:solidFill>
                  <a:schemeClr val="tx1"/>
                </a:solidFill>
              </a:rPr>
              <a:t>and</a:t>
            </a:r>
            <a:r>
              <a:rPr lang="en-US" altLang="zh-CN" sz="3000" dirty="0">
                <a:solidFill>
                  <a:srgbClr val="262626"/>
                </a:solidFill>
              </a:rPr>
              <a:t> </a:t>
            </a:r>
            <a:r>
              <a:rPr lang="pt-BR" altLang="zh-CN" sz="3000" i="1" dirty="0">
                <a:solidFill>
                  <a:srgbClr val="FF0000"/>
                </a:solidFill>
              </a:rPr>
              <a:t>n</a:t>
            </a:r>
            <a:r>
              <a:rPr lang="pt-BR" altLang="zh-CN" sz="3000" baseline="-25000" dirty="0">
                <a:solidFill>
                  <a:srgbClr val="FF0000"/>
                </a:solidFill>
              </a:rPr>
              <a:t>0</a:t>
            </a:r>
            <a:r>
              <a:rPr lang="pt-BR" altLang="zh-CN" sz="3000" dirty="0">
                <a:solidFill>
                  <a:srgbClr val="262626"/>
                </a:solidFill>
              </a:rPr>
              <a:t> </a:t>
            </a:r>
            <a:r>
              <a:rPr lang="pt-BR" altLang="zh-CN" sz="3000" dirty="0">
                <a:solidFill>
                  <a:schemeClr val="tx1"/>
                </a:solidFill>
              </a:rPr>
              <a:t>such that </a:t>
            </a:r>
            <a:r>
              <a:rPr lang="pt-BR" altLang="zh-CN" sz="3000" dirty="0">
                <a:solidFill>
                  <a:srgbClr val="FF0000"/>
                </a:solidFill>
              </a:rPr>
              <a:t>0 ≤ </a:t>
            </a:r>
            <a:r>
              <a:rPr lang="pt-BR" altLang="zh-CN" sz="3000" i="1" dirty="0">
                <a:solidFill>
                  <a:srgbClr val="FF0000"/>
                </a:solidFill>
              </a:rPr>
              <a:t>c·</a:t>
            </a:r>
            <a:r>
              <a:rPr lang="pt-BR" altLang="zh-CN" sz="3000" dirty="0">
                <a:solidFill>
                  <a:srgbClr val="FF0000"/>
                </a:solidFill>
              </a:rPr>
              <a:t>g(</a:t>
            </a:r>
            <a:r>
              <a:rPr lang="pt-BR" altLang="zh-CN" sz="3000" i="1" dirty="0">
                <a:solidFill>
                  <a:srgbClr val="FF0000"/>
                </a:solidFill>
              </a:rPr>
              <a:t>n</a:t>
            </a:r>
            <a:r>
              <a:rPr lang="pt-BR" altLang="zh-CN" sz="3000" dirty="0">
                <a:solidFill>
                  <a:srgbClr val="FF0000"/>
                </a:solidFill>
              </a:rPr>
              <a:t>) ≤ f(</a:t>
            </a:r>
            <a:r>
              <a:rPr lang="pt-BR" altLang="zh-CN" sz="3000" i="1" dirty="0">
                <a:solidFill>
                  <a:srgbClr val="FF0000"/>
                </a:solidFill>
              </a:rPr>
              <a:t>n</a:t>
            </a:r>
            <a:r>
              <a:rPr lang="pt-BR" altLang="zh-CN" sz="3000" dirty="0">
                <a:solidFill>
                  <a:srgbClr val="FF0000"/>
                </a:solidFill>
              </a:rPr>
              <a:t>) </a:t>
            </a:r>
            <a:r>
              <a:rPr lang="en-US" altLang="zh-CN" sz="3000" dirty="0">
                <a:solidFill>
                  <a:schemeClr val="tx1"/>
                </a:solidFill>
              </a:rPr>
              <a:t>for all </a:t>
            </a:r>
            <a:r>
              <a:rPr lang="en-US" altLang="zh-CN" sz="3000" i="1" dirty="0">
                <a:solidFill>
                  <a:srgbClr val="FF0000"/>
                </a:solidFill>
              </a:rPr>
              <a:t>n </a:t>
            </a:r>
            <a:r>
              <a:rPr lang="en-US" altLang="zh-CN" sz="3000" dirty="0">
                <a:solidFill>
                  <a:srgbClr val="FF0000"/>
                </a:solidFill>
              </a:rPr>
              <a:t>≥ </a:t>
            </a:r>
            <a:r>
              <a:rPr lang="en-US" altLang="zh-CN" sz="3000" i="1" dirty="0">
                <a:solidFill>
                  <a:srgbClr val="FF0000"/>
                </a:solidFill>
              </a:rPr>
              <a:t>n</a:t>
            </a:r>
            <a:r>
              <a:rPr lang="en-US" altLang="zh-CN" sz="3000" baseline="-25000" dirty="0">
                <a:solidFill>
                  <a:srgbClr val="FF0000"/>
                </a:solidFill>
              </a:rPr>
              <a:t>0</a:t>
            </a:r>
            <a:r>
              <a:rPr lang="en-US" altLang="zh-CN" sz="3000" dirty="0">
                <a:solidFill>
                  <a:srgbClr val="FF0000"/>
                </a:solidFill>
              </a:rPr>
              <a:t> </a:t>
            </a:r>
            <a:r>
              <a:rPr lang="en-US" altLang="zh-CN" sz="3000" dirty="0">
                <a:solidFill>
                  <a:schemeClr val="tx1"/>
                </a:solidFill>
              </a:rPr>
              <a:t>}</a:t>
            </a:r>
          </a:p>
          <a:p>
            <a:pPr algn="just"/>
            <a:endParaRPr lang="en-US" altLang="zh-CN" sz="3000" dirty="0">
              <a:solidFill>
                <a:srgbClr val="262626"/>
              </a:solidFill>
            </a:endParaRPr>
          </a:p>
          <a:p>
            <a:pPr algn="just"/>
            <a:r>
              <a:rPr lang="en-US" altLang="zh-CN" sz="3000" dirty="0">
                <a:solidFill>
                  <a:srgbClr val="FF0000"/>
                </a:solidFill>
                <a:ea typeface="宋体" charset="-122"/>
              </a:rPr>
              <a:t>If                        where                 ,   it follows that  f(</a:t>
            </a:r>
            <a:r>
              <a:rPr lang="en-US" altLang="zh-CN" sz="3000" i="1" dirty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3000" dirty="0">
                <a:solidFill>
                  <a:srgbClr val="FF0000"/>
                </a:solidFill>
                <a:ea typeface="宋体" charset="-122"/>
              </a:rPr>
              <a:t>) = </a:t>
            </a:r>
            <a:r>
              <a:rPr lang="en-US" altLang="zh-CN" sz="3000" dirty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Ω</a:t>
            </a:r>
            <a:r>
              <a:rPr lang="en-US" altLang="zh-CN" sz="3000" dirty="0">
                <a:solidFill>
                  <a:srgbClr val="FF0000"/>
                </a:solidFill>
                <a:ea typeface="宋体" charset="-122"/>
              </a:rPr>
              <a:t>(g(</a:t>
            </a:r>
            <a:r>
              <a:rPr lang="en-US" altLang="zh-CN" sz="3000" i="1" dirty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3000" dirty="0">
                <a:solidFill>
                  <a:srgbClr val="FF0000"/>
                </a:solidFill>
                <a:ea typeface="宋体" charset="-122"/>
              </a:rPr>
              <a:t>))  </a:t>
            </a:r>
          </a:p>
          <a:p>
            <a:pPr algn="just"/>
            <a:endParaRPr lang="en-US" altLang="zh-CN" sz="2800" dirty="0">
              <a:solidFill>
                <a:schemeClr val="tx1"/>
              </a:solidFill>
            </a:endParaRPr>
          </a:p>
          <a:p>
            <a:pPr marL="457200" lvl="1" indent="0" algn="just">
              <a:buNone/>
            </a:pPr>
            <a:endParaRPr lang="en-US" altLang="zh-CN" sz="2400" dirty="0">
              <a:solidFill>
                <a:srgbClr val="262626"/>
              </a:solidFill>
              <a:ea typeface="宋体" charset="-122"/>
            </a:endParaRPr>
          </a:p>
        </p:txBody>
      </p:sp>
      <p:graphicFrame>
        <p:nvGraphicFramePr>
          <p:cNvPr id="32013" name="Object 2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849288"/>
              </p:ext>
            </p:extLst>
          </p:nvPr>
        </p:nvGraphicFramePr>
        <p:xfrm>
          <a:off x="1557405" y="2484714"/>
          <a:ext cx="1987074" cy="1072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2" name="公式" r:id="rId3" imgW="799920" imgH="431640" progId="Equation.3">
                  <p:embed/>
                </p:oleObj>
              </mc:Choice>
              <mc:Fallback>
                <p:oleObj name="公式" r:id="rId3" imgW="799920" imgH="431640" progId="Equation.3">
                  <p:embed/>
                  <p:pic>
                    <p:nvPicPr>
                      <p:cNvPr id="32013" name="Object 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405" y="2484714"/>
                        <a:ext cx="1987074" cy="10720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14" name="Object 2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817333"/>
              </p:ext>
            </p:extLst>
          </p:nvPr>
        </p:nvGraphicFramePr>
        <p:xfrm>
          <a:off x="4777886" y="2902543"/>
          <a:ext cx="1462659" cy="424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3" name="公式" r:id="rId5" imgW="609480" imgH="177480" progId="Equation.3">
                  <p:embed/>
                </p:oleObj>
              </mc:Choice>
              <mc:Fallback>
                <p:oleObj name="公式" r:id="rId5" imgW="609480" imgH="177480" progId="Equation.3">
                  <p:embed/>
                  <p:pic>
                    <p:nvPicPr>
                      <p:cNvPr id="32014" name="Object 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7886" y="2902543"/>
                        <a:ext cx="1462659" cy="4249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ChangeArrowheads="1"/>
          </p:cNvSpPr>
          <p:nvPr>
            <p:ph type="title"/>
          </p:nvPr>
        </p:nvSpPr>
        <p:spPr>
          <a:xfrm>
            <a:off x="1114258" y="494489"/>
            <a:ext cx="9051146" cy="685800"/>
          </a:xfrm>
        </p:spPr>
        <p:txBody>
          <a:bodyPr/>
          <a:lstStyle/>
          <a:p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Relationship between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Θ, O and Ω</a:t>
            </a:r>
            <a:endParaRPr lang="en-US" altLang="zh-C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770" y="1323199"/>
            <a:ext cx="10495604" cy="5040312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O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- Upper bounds. </a:t>
            </a:r>
          </a:p>
          <a:p>
            <a:pPr lvl="1" fontAlgn="auto">
              <a:spcAft>
                <a:spcPts val="0"/>
              </a:spcAft>
              <a:buFont typeface="Times New Roman" panose="02020603050405020304" pitchFamily="18" charset="0"/>
              <a:buChar char="⁃"/>
              <a:defRPr/>
            </a:pP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f(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 is O(g(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)) if there exist constants 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&gt; 0 and 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0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≥ 0 such that for all 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≥ 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0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we have f(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 ≤ 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· g(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solidFill>
                <a:schemeClr val="tx1"/>
              </a:solidFill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Ω - Lower bounds. </a:t>
            </a:r>
          </a:p>
          <a:p>
            <a:pPr lvl="1" fontAlgn="auto">
              <a:spcAft>
                <a:spcPts val="0"/>
              </a:spcAft>
              <a:buFont typeface="Times New Roman" panose="02020603050405020304" pitchFamily="18" charset="0"/>
              <a:buChar char="⁃"/>
              <a:defRPr/>
            </a:pP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f(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 is Ω(g(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)) if there exist constants 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&gt; 0 and 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i="1" baseline="-25000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0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≥ 0 such that for all 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≥ </a:t>
            </a:r>
            <a:r>
              <a:rPr lang="en-US" altLang="zh-CN" sz="3200" i="1" dirty="0">
                <a:solidFill>
                  <a:prstClr val="black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3200" baseline="-25000" dirty="0">
                <a:solidFill>
                  <a:prstClr val="black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0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we have f(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 ≥ 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· g(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solidFill>
                <a:schemeClr val="tx1"/>
              </a:solidFill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Θ - Tight bounds. </a:t>
            </a:r>
          </a:p>
          <a:p>
            <a:pPr lvl="1" fontAlgn="auto">
              <a:spcAft>
                <a:spcPts val="0"/>
              </a:spcAft>
              <a:buFont typeface="Times New Roman" panose="02020603050405020304" pitchFamily="18" charset="0"/>
              <a:buChar char="⁃"/>
              <a:defRPr/>
            </a:pP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f(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 is Θ(g(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)) if f(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 is both O(g(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)) and Ω(g(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)).</a:t>
            </a:r>
            <a:endParaRPr lang="en-US" altLang="zh-CN" dirty="0">
              <a:solidFill>
                <a:schemeClr val="tx1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680" name="Object 912"/>
          <p:cNvGraphicFramePr>
            <a:graphicFrameLocks noChangeAspect="1"/>
          </p:cNvGraphicFramePr>
          <p:nvPr/>
        </p:nvGraphicFramePr>
        <p:xfrm>
          <a:off x="3248026" y="3994150"/>
          <a:ext cx="221456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8" name="公式" r:id="rId4" imgW="927000" imgH="203040" progId="Equation.3">
                  <p:embed/>
                </p:oleObj>
              </mc:Choice>
              <mc:Fallback>
                <p:oleObj name="公式" r:id="rId4" imgW="927000" imgH="203040" progId="Equation.3">
                  <p:embed/>
                  <p:pic>
                    <p:nvPicPr>
                      <p:cNvPr id="33680" name="Object 9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026" y="3994150"/>
                        <a:ext cx="2214563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Rectangle 2"/>
          <p:cNvSpPr>
            <a:spLocks noGrp="1" noChangeArrowheads="1"/>
          </p:cNvSpPr>
          <p:nvPr>
            <p:ph type="title"/>
          </p:nvPr>
        </p:nvSpPr>
        <p:spPr>
          <a:xfrm>
            <a:off x="1277145" y="557213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Landau Symbols </a:t>
            </a:r>
          </a:p>
        </p:txBody>
      </p:sp>
      <p:sp>
        <p:nvSpPr>
          <p:cNvPr id="33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5800" y="1439863"/>
            <a:ext cx="8280400" cy="5040312"/>
          </a:xfrm>
        </p:spPr>
        <p:txBody>
          <a:bodyPr/>
          <a:lstStyle/>
          <a:p>
            <a:r>
              <a:rPr lang="en-US" altLang="zh-CN" sz="2800" dirty="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We sometimes use these five possible descriptions:</a:t>
            </a:r>
          </a:p>
        </p:txBody>
      </p:sp>
      <p:graphicFrame>
        <p:nvGraphicFramePr>
          <p:cNvPr id="33681" name="Object 913"/>
          <p:cNvGraphicFramePr>
            <a:graphicFrameLocks noChangeAspect="1"/>
          </p:cNvGraphicFramePr>
          <p:nvPr/>
        </p:nvGraphicFramePr>
        <p:xfrm>
          <a:off x="6689725" y="5573714"/>
          <a:ext cx="1620838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9" name="公式" r:id="rId6" imgW="850680" imgH="431640" progId="Equation.3">
                  <p:embed/>
                </p:oleObj>
              </mc:Choice>
              <mc:Fallback>
                <p:oleObj name="公式" r:id="rId6" imgW="850680" imgH="431640" progId="Equation.3">
                  <p:embed/>
                  <p:pic>
                    <p:nvPicPr>
                      <p:cNvPr id="33681" name="Object 9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9725" y="5573714"/>
                        <a:ext cx="1620838" cy="820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82" name="Object 914"/>
          <p:cNvGraphicFramePr>
            <a:graphicFrameLocks noChangeAspect="1"/>
          </p:cNvGraphicFramePr>
          <p:nvPr/>
        </p:nvGraphicFramePr>
        <p:xfrm>
          <a:off x="3225801" y="2309814"/>
          <a:ext cx="21240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0" name="公式" r:id="rId8" imgW="888840" imgH="203040" progId="Equation.3">
                  <p:embed/>
                </p:oleObj>
              </mc:Choice>
              <mc:Fallback>
                <p:oleObj name="公式" r:id="rId8" imgW="888840" imgH="203040" progId="Equation.3">
                  <p:embed/>
                  <p:pic>
                    <p:nvPicPr>
                      <p:cNvPr id="33682" name="Object 9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1" y="2309814"/>
                        <a:ext cx="21240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83" name="Object 915"/>
          <p:cNvGraphicFramePr>
            <a:graphicFrameLocks noChangeAspect="1"/>
          </p:cNvGraphicFramePr>
          <p:nvPr/>
        </p:nvGraphicFramePr>
        <p:xfrm>
          <a:off x="3233738" y="5716589"/>
          <a:ext cx="22145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1" name="公式" r:id="rId10" imgW="927000" imgH="203040" progId="Equation.3">
                  <p:embed/>
                </p:oleObj>
              </mc:Choice>
              <mc:Fallback>
                <p:oleObj name="公式" r:id="rId10" imgW="927000" imgH="203040" progId="Equation.3">
                  <p:embed/>
                  <p:pic>
                    <p:nvPicPr>
                      <p:cNvPr id="33683" name="Object 9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3738" y="5716589"/>
                        <a:ext cx="2214562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84" name="Object 916"/>
          <p:cNvGraphicFramePr>
            <a:graphicFrameLocks noChangeAspect="1"/>
          </p:cNvGraphicFramePr>
          <p:nvPr/>
        </p:nvGraphicFramePr>
        <p:xfrm>
          <a:off x="6699251" y="2154239"/>
          <a:ext cx="154781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2" name="公式" r:id="rId12" imgW="812520" imgH="431640" progId="Equation.3">
                  <p:embed/>
                </p:oleObj>
              </mc:Choice>
              <mc:Fallback>
                <p:oleObj name="公式" r:id="rId12" imgW="812520" imgH="431640" progId="Equation.3">
                  <p:embed/>
                  <p:pic>
                    <p:nvPicPr>
                      <p:cNvPr id="33684" name="Object 9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1" y="2154239"/>
                        <a:ext cx="1547813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85" name="Object 917"/>
          <p:cNvGraphicFramePr>
            <a:graphicFrameLocks noChangeAspect="1"/>
          </p:cNvGraphicFramePr>
          <p:nvPr/>
        </p:nvGraphicFramePr>
        <p:xfrm>
          <a:off x="6272213" y="3859214"/>
          <a:ext cx="2030412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3" name="公式" r:id="rId14" imgW="1066680" imgH="431640" progId="Equation.3">
                  <p:embed/>
                </p:oleObj>
              </mc:Choice>
              <mc:Fallback>
                <p:oleObj name="公式" r:id="rId14" imgW="1066680" imgH="431640" progId="Equation.3">
                  <p:embed/>
                  <p:pic>
                    <p:nvPicPr>
                      <p:cNvPr id="33685" name="Object 9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2213" y="3859214"/>
                        <a:ext cx="2030412" cy="820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86" name="Object 918"/>
          <p:cNvGraphicFramePr>
            <a:graphicFrameLocks noChangeAspect="1"/>
          </p:cNvGraphicFramePr>
          <p:nvPr/>
        </p:nvGraphicFramePr>
        <p:xfrm>
          <a:off x="6705600" y="4718051"/>
          <a:ext cx="15240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4" name="公式" r:id="rId16" imgW="799920" imgH="431640" progId="Equation.3">
                  <p:embed/>
                </p:oleObj>
              </mc:Choice>
              <mc:Fallback>
                <p:oleObj name="公式" r:id="rId16" imgW="799920" imgH="431640" progId="Equation.3">
                  <p:embed/>
                  <p:pic>
                    <p:nvPicPr>
                      <p:cNvPr id="33686" name="Object 9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718051"/>
                        <a:ext cx="1524000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87" name="Object 919"/>
          <p:cNvGraphicFramePr>
            <a:graphicFrameLocks noChangeAspect="1"/>
          </p:cNvGraphicFramePr>
          <p:nvPr/>
        </p:nvGraphicFramePr>
        <p:xfrm>
          <a:off x="3248026" y="3138489"/>
          <a:ext cx="22145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5" name="公式" r:id="rId18" imgW="927000" imgH="203040" progId="Equation.3">
                  <p:embed/>
                </p:oleObj>
              </mc:Choice>
              <mc:Fallback>
                <p:oleObj name="公式" r:id="rId18" imgW="927000" imgH="203040" progId="Equation.3">
                  <p:embed/>
                  <p:pic>
                    <p:nvPicPr>
                      <p:cNvPr id="33687" name="Object 9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026" y="3138489"/>
                        <a:ext cx="2214563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88" name="Object 920"/>
          <p:cNvGraphicFramePr>
            <a:graphicFrameLocks noChangeAspect="1"/>
          </p:cNvGraphicFramePr>
          <p:nvPr/>
        </p:nvGraphicFramePr>
        <p:xfrm>
          <a:off x="3233739" y="4851400"/>
          <a:ext cx="22447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6" name="公式" r:id="rId20" imgW="939600" imgH="203040" progId="Equation.3">
                  <p:embed/>
                </p:oleObj>
              </mc:Choice>
              <mc:Fallback>
                <p:oleObj name="公式" r:id="rId20" imgW="939600" imgH="203040" progId="Equation.3">
                  <p:embed/>
                  <p:pic>
                    <p:nvPicPr>
                      <p:cNvPr id="33688" name="Object 9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3739" y="4851400"/>
                        <a:ext cx="2244725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89" name="Object 921"/>
          <p:cNvGraphicFramePr>
            <a:graphicFrameLocks noChangeAspect="1"/>
          </p:cNvGraphicFramePr>
          <p:nvPr/>
        </p:nvGraphicFramePr>
        <p:xfrm>
          <a:off x="6708775" y="3001964"/>
          <a:ext cx="1595438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7" name="公式" r:id="rId22" imgW="838080" imgH="431640" progId="Equation.3">
                  <p:embed/>
                </p:oleObj>
              </mc:Choice>
              <mc:Fallback>
                <p:oleObj name="公式" r:id="rId22" imgW="838080" imgH="431640" progId="Equation.3">
                  <p:embed/>
                  <p:pic>
                    <p:nvPicPr>
                      <p:cNvPr id="33689" name="Object 9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8775" y="3001964"/>
                        <a:ext cx="1595438" cy="820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80D0D43-31A1-41D7-B1D4-77EFC72E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986" y="378000"/>
            <a:ext cx="11204027" cy="685800"/>
          </a:xfrm>
        </p:spPr>
        <p:txBody>
          <a:bodyPr/>
          <a:lstStyle/>
          <a:p>
            <a:r>
              <a:rPr lang="en-US" altLang="zh-CN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OPERATIONS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31E60DB-C4AE-482B-AACD-52314E2C6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340" y="1440000"/>
            <a:ext cx="11040000" cy="5040000"/>
          </a:xfrm>
        </p:spPr>
        <p:txBody>
          <a:bodyPr/>
          <a:lstStyle/>
          <a:p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顺序程序块的渐进复杂度分析</a:t>
            </a:r>
            <a:endParaRPr lang="en-US" altLang="zh-CN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b="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具有控制结构的程序块复杂度分析</a:t>
            </a:r>
            <a:endParaRPr lang="en-US" altLang="zh-CN" b="0" kern="1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b="0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递归的程序块复杂度分析</a:t>
            </a:r>
            <a:endParaRPr lang="en-US" altLang="zh-CN" b="0" kern="1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b="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递归的</a:t>
            </a:r>
            <a:r>
              <a:rPr lang="zh-CN" altLang="en-US" b="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选择</a:t>
            </a:r>
            <a:r>
              <a:rPr lang="zh-CN" altLang="zh-CN" b="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排序算法及复杂度分析</a:t>
            </a:r>
            <a:endParaRPr lang="zh-CN" altLang="en-US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05732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1602345" y="377825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Functions</a:t>
            </a:r>
          </a:p>
        </p:txBody>
      </p:sp>
      <p:sp>
        <p:nvSpPr>
          <p:cNvPr id="4101" name="Rectangle 3"/>
          <p:cNvSpPr>
            <a:spLocks noGrp="1"/>
          </p:cNvSpPr>
          <p:nvPr>
            <p:ph idx="1"/>
          </p:nvPr>
        </p:nvSpPr>
        <p:spPr>
          <a:xfrm>
            <a:off x="1310326" y="1439863"/>
            <a:ext cx="9492792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None/>
              <a:defRPr/>
            </a:pPr>
            <a:r>
              <a:rPr lang="en-US" altLang="zh-CN" sz="2400" dirty="0">
                <a:latin typeface="Arial" charset="0"/>
                <a:cs typeface="Arial" charset="0"/>
              </a:rPr>
              <a:t>	</a:t>
            </a:r>
            <a:r>
              <a:rPr lang="en-US" altLang="zh-CN" dirty="0">
                <a:cs typeface="Times New Roman" panose="02020603050405020304" pitchFamily="18" charset="0"/>
              </a:rPr>
              <a:t>As an example, we could implement the factorial function recursively:</a:t>
            </a:r>
          </a:p>
          <a:p>
            <a:pPr fontAlgn="auto">
              <a:spcAft>
                <a:spcPts val="0"/>
              </a:spcAft>
              <a:buNone/>
              <a:defRPr/>
            </a:pPr>
            <a:endParaRPr lang="en-US" altLang="zh-CN" sz="1800" dirty="0">
              <a:latin typeface="Courier New" pitchFamily="49" charset="0"/>
              <a:cs typeface="Arial" charset="0"/>
            </a:endParaRP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zh-CN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 factorial( </a:t>
            </a:r>
            <a:r>
              <a:rPr lang="en-US" altLang="zh-CN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 n ) {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		    if ( n &lt;= 1 ) {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		        return 1;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		    } else {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		        return n * factorial( n – 1 );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		    }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  <p:graphicFrame>
        <p:nvGraphicFramePr>
          <p:cNvPr id="36922" name="Object 58"/>
          <p:cNvGraphicFramePr>
            <a:graphicFrameLocks noChangeAspect="1"/>
          </p:cNvGraphicFramePr>
          <p:nvPr/>
        </p:nvGraphicFramePr>
        <p:xfrm>
          <a:off x="8415338" y="3213100"/>
          <a:ext cx="6334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9" name="Equation" r:id="rId4" imgW="317225" imgH="203024" progId="">
                  <p:embed/>
                </p:oleObj>
              </mc:Choice>
              <mc:Fallback>
                <p:oleObj name="Equation" r:id="rId4" imgW="317225" imgH="203024" progId="">
                  <p:embed/>
                  <p:pic>
                    <p:nvPicPr>
                      <p:cNvPr id="36922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5338" y="3213100"/>
                        <a:ext cx="63341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23" name="Object 59"/>
          <p:cNvGraphicFramePr>
            <a:graphicFrameLocks noChangeAspect="1"/>
          </p:cNvGraphicFramePr>
          <p:nvPr/>
        </p:nvGraphicFramePr>
        <p:xfrm>
          <a:off x="8399463" y="3789363"/>
          <a:ext cx="185261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0" name="Equation" r:id="rId6" imgW="927100" imgH="228600" progId="">
                  <p:embed/>
                </p:oleObj>
              </mc:Choice>
              <mc:Fallback>
                <p:oleObj name="Equation" r:id="rId6" imgW="927100" imgH="228600" progId="">
                  <p:embed/>
                  <p:pic>
                    <p:nvPicPr>
                      <p:cNvPr id="36923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9463" y="3789363"/>
                        <a:ext cx="1852612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0">
            <a:extLst>
              <a:ext uri="{FF2B5EF4-FFF2-40B4-BE49-F238E27FC236}">
                <a16:creationId xmlns="" xmlns:a16="http://schemas.microsoft.com/office/drawing/2014/main" id="{A2F3C491-1E97-4248-832D-9811154EB2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86442"/>
              </p:ext>
            </p:extLst>
          </p:nvPr>
        </p:nvGraphicFramePr>
        <p:xfrm>
          <a:off x="2225168" y="5418137"/>
          <a:ext cx="3984625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1" name="公式" r:id="rId8" imgW="1993680" imgH="482400" progId="Equation.3">
                  <p:embed/>
                </p:oleObj>
              </mc:Choice>
              <mc:Fallback>
                <p:oleObj name="公式" r:id="rId8" imgW="1993680" imgH="482400" progId="Equation.3">
                  <p:embed/>
                  <p:pic>
                    <p:nvPicPr>
                      <p:cNvPr id="3791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168" y="5418137"/>
                        <a:ext cx="3984625" cy="963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 descr=" 190467"/>
          <p:cNvSpPr>
            <a:spLocks noGrp="1"/>
          </p:cNvSpPr>
          <p:nvPr>
            <p:ph idx="1"/>
          </p:nvPr>
        </p:nvSpPr>
        <p:spPr>
          <a:xfrm>
            <a:off x="711462" y="689294"/>
            <a:ext cx="11147458" cy="5479411"/>
          </a:xfrm>
        </p:spPr>
        <p:txBody>
          <a:bodyPr rtlCol="0">
            <a:normAutofit fontScale="92500" lnSpcReduction="10000"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	</a:t>
            </a:r>
            <a:r>
              <a:rPr lang="en-US" altLang="zh-CN" sz="3000" dirty="0">
                <a:cs typeface="Times New Roman" panose="02020603050405020304" pitchFamily="18" charset="0"/>
              </a:rPr>
              <a:t>We can examine the first few steps:</a:t>
            </a: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3000" dirty="0">
                <a:cs typeface="Times New Roman" panose="02020603050405020304" pitchFamily="18" charset="0"/>
              </a:rPr>
              <a:t>	  	T</a:t>
            </a:r>
            <a:r>
              <a:rPr lang="en-US" altLang="zh-CN" sz="3000" baseline="-25000" dirty="0">
                <a:cs typeface="Times New Roman" panose="02020603050405020304" pitchFamily="18" charset="0"/>
              </a:rPr>
              <a:t>!</a:t>
            </a:r>
            <a:r>
              <a:rPr lang="en-US" altLang="zh-CN" sz="3000" dirty="0">
                <a:cs typeface="Times New Roman" panose="02020603050405020304" pitchFamily="18" charset="0"/>
              </a:rPr>
              <a:t>(</a:t>
            </a:r>
            <a:r>
              <a:rPr lang="en-US" altLang="zh-CN" sz="3000" i="1" dirty="0">
                <a:cs typeface="Times New Roman" panose="02020603050405020304" pitchFamily="18" charset="0"/>
              </a:rPr>
              <a:t>n</a:t>
            </a:r>
            <a:r>
              <a:rPr lang="en-US" altLang="zh-CN" sz="3000" dirty="0">
                <a:cs typeface="Times New Roman" panose="02020603050405020304" pitchFamily="18" charset="0"/>
              </a:rPr>
              <a:t>)	= T</a:t>
            </a:r>
            <a:r>
              <a:rPr lang="en-US" altLang="zh-CN" sz="3000" baseline="-25000" dirty="0">
                <a:cs typeface="Times New Roman" panose="02020603050405020304" pitchFamily="18" charset="0"/>
              </a:rPr>
              <a:t>!</a:t>
            </a:r>
            <a:r>
              <a:rPr lang="en-US" altLang="zh-CN" sz="3000" dirty="0">
                <a:cs typeface="Times New Roman" panose="02020603050405020304" pitchFamily="18" charset="0"/>
              </a:rPr>
              <a:t>(</a:t>
            </a:r>
            <a:r>
              <a:rPr lang="en-US" altLang="zh-CN" sz="3000" i="1" dirty="0">
                <a:cs typeface="Times New Roman" panose="02020603050405020304" pitchFamily="18" charset="0"/>
              </a:rPr>
              <a:t>n</a:t>
            </a:r>
            <a:r>
              <a:rPr lang="en-US" altLang="zh-CN" sz="3000" dirty="0">
                <a:cs typeface="Times New Roman" panose="02020603050405020304" pitchFamily="18" charset="0"/>
              </a:rPr>
              <a:t> – 1) + 1</a:t>
            </a: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3000" dirty="0">
                <a:cs typeface="Times New Roman" panose="02020603050405020304" pitchFamily="18" charset="0"/>
              </a:rPr>
              <a:t>			= T</a:t>
            </a:r>
            <a:r>
              <a:rPr lang="en-US" altLang="zh-CN" sz="3000" baseline="-25000" dirty="0">
                <a:cs typeface="Times New Roman" panose="02020603050405020304" pitchFamily="18" charset="0"/>
              </a:rPr>
              <a:t>!</a:t>
            </a:r>
            <a:r>
              <a:rPr lang="en-US" altLang="zh-CN" sz="3000" dirty="0">
                <a:cs typeface="Times New Roman" panose="02020603050405020304" pitchFamily="18" charset="0"/>
              </a:rPr>
              <a:t>(</a:t>
            </a:r>
            <a:r>
              <a:rPr lang="en-US" altLang="zh-CN" sz="3000" i="1" dirty="0">
                <a:cs typeface="Times New Roman" panose="02020603050405020304" pitchFamily="18" charset="0"/>
              </a:rPr>
              <a:t>n</a:t>
            </a:r>
            <a:r>
              <a:rPr lang="en-US" altLang="zh-CN" sz="3000" dirty="0">
                <a:cs typeface="Times New Roman" panose="02020603050405020304" pitchFamily="18" charset="0"/>
              </a:rPr>
              <a:t> – 2) + 1 + 1 = T</a:t>
            </a:r>
            <a:r>
              <a:rPr lang="en-US" altLang="zh-CN" sz="3000" baseline="-25000" dirty="0">
                <a:cs typeface="Times New Roman" panose="02020603050405020304" pitchFamily="18" charset="0"/>
              </a:rPr>
              <a:t>!</a:t>
            </a:r>
            <a:r>
              <a:rPr lang="en-US" altLang="zh-CN" sz="3000" dirty="0">
                <a:cs typeface="Times New Roman" panose="02020603050405020304" pitchFamily="18" charset="0"/>
              </a:rPr>
              <a:t>(</a:t>
            </a:r>
            <a:r>
              <a:rPr lang="en-US" altLang="zh-CN" sz="3000" i="1" dirty="0">
                <a:cs typeface="Times New Roman" panose="02020603050405020304" pitchFamily="18" charset="0"/>
              </a:rPr>
              <a:t>n</a:t>
            </a:r>
            <a:r>
              <a:rPr lang="en-US" altLang="zh-CN" sz="3000" dirty="0">
                <a:cs typeface="Times New Roman" panose="02020603050405020304" pitchFamily="18" charset="0"/>
              </a:rPr>
              <a:t> – 2) + 2</a:t>
            </a: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3000" dirty="0">
                <a:cs typeface="Times New Roman" panose="02020603050405020304" pitchFamily="18" charset="0"/>
              </a:rPr>
              <a:t>			= T</a:t>
            </a:r>
            <a:r>
              <a:rPr lang="en-US" altLang="zh-CN" sz="3000" baseline="-25000" dirty="0">
                <a:cs typeface="Times New Roman" panose="02020603050405020304" pitchFamily="18" charset="0"/>
              </a:rPr>
              <a:t>!</a:t>
            </a:r>
            <a:r>
              <a:rPr lang="en-US" altLang="zh-CN" sz="3000" dirty="0">
                <a:cs typeface="Times New Roman" panose="02020603050405020304" pitchFamily="18" charset="0"/>
              </a:rPr>
              <a:t>(</a:t>
            </a:r>
            <a:r>
              <a:rPr lang="en-US" altLang="zh-CN" sz="3000" i="1" dirty="0">
                <a:cs typeface="Times New Roman" panose="02020603050405020304" pitchFamily="18" charset="0"/>
              </a:rPr>
              <a:t>n</a:t>
            </a:r>
            <a:r>
              <a:rPr lang="en-US" altLang="zh-CN" sz="3000" dirty="0">
                <a:cs typeface="Times New Roman" panose="02020603050405020304" pitchFamily="18" charset="0"/>
              </a:rPr>
              <a:t> – 3) + 3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3000" dirty="0">
                <a:cs typeface="Times New Roman" panose="02020603050405020304" pitchFamily="18" charset="0"/>
              </a:rPr>
              <a:t>	From this, we see a pattern:</a:t>
            </a: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3000" dirty="0">
                <a:cs typeface="Times New Roman" panose="02020603050405020304" pitchFamily="18" charset="0"/>
              </a:rPr>
              <a:t>                T</a:t>
            </a:r>
            <a:r>
              <a:rPr lang="en-US" altLang="zh-CN" sz="3000" baseline="-25000" dirty="0">
                <a:cs typeface="Times New Roman" panose="02020603050405020304" pitchFamily="18" charset="0"/>
              </a:rPr>
              <a:t>!</a:t>
            </a:r>
            <a:r>
              <a:rPr lang="en-US" altLang="zh-CN" sz="3000" dirty="0">
                <a:cs typeface="Times New Roman" panose="02020603050405020304" pitchFamily="18" charset="0"/>
              </a:rPr>
              <a:t>(</a:t>
            </a:r>
            <a:r>
              <a:rPr lang="en-US" altLang="zh-CN" sz="3000" i="1" dirty="0">
                <a:cs typeface="Times New Roman" panose="02020603050405020304" pitchFamily="18" charset="0"/>
              </a:rPr>
              <a:t>n</a:t>
            </a:r>
            <a:r>
              <a:rPr lang="en-US" altLang="zh-CN" sz="3000" dirty="0">
                <a:cs typeface="Times New Roman" panose="02020603050405020304" pitchFamily="18" charset="0"/>
              </a:rPr>
              <a:t>) = T</a:t>
            </a:r>
            <a:r>
              <a:rPr lang="en-US" altLang="zh-CN" sz="3000" baseline="-25000" dirty="0">
                <a:cs typeface="Times New Roman" panose="02020603050405020304" pitchFamily="18" charset="0"/>
              </a:rPr>
              <a:t>!</a:t>
            </a:r>
            <a:r>
              <a:rPr lang="en-US" altLang="zh-CN" sz="3000" dirty="0">
                <a:cs typeface="Times New Roman" panose="02020603050405020304" pitchFamily="18" charset="0"/>
              </a:rPr>
              <a:t>(</a:t>
            </a:r>
            <a:r>
              <a:rPr lang="en-US" altLang="zh-CN" sz="3000" i="1" dirty="0">
                <a:cs typeface="Times New Roman" panose="02020603050405020304" pitchFamily="18" charset="0"/>
              </a:rPr>
              <a:t>n</a:t>
            </a:r>
            <a:r>
              <a:rPr lang="en-US" altLang="zh-CN" sz="3000" dirty="0">
                <a:cs typeface="Times New Roman" panose="02020603050405020304" pitchFamily="18" charset="0"/>
              </a:rPr>
              <a:t> – </a:t>
            </a:r>
            <a:r>
              <a:rPr lang="en-US" altLang="zh-CN" sz="3000" i="1" dirty="0">
                <a:cs typeface="Times New Roman" panose="02020603050405020304" pitchFamily="18" charset="0"/>
              </a:rPr>
              <a:t>k</a:t>
            </a:r>
            <a:r>
              <a:rPr lang="en-US" altLang="zh-CN" sz="3000" dirty="0">
                <a:cs typeface="Times New Roman" panose="02020603050405020304" pitchFamily="18" charset="0"/>
              </a:rPr>
              <a:t>) + </a:t>
            </a:r>
            <a:r>
              <a:rPr lang="en-US" altLang="zh-CN" sz="3000" i="1" dirty="0">
                <a:cs typeface="Times New Roman" panose="02020603050405020304" pitchFamily="18" charset="0"/>
              </a:rPr>
              <a:t>k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3000" dirty="0">
                <a:cs typeface="Times New Roman" panose="02020603050405020304" pitchFamily="18" charset="0"/>
              </a:rPr>
              <a:t>	When </a:t>
            </a:r>
            <a:r>
              <a:rPr lang="en-US" altLang="zh-CN" sz="3000" i="1" dirty="0">
                <a:cs typeface="Times New Roman" panose="02020603050405020304" pitchFamily="18" charset="0"/>
              </a:rPr>
              <a:t>k</a:t>
            </a:r>
            <a:r>
              <a:rPr lang="en-US" altLang="zh-CN" sz="3000" dirty="0">
                <a:cs typeface="Times New Roman" panose="02020603050405020304" pitchFamily="18" charset="0"/>
              </a:rPr>
              <a:t> = </a:t>
            </a:r>
            <a:r>
              <a:rPr lang="en-US" altLang="zh-CN" sz="3000" i="1" dirty="0">
                <a:cs typeface="Times New Roman" panose="02020603050405020304" pitchFamily="18" charset="0"/>
              </a:rPr>
              <a:t>n</a:t>
            </a:r>
            <a:r>
              <a:rPr lang="en-US" altLang="zh-CN" sz="3000" dirty="0">
                <a:cs typeface="Times New Roman" panose="02020603050405020304" pitchFamily="18" charset="0"/>
              </a:rPr>
              <a:t> – 1, …</a:t>
            </a:r>
          </a:p>
          <a:p>
            <a:pPr lvl="1" fontAlgn="auto">
              <a:spcAft>
                <a:spcPts val="0"/>
              </a:spcAft>
              <a:buNone/>
              <a:defRPr/>
            </a:pPr>
            <a:r>
              <a:rPr lang="en-US" altLang="zh-CN" sz="3000" dirty="0">
                <a:solidFill>
                  <a:prstClr val="black">
                    <a:lumMod val="85000"/>
                    <a:lumOff val="15000"/>
                  </a:prstClr>
                </a:solidFill>
                <a:cs typeface="Arial" charset="0"/>
              </a:rPr>
              <a:t>                T</a:t>
            </a:r>
            <a:r>
              <a:rPr lang="en-US" altLang="zh-CN" sz="3000" baseline="-25000" dirty="0">
                <a:solidFill>
                  <a:prstClr val="black">
                    <a:lumMod val="85000"/>
                    <a:lumOff val="15000"/>
                  </a:prstClr>
                </a:solidFill>
                <a:cs typeface="Arial" charset="0"/>
              </a:rPr>
              <a:t>!</a:t>
            </a:r>
            <a:r>
              <a:rPr lang="en-US" altLang="zh-CN" sz="3000" dirty="0">
                <a:solidFill>
                  <a:prstClr val="black">
                    <a:lumMod val="85000"/>
                    <a:lumOff val="15000"/>
                  </a:prstClr>
                </a:solidFill>
                <a:cs typeface="Arial" charset="0"/>
              </a:rPr>
              <a:t>(</a:t>
            </a:r>
            <a:r>
              <a:rPr lang="en-US" altLang="zh-CN" sz="3000" i="1" dirty="0">
                <a:solidFill>
                  <a:prstClr val="black">
                    <a:lumMod val="85000"/>
                    <a:lumOff val="15000"/>
                  </a:prstClr>
                </a:solidFill>
                <a:cs typeface="Arial" charset="0"/>
              </a:rPr>
              <a:t>n</a:t>
            </a:r>
            <a:r>
              <a:rPr lang="en-US" altLang="zh-CN" sz="3000" dirty="0">
                <a:solidFill>
                  <a:prstClr val="black">
                    <a:lumMod val="85000"/>
                    <a:lumOff val="15000"/>
                  </a:prstClr>
                </a:solidFill>
                <a:cs typeface="Arial" charset="0"/>
              </a:rPr>
              <a:t>)	=T</a:t>
            </a:r>
            <a:r>
              <a:rPr lang="en-US" altLang="zh-CN" sz="3000" baseline="-25000" dirty="0">
                <a:solidFill>
                  <a:prstClr val="black">
                    <a:lumMod val="85000"/>
                    <a:lumOff val="15000"/>
                  </a:prstClr>
                </a:solidFill>
                <a:cs typeface="Arial" charset="0"/>
              </a:rPr>
              <a:t>!</a:t>
            </a:r>
            <a:r>
              <a:rPr lang="en-US" altLang="zh-CN" sz="3000" dirty="0">
                <a:solidFill>
                  <a:prstClr val="black">
                    <a:lumMod val="85000"/>
                    <a:lumOff val="15000"/>
                  </a:prstClr>
                </a:solidFill>
                <a:cs typeface="Arial" charset="0"/>
              </a:rPr>
              <a:t>(</a:t>
            </a:r>
            <a:r>
              <a:rPr lang="en-US" altLang="zh-CN" sz="3000" i="1" dirty="0">
                <a:solidFill>
                  <a:prstClr val="black">
                    <a:lumMod val="85000"/>
                    <a:lumOff val="15000"/>
                  </a:prstClr>
                </a:solidFill>
                <a:cs typeface="Arial" charset="0"/>
              </a:rPr>
              <a:t>n</a:t>
            </a:r>
            <a:r>
              <a:rPr lang="en-US" altLang="zh-CN" sz="3000" dirty="0">
                <a:solidFill>
                  <a:prstClr val="black">
                    <a:lumMod val="85000"/>
                    <a:lumOff val="15000"/>
                  </a:prstClr>
                </a:solidFill>
                <a:cs typeface="Arial" charset="0"/>
              </a:rPr>
              <a:t> </a:t>
            </a:r>
            <a:r>
              <a:rPr lang="en-US" altLang="zh-CN" sz="3000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3000" dirty="0">
                <a:solidFill>
                  <a:prstClr val="black">
                    <a:lumMod val="85000"/>
                    <a:lumOff val="15000"/>
                  </a:prstClr>
                </a:solidFill>
                <a:cs typeface="Arial" charset="0"/>
              </a:rPr>
              <a:t> (</a:t>
            </a:r>
            <a:r>
              <a:rPr lang="en-US" altLang="zh-CN" sz="3000" i="1" dirty="0">
                <a:solidFill>
                  <a:prstClr val="black">
                    <a:lumMod val="85000"/>
                    <a:lumOff val="15000"/>
                  </a:prstClr>
                </a:solidFill>
                <a:cs typeface="Arial" charset="0"/>
              </a:rPr>
              <a:t>n</a:t>
            </a:r>
            <a:r>
              <a:rPr lang="en-US" altLang="zh-CN" sz="3000" dirty="0">
                <a:solidFill>
                  <a:prstClr val="black">
                    <a:lumMod val="85000"/>
                    <a:lumOff val="15000"/>
                  </a:prstClr>
                </a:solidFill>
                <a:cs typeface="Arial" charset="0"/>
              </a:rPr>
              <a:t> </a:t>
            </a:r>
            <a:r>
              <a:rPr lang="en-US" altLang="zh-CN" sz="3000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3000" dirty="0">
                <a:solidFill>
                  <a:prstClr val="black">
                    <a:lumMod val="85000"/>
                    <a:lumOff val="15000"/>
                  </a:prstClr>
                </a:solidFill>
                <a:cs typeface="Arial" charset="0"/>
              </a:rPr>
              <a:t> 1)) + </a:t>
            </a:r>
            <a:r>
              <a:rPr lang="en-US" altLang="zh-CN" sz="3000" i="1" dirty="0">
                <a:solidFill>
                  <a:prstClr val="black">
                    <a:lumMod val="85000"/>
                    <a:lumOff val="15000"/>
                  </a:prstClr>
                </a:solidFill>
                <a:cs typeface="Arial" charset="0"/>
              </a:rPr>
              <a:t>n</a:t>
            </a:r>
            <a:r>
              <a:rPr lang="en-US" altLang="zh-CN" sz="3000" dirty="0">
                <a:solidFill>
                  <a:prstClr val="black">
                    <a:lumMod val="85000"/>
                    <a:lumOff val="15000"/>
                  </a:prstClr>
                </a:solidFill>
                <a:cs typeface="Arial" charset="0"/>
              </a:rPr>
              <a:t> </a:t>
            </a:r>
            <a:r>
              <a:rPr lang="en-US" altLang="zh-CN" sz="3000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3000" dirty="0">
                <a:solidFill>
                  <a:prstClr val="black">
                    <a:lumMod val="85000"/>
                    <a:lumOff val="15000"/>
                  </a:prstClr>
                </a:solidFill>
                <a:cs typeface="Arial" charset="0"/>
              </a:rPr>
              <a:t> 1</a:t>
            </a:r>
          </a:p>
          <a:p>
            <a:pPr lvl="1" fontAlgn="auto">
              <a:spcAft>
                <a:spcPts val="0"/>
              </a:spcAft>
              <a:buNone/>
              <a:defRPr/>
            </a:pPr>
            <a:r>
              <a:rPr lang="en-US" altLang="zh-CN" sz="3000" dirty="0">
                <a:solidFill>
                  <a:prstClr val="black">
                    <a:lumMod val="85000"/>
                    <a:lumOff val="15000"/>
                  </a:prstClr>
                </a:solidFill>
                <a:cs typeface="Arial" charset="0"/>
              </a:rPr>
              <a:t>			          =T</a:t>
            </a:r>
            <a:r>
              <a:rPr lang="en-US" altLang="zh-CN" sz="3000" baseline="-25000" dirty="0">
                <a:solidFill>
                  <a:prstClr val="black">
                    <a:lumMod val="85000"/>
                    <a:lumOff val="15000"/>
                  </a:prstClr>
                </a:solidFill>
                <a:cs typeface="Arial" charset="0"/>
              </a:rPr>
              <a:t>!</a:t>
            </a:r>
            <a:r>
              <a:rPr lang="en-US" altLang="zh-CN" sz="3000" dirty="0">
                <a:solidFill>
                  <a:prstClr val="black">
                    <a:lumMod val="85000"/>
                    <a:lumOff val="15000"/>
                  </a:prstClr>
                </a:solidFill>
                <a:cs typeface="Arial" charset="0"/>
              </a:rPr>
              <a:t>(1) + </a:t>
            </a:r>
            <a:r>
              <a:rPr lang="en-US" altLang="zh-CN" sz="3000" i="1" dirty="0">
                <a:solidFill>
                  <a:prstClr val="black">
                    <a:lumMod val="85000"/>
                    <a:lumOff val="15000"/>
                  </a:prstClr>
                </a:solidFill>
                <a:cs typeface="Arial" charset="0"/>
              </a:rPr>
              <a:t>n</a:t>
            </a:r>
            <a:r>
              <a:rPr lang="en-US" altLang="zh-CN" sz="3000" dirty="0">
                <a:solidFill>
                  <a:prstClr val="black">
                    <a:lumMod val="85000"/>
                    <a:lumOff val="15000"/>
                  </a:prstClr>
                </a:solidFill>
                <a:cs typeface="Arial" charset="0"/>
              </a:rPr>
              <a:t> </a:t>
            </a:r>
            <a:r>
              <a:rPr lang="en-US" altLang="zh-CN" sz="3000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3000" dirty="0">
                <a:solidFill>
                  <a:prstClr val="black">
                    <a:lumMod val="85000"/>
                    <a:lumOff val="15000"/>
                  </a:prstClr>
                </a:solidFill>
                <a:cs typeface="Arial" charset="0"/>
              </a:rPr>
              <a:t> 1</a:t>
            </a:r>
            <a:endParaRPr lang="en-US" altLang="zh-CN" sz="3000" i="1" dirty="0">
              <a:solidFill>
                <a:prstClr val="black">
                  <a:lumMod val="85000"/>
                  <a:lumOff val="15000"/>
                </a:prstClr>
              </a:solidFill>
              <a:cs typeface="Arial" charset="0"/>
            </a:endParaRPr>
          </a:p>
          <a:p>
            <a:pPr lvl="1" fontAlgn="auto">
              <a:spcAft>
                <a:spcPts val="0"/>
              </a:spcAft>
              <a:buNone/>
              <a:defRPr/>
            </a:pPr>
            <a:r>
              <a:rPr lang="en-US" altLang="zh-CN" sz="3000" dirty="0">
                <a:solidFill>
                  <a:prstClr val="black">
                    <a:lumMod val="85000"/>
                    <a:lumOff val="15000"/>
                  </a:prstClr>
                </a:solidFill>
                <a:cs typeface="Arial" charset="0"/>
              </a:rPr>
              <a:t>			          =1 + </a:t>
            </a:r>
            <a:r>
              <a:rPr lang="en-US" altLang="zh-CN" sz="3000" i="1" dirty="0">
                <a:solidFill>
                  <a:prstClr val="black">
                    <a:lumMod val="85000"/>
                    <a:lumOff val="15000"/>
                  </a:prstClr>
                </a:solidFill>
                <a:cs typeface="Arial" charset="0"/>
              </a:rPr>
              <a:t>n</a:t>
            </a:r>
            <a:r>
              <a:rPr lang="en-US" altLang="zh-CN" sz="3000" dirty="0">
                <a:solidFill>
                  <a:prstClr val="black">
                    <a:lumMod val="85000"/>
                    <a:lumOff val="15000"/>
                  </a:prstClr>
                </a:solidFill>
                <a:cs typeface="Arial" charset="0"/>
              </a:rPr>
              <a:t> </a:t>
            </a:r>
            <a:r>
              <a:rPr lang="en-US" altLang="zh-CN" sz="3000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3000" dirty="0">
                <a:solidFill>
                  <a:prstClr val="black">
                    <a:lumMod val="85000"/>
                    <a:lumOff val="15000"/>
                  </a:prstClr>
                </a:solidFill>
                <a:cs typeface="Arial" charset="0"/>
              </a:rPr>
              <a:t> 1 = </a:t>
            </a:r>
            <a:r>
              <a:rPr lang="en-US" altLang="zh-CN" sz="3000" i="1" dirty="0">
                <a:solidFill>
                  <a:prstClr val="black">
                    <a:lumMod val="85000"/>
                    <a:lumOff val="15000"/>
                  </a:prstClr>
                </a:solidFill>
                <a:cs typeface="Arial" charset="0"/>
              </a:rPr>
              <a:t>n</a:t>
            </a:r>
          </a:p>
          <a:p>
            <a:pPr lvl="1" fontAlgn="auto">
              <a:spcAft>
                <a:spcPts val="0"/>
              </a:spcAft>
              <a:buNone/>
              <a:defRPr/>
            </a:pPr>
            <a:r>
              <a:rPr lang="en-US" altLang="zh-CN" sz="3000" dirty="0">
                <a:solidFill>
                  <a:prstClr val="black">
                    <a:lumMod val="85000"/>
                    <a:lumOff val="15000"/>
                  </a:prstClr>
                </a:solidFill>
                <a:cs typeface="Times New Roman" panose="02020603050405020304" pitchFamily="18" charset="0"/>
              </a:rPr>
              <a:t>Thus, T</a:t>
            </a:r>
            <a:r>
              <a:rPr lang="en-US" altLang="zh-CN" sz="3000" baseline="-25000" dirty="0">
                <a:solidFill>
                  <a:prstClr val="black">
                    <a:lumMod val="85000"/>
                    <a:lumOff val="15000"/>
                  </a:prstClr>
                </a:solidFill>
                <a:cs typeface="Times New Roman" panose="02020603050405020304" pitchFamily="18" charset="0"/>
              </a:rPr>
              <a:t>!</a:t>
            </a:r>
            <a:r>
              <a:rPr lang="en-US" altLang="zh-CN" sz="3000" dirty="0">
                <a:solidFill>
                  <a:prstClr val="black">
                    <a:lumMod val="85000"/>
                    <a:lumOff val="15000"/>
                  </a:prstClr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3000" i="1" dirty="0">
                <a:solidFill>
                  <a:prstClr val="black">
                    <a:lumMod val="85000"/>
                    <a:lumOff val="15000"/>
                  </a:prstClr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3000" dirty="0">
                <a:solidFill>
                  <a:prstClr val="black">
                    <a:lumMod val="85000"/>
                    <a:lumOff val="15000"/>
                  </a:prstClr>
                </a:solidFill>
                <a:cs typeface="Times New Roman" panose="02020603050405020304" pitchFamily="18" charset="0"/>
              </a:rPr>
              <a:t>) = </a:t>
            </a:r>
            <a:r>
              <a:rPr lang="en-US" altLang="zh-C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zh-CN" sz="3000" dirty="0">
                <a:solidFill>
                  <a:prstClr val="black">
                    <a:lumMod val="85000"/>
                    <a:lumOff val="15000"/>
                  </a:prstClr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3000" i="1" dirty="0">
                <a:solidFill>
                  <a:prstClr val="black">
                    <a:lumMod val="85000"/>
                    <a:lumOff val="15000"/>
                  </a:prstClr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3000" dirty="0">
                <a:solidFill>
                  <a:prstClr val="black">
                    <a:lumMod val="85000"/>
                    <a:lumOff val="15000"/>
                  </a:prstClr>
                </a:solidFill>
                <a:cs typeface="Times New Roman" panose="02020603050405020304" pitchFamily="18" charset="0"/>
              </a:rPr>
              <a:t>)</a:t>
            </a:r>
            <a:endParaRPr lang="en-US" altLang="zh-CN" sz="3000" i="1" dirty="0">
              <a:solidFill>
                <a:prstClr val="black">
                  <a:lumMod val="85000"/>
                  <a:lumOff val="15000"/>
                </a:prstClr>
              </a:solidFill>
              <a:cs typeface="Times New Roman" panose="02020603050405020304" pitchFamily="18" charset="0"/>
            </a:endParaRPr>
          </a:p>
          <a:p>
            <a:pPr lvl="1" fontAlgn="auto">
              <a:lnSpc>
                <a:spcPct val="140000"/>
              </a:lnSpc>
              <a:spcAft>
                <a:spcPts val="0"/>
              </a:spcAft>
              <a:buNone/>
              <a:defRPr/>
            </a:pPr>
            <a:endParaRPr lang="en-US" altLang="zh-CN" i="1" dirty="0">
              <a:cs typeface="Arial" charset="0"/>
            </a:endParaRPr>
          </a:p>
          <a:p>
            <a:pPr lvl="1" fontAlgn="auto">
              <a:spcAft>
                <a:spcPts val="0"/>
              </a:spcAft>
              <a:buNone/>
              <a:defRPr/>
            </a:pPr>
            <a:endParaRPr lang="en-US" altLang="zh-CN" i="1" dirty="0">
              <a:cs typeface="Arial" charset="0"/>
            </a:endParaRPr>
          </a:p>
          <a:p>
            <a:pPr lvl="1" fontAlgn="auto">
              <a:spcAft>
                <a:spcPts val="0"/>
              </a:spcAft>
              <a:buNone/>
              <a:defRPr/>
            </a:pPr>
            <a:endParaRPr lang="en-US" altLang="zh-CN" i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0035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/>
          </p:cNvSpPr>
          <p:nvPr>
            <p:ph type="title"/>
          </p:nvPr>
        </p:nvSpPr>
        <p:spPr>
          <a:xfrm>
            <a:off x="1338395" y="479425"/>
            <a:ext cx="10275428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Functions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i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i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selection sort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43" name="Rectangle 3"/>
          <p:cNvSpPr>
            <a:spLocks noGrp="1"/>
          </p:cNvSpPr>
          <p:nvPr>
            <p:ph idx="1"/>
          </p:nvPr>
        </p:nvSpPr>
        <p:spPr>
          <a:xfrm>
            <a:off x="1338395" y="1432874"/>
            <a:ext cx="8897805" cy="5047301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en-US" altLang="zh-CN" sz="2400" dirty="0">
                <a:cs typeface="Times New Roman" panose="02020603050405020304" pitchFamily="18" charset="0"/>
              </a:rPr>
              <a:t>Analyzing the function, we get:</a:t>
            </a:r>
          </a:p>
        </p:txBody>
      </p:sp>
      <p:pic>
        <p:nvPicPr>
          <p:cNvPr id="256003" name="Picture 4" descr="alg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6288" y="1989139"/>
            <a:ext cx="81724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>
            <a:extLst>
              <a:ext uri="{FF2B5EF4-FFF2-40B4-BE49-F238E27FC236}">
                <a16:creationId xmlns="" xmlns:a16="http://schemas.microsoft.com/office/drawing/2014/main" id="{E707EA30-DEAC-4925-8E22-9C2EE65043E1}"/>
              </a:ext>
            </a:extLst>
          </p:cNvPr>
          <p:cNvSpPr/>
          <p:nvPr/>
        </p:nvSpPr>
        <p:spPr>
          <a:xfrm>
            <a:off x="8060700" y="4894993"/>
            <a:ext cx="1802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itchFamily="18" charset="0"/>
                <a:ea typeface="黑体" pitchFamily="49" charset="-122"/>
                <a:cs typeface="Arial" charset="0"/>
              </a:rPr>
              <a:t>T(</a:t>
            </a:r>
            <a:r>
              <a:rPr lang="en-US" altLang="zh-CN" sz="2400" b="1" i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itchFamily="18" charset="0"/>
                <a:ea typeface="黑体" pitchFamily="49" charset="-122"/>
                <a:cs typeface="Arial" charset="0"/>
              </a:rPr>
              <a:t>n</a:t>
            </a:r>
            <a:r>
              <a:rPr lang="en-US" altLang="zh-CN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itchFamily="18" charset="0"/>
                <a:ea typeface="黑体" pitchFamily="49" charset="-122"/>
                <a:cs typeface="Arial" charset="0"/>
              </a:rPr>
              <a:t>) = </a:t>
            </a:r>
            <a:r>
              <a:rPr lang="en-US" altLang="zh-CN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Symbol" pitchFamily="18" charset="2"/>
                <a:ea typeface="黑体" pitchFamily="49" charset="-122"/>
                <a:cs typeface="Arial" charset="0"/>
              </a:rPr>
              <a:t>Q</a:t>
            </a:r>
            <a:r>
              <a:rPr lang="en-US" altLang="zh-CN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itchFamily="18" charset="0"/>
                <a:ea typeface="黑体" pitchFamily="49" charset="-122"/>
                <a:cs typeface="Arial" charset="0"/>
              </a:rPr>
              <a:t>(</a:t>
            </a:r>
            <a:r>
              <a:rPr lang="en-US" altLang="zh-CN" sz="2400" b="1" i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itchFamily="18" charset="0"/>
                <a:ea typeface="黑体" pitchFamily="49" charset="-122"/>
                <a:cs typeface="Arial" charset="0"/>
              </a:rPr>
              <a:t>n</a:t>
            </a:r>
            <a:r>
              <a:rPr lang="en-US" altLang="zh-CN" sz="2400" b="1" baseline="300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itchFamily="18" charset="0"/>
                <a:ea typeface="黑体" pitchFamily="49" charset="-122"/>
                <a:cs typeface="Arial" charset="0"/>
              </a:rPr>
              <a:t>2</a:t>
            </a:r>
            <a:r>
              <a:rPr lang="en-US" altLang="zh-CN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itchFamily="18" charset="0"/>
                <a:ea typeface="黑体" pitchFamily="49" charset="-122"/>
                <a:cs typeface="Arial" charset="0"/>
              </a:rPr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/>
          </p:nvPr>
        </p:nvSpPr>
        <p:spPr>
          <a:xfrm>
            <a:off x="1244126" y="481552"/>
            <a:ext cx="10812756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Functions: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a binary search of a sorted list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Rectangle 3"/>
          <p:cNvSpPr>
            <a:spLocks noGrp="1"/>
          </p:cNvSpPr>
          <p:nvPr>
            <p:ph idx="1"/>
          </p:nvPr>
        </p:nvSpPr>
        <p:spPr>
          <a:xfrm>
            <a:off x="1955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None/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	</a:t>
            </a:r>
          </a:p>
          <a:p>
            <a:pPr marL="0" indent="0" algn="just" fontAlgn="auto">
              <a:spcAft>
                <a:spcPts val="0"/>
              </a:spcAft>
              <a:buNone/>
              <a:defRPr/>
            </a:pPr>
            <a:endParaRPr lang="en-US" altLang="zh-CN" sz="2800" dirty="0">
              <a:latin typeface="Arial" charset="0"/>
              <a:cs typeface="Arial" charset="0"/>
            </a:endParaRPr>
          </a:p>
          <a:p>
            <a:pPr marL="0" indent="0" algn="just" fontAlgn="auto">
              <a:spcAft>
                <a:spcPts val="0"/>
              </a:spcAft>
              <a:buNone/>
              <a:defRPr/>
            </a:pPr>
            <a:r>
              <a:rPr lang="en-US" altLang="zh-CN" sz="2800" b="0" dirty="0">
                <a:cs typeface="Times New Roman" panose="02020603050405020304" pitchFamily="18" charset="0"/>
              </a:rPr>
              <a:t>Solving this can be difficult, in general, so we will consider only special values of </a:t>
            </a:r>
            <a:r>
              <a:rPr lang="en-US" altLang="zh-CN" sz="2800" b="0" i="1" dirty="0">
                <a:cs typeface="Times New Roman" panose="02020603050405020304" pitchFamily="18" charset="0"/>
              </a:rPr>
              <a:t>n</a:t>
            </a:r>
          </a:p>
          <a:p>
            <a:pPr marL="0" indent="0" algn="just" fontAlgn="auto">
              <a:spcAft>
                <a:spcPts val="0"/>
              </a:spcAft>
              <a:buNone/>
              <a:defRPr/>
            </a:pPr>
            <a:endParaRPr lang="en-US" altLang="zh-CN" sz="2800" b="0" dirty="0">
              <a:cs typeface="Times New Roman" panose="02020603050405020304" pitchFamily="18" charset="0"/>
            </a:endParaRPr>
          </a:p>
          <a:p>
            <a:pPr marL="0" indent="0" algn="just" fontAlgn="auto">
              <a:spcAft>
                <a:spcPts val="0"/>
              </a:spcAft>
              <a:buNone/>
              <a:defRPr/>
            </a:pPr>
            <a:r>
              <a:rPr lang="en-US" altLang="zh-CN" sz="2800" b="0" dirty="0">
                <a:cs typeface="Times New Roman" panose="02020603050405020304" pitchFamily="18" charset="0"/>
              </a:rPr>
              <a:t>Assume </a:t>
            </a:r>
            <a:r>
              <a:rPr lang="en-US" altLang="zh-CN" sz="2800" b="0" i="1" dirty="0">
                <a:cs typeface="Times New Roman" panose="02020603050405020304" pitchFamily="18" charset="0"/>
              </a:rPr>
              <a:t>n</a:t>
            </a:r>
            <a:r>
              <a:rPr lang="en-US" altLang="zh-CN" sz="2800" b="0" dirty="0">
                <a:cs typeface="Times New Roman" panose="02020603050405020304" pitchFamily="18" charset="0"/>
              </a:rPr>
              <a:t> = 2</a:t>
            </a:r>
            <a:r>
              <a:rPr lang="en-US" altLang="zh-CN" sz="2800" b="0" i="1" baseline="30000" dirty="0">
                <a:cs typeface="Times New Roman" panose="02020603050405020304" pitchFamily="18" charset="0"/>
              </a:rPr>
              <a:t>k</a:t>
            </a:r>
            <a:r>
              <a:rPr lang="en-US" altLang="zh-CN" sz="2800" b="0" dirty="0">
                <a:cs typeface="Times New Roman" panose="02020603050405020304" pitchFamily="18" charset="0"/>
              </a:rPr>
              <a:t> – 1 where </a:t>
            </a:r>
            <a:r>
              <a:rPr lang="en-US" altLang="zh-CN" sz="2800" b="0" i="1" dirty="0">
                <a:cs typeface="Times New Roman" panose="02020603050405020304" pitchFamily="18" charset="0"/>
              </a:rPr>
              <a:t>k</a:t>
            </a:r>
            <a:r>
              <a:rPr lang="en-US" altLang="zh-CN" sz="2800" b="0" dirty="0">
                <a:cs typeface="Times New Roman" panose="02020603050405020304" pitchFamily="18" charset="0"/>
              </a:rPr>
              <a:t> is an integer</a:t>
            </a:r>
          </a:p>
          <a:p>
            <a:pPr marL="0" indent="0" algn="just" fontAlgn="auto">
              <a:spcAft>
                <a:spcPts val="0"/>
              </a:spcAft>
              <a:buNone/>
              <a:defRPr/>
            </a:pP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Symbol" pitchFamily="18" charset="2"/>
                <a:cs typeface="Arial" charset="0"/>
              </a:rPr>
              <a:t>T(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cs typeface="Times New Roman" panose="02020603050405020304" pitchFamily="18" charset="0"/>
              </a:rPr>
              <a:t>n)=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Symbol" pitchFamily="18" charset="2"/>
                <a:cs typeface="Arial" charset="0"/>
              </a:rPr>
              <a:t>Q 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cs typeface="Arial" charset="0"/>
              </a:rPr>
              <a:t>(log(</a:t>
            </a:r>
            <a:r>
              <a:rPr lang="en-US" altLang="zh-CN" i="1" dirty="0">
                <a:solidFill>
                  <a:prstClr val="black">
                    <a:lumMod val="85000"/>
                    <a:lumOff val="15000"/>
                  </a:prstClr>
                </a:solidFill>
                <a:cs typeface="Arial" charset="0"/>
              </a:rPr>
              <a:t>n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cs typeface="Arial" charset="0"/>
              </a:rPr>
              <a:t>))</a:t>
            </a:r>
            <a:endParaRPr lang="en-US" altLang="zh-CN" dirty="0">
              <a:cs typeface="Arial" charset="0"/>
            </a:endParaRPr>
          </a:p>
        </p:txBody>
      </p:sp>
      <p:graphicFrame>
        <p:nvGraphicFramePr>
          <p:cNvPr id="3996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311014"/>
              </p:ext>
            </p:extLst>
          </p:nvPr>
        </p:nvGraphicFramePr>
        <p:xfrm>
          <a:off x="3894219" y="1529369"/>
          <a:ext cx="3652838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" name="公式" r:id="rId4" imgW="1790640" imgH="609480" progId="Equation.3">
                  <p:embed/>
                </p:oleObj>
              </mc:Choice>
              <mc:Fallback>
                <p:oleObj name="公式" r:id="rId4" imgW="1790640" imgH="609480" progId="Equation.3">
                  <p:embed/>
                  <p:pic>
                    <p:nvPicPr>
                      <p:cNvPr id="3996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4219" y="1529369"/>
                        <a:ext cx="3652838" cy="1243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58488"/>
            <a:ext cx="11171548" cy="685800"/>
          </a:xfrm>
        </p:spPr>
        <p:txBody>
          <a:bodyPr>
            <a:no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Chapter 1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Role of Algorithms in Computing</a:t>
            </a:r>
            <a:endParaRPr lang="en-US" altLang="zh-CN" sz="40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Definition: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–"/>
              <a:defRPr/>
            </a:pPr>
            <a:r>
              <a:rPr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any </a:t>
            </a:r>
            <a:r>
              <a:rPr lang="en-US" altLang="zh-CN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well-defined computational procedure</a:t>
            </a:r>
            <a:r>
              <a:rPr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</a:p>
          <a:p>
            <a:pPr lvl="2">
              <a:lnSpc>
                <a:spcPct val="100000"/>
              </a:lnSpc>
              <a:buFont typeface="Times New Roman" panose="02020603050405020304" pitchFamily="18" charset="0"/>
              <a:buChar char="⁃"/>
              <a:defRPr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some value, or set of values, as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</a:p>
          <a:p>
            <a:pPr lvl="2">
              <a:lnSpc>
                <a:spcPct val="100000"/>
              </a:lnSpc>
              <a:buFont typeface="Times New Roman" panose="02020603050405020304" pitchFamily="18" charset="0"/>
              <a:buChar char="⁃"/>
              <a:defRPr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produces some value, or set of values, as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1" indent="-342900">
              <a:lnSpc>
                <a:spcPct val="100000"/>
              </a:lnSpc>
              <a:defRPr/>
            </a:pPr>
            <a:r>
              <a:rPr lang="en-US" altLang="zh-CN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algorithm is thus a </a:t>
            </a:r>
            <a:r>
              <a:rPr lang="en-US" altLang="zh-CN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of computational steps</a:t>
            </a:r>
            <a:r>
              <a:rPr lang="en-US" altLang="zh-CN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transform the input into the output.</a:t>
            </a:r>
          </a:p>
          <a:p>
            <a:pPr>
              <a:defRPr/>
            </a:pPr>
            <a:endParaRPr lang="en-US" altLang="zh-CN" b="0" dirty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59BF7EC9-C9C2-47CA-8F52-C2B2CCE16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44288"/>
            <a:ext cx="84026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zh-CN" sz="4400" b="1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Definition of algorithm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例题：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53610" y="1628775"/>
                <a:ext cx="10829895" cy="4351338"/>
              </a:xfrm>
            </p:spPr>
            <p:txBody>
              <a:bodyPr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altLang="zh-CN" sz="3200" kern="1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用确切的</a:t>
                </a:r>
                <a:r>
                  <a:rPr lang="en-US" altLang="zh-CN" sz="3200" kern="1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Landau</a:t>
                </a:r>
                <a:r>
                  <a:rPr lang="zh-CN" altLang="zh-CN" sz="3200" kern="1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记号表达下列非负函数的渐进时间复杂度</a:t>
                </a:r>
                <a:endParaRPr lang="zh-CN" altLang="zh-CN" sz="3200" kern="100" dirty="0">
                  <a:effectLst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 algn="just">
                  <a:spcAft>
                    <a:spcPts val="0"/>
                  </a:spcAft>
                  <a:buNone/>
                </a:pPr>
                <a:r>
                  <a:rPr lang="en-US" altLang="zh-CN" sz="3200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</a:t>
                </a:r>
                <a:r>
                  <a:rPr lang="en-US" altLang="zh-CN" i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(n) = 10</a:t>
                </a:r>
                <a:r>
                  <a:rPr lang="en-US" altLang="zh-CN" kern="100" baseline="30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r>
                  <a:rPr lang="pt-BR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10</a:t>
                </a:r>
                <a:r>
                  <a:rPr lang="pt-BR" altLang="zh-CN" kern="100" baseline="30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r>
                  <a:rPr lang="pt-BR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n*log(n) + 1003n</a:t>
                </a:r>
                <a:endParaRPr lang="zh-CN" altLang="zh-CN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indent="0" algn="just">
                  <a:spcAft>
                    <a:spcPts val="0"/>
                  </a:spcAft>
                  <a:buNone/>
                </a:pPr>
                <a:r>
                  <a:rPr lang="en-US" altLang="zh-CN" i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g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(n) 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≤</m:t>
                    </m:r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pt-BR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10 n</a:t>
                </a:r>
                <a:r>
                  <a:rPr lang="pt-BR" altLang="zh-CN" kern="100" baseline="30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8</a:t>
                </a:r>
                <a:r>
                  <a:rPr lang="pt-BR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log(n) + 7n</a:t>
                </a:r>
                <a:r>
                  <a:rPr lang="pt-BR" altLang="zh-CN" kern="100" baseline="30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10 </a:t>
                </a:r>
                <a:r>
                  <a:rPr lang="pt-BR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+ 50000</a:t>
                </a:r>
                <a:endParaRPr lang="zh-CN" altLang="zh-CN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pt-BR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</a:t>
                </a:r>
                <a:r>
                  <a:rPr lang="pt-BR" altLang="zh-CN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h</a:t>
                </a:r>
                <a:r>
                  <a:rPr lang="pt-BR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(n) </a:t>
                </a:r>
                <a14:m>
                  <m:oMath xmlns:m="http://schemas.openxmlformats.org/officeDocument/2006/math">
                    <m:r>
                      <a:rPr lang="pt-BR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pt-BR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10log(n)+ 100 loglog(n) + 300000</a:t>
                </a:r>
              </a:p>
              <a:p>
                <a:pPr marL="0" indent="0" algn="just">
                  <a:spcAft>
                    <a:spcPts val="0"/>
                  </a:spcAft>
                  <a:buNone/>
                </a:pPr>
                <a:r>
                  <a:rPr lang="pt-BR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Θ</m:t>
                    </m:r>
                    <m:d>
                      <m:dPr>
                        <m:ctrlPr>
                          <a:rPr lang="zh-CN" altLang="zh-CN" i="1" kern="10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i="1" kern="10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e>
                          <m:sup>
                            <m:r>
                              <a:rPr lang="pt-BR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pt-BR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 </m:t>
                    </m:r>
                    <m:r>
                      <a:rPr lang="pt-BR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d>
                      <m:dPr>
                        <m:ctrlPr>
                          <a:rPr lang="zh-CN" altLang="zh-CN" i="1" kern="10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i="1" kern="10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e>
                          <m:sup>
                            <m:r>
                              <a:rPr lang="pt-BR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1.5</m:t>
                            </m:r>
                          </m:sup>
                        </m:sSup>
                      </m:e>
                    </m:d>
                    <m:r>
                      <a:rPr lang="pt-BR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 </m:t>
                    </m:r>
                    <m:r>
                      <m:rPr>
                        <m:sty m:val="p"/>
                      </m:rPr>
                      <a:rPr lang="pt-BR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O</m:t>
                    </m:r>
                    <m:r>
                      <a:rPr lang="pt-BR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pt-BR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𝑛𝑙𝑜𝑔</m:t>
                    </m:r>
                    <m:d>
                      <m:dPr>
                        <m:ctrlPr>
                          <a:rPr lang="zh-CN" altLang="zh-CN" i="1" kern="10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</m:d>
                    <m:r>
                      <a:rPr lang="pt-BR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</a:t>
                </a:r>
                <a:endParaRPr lang="zh-CN" altLang="zh-CN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pt-BR" altLang="zh-CN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pt-BR" altLang="zh-CN" i="1">
                                <a:latin typeface="Cambria Math" panose="02040503050406030204" pitchFamily="18" charset="0"/>
                              </a:rPr>
                              <m:t>1.2</m:t>
                            </m:r>
                          </m:sup>
                        </m:sSup>
                      </m:e>
                    </m:d>
                    <m:r>
                      <a:rPr lang="pt-BR" altLang="zh-CN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pt-BR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pt-BR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pt-BR" altLang="zh-CN" i="1">
                            <a:latin typeface="Cambria Math" panose="02040503050406030204" pitchFamily="18" charset="0"/>
                          </a:rPr>
                          <m:t>𝑙𝑜𝑔𝑙𝑜𝑔</m:t>
                        </m:r>
                        <m:r>
                          <a:rPr lang="pt-BR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altLang="zh-CN" i="1"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pt-BR" altLang="zh-CN">
                        <a:latin typeface="Cambria Math" panose="02040503050406030204" pitchFamily="18" charset="0"/>
                      </a:rPr>
                      <m:t>Ω</m:t>
                    </m:r>
                    <m:r>
                      <a:rPr lang="pt-BR" altLang="zh-CN" i="1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zh-CN" altLang="zh-CN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pt-BR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pt-BR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:r>
                  <a:rPr lang="pt-BR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24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32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US" altLang="zh-CN" sz="32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Let </a:t>
                </a:r>
                <a:r>
                  <a:rPr lang="en-US" altLang="zh-CN" sz="3200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:r>
                  <a:rPr lang="en-US" altLang="zh-CN" sz="3200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and </a:t>
                </a:r>
                <a:r>
                  <a:rPr lang="en-US" altLang="zh-CN" sz="3200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:r>
                  <a:rPr lang="en-US" altLang="zh-CN" sz="3200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)be asymptotically nonnegative functions. Prove that  Θ (</a:t>
                </a:r>
                <a:r>
                  <a:rPr lang="en-US" altLang="zh-CN" sz="3200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:r>
                  <a:rPr lang="en-US" altLang="zh-CN" sz="3200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))+Θ (</a:t>
                </a:r>
                <a:r>
                  <a:rPr lang="en-US" altLang="zh-CN" sz="3200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:r>
                  <a:rPr lang="en-US" altLang="zh-CN" sz="3200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)) = Θ (</a:t>
                </a:r>
                <a:r>
                  <a:rPr lang="en-US" altLang="zh-CN" sz="3200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(n)+</a:t>
                </a:r>
                <a:r>
                  <a:rPr lang="en-US" altLang="zh-CN" sz="3200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:r>
                  <a:rPr lang="en-US" altLang="zh-CN" sz="3200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))</a:t>
                </a:r>
                <a:endParaRPr lang="pt-BR" altLang="zh-CN" sz="32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zh-CN" altLang="en-US" sz="32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3610" y="1628775"/>
                <a:ext cx="10829895" cy="4351338"/>
              </a:xfrm>
              <a:blipFill>
                <a:blip r:embed="rId3"/>
                <a:stretch>
                  <a:fillRect l="-1294" t="-2941" b="-130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213258"/>
              </p:ext>
            </p:extLst>
          </p:nvPr>
        </p:nvGraphicFramePr>
        <p:xfrm>
          <a:off x="7709285" y="2175431"/>
          <a:ext cx="2586197" cy="47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" name="AxMath" r:id="rId4" imgW="1189800" imgH="215280" progId="Equation.AxMath">
                  <p:embed/>
                </p:oleObj>
              </mc:Choice>
              <mc:Fallback>
                <p:oleObj name="AxMath" r:id="rId4" imgW="1189800" imgH="215280" progId="Equation.AxMat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9285" y="2175431"/>
                        <a:ext cx="2586197" cy="476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095167"/>
              </p:ext>
            </p:extLst>
          </p:nvPr>
        </p:nvGraphicFramePr>
        <p:xfrm>
          <a:off x="7709285" y="2707483"/>
          <a:ext cx="1813087" cy="428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4" name="AxMath" r:id="rId6" imgW="882660" imgH="210085" progId="Equation.AxMath">
                  <p:embed/>
                </p:oleObj>
              </mc:Choice>
              <mc:Fallback>
                <p:oleObj name="AxMath" r:id="rId6" imgW="882660" imgH="210085" progId="Equation.AxMat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9285" y="2707483"/>
                        <a:ext cx="1813087" cy="4289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58266"/>
              </p:ext>
            </p:extLst>
          </p:nvPr>
        </p:nvGraphicFramePr>
        <p:xfrm>
          <a:off x="7709285" y="3192226"/>
          <a:ext cx="2688480" cy="538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5" name="AxMath" r:id="rId8" imgW="1092600" imgH="215280" progId="Equation.AxMath">
                  <p:embed/>
                </p:oleObj>
              </mc:Choice>
              <mc:Fallback>
                <p:oleObj name="AxMath" r:id="rId8" imgW="1092600" imgH="215280" progId="Equation.AxMat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9285" y="3192226"/>
                        <a:ext cx="2688480" cy="5384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5410" y="-1968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13885" y="469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13885" y="6794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13885" y="889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="" xmlns:a16="http://schemas.microsoft.com/office/drawing/2014/main" id="{38C20098-BC59-42CD-9391-6E46132C0E85}"/>
                  </a:ext>
                </a:extLst>
              </p:cNvPr>
              <p:cNvSpPr/>
              <p:nvPr/>
            </p:nvSpPr>
            <p:spPr>
              <a:xfrm>
                <a:off x="7709285" y="3843398"/>
                <a:ext cx="137634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BR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altLang="zh-CN" sz="2400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Θ</m:t>
                    </m:r>
                    <m:r>
                      <a:rPr lang="pt-BR" altLang="zh-CN" sz="2400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p>
                      <m:sSupPr>
                        <m:ctrlPr>
                          <a:rPr lang="zh-CN" altLang="zh-CN" sz="2400" i="1" kern="10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  <m:sup>
                        <m:r>
                          <a:rPr lang="pt-BR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p>
                    <m:r>
                      <a:rPr lang="pt-BR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endParaRPr lang="zh-CN" altLang="zh-CN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8C20098-BC59-42CD-9391-6E46132C0E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285" y="3843398"/>
                <a:ext cx="1376349" cy="461665"/>
              </a:xfrm>
              <a:prstGeom prst="rect">
                <a:avLst/>
              </a:prstGeom>
              <a:blipFill>
                <a:blip r:embed="rId10"/>
                <a:stretch>
                  <a:fillRect l="-7111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="" xmlns:a16="http://schemas.microsoft.com/office/drawing/2014/main" id="{FEF989E5-3928-4A0D-B9B2-F8B8A8D33A64}"/>
                  </a:ext>
                </a:extLst>
              </p:cNvPr>
              <p:cNvSpPr/>
              <p:nvPr/>
            </p:nvSpPr>
            <p:spPr>
              <a:xfrm>
                <a:off x="7709284" y="4453257"/>
                <a:ext cx="168763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Ω</m:t>
                    </m:r>
                    <m:r>
                      <a:rPr lang="pt-BR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pt-BR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1.2</m:t>
                        </m:r>
                      </m:sup>
                    </m:sSup>
                    <m:r>
                      <a:rPr lang="pt-BR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pt-BR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24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EF989E5-3928-4A0D-B9B2-F8B8A8D33A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284" y="4453257"/>
                <a:ext cx="1687635" cy="461665"/>
              </a:xfrm>
              <a:prstGeom prst="rect">
                <a:avLst/>
              </a:prstGeom>
              <a:blipFill>
                <a:blip r:embed="rId11"/>
                <a:stretch>
                  <a:fillRect l="-5797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32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DB0CAA9-6BE4-4446-B0B2-2AEEF6753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12" y="563088"/>
            <a:ext cx="10515600" cy="766091"/>
          </a:xfrm>
        </p:spPr>
        <p:txBody>
          <a:bodyPr>
            <a:normAutofit fontScale="90000"/>
          </a:bodyPr>
          <a:lstStyle/>
          <a:p>
            <a:pPr marL="228600" lvl="0" indent="-228600">
              <a:spcBef>
                <a:spcPts val="1000"/>
              </a:spcBef>
            </a:pP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Let </a:t>
            </a:r>
            <a:r>
              <a:rPr lang="en-US" altLang="zh-CN" sz="3200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f</a:t>
            </a: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(</a:t>
            </a:r>
            <a:r>
              <a:rPr lang="en-US" altLang="zh-CN" sz="3200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n</a:t>
            </a: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) and </a:t>
            </a:r>
            <a:r>
              <a:rPr lang="en-US" altLang="zh-CN" sz="3200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g</a:t>
            </a: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(</a:t>
            </a:r>
            <a:r>
              <a:rPr lang="en-US" altLang="zh-CN" sz="3200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n</a:t>
            </a: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)be asymptotically nonnegative functions. Prove that  Θ (</a:t>
            </a:r>
            <a:r>
              <a:rPr lang="en-US" altLang="zh-CN" sz="3200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f</a:t>
            </a: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(</a:t>
            </a:r>
            <a:r>
              <a:rPr lang="en-US" altLang="zh-CN" sz="3200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n</a:t>
            </a: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))+Θ (</a:t>
            </a:r>
            <a:r>
              <a:rPr lang="en-US" altLang="zh-CN" sz="3200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g</a:t>
            </a: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(</a:t>
            </a:r>
            <a:r>
              <a:rPr lang="en-US" altLang="zh-CN" sz="3200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n</a:t>
            </a: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)) = Θ (</a:t>
            </a:r>
            <a:r>
              <a:rPr lang="en-US" altLang="zh-CN" sz="3200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f</a:t>
            </a: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(n)+</a:t>
            </a:r>
            <a:r>
              <a:rPr lang="en-US" altLang="zh-CN" sz="3200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g</a:t>
            </a: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(</a:t>
            </a:r>
            <a:r>
              <a:rPr lang="en-US" altLang="zh-CN" sz="3200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n</a:t>
            </a: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))</a:t>
            </a:r>
            <a:r>
              <a:rPr lang="pt-BR" altLang="zh-CN" sz="3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/>
            </a:r>
            <a:br>
              <a:rPr lang="pt-BR" altLang="zh-CN" sz="3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035CE4EF-BD72-4102-9F5D-0F494B81B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76" y="1329179"/>
            <a:ext cx="11001080" cy="478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7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F2DF787-D0A6-4524-A55F-83CE4B006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747"/>
            <a:ext cx="10515600" cy="1325563"/>
          </a:xfrm>
        </p:spPr>
        <p:txBody>
          <a:bodyPr/>
          <a:lstStyle/>
          <a:p>
            <a:r>
              <a:rPr lang="en-US" altLang="zh-CN" sz="4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Chapter 4 Merge Sort and Recursion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249DAC4-9091-434A-9D4D-033A8CDAC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142"/>
            <a:ext cx="10515600" cy="4649821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altLang="zh-CN" sz="36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Merge Sort  and Insertion Sort</a:t>
            </a:r>
          </a:p>
          <a:p>
            <a:pPr lvl="0">
              <a:lnSpc>
                <a:spcPct val="150000"/>
              </a:lnSpc>
            </a:pPr>
            <a:r>
              <a:rPr lang="en-US" altLang="zh-CN" sz="36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Recursion Analyzing</a:t>
            </a:r>
            <a:endParaRPr lang="en-US" altLang="zh-CN" sz="3600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Times New Roman" panose="02020603050405020304" pitchFamily="18" charset="0"/>
              <a:buChar char="⁃"/>
            </a:pP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Expansion</a:t>
            </a:r>
          </a:p>
          <a:p>
            <a:pPr lvl="1">
              <a:lnSpc>
                <a:spcPct val="150000"/>
              </a:lnSpc>
              <a:buFont typeface="Times New Roman" panose="02020603050405020304" pitchFamily="18" charset="0"/>
              <a:buChar char="⁃"/>
            </a:pP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Substitution</a:t>
            </a:r>
          </a:p>
          <a:p>
            <a:pPr lvl="1">
              <a:lnSpc>
                <a:spcPct val="150000"/>
              </a:lnSpc>
              <a:buFont typeface="Times New Roman" panose="02020603050405020304" pitchFamily="18" charset="0"/>
              <a:buChar char="⁃"/>
            </a:pP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Recursion Tree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981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9" name="Rectangle 2"/>
          <p:cNvSpPr>
            <a:spLocks noGrp="1" noChangeArrowheads="1"/>
          </p:cNvSpPr>
          <p:nvPr>
            <p:ph type="title"/>
          </p:nvPr>
        </p:nvSpPr>
        <p:spPr>
          <a:xfrm>
            <a:off x="1552002" y="266703"/>
            <a:ext cx="8402637" cy="685800"/>
          </a:xfrm>
        </p:spPr>
        <p:txBody>
          <a:bodyPr/>
          <a:lstStyle/>
          <a:p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Expansion Method</a:t>
            </a:r>
          </a:p>
        </p:txBody>
      </p:sp>
      <p:sp>
        <p:nvSpPr>
          <p:cNvPr id="4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3263" y="1125539"/>
            <a:ext cx="8280400" cy="49942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E.g., given  the following recurrence :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T(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) = T(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 – 1) + </a:t>
            </a:r>
            <a:r>
              <a:rPr lang="en-US" altLang="zh-CN" dirty="0">
                <a:solidFill>
                  <a:schemeClr val="tx1"/>
                </a:solidFill>
                <a:latin typeface="Symbol" pitchFamily="18" charset="2"/>
                <a:cs typeface="Arial" charset="0"/>
              </a:rPr>
              <a:t>Q(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), T(1) = </a:t>
            </a:r>
            <a:r>
              <a:rPr lang="en-US" altLang="zh-CN" dirty="0">
                <a:solidFill>
                  <a:schemeClr val="tx1"/>
                </a:solidFill>
                <a:latin typeface="Symbol" pitchFamily="18" charset="2"/>
              </a:rPr>
              <a:t>Q(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1)</a:t>
            </a:r>
          </a:p>
          <a:p>
            <a:pPr>
              <a:lnSpc>
                <a:spcPct val="90000"/>
              </a:lnSpc>
            </a:pPr>
            <a:endParaRPr lang="en-US" altLang="zh-CN" dirty="0">
              <a:solidFill>
                <a:schemeClr val="tx1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dirty="0">
              <a:solidFill>
                <a:schemeClr val="tx1"/>
              </a:solidFill>
              <a:ea typeface="宋体" charset="-122"/>
            </a:endParaRPr>
          </a:p>
        </p:txBody>
      </p:sp>
      <p:graphicFrame>
        <p:nvGraphicFramePr>
          <p:cNvPr id="4297" name="Object 2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206671"/>
              </p:ext>
            </p:extLst>
          </p:nvPr>
        </p:nvGraphicFramePr>
        <p:xfrm>
          <a:off x="2247900" y="2396154"/>
          <a:ext cx="6010275" cy="417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4" name="公式" r:id="rId3" imgW="2946240" imgH="2044440" progId="Equation.3">
                  <p:embed/>
                </p:oleObj>
              </mc:Choice>
              <mc:Fallback>
                <p:oleObj name="公式" r:id="rId3" imgW="2946240" imgH="2044440" progId="Equation.3">
                  <p:embed/>
                  <p:pic>
                    <p:nvPicPr>
                      <p:cNvPr id="4297" name="Object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2396154"/>
                        <a:ext cx="6010275" cy="417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右箭头 2"/>
          <p:cNvSpPr/>
          <p:nvPr/>
        </p:nvSpPr>
        <p:spPr>
          <a:xfrm>
            <a:off x="8258175" y="5932488"/>
            <a:ext cx="508000" cy="360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graphicFrame>
        <p:nvGraphicFramePr>
          <p:cNvPr id="4298" name="Object 202"/>
          <p:cNvGraphicFramePr>
            <a:graphicFrameLocks noChangeAspect="1"/>
          </p:cNvGraphicFramePr>
          <p:nvPr/>
        </p:nvGraphicFramePr>
        <p:xfrm>
          <a:off x="8837614" y="5859463"/>
          <a:ext cx="172243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5" name="公式" r:id="rId5" imgW="876240" imgH="228600" progId="Equation.3">
                  <p:embed/>
                </p:oleObj>
              </mc:Choice>
              <mc:Fallback>
                <p:oleObj name="公式" r:id="rId5" imgW="876240" imgH="228600" progId="Equation.3">
                  <p:embed/>
                  <p:pic>
                    <p:nvPicPr>
                      <p:cNvPr id="4298" name="Object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7614" y="5859463"/>
                        <a:ext cx="1722437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36085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449" y="395287"/>
            <a:ext cx="8402637" cy="685800"/>
          </a:xfrm>
        </p:spPr>
        <p:txBody>
          <a:bodyPr/>
          <a:lstStyle/>
          <a:p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Substitution method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3263" y="1439863"/>
            <a:ext cx="8280400" cy="4679950"/>
          </a:xfrm>
        </p:spPr>
        <p:txBody>
          <a:bodyPr rtlCol="0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The most general method.</a:t>
            </a:r>
            <a:br>
              <a:rPr lang="en-US" altLang="zh-CN" dirty="0">
                <a:solidFill>
                  <a:schemeClr val="tx1"/>
                </a:solidFill>
                <a:ea typeface="宋体" charset="-122"/>
              </a:rPr>
            </a:br>
            <a:endParaRPr lang="en-US" altLang="zh-CN" dirty="0">
              <a:solidFill>
                <a:schemeClr val="tx1"/>
              </a:solidFill>
              <a:ea typeface="宋体" charset="-122"/>
            </a:endParaRP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en-US" altLang="zh-CN" i="1" dirty="0"/>
              <a:t>1. </a:t>
            </a:r>
            <a:r>
              <a:rPr lang="en-US" altLang="zh-CN" i="1" dirty="0">
                <a:solidFill>
                  <a:srgbClr val="FF0000"/>
                </a:solidFill>
              </a:rPr>
              <a:t>Guess</a:t>
            </a:r>
            <a:r>
              <a:rPr lang="en-US" altLang="zh-CN" i="1" dirty="0"/>
              <a:t> </a:t>
            </a:r>
            <a:r>
              <a:rPr lang="en-US" altLang="zh-CN" dirty="0"/>
              <a:t>the form of the solution.</a:t>
            </a:r>
            <a:br>
              <a:rPr lang="en-US" altLang="zh-CN" dirty="0"/>
            </a:br>
            <a:endParaRPr lang="en-US" altLang="zh-CN" dirty="0"/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en-US" altLang="zh-CN" i="1" dirty="0"/>
              <a:t>2. </a:t>
            </a:r>
            <a:r>
              <a:rPr lang="en-US" altLang="zh-CN" i="1" dirty="0">
                <a:solidFill>
                  <a:srgbClr val="FF0000"/>
                </a:solidFill>
              </a:rPr>
              <a:t>Verify</a:t>
            </a:r>
            <a:r>
              <a:rPr lang="en-US" altLang="zh-CN" i="1" dirty="0"/>
              <a:t> </a:t>
            </a:r>
            <a:r>
              <a:rPr lang="en-US" altLang="zh-CN" dirty="0"/>
              <a:t>by induction.</a:t>
            </a:r>
            <a:br>
              <a:rPr lang="en-US" altLang="zh-CN" dirty="0"/>
            </a:br>
            <a:endParaRPr lang="en-US" altLang="zh-CN" dirty="0"/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en-US" altLang="zh-CN" i="1" dirty="0"/>
              <a:t>3. </a:t>
            </a:r>
            <a:r>
              <a:rPr lang="en-US" altLang="zh-CN" i="1" dirty="0">
                <a:solidFill>
                  <a:srgbClr val="FF0000"/>
                </a:solidFill>
              </a:rPr>
              <a:t>Solve</a:t>
            </a:r>
            <a:r>
              <a:rPr lang="en-US" altLang="zh-CN" i="1" dirty="0"/>
              <a:t> </a:t>
            </a:r>
            <a:r>
              <a:rPr lang="en-US" altLang="zh-CN" dirty="0"/>
              <a:t>for constants.</a:t>
            </a:r>
            <a:endParaRPr lang="en-US" altLang="zh-CN" dirty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74488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07645" y="484762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substitution</a:t>
            </a:r>
            <a:endParaRPr lang="en-US" altLang="zh-C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3263" y="1439863"/>
            <a:ext cx="8280400" cy="4679950"/>
          </a:xfrm>
        </p:spPr>
        <p:txBody>
          <a:bodyPr rtlCol="0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Example: 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T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) = 4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T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/2) + </a:t>
            </a:r>
            <a:r>
              <a:rPr lang="en-US" altLang="zh-CN" dirty="0">
                <a:latin typeface="Symbol" pitchFamily="18" charset="2"/>
                <a:cs typeface="Arial" charset="0"/>
              </a:rPr>
              <a:t>Q(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)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,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T(1) = </a:t>
            </a:r>
            <a:r>
              <a:rPr lang="en-US" altLang="zh-CN" dirty="0">
                <a:latin typeface="Symbol" pitchFamily="18" charset="2"/>
                <a:cs typeface="Arial" charset="0"/>
              </a:rPr>
              <a:t>Q(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1)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/>
            </a:r>
            <a:br>
              <a:rPr lang="en-US" altLang="zh-CN" i="1" dirty="0">
                <a:solidFill>
                  <a:schemeClr val="tx1"/>
                </a:solidFill>
                <a:ea typeface="宋体" charset="-122"/>
              </a:rPr>
            </a:br>
            <a:endParaRPr lang="en-US" altLang="zh-CN" i="1" dirty="0">
              <a:solidFill>
                <a:schemeClr val="tx1"/>
              </a:solidFill>
              <a:ea typeface="宋体" charset="-122"/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chemeClr val="tx1"/>
                </a:solidFill>
              </a:rPr>
              <a:t>Guess </a:t>
            </a:r>
            <a:r>
              <a:rPr lang="en-US" altLang="zh-CN" dirty="0">
                <a:solidFill>
                  <a:srgbClr val="FF0000"/>
                </a:solidFill>
                <a:latin typeface="Symbol" pitchFamily="18" charset="2"/>
                <a:cs typeface="Arial" charset="0"/>
              </a:rPr>
              <a:t>O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baseline="30000" dirty="0">
                <a:solidFill>
                  <a:srgbClr val="FF0000"/>
                </a:solidFill>
              </a:rPr>
              <a:t>3</a:t>
            </a:r>
            <a:r>
              <a:rPr lang="en-US" altLang="zh-CN" dirty="0">
                <a:solidFill>
                  <a:srgbClr val="FF0000"/>
                </a:solidFill>
              </a:rPr>
              <a:t>)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br>
              <a:rPr lang="en-US" altLang="zh-CN" dirty="0">
                <a:solidFill>
                  <a:schemeClr val="tx1"/>
                </a:solidFill>
              </a:rPr>
            </a:br>
            <a:endParaRPr lang="en-US" altLang="zh-CN" dirty="0">
              <a:solidFill>
                <a:schemeClr val="tx1"/>
              </a:solidFill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chemeClr val="tx1"/>
                </a:solidFill>
              </a:rPr>
              <a:t>Assume that </a:t>
            </a:r>
            <a:r>
              <a:rPr lang="en-US" altLang="zh-CN" i="1" dirty="0">
                <a:solidFill>
                  <a:srgbClr val="FF0000"/>
                </a:solidFill>
              </a:rPr>
              <a:t>T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) ≤ </a:t>
            </a:r>
            <a:r>
              <a:rPr lang="en-US" altLang="zh-CN" i="1" dirty="0">
                <a:solidFill>
                  <a:srgbClr val="FF0000"/>
                </a:solidFill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baseline="30000" dirty="0">
                <a:solidFill>
                  <a:srgbClr val="FF0000"/>
                </a:solidFill>
              </a:rPr>
              <a:t>3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for 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 </a:t>
            </a:r>
            <a:r>
              <a:rPr lang="en-US" altLang="zh-CN" i="1" dirty="0">
                <a:solidFill>
                  <a:srgbClr val="FF0000"/>
                </a:solidFill>
              </a:rPr>
              <a:t> n</a:t>
            </a:r>
            <a:r>
              <a:rPr lang="en-US" altLang="zh-CN" baseline="-25000" dirty="0">
                <a:solidFill>
                  <a:srgbClr val="FF0000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0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br>
              <a:rPr lang="en-US" altLang="zh-CN" dirty="0">
                <a:solidFill>
                  <a:schemeClr val="tx1"/>
                </a:solidFill>
              </a:rPr>
            </a:br>
            <a:endParaRPr lang="en-US" altLang="zh-CN" dirty="0">
              <a:solidFill>
                <a:schemeClr val="tx1"/>
              </a:solidFill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chemeClr val="tx1"/>
                </a:solidFill>
              </a:rPr>
              <a:t>Prove </a:t>
            </a:r>
            <a:r>
              <a:rPr lang="en-US" altLang="zh-CN" i="1" dirty="0">
                <a:solidFill>
                  <a:srgbClr val="FF0000"/>
                </a:solidFill>
              </a:rPr>
              <a:t>T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) ≤ </a:t>
            </a:r>
            <a:r>
              <a:rPr lang="en-US" altLang="zh-CN" i="1" dirty="0">
                <a:solidFill>
                  <a:srgbClr val="FF0000"/>
                </a:solidFill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baseline="30000" dirty="0">
                <a:solidFill>
                  <a:srgbClr val="FF0000"/>
                </a:solidFill>
              </a:rPr>
              <a:t>3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by induction</a:t>
            </a:r>
            <a:r>
              <a:rPr lang="en-US" altLang="zh-CN" b="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60564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Example of substitution</a:t>
            </a:r>
            <a:endParaRPr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981200" y="6170613"/>
            <a:ext cx="8229600" cy="5715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3200" b="1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zh-CN"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ea typeface="宋体" charset="-122"/>
              </a:rPr>
              <a:t>This is not a tight bound: We cannot prove the tightness!</a:t>
            </a:r>
          </a:p>
        </p:txBody>
      </p:sp>
      <p:pic>
        <p:nvPicPr>
          <p:cNvPr id="73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81188" y="5892800"/>
            <a:ext cx="84645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355" name="Object 187"/>
          <p:cNvGraphicFramePr>
            <a:graphicFrameLocks noChangeAspect="1"/>
          </p:cNvGraphicFramePr>
          <p:nvPr/>
        </p:nvGraphicFramePr>
        <p:xfrm>
          <a:off x="2135189" y="1125539"/>
          <a:ext cx="4770437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8" name="公式" r:id="rId4" imgW="1904760" imgH="977760" progId="Equation.3">
                  <p:embed/>
                </p:oleObj>
              </mc:Choice>
              <mc:Fallback>
                <p:oleObj name="公式" r:id="rId4" imgW="1904760" imgH="977760" progId="Equation.3">
                  <p:embed/>
                  <p:pic>
                    <p:nvPicPr>
                      <p:cNvPr id="7355" name="Object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1125539"/>
                        <a:ext cx="4770437" cy="2447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6" name="Object 188"/>
          <p:cNvGraphicFramePr>
            <a:graphicFrameLocks noChangeAspect="1"/>
          </p:cNvGraphicFramePr>
          <p:nvPr/>
        </p:nvGraphicFramePr>
        <p:xfrm>
          <a:off x="2208213" y="3644900"/>
          <a:ext cx="7556500" cy="227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9" name="公式" r:id="rId6" imgW="3111480" imgH="939600" progId="Equation.3">
                  <p:embed/>
                </p:oleObj>
              </mc:Choice>
              <mc:Fallback>
                <p:oleObj name="公式" r:id="rId6" imgW="3111480" imgH="939600" progId="Equation.3">
                  <p:embed/>
                  <p:pic>
                    <p:nvPicPr>
                      <p:cNvPr id="7356" name="Object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3644900"/>
                        <a:ext cx="7556500" cy="227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15815" y="395287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substitution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3263" y="1439863"/>
            <a:ext cx="8280400" cy="4679950"/>
          </a:xfrm>
        </p:spPr>
        <p:txBody>
          <a:bodyPr rtlCol="0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T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) = 4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T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/2) + </a:t>
            </a:r>
            <a:r>
              <a:rPr lang="en-US" altLang="zh-CN" dirty="0">
                <a:latin typeface="Symbol" pitchFamily="18" charset="2"/>
                <a:cs typeface="Arial" charset="0"/>
              </a:rPr>
              <a:t>Q(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)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,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T(1) = </a:t>
            </a:r>
            <a:r>
              <a:rPr lang="en-US" altLang="zh-CN" dirty="0">
                <a:latin typeface="Symbol" pitchFamily="18" charset="2"/>
                <a:cs typeface="Arial" charset="0"/>
              </a:rPr>
              <a:t>Q(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1)</a:t>
            </a:r>
            <a:r>
              <a:rPr lang="en-US" altLang="zh-CN" dirty="0">
                <a:solidFill>
                  <a:schemeClr val="tx1"/>
                </a:solidFill>
              </a:rPr>
              <a:t/>
            </a:r>
            <a:br>
              <a:rPr lang="en-US" altLang="zh-CN" dirty="0">
                <a:solidFill>
                  <a:schemeClr val="tx1"/>
                </a:solidFill>
              </a:rPr>
            </a:br>
            <a:endParaRPr lang="en-US" altLang="zh-CN" dirty="0">
              <a:solidFill>
                <a:schemeClr val="tx1"/>
              </a:solidFill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chemeClr val="tx1"/>
                </a:solidFill>
              </a:rPr>
              <a:t>How about we want to prove </a:t>
            </a:r>
            <a:r>
              <a:rPr lang="en-US" altLang="zh-CN" dirty="0">
                <a:latin typeface="Symbol" pitchFamily="18" charset="2"/>
                <a:cs typeface="Arial" charset="0"/>
              </a:rPr>
              <a:t>Q(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baseline="30000" dirty="0">
                <a:solidFill>
                  <a:schemeClr val="tx1"/>
                </a:solidFill>
                <a:ea typeface="宋体" charset="-122"/>
              </a:rPr>
              <a:t>2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)?</a:t>
            </a:r>
            <a:endParaRPr lang="en-US" altLang="zh-CN" dirty="0">
              <a:solidFill>
                <a:schemeClr val="tx1"/>
              </a:solidFill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solidFill>
                <a:schemeClr val="tx1"/>
              </a:solidFill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chemeClr val="tx1"/>
                </a:solidFill>
              </a:rPr>
              <a:t>We need to prove </a:t>
            </a:r>
            <a:r>
              <a:rPr lang="el-GR" altLang="zh-CN" dirty="0">
                <a:solidFill>
                  <a:srgbClr val="FF0000"/>
                </a:solidFill>
              </a:rPr>
              <a:t>Ω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baseline="30000" dirty="0">
                <a:solidFill>
                  <a:srgbClr val="FF0000"/>
                </a:solidFill>
              </a:rPr>
              <a:t>2</a:t>
            </a:r>
            <a:r>
              <a:rPr lang="en-US" altLang="zh-CN" dirty="0">
                <a:solidFill>
                  <a:srgbClr val="FF0000"/>
                </a:solidFill>
              </a:rPr>
              <a:t>) </a:t>
            </a:r>
            <a:r>
              <a:rPr lang="en-US" altLang="zh-CN" dirty="0">
                <a:solidFill>
                  <a:schemeClr val="tx1"/>
                </a:solidFill>
              </a:rPr>
              <a:t>and </a:t>
            </a:r>
            <a:r>
              <a:rPr lang="en-US" altLang="zh-CN" dirty="0">
                <a:solidFill>
                  <a:srgbClr val="FF0000"/>
                </a:solidFill>
                <a:latin typeface="Symbol" pitchFamily="18" charset="2"/>
                <a:cs typeface="Arial" charset="0"/>
              </a:rPr>
              <a:t>O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baseline="30000" dirty="0">
                <a:solidFill>
                  <a:srgbClr val="FF0000"/>
                </a:solidFill>
              </a:rPr>
              <a:t>2</a:t>
            </a:r>
            <a:r>
              <a:rPr lang="en-US" altLang="zh-CN" dirty="0">
                <a:solidFill>
                  <a:srgbClr val="FF0000"/>
                </a:solidFill>
              </a:rPr>
              <a:t>) </a:t>
            </a:r>
            <a:endParaRPr lang="en-US" altLang="zh-CN" dirty="0">
              <a:solidFill>
                <a:schemeClr val="tx1"/>
              </a:solidFill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solidFill>
                <a:schemeClr val="tx1"/>
              </a:solidFill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chemeClr val="tx1"/>
                </a:solidFill>
              </a:rPr>
              <a:t>Prove </a:t>
            </a:r>
            <a:r>
              <a:rPr lang="en-US" altLang="zh-CN" i="1" dirty="0">
                <a:solidFill>
                  <a:srgbClr val="0303BD"/>
                </a:solidFill>
              </a:rPr>
              <a:t>T</a:t>
            </a:r>
            <a:r>
              <a:rPr lang="en-US" altLang="zh-CN" dirty="0">
                <a:solidFill>
                  <a:srgbClr val="0303BD"/>
                </a:solidFill>
              </a:rPr>
              <a:t>(</a:t>
            </a:r>
            <a:r>
              <a:rPr lang="en-US" altLang="zh-CN" i="1" dirty="0">
                <a:solidFill>
                  <a:srgbClr val="0303BD"/>
                </a:solidFill>
              </a:rPr>
              <a:t>n</a:t>
            </a:r>
            <a:r>
              <a:rPr lang="en-US" altLang="zh-CN" dirty="0">
                <a:solidFill>
                  <a:srgbClr val="0303BD"/>
                </a:solidFill>
              </a:rPr>
              <a:t>) ≤ </a:t>
            </a:r>
            <a:r>
              <a:rPr lang="en-US" altLang="zh-CN" i="1" dirty="0">
                <a:solidFill>
                  <a:srgbClr val="0303BD"/>
                </a:solidFill>
              </a:rPr>
              <a:t>c</a:t>
            </a:r>
            <a:r>
              <a:rPr lang="en-US" altLang="zh-CN" baseline="-25000" dirty="0">
                <a:solidFill>
                  <a:srgbClr val="0303BD"/>
                </a:solidFill>
              </a:rPr>
              <a:t>1</a:t>
            </a:r>
            <a:r>
              <a:rPr lang="en-US" altLang="zh-CN" i="1" dirty="0">
                <a:solidFill>
                  <a:srgbClr val="0303BD"/>
                </a:solidFill>
              </a:rPr>
              <a:t>n</a:t>
            </a:r>
            <a:r>
              <a:rPr lang="en-US" altLang="zh-CN" baseline="30000" dirty="0">
                <a:solidFill>
                  <a:srgbClr val="0303BD"/>
                </a:solidFill>
              </a:rPr>
              <a:t>2</a:t>
            </a:r>
            <a:r>
              <a:rPr lang="en-US" altLang="zh-CN" dirty="0">
                <a:solidFill>
                  <a:srgbClr val="0303BD"/>
                </a:solidFill>
              </a:rPr>
              <a:t>  and </a:t>
            </a:r>
            <a:r>
              <a:rPr lang="en-US" altLang="zh-CN" i="1" dirty="0">
                <a:solidFill>
                  <a:srgbClr val="0303BD"/>
                </a:solidFill>
              </a:rPr>
              <a:t>T</a:t>
            </a:r>
            <a:r>
              <a:rPr lang="en-US" altLang="zh-CN" dirty="0">
                <a:solidFill>
                  <a:srgbClr val="0303BD"/>
                </a:solidFill>
              </a:rPr>
              <a:t>(</a:t>
            </a:r>
            <a:r>
              <a:rPr lang="en-US" altLang="zh-CN" i="1" dirty="0">
                <a:solidFill>
                  <a:srgbClr val="0303BD"/>
                </a:solidFill>
              </a:rPr>
              <a:t>n</a:t>
            </a:r>
            <a:r>
              <a:rPr lang="en-US" altLang="zh-CN" dirty="0">
                <a:solidFill>
                  <a:srgbClr val="0303BD"/>
                </a:solidFill>
              </a:rPr>
              <a:t>) ≥ </a:t>
            </a:r>
            <a:r>
              <a:rPr lang="en-US" altLang="zh-CN" i="1" dirty="0">
                <a:solidFill>
                  <a:srgbClr val="0303BD"/>
                </a:solidFill>
              </a:rPr>
              <a:t>c</a:t>
            </a:r>
            <a:r>
              <a:rPr lang="en-US" altLang="zh-CN" baseline="-25000" dirty="0">
                <a:solidFill>
                  <a:srgbClr val="0303BD"/>
                </a:solidFill>
              </a:rPr>
              <a:t>3</a:t>
            </a:r>
            <a:r>
              <a:rPr lang="en-US" altLang="zh-CN" i="1" dirty="0">
                <a:solidFill>
                  <a:srgbClr val="0303BD"/>
                </a:solidFill>
              </a:rPr>
              <a:t>n</a:t>
            </a:r>
            <a:r>
              <a:rPr lang="en-US" altLang="zh-CN" baseline="30000" dirty="0">
                <a:solidFill>
                  <a:srgbClr val="0303BD"/>
                </a:solidFill>
              </a:rPr>
              <a:t>2  </a:t>
            </a:r>
            <a:r>
              <a:rPr lang="en-US" altLang="zh-CN" dirty="0">
                <a:solidFill>
                  <a:srgbClr val="0303BD"/>
                </a:solidFill>
              </a:rPr>
              <a:t>for 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 ≥ 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baseline="-25000" dirty="0">
                <a:solidFill>
                  <a:srgbClr val="FF0000"/>
                </a:solidFill>
              </a:rPr>
              <a:t>0</a:t>
            </a:r>
            <a:r>
              <a:rPr lang="en-US" altLang="zh-CN" baseline="30000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simultaneously</a:t>
            </a:r>
            <a:r>
              <a:rPr lang="en-US" altLang="zh-CN" b="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979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6102" y="535479"/>
            <a:ext cx="8402637" cy="685800"/>
          </a:xfrm>
        </p:spPr>
        <p:txBody>
          <a:bodyPr/>
          <a:lstStyle/>
          <a:p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Substitution to Merge Sort</a:t>
            </a:r>
          </a:p>
        </p:txBody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930525"/>
            <a:ext cx="8229600" cy="3195638"/>
          </a:xfrm>
        </p:spPr>
        <p:txBody>
          <a:bodyPr/>
          <a:lstStyle/>
          <a:p>
            <a:pPr lvl="1"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</a:rPr>
              <a:t>Guess </a:t>
            </a:r>
            <a:r>
              <a:rPr lang="en-US" altLang="zh-CN" dirty="0">
                <a:solidFill>
                  <a:srgbClr val="FF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n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log</a:t>
            </a:r>
            <a:r>
              <a:rPr lang="en-US" altLang="zh-CN" baseline="-2500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)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</a:rPr>
              <a:t>Assume that 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i="1" dirty="0">
                <a:solidFill>
                  <a:srgbClr val="FF0000"/>
                </a:solidFill>
              </a:rPr>
              <a:t>T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) ≤ </a:t>
            </a:r>
            <a:r>
              <a:rPr lang="en-US" altLang="zh-CN" i="1" dirty="0">
                <a:solidFill>
                  <a:srgbClr val="FF0000"/>
                </a:solidFill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pt-BR" altLang="zh-CN" i="1" dirty="0">
                <a:solidFill>
                  <a:srgbClr val="FF0000"/>
                </a:solidFill>
              </a:rPr>
              <a:t> · 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n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log</a:t>
            </a:r>
            <a:r>
              <a:rPr lang="en-US" altLang="zh-CN" baseline="-2500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 and </a:t>
            </a:r>
            <a:r>
              <a:rPr lang="en-US" altLang="zh-CN" i="1" dirty="0">
                <a:solidFill>
                  <a:srgbClr val="FF0000"/>
                </a:solidFill>
              </a:rPr>
              <a:t>T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) ≥ </a:t>
            </a:r>
            <a:r>
              <a:rPr lang="en-US" altLang="zh-CN" i="1" dirty="0">
                <a:solidFill>
                  <a:srgbClr val="FF0000"/>
                </a:solidFill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pt-BR" altLang="zh-CN" i="1" dirty="0">
                <a:solidFill>
                  <a:srgbClr val="FF0000"/>
                </a:solidFill>
              </a:rPr>
              <a:t> · 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n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log</a:t>
            </a:r>
            <a:r>
              <a:rPr lang="en-US" altLang="zh-CN" baseline="-2500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/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for 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 </a:t>
            </a:r>
            <a:r>
              <a:rPr lang="en-US" altLang="zh-CN" i="1" dirty="0">
                <a:solidFill>
                  <a:srgbClr val="FF0000"/>
                </a:solidFill>
              </a:rPr>
              <a:t> n</a:t>
            </a:r>
            <a:r>
              <a:rPr lang="en-US" altLang="zh-CN" baseline="-25000" dirty="0">
                <a:solidFill>
                  <a:srgbClr val="FF0000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0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</a:rPr>
              <a:t>Prove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i="1" dirty="0">
                <a:solidFill>
                  <a:srgbClr val="FF0000"/>
                </a:solidFill>
              </a:rPr>
              <a:t>T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) ≤ </a:t>
            </a:r>
            <a:r>
              <a:rPr lang="en-US" altLang="zh-CN" i="1" dirty="0">
                <a:solidFill>
                  <a:srgbClr val="FF0000"/>
                </a:solidFill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pt-BR" altLang="zh-CN" i="1" dirty="0">
                <a:solidFill>
                  <a:srgbClr val="FF0000"/>
                </a:solidFill>
              </a:rPr>
              <a:t> · 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n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log</a:t>
            </a:r>
            <a:r>
              <a:rPr lang="en-US" altLang="zh-CN" baseline="-2500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 and </a:t>
            </a:r>
            <a:r>
              <a:rPr lang="en-US" altLang="zh-CN" i="1" dirty="0">
                <a:solidFill>
                  <a:srgbClr val="FF0000"/>
                </a:solidFill>
              </a:rPr>
              <a:t>T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) ≥ </a:t>
            </a:r>
            <a:r>
              <a:rPr lang="en-US" altLang="zh-CN" i="1" dirty="0">
                <a:solidFill>
                  <a:srgbClr val="FF0000"/>
                </a:solidFill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pt-BR" altLang="zh-CN" i="1" dirty="0">
                <a:solidFill>
                  <a:srgbClr val="FF0000"/>
                </a:solidFill>
              </a:rPr>
              <a:t> · 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n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log</a:t>
            </a:r>
            <a:r>
              <a:rPr lang="en-US" altLang="zh-CN" baseline="-2500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/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by induction</a:t>
            </a:r>
            <a:r>
              <a:rPr lang="en-US" altLang="zh-CN" b="0" dirty="0">
                <a:solidFill>
                  <a:schemeClr val="tx1"/>
                </a:solidFill>
              </a:rPr>
              <a:t>.</a:t>
            </a:r>
            <a:endParaRPr lang="en-US" altLang="zh-CN" dirty="0">
              <a:solidFill>
                <a:schemeClr val="tx1"/>
              </a:solidFill>
              <a:ea typeface="宋体" charset="-122"/>
            </a:endParaRPr>
          </a:p>
        </p:txBody>
      </p:sp>
      <p:pic>
        <p:nvPicPr>
          <p:cNvPr id="96259" name="图片 1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5188" y="1268413"/>
            <a:ext cx="6337300" cy="166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2758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9083" y="180974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Recursion-tree to Merge Sort</a:t>
            </a:r>
            <a:endParaRPr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059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1" y="2238376"/>
            <a:ext cx="8208963" cy="453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9688" y="1028700"/>
            <a:ext cx="50292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43855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59665" y="681037"/>
            <a:ext cx="8402637" cy="685800"/>
          </a:xfrm>
        </p:spPr>
        <p:txBody>
          <a:bodyPr rtlCol="0"/>
          <a:lstStyle/>
          <a:p>
            <a:pPr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(2) Algorithms as a technology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52247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rgbClr val="262626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Algorithms as a technology</a:t>
            </a:r>
          </a:p>
          <a:p>
            <a:pPr lvl="1">
              <a:lnSpc>
                <a:spcPct val="110000"/>
              </a:lnSpc>
              <a:buFont typeface="Times New Roman" panose="02020603050405020304" pitchFamily="18" charset="0"/>
              <a:buChar char="⁃"/>
            </a:pPr>
            <a:r>
              <a:rPr lang="en-US" altLang="zh-CN" sz="2600" dirty="0">
                <a:solidFill>
                  <a:srgbClr val="262626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infinitely fast: Terminates, with the correct answer</a:t>
            </a:r>
          </a:p>
          <a:p>
            <a:pPr lvl="1">
              <a:lnSpc>
                <a:spcPct val="110000"/>
              </a:lnSpc>
              <a:buFont typeface="Times New Roman" panose="02020603050405020304" pitchFamily="18" charset="0"/>
              <a:buChar char="⁃"/>
            </a:pPr>
            <a:r>
              <a:rPr lang="en-US" altLang="zh-CN" sz="2600" dirty="0">
                <a:solidFill>
                  <a:srgbClr val="262626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not infinitely fast: 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Computing time</a:t>
            </a:r>
            <a:r>
              <a:rPr lang="en-US" altLang="zh-CN" sz="2600" dirty="0">
                <a:solidFill>
                  <a:srgbClr val="262626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is therefore a bounded resource, algorithms that are </a:t>
            </a:r>
            <a:r>
              <a:rPr lang="en-US" altLang="zh-CN" sz="2600" b="1" dirty="0">
                <a:solidFill>
                  <a:srgbClr val="262626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efficient in terms of time or space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rgbClr val="262626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Efficiency</a:t>
            </a:r>
            <a:r>
              <a:rPr lang="en-US" altLang="zh-CN" sz="3200" dirty="0">
                <a:solidFill>
                  <a:srgbClr val="262626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: algorithms-T, hardware-v, Software-c</a:t>
            </a:r>
          </a:p>
          <a:p>
            <a:pPr lvl="1">
              <a:lnSpc>
                <a:spcPct val="110000"/>
              </a:lnSpc>
              <a:spcBef>
                <a:spcPct val="25000"/>
              </a:spcBef>
              <a:buFont typeface="Times New Roman" panose="02020603050405020304" pitchFamily="18" charset="0"/>
              <a:buChar char="⁃"/>
            </a:pPr>
            <a:r>
              <a:rPr lang="en-US" altLang="zh-CN" sz="2600" dirty="0">
                <a:solidFill>
                  <a:srgbClr val="262626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Algorithms for sorting:   Insertion sort, 	Merge sort</a:t>
            </a:r>
          </a:p>
          <a:p>
            <a:pPr marL="457200" lvl="1" indent="0">
              <a:lnSpc>
                <a:spcPct val="110000"/>
              </a:lnSpc>
              <a:spcBef>
                <a:spcPct val="25000"/>
              </a:spcBef>
              <a:buNone/>
            </a:pPr>
            <a:r>
              <a:rPr lang="en-US" altLang="zh-CN" sz="2600" dirty="0">
                <a:solidFill>
                  <a:srgbClr val="262626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6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6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6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=2, c</a:t>
            </a:r>
            <a:r>
              <a:rPr lang="en-US" altLang="zh-CN" sz="26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6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=50;	</a:t>
            </a:r>
            <a:r>
              <a:rPr lang="en-US" altLang="zh-CN" sz="2600" dirty="0">
                <a:solidFill>
                  <a:srgbClr val="262626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	   T</a:t>
            </a:r>
            <a:r>
              <a:rPr lang="en-US" altLang="zh-CN" sz="2600" baseline="-25000" dirty="0">
                <a:solidFill>
                  <a:srgbClr val="262626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600" dirty="0">
                <a:solidFill>
                  <a:srgbClr val="262626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=c</a:t>
            </a:r>
            <a:r>
              <a:rPr lang="en-US" altLang="zh-CN" sz="2600" baseline="-25000" dirty="0">
                <a:solidFill>
                  <a:srgbClr val="262626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600" dirty="0">
                <a:solidFill>
                  <a:srgbClr val="262626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600" baseline="30000" dirty="0">
                <a:solidFill>
                  <a:srgbClr val="262626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600" dirty="0">
                <a:solidFill>
                  <a:srgbClr val="262626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, 		T</a:t>
            </a:r>
            <a:r>
              <a:rPr lang="en-US" altLang="zh-CN" sz="2600" baseline="-25000" dirty="0">
                <a:solidFill>
                  <a:srgbClr val="262626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600" dirty="0">
                <a:solidFill>
                  <a:srgbClr val="262626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=c</a:t>
            </a:r>
            <a:r>
              <a:rPr lang="en-US" altLang="zh-CN" sz="2600" baseline="-25000" dirty="0">
                <a:solidFill>
                  <a:srgbClr val="262626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600" dirty="0">
                <a:solidFill>
                  <a:srgbClr val="262626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nlogn</a:t>
            </a:r>
          </a:p>
          <a:p>
            <a:pPr lvl="1">
              <a:lnSpc>
                <a:spcPct val="110000"/>
              </a:lnSpc>
              <a:spcBef>
                <a:spcPct val="25000"/>
              </a:spcBef>
              <a:buFont typeface="Times New Roman" panose="02020603050405020304" pitchFamily="18" charset="0"/>
              <a:buChar char="⁃"/>
            </a:pPr>
            <a:r>
              <a:rPr lang="en-US" altLang="zh-CN" sz="2600" dirty="0">
                <a:solidFill>
                  <a:srgbClr val="262626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Computer:		    </a:t>
            </a:r>
            <a:r>
              <a:rPr lang="en-US" altLang="zh-CN" sz="2600" dirty="0" err="1">
                <a:solidFill>
                  <a:srgbClr val="262626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A-v</a:t>
            </a:r>
            <a:r>
              <a:rPr lang="en-US" altLang="zh-CN" sz="2600" dirty="0">
                <a:solidFill>
                  <a:srgbClr val="262626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=1G, 		B-v=1M </a:t>
            </a:r>
          </a:p>
          <a:p>
            <a:pPr lvl="1">
              <a:lnSpc>
                <a:spcPct val="110000"/>
              </a:lnSpc>
              <a:spcBef>
                <a:spcPct val="25000"/>
              </a:spcBef>
              <a:buFont typeface="Times New Roman" panose="02020603050405020304" pitchFamily="18" charset="0"/>
              <a:buChar char="⁃"/>
            </a:pPr>
            <a:r>
              <a:rPr lang="en-US" altLang="zh-CN" sz="2600" dirty="0">
                <a:solidFill>
                  <a:srgbClr val="262626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n=1M: 			    </a:t>
            </a:r>
            <a:r>
              <a:rPr lang="en-US" altLang="zh-CN" sz="2600" dirty="0" err="1">
                <a:solidFill>
                  <a:srgbClr val="262626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tA</a:t>
            </a:r>
            <a:r>
              <a:rPr lang="en-US" altLang="zh-CN" sz="2600" dirty="0">
                <a:solidFill>
                  <a:srgbClr val="262626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6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2000s</a:t>
            </a:r>
            <a:r>
              <a:rPr lang="en-US" altLang="zh-CN" sz="2600" dirty="0">
                <a:solidFill>
                  <a:srgbClr val="262626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	 	</a:t>
            </a:r>
            <a:r>
              <a:rPr lang="en-US" altLang="zh-CN" sz="2600" dirty="0" err="1">
                <a:solidFill>
                  <a:srgbClr val="262626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tB</a:t>
            </a:r>
            <a:r>
              <a:rPr lang="en-US" altLang="zh-CN" sz="2600" dirty="0">
                <a:solidFill>
                  <a:srgbClr val="262626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6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1000s </a:t>
            </a:r>
          </a:p>
          <a:p>
            <a:pPr marL="457200" lvl="1" indent="0">
              <a:lnSpc>
                <a:spcPct val="110000"/>
              </a:lnSpc>
              <a:spcBef>
                <a:spcPct val="25000"/>
              </a:spcBef>
              <a:buNone/>
            </a:pPr>
            <a:r>
              <a:rPr lang="en-US" altLang="zh-CN" sz="2600" dirty="0">
                <a:solidFill>
                  <a:srgbClr val="262626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  n=100M: 		    </a:t>
            </a:r>
            <a:r>
              <a:rPr lang="en-US" altLang="zh-CN" sz="2600" dirty="0" err="1">
                <a:solidFill>
                  <a:srgbClr val="262626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tA</a:t>
            </a:r>
            <a:r>
              <a:rPr lang="en-US" altLang="zh-CN" sz="2600" dirty="0">
                <a:solidFill>
                  <a:srgbClr val="262626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6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23d</a:t>
            </a:r>
            <a:r>
              <a:rPr lang="en-US" altLang="zh-CN" sz="2600" dirty="0">
                <a:solidFill>
                  <a:srgbClr val="262626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600" dirty="0" err="1">
                <a:solidFill>
                  <a:srgbClr val="262626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tB</a:t>
            </a:r>
            <a:r>
              <a:rPr lang="en-US" altLang="zh-CN" sz="2600" dirty="0">
                <a:solidFill>
                  <a:srgbClr val="262626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6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1.5d</a:t>
            </a:r>
          </a:p>
          <a:p>
            <a:pPr>
              <a:lnSpc>
                <a:spcPct val="90000"/>
              </a:lnSpc>
            </a:pPr>
            <a:endParaRPr lang="en-US" altLang="zh-CN" sz="3000" dirty="0">
              <a:ea typeface="宋体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例题：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3610" y="1628775"/>
            <a:ext cx="10515600" cy="4351338"/>
          </a:xfrm>
        </p:spPr>
        <p:txBody>
          <a:bodyPr/>
          <a:lstStyle/>
          <a:p>
            <a:pPr algn="just">
              <a:spcAft>
                <a:spcPts val="0"/>
              </a:spcAft>
            </a:pPr>
            <a:r>
              <a:rPr lang="zh-CN" altLang="zh-CN" kern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用展开法求</a:t>
            </a:r>
            <a:r>
              <a:rPr lang="en-US" altLang="zh-CN" kern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T(n) = T(n-1) + n  (n&gt;1), T(1) = 1</a:t>
            </a:r>
            <a:r>
              <a:rPr lang="zh-CN" altLang="zh-CN" kern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的渐进时间复杂度</a:t>
            </a:r>
            <a:r>
              <a:rPr lang="en-US" altLang="zh-CN" i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(n)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合并排序过程中，对较长的数组按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比例划分，给出描述该排序算法时间复杂度的递推方程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T(n) = T(2n/3)+T(n/3)+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(n)(</a:t>
            </a:r>
            <a:r>
              <a:rPr lang="zh-CN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n)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Draw the recursion tree (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递归树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of the recurrent function: T(n)=T(3n/4)+T(n/4)+ </a:t>
            </a:r>
            <a:r>
              <a:rPr lang="el-GR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Θ(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n), prove the tight bound (</a:t>
            </a:r>
            <a:r>
              <a:rPr lang="el-GR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Θ)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of your recurrence with substitution(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替代法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5410" y="-1968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13885" y="469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13885" y="6794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13885" y="889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703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08AD9DF-93B0-4DEE-B47F-DD1393CA4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7811"/>
          </a:xfrm>
        </p:spPr>
        <p:txBody>
          <a:bodyPr>
            <a:normAutofit/>
          </a:bodyPr>
          <a:lstStyle/>
          <a:p>
            <a:pPr marL="457200" lvl="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zh-CN" sz="2800" kern="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用展开法求</a:t>
            </a:r>
            <a:r>
              <a:rPr lang="en-US" altLang="zh-CN" sz="2800" kern="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T(n) = T(n-1) + n  (n&gt;1), T(1) = 1</a:t>
            </a:r>
            <a:r>
              <a:rPr lang="zh-CN" altLang="zh-CN" sz="2800" kern="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的渐进时间复杂度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(n)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2">
                <a:extLst>
                  <a:ext uri="{FF2B5EF4-FFF2-40B4-BE49-F238E27FC236}">
                    <a16:creationId xmlns="" xmlns:a16="http://schemas.microsoft.com/office/drawing/2014/main" id="{B3621BC9-D114-4A16-A147-A469818C4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3130" y="1318295"/>
                <a:ext cx="8059918" cy="37169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FangSong" panose="02010609060101010101" pitchFamily="49" charset="-122"/>
                    <a:cs typeface="Times New Roman" panose="02020603050405020304" pitchFamily="18" charset="0"/>
                  </a:rPr>
                  <a:t>T(</a:t>
                </a:r>
                <a:r>
                  <a:rPr kumimoji="0" lang="en-US" altLang="zh-CN" sz="2800" b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FangSong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kumimoji="0" lang="en-US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FangSong" panose="02010609060101010101" pitchFamily="49" charset="-122"/>
                    <a:cs typeface="Times New Roman" panose="02020603050405020304" pitchFamily="18" charset="0"/>
                  </a:rPr>
                  <a:t>)=T(n-1)+n</a:t>
                </a:r>
                <a:endParaRPr kumimoji="0" lang="en-US" altLang="zh-CN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FangSong" panose="02010609060101010101" pitchFamily="49" charset="-122"/>
                    <a:cs typeface="Times New Roman" panose="02020603050405020304" pitchFamily="18" charset="0"/>
                  </a:rPr>
                  <a:t>=(T(n-2)+n-1)+n</a:t>
                </a:r>
                <a:endParaRPr kumimoji="0" lang="en-US" altLang="zh-CN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FangSong" panose="02010609060101010101" pitchFamily="49" charset="-122"/>
                    <a:cs typeface="Times New Roman" panose="02020603050405020304" pitchFamily="18" charset="0"/>
                  </a:rPr>
                  <a:t>=T(n-3)+n-1+n</a:t>
                </a:r>
                <a:endParaRPr kumimoji="0" lang="en-US" altLang="zh-CN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FangSong" panose="02010609060101010101" pitchFamily="49" charset="-122"/>
                    <a:cs typeface="Times New Roman" panose="02020603050405020304" pitchFamily="18" charset="0"/>
                  </a:rPr>
                  <a:t>=...</a:t>
                </a:r>
                <a:endParaRPr kumimoji="0" lang="en-US" altLang="zh-CN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FangSong" panose="02010609060101010101" pitchFamily="49" charset="-122"/>
                    <a:cs typeface="Times New Roman" panose="02020603050405020304" pitchFamily="18" charset="0"/>
                  </a:rPr>
                  <a:t>=T(1)+(2+3...+n-1+n) (according to T(1)=1)</a:t>
                </a:r>
                <a:endParaRPr kumimoji="0" lang="en-US" altLang="zh-CN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FangSong" panose="02010609060101010101" pitchFamily="49" charset="-122"/>
                    <a:cs typeface="Times New Roman" panose="02020603050405020304" pitchFamily="18" charset="0"/>
                  </a:rPr>
                  <a:t>=(1+2+3...+n-1+n)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800" dirty="0">
                    <a:latin typeface="Times New Roman" panose="02020603050405020304" pitchFamily="18" charset="0"/>
                    <a:ea typeface="FangSong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/>
                            <a:ea typeface="FangSong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FangSong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FangSong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Symbol" pitchFamily="18" charset="2"/>
                    <a:cs typeface="Arial" charset="0"/>
                  </a:rPr>
                  <a:t> </a:t>
                </a:r>
                <a:r>
                  <a:rPr lang="en-US" altLang="zh-CN" sz="2800" dirty="0">
                    <a:latin typeface="Symbol" pitchFamily="18" charset="2"/>
                    <a:cs typeface="Arial" charset="0"/>
                  </a:rPr>
                  <a:t>Q</a:t>
                </a:r>
                <a:r>
                  <a:rPr lang="en-US" altLang="zh-CN" sz="28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US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B3621BC9-D114-4A16-A147-A469818C45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93130" y="1318295"/>
                <a:ext cx="8059918" cy="3716915"/>
              </a:xfrm>
              <a:prstGeom prst="rect">
                <a:avLst/>
              </a:prstGeom>
              <a:blipFill>
                <a:blip r:embed="rId2"/>
                <a:stretch>
                  <a:fillRect l="-1512" t="-1148" b="-409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4549BDDD-05C0-498A-AD2F-4F0916CF5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8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48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1139CA4-A90C-46B1-A09C-08BF8166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869"/>
            <a:ext cx="10515600" cy="1325563"/>
          </a:xfrm>
        </p:spPr>
        <p:txBody>
          <a:bodyPr>
            <a:normAutofit/>
          </a:bodyPr>
          <a:lstStyle/>
          <a:p>
            <a:pPr marL="457200" lvl="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Draw the recursion tree (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递归树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of the recurrent function: T(n)=T(3n/4)+T(n/4)+ </a:t>
            </a:r>
            <a:r>
              <a:rPr lang="el-GR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Θ(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n), prove the tight bound (</a:t>
            </a:r>
            <a:r>
              <a:rPr lang="el-GR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Θ) 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of your recurrence with substitution(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替代法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EED6A166-5CCF-4AC7-93D1-AAF86F7DF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839" y="1660630"/>
            <a:ext cx="4943976" cy="190611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="" xmlns:a16="http://schemas.microsoft.com/office/drawing/2014/main" id="{B5E48496-C375-4323-81C8-98599198AEC7}"/>
              </a:ext>
            </a:extLst>
          </p:cNvPr>
          <p:cNvSpPr/>
          <p:nvPr/>
        </p:nvSpPr>
        <p:spPr>
          <a:xfrm>
            <a:off x="1076240" y="1660630"/>
            <a:ext cx="36647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0" dirty="0"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递归树</a:t>
            </a:r>
            <a:r>
              <a:rPr lang="zh-CN" altLang="en-US" sz="2400" b="1" kern="0" dirty="0"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可得</a:t>
            </a:r>
            <a:r>
              <a:rPr lang="en-US" altLang="zh-CN" sz="2400" b="1" kern="0" dirty="0"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T(n)=</a:t>
            </a:r>
            <a:r>
              <a:rPr lang="en-US" altLang="zh-CN" sz="2400" dirty="0">
                <a:latin typeface="Symbol" pitchFamily="18" charset="2"/>
                <a:cs typeface="Arial" charset="0"/>
              </a:rPr>
              <a:t> Q(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71B9FA36-CA51-4280-ACD8-D0BE2E2A9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83" y="3696939"/>
            <a:ext cx="1302347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="" xmlns:a16="http://schemas.microsoft.com/office/drawing/2014/main" id="{84A0CB17-59CA-4D7A-9324-51211F1E7E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812465"/>
              </p:ext>
            </p:extLst>
          </p:nvPr>
        </p:nvGraphicFramePr>
        <p:xfrm>
          <a:off x="337242" y="3561270"/>
          <a:ext cx="5893874" cy="2553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7" r:id="rId4" imgW="5079245" imgH="2198186" progId="Equation.AxMath">
                  <p:embed/>
                </p:oleObj>
              </mc:Choice>
              <mc:Fallback>
                <p:oleObj r:id="rId4" imgW="5079245" imgH="2198186" progId="Equation.AxMat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242" y="3561270"/>
                        <a:ext cx="5893874" cy="25530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>
            <a:extLst>
              <a:ext uri="{FF2B5EF4-FFF2-40B4-BE49-F238E27FC236}">
                <a16:creationId xmlns="" xmlns:a16="http://schemas.microsoft.com/office/drawing/2014/main" id="{159E986F-9FB6-420C-AF3B-1D2DBF9C2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483" y="36245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="" xmlns:a16="http://schemas.microsoft.com/office/drawing/2014/main" id="{B1283B3F-0219-4EB3-8F6B-AB0D2075BA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115370"/>
              </p:ext>
            </p:extLst>
          </p:nvPr>
        </p:nvGraphicFramePr>
        <p:xfrm>
          <a:off x="6458502" y="3701246"/>
          <a:ext cx="5523467" cy="2625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8" r:id="rId6" imgW="5099640" imgH="2420648" progId="Equation.AxMath">
                  <p:embed/>
                </p:oleObj>
              </mc:Choice>
              <mc:Fallback>
                <p:oleObj r:id="rId6" imgW="5099640" imgH="2420648" progId="Equation.AxMat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8502" y="3701246"/>
                        <a:ext cx="5523467" cy="26254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629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5CEBDAD-3620-4F03-8813-A06CD22D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379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Chapter 7 Quick Sort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43694D3-F4E5-4CF8-A7AD-356DB1E15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774"/>
            <a:ext cx="10515600" cy="4990189"/>
          </a:xfrm>
        </p:spPr>
        <p:txBody>
          <a:bodyPr/>
          <a:lstStyle/>
          <a:p>
            <a:pPr lvl="0"/>
            <a:r>
              <a:rPr lang="en-US" altLang="zh-CN" sz="3200" b="1" dirty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Basic Quick Sort: </a:t>
            </a:r>
          </a:p>
          <a:p>
            <a:pPr marL="0" lvl="0" indent="0">
              <a:buNone/>
            </a:pPr>
            <a:r>
              <a:rPr lang="en-US" altLang="zh-CN" sz="3200" b="1" dirty="0">
                <a:solidFill>
                  <a:prstClr val="black"/>
                </a:solidFill>
                <a:latin typeface="Times New Roman" pitchFamily="18" charset="0"/>
                <a:ea typeface="宋体" charset="-122"/>
                <a:cs typeface="Arial" charset="0"/>
              </a:rPr>
              <a:t>  </a:t>
            </a:r>
            <a:r>
              <a:rPr lang="en-CA" altLang="zh-CN" sz="2400" b="1" dirty="0">
                <a:solidFill>
                  <a:prstClr val="black"/>
                </a:solidFill>
                <a:latin typeface="Calibri" pitchFamily="34" charset="0"/>
                <a:ea typeface="宋体" charset="-122"/>
                <a:cs typeface="Arial" charset="0"/>
              </a:rPr>
              <a:t>Average Run Time (</a:t>
            </a:r>
            <a:r>
              <a:rPr lang="en-CA" altLang="zh-CN" sz="2000" b="1" dirty="0">
                <a:solidFill>
                  <a:prstClr val="black"/>
                </a:solidFill>
                <a:latin typeface="Calibri" pitchFamily="34" charset="0"/>
                <a:ea typeface="宋体" charset="-122"/>
                <a:cs typeface="Arial" charset="0"/>
              </a:rPr>
              <a:t>Memory</a:t>
            </a:r>
            <a:r>
              <a:rPr lang="en-CA" altLang="zh-CN" sz="2400" b="1" dirty="0">
                <a:solidFill>
                  <a:prstClr val="black"/>
                </a:solidFill>
                <a:latin typeface="Calibri" pitchFamily="34" charset="0"/>
                <a:ea typeface="宋体" charset="-122"/>
                <a:cs typeface="Arial" charset="0"/>
              </a:rPr>
              <a:t>), </a:t>
            </a:r>
            <a:r>
              <a:rPr lang="en-CA" altLang="zh-CN" sz="2000" b="1" dirty="0">
                <a:solidFill>
                  <a:prstClr val="black"/>
                </a:solidFill>
                <a:latin typeface="Calibri" pitchFamily="34" charset="0"/>
                <a:ea typeface="宋体" charset="-122"/>
                <a:cs typeface="Arial" charset="0"/>
              </a:rPr>
              <a:t>Worst Run Time (Memory)</a:t>
            </a:r>
            <a:endParaRPr lang="en-US" altLang="zh-CN" sz="2400" b="1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  <a:p>
            <a:pPr lvl="0"/>
            <a:endParaRPr lang="en-US" altLang="zh-CN" sz="3200" b="1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</a:pPr>
            <a:r>
              <a:rPr lang="en-US" altLang="zh-CN" sz="3200" b="1" dirty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Improving Quick Sort with Medians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Times New Roman" panose="02020603050405020304" pitchFamily="18" charset="0"/>
              <a:buChar char="⁃"/>
            </a:pP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Choose the Median-of-Three as the pivot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Times New Roman" panose="02020603050405020304" pitchFamily="18" charset="0"/>
              <a:buChar char="⁃"/>
            </a:pP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search forward and backward</a:t>
            </a:r>
            <a:endParaRPr lang="en-US" altLang="zh-CN" sz="2800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996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1" name="Picture 17" descr=" 61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673" y="4257426"/>
            <a:ext cx="7488832" cy="1322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4" name="Rectangle 2" descr=" 819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ea typeface="宋体" charset="-122"/>
                <a:cs typeface="+mn-cs"/>
              </a:rPr>
              <a:t>Basic Quick Sort</a:t>
            </a:r>
            <a:r>
              <a:rPr lang="en-US" altLang="zh-CN" sz="3600" dirty="0">
                <a:solidFill>
                  <a:schemeClr val="tx1"/>
                </a:solidFill>
                <a:ea typeface="宋体" charset="-122"/>
              </a:rPr>
              <a:t> – 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PARTITION</a:t>
            </a:r>
            <a:endParaRPr lang="en-US" altLang="zh-C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5" descr="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1031453"/>
            <a:ext cx="7551738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5" descr=" 22"/>
          <p:cNvGrpSpPr>
            <a:grpSpLocks/>
          </p:cNvGrpSpPr>
          <p:nvPr/>
        </p:nvGrpSpPr>
        <p:grpSpPr bwMode="auto">
          <a:xfrm>
            <a:off x="1873770" y="5517232"/>
            <a:ext cx="3286126" cy="730250"/>
            <a:chOff x="148" y="3216"/>
            <a:chExt cx="2070" cy="460"/>
          </a:xfrm>
        </p:grpSpPr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148" y="3443"/>
              <a:ext cx="20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prstClr val="black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A[</a:t>
              </a:r>
              <a:r>
                <a:rPr lang="en-US" altLang="zh-CN" b="1" i="1" dirty="0">
                  <a:solidFill>
                    <a:prstClr val="black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p</a:t>
              </a:r>
              <a:r>
                <a:rPr lang="en-US" altLang="zh-CN" b="1" dirty="0">
                  <a:solidFill>
                    <a:prstClr val="black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, … , </a:t>
              </a:r>
              <a:r>
                <a:rPr lang="en-US" altLang="zh-CN" b="1" i="1" dirty="0" err="1">
                  <a:solidFill>
                    <a:prstClr val="black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i</a:t>
              </a:r>
              <a:r>
                <a:rPr lang="en-US" altLang="zh-CN" b="1" dirty="0">
                  <a:solidFill>
                    <a:prstClr val="black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]: known to be 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≤ pivot</a:t>
              </a:r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 flipV="1">
              <a:off x="1008" y="3216"/>
              <a:ext cx="0" cy="24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16" descr=" 25"/>
          <p:cNvGrpSpPr>
            <a:grpSpLocks/>
          </p:cNvGrpSpPr>
          <p:nvPr/>
        </p:nvGrpSpPr>
        <p:grpSpPr bwMode="auto">
          <a:xfrm>
            <a:off x="4000350" y="5582492"/>
            <a:ext cx="3679826" cy="1158876"/>
            <a:chOff x="1412" y="3312"/>
            <a:chExt cx="2318" cy="730"/>
          </a:xfrm>
        </p:grpSpPr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412" y="3809"/>
              <a:ext cx="231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prstClr val="black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A[</a:t>
              </a:r>
              <a:r>
                <a:rPr lang="en-US" altLang="zh-CN" b="1" i="1" dirty="0">
                  <a:solidFill>
                    <a:prstClr val="black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i</a:t>
              </a:r>
              <a:r>
                <a:rPr lang="en-US" altLang="zh-CN" b="1" dirty="0">
                  <a:solidFill>
                    <a:prstClr val="black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+1, … , </a:t>
              </a:r>
              <a:r>
                <a:rPr lang="en-US" altLang="zh-CN" b="1" i="1" dirty="0">
                  <a:solidFill>
                    <a:prstClr val="black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j</a:t>
              </a:r>
              <a:r>
                <a:rPr lang="en-US" altLang="zh-CN" b="1" dirty="0">
                  <a:solidFill>
                    <a:prstClr val="black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-1]: known to be 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&gt; pivot</a:t>
              </a:r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V="1">
              <a:off x="2448" y="3312"/>
              <a:ext cx="0" cy="52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Group 17" descr=" 28"/>
          <p:cNvGrpSpPr>
            <a:grpSpLocks/>
          </p:cNvGrpSpPr>
          <p:nvPr/>
        </p:nvGrpSpPr>
        <p:grpSpPr bwMode="auto">
          <a:xfrm>
            <a:off x="6611316" y="5547320"/>
            <a:ext cx="3013077" cy="762001"/>
            <a:chOff x="3040" y="3264"/>
            <a:chExt cx="1898" cy="480"/>
          </a:xfrm>
        </p:grpSpPr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3040" y="3511"/>
              <a:ext cx="18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prstClr val="black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A[</a:t>
              </a:r>
              <a:r>
                <a:rPr lang="en-US" altLang="zh-CN" b="1" i="1" dirty="0">
                  <a:solidFill>
                    <a:prstClr val="black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j</a:t>
              </a:r>
              <a:r>
                <a:rPr lang="en-US" altLang="zh-CN" b="1" dirty="0">
                  <a:solidFill>
                    <a:prstClr val="black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 … </a:t>
              </a:r>
              <a:r>
                <a:rPr lang="en-US" altLang="zh-CN" b="1" i="1" dirty="0">
                  <a:solidFill>
                    <a:prstClr val="black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r-</a:t>
              </a:r>
              <a:r>
                <a:rPr lang="en-US" altLang="zh-CN" b="1" dirty="0">
                  <a:solidFill>
                    <a:prstClr val="black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1]: 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not yet examined</a:t>
              </a: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3984" y="3264"/>
              <a:ext cx="0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14" name="Group 18" descr=" 31"/>
          <p:cNvGrpSpPr>
            <a:grpSpLocks/>
          </p:cNvGrpSpPr>
          <p:nvPr/>
        </p:nvGrpSpPr>
        <p:grpSpPr bwMode="auto">
          <a:xfrm>
            <a:off x="9042152" y="5043760"/>
            <a:ext cx="1230313" cy="1625601"/>
            <a:chOff x="4548" y="3024"/>
            <a:chExt cx="775" cy="1024"/>
          </a:xfrm>
        </p:grpSpPr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4548" y="3815"/>
              <a:ext cx="77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prstClr val="black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A[</a:t>
              </a:r>
              <a:r>
                <a:rPr lang="en-US" altLang="zh-CN" b="1" i="1" dirty="0">
                  <a:solidFill>
                    <a:prstClr val="black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r</a:t>
              </a:r>
              <a:r>
                <a:rPr lang="en-US" altLang="zh-CN" b="1" dirty="0">
                  <a:solidFill>
                    <a:prstClr val="black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]: pivot</a:t>
              </a: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 flipV="1">
              <a:off x="4896" y="3024"/>
              <a:ext cx="0" cy="816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953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 descr=" 819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A Simple Implementation – PARTITION</a:t>
            </a:r>
            <a:endParaRPr lang="en-US" altLang="zh-C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5" name="Rectangle 3" descr=" 8195"/>
          <p:cNvSpPr>
            <a:spLocks noGrp="1" noChangeArrowheads="1"/>
          </p:cNvSpPr>
          <p:nvPr>
            <p:ph idx="1"/>
          </p:nvPr>
        </p:nvSpPr>
        <p:spPr>
          <a:xfrm>
            <a:off x="1956000" y="5157192"/>
            <a:ext cx="8280000" cy="1584176"/>
          </a:xfrm>
        </p:spPr>
        <p:txBody>
          <a:bodyPr>
            <a:noAutofit/>
          </a:bodyPr>
          <a:lstStyle/>
          <a:p>
            <a:pPr algn="just"/>
            <a:r>
              <a:rPr lang="en-US" altLang="zh-CN" sz="2400" dirty="0">
                <a:solidFill>
                  <a:schemeClr val="tx1"/>
                </a:solidFill>
              </a:rPr>
              <a:t>The operation of Partition on the sample array. Lightly shaded array elements are all with values no greater than </a:t>
            </a:r>
            <a:r>
              <a:rPr lang="en-US" altLang="zh-CN" sz="2400" i="1" dirty="0">
                <a:solidFill>
                  <a:schemeClr val="tx1"/>
                </a:solidFill>
              </a:rPr>
              <a:t>x</a:t>
            </a:r>
            <a:r>
              <a:rPr lang="en-US" altLang="zh-CN" sz="2400" dirty="0">
                <a:solidFill>
                  <a:schemeClr val="tx1"/>
                </a:solidFill>
              </a:rPr>
              <a:t> (the pivot). Heavily shaded array elements are all with values greater than </a:t>
            </a:r>
            <a:r>
              <a:rPr lang="en-US" altLang="zh-CN" sz="2400" i="1" dirty="0">
                <a:solidFill>
                  <a:schemeClr val="tx1"/>
                </a:solidFill>
              </a:rPr>
              <a:t>x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5" descr="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630" y="1285851"/>
            <a:ext cx="40767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12" y="1971650"/>
            <a:ext cx="406717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9" y="2809851"/>
            <a:ext cx="41052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3571851"/>
            <a:ext cx="41148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4293097"/>
            <a:ext cx="409575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995" y="1295376"/>
            <a:ext cx="4105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1" descr="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994" y="1971651"/>
            <a:ext cx="40957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329" y="2852936"/>
            <a:ext cx="408622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3" descr="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098" y="3590900"/>
            <a:ext cx="414337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290" y="4221088"/>
            <a:ext cx="191452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64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3986" y="378000"/>
            <a:ext cx="11204027" cy="685800"/>
          </a:xfrm>
        </p:spPr>
        <p:txBody>
          <a:bodyPr/>
          <a:lstStyle/>
          <a:p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A Simple Implementation – QUICKSORT</a:t>
            </a:r>
            <a:endParaRPr lang="en-US" altLang="zh-C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QUICKSORT</a:t>
            </a:r>
            <a:r>
              <a:rPr lang="en-US" altLang="zh-CN" sz="2800" dirty="0">
                <a:solidFill>
                  <a:schemeClr val="tx1"/>
                </a:solidFill>
              </a:rPr>
              <a:t> (A, p, r)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	</a:t>
            </a:r>
            <a:r>
              <a:rPr lang="en-US" altLang="zh-CN" sz="2800" dirty="0">
                <a:solidFill>
                  <a:srgbClr val="0000FF"/>
                </a:solidFill>
              </a:rPr>
              <a:t>IF</a:t>
            </a:r>
            <a:r>
              <a:rPr lang="en-US" altLang="zh-CN" sz="2800" dirty="0">
                <a:solidFill>
                  <a:schemeClr val="tx1"/>
                </a:solidFill>
              </a:rPr>
              <a:t> p &lt; r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	</a:t>
            </a:r>
            <a:r>
              <a:rPr lang="en-US" altLang="zh-CN" sz="2800" dirty="0">
                <a:solidFill>
                  <a:srgbClr val="0000FF"/>
                </a:solidFill>
              </a:rPr>
              <a:t>THEN</a:t>
            </a:r>
            <a:r>
              <a:rPr lang="en-US" altLang="zh-CN" sz="2800" dirty="0">
                <a:solidFill>
                  <a:schemeClr val="tx1"/>
                </a:solidFill>
              </a:rPr>
              <a:t> q ← </a:t>
            </a:r>
            <a:r>
              <a:rPr lang="en-US" altLang="zh-CN" sz="2800" dirty="0">
                <a:solidFill>
                  <a:srgbClr val="FF0000"/>
                </a:solidFill>
              </a:rPr>
              <a:t>PARTITION</a:t>
            </a:r>
            <a:r>
              <a:rPr lang="en-US" altLang="zh-CN" sz="2800" dirty="0">
                <a:solidFill>
                  <a:schemeClr val="tx1"/>
                </a:solidFill>
              </a:rPr>
              <a:t> (A, p, r)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		  </a:t>
            </a:r>
            <a:r>
              <a:rPr lang="en-US" altLang="zh-CN" sz="2800" dirty="0">
                <a:solidFill>
                  <a:srgbClr val="FF0000"/>
                </a:solidFill>
              </a:rPr>
              <a:t>QUICKSORT</a:t>
            </a:r>
            <a:r>
              <a:rPr lang="en-US" altLang="zh-CN" sz="2800" dirty="0">
                <a:solidFill>
                  <a:schemeClr val="tx1"/>
                </a:solidFill>
              </a:rPr>
              <a:t> (A, p, q–1)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		  </a:t>
            </a:r>
            <a:r>
              <a:rPr lang="en-US" altLang="zh-CN" sz="2800" dirty="0">
                <a:solidFill>
                  <a:srgbClr val="FF0000"/>
                </a:solidFill>
              </a:rPr>
              <a:t>QUICKSORT</a:t>
            </a:r>
            <a:r>
              <a:rPr lang="en-US" altLang="zh-CN" sz="2800" dirty="0">
                <a:solidFill>
                  <a:schemeClr val="tx1"/>
                </a:solidFill>
              </a:rPr>
              <a:t> (A, q+1, r)</a:t>
            </a: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en-US" altLang="zh-CN" sz="2800" dirty="0">
                <a:solidFill>
                  <a:schemeClr val="tx1"/>
                </a:solidFill>
              </a:rPr>
              <a:t>Initial call: QUICKSORT(A, 1, n)</a:t>
            </a:r>
            <a:endParaRPr lang="en-US" altLang="zh-CN" sz="2800" dirty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084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 descr=" 9218"/>
          <p:cNvSpPr>
            <a:spLocks noGrp="1" noChangeArrowheads="1"/>
          </p:cNvSpPr>
          <p:nvPr>
            <p:ph type="title"/>
          </p:nvPr>
        </p:nvSpPr>
        <p:spPr>
          <a:xfrm>
            <a:off x="581573" y="275078"/>
            <a:ext cx="11204027" cy="685800"/>
          </a:xfrm>
        </p:spPr>
        <p:txBody>
          <a:bodyPr/>
          <a:lstStyle/>
          <a:p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Recursive Tree of the Best Case</a:t>
            </a:r>
          </a:p>
        </p:txBody>
      </p:sp>
      <p:sp>
        <p:nvSpPr>
          <p:cNvPr id="9219" name="Rectangle 3" descr=" 9219"/>
          <p:cNvSpPr>
            <a:spLocks noGrp="1" noChangeArrowheads="1"/>
          </p:cNvSpPr>
          <p:nvPr>
            <p:ph idx="1"/>
          </p:nvPr>
        </p:nvSpPr>
        <p:spPr>
          <a:xfrm>
            <a:off x="1956000" y="1052736"/>
            <a:ext cx="8280000" cy="5040000"/>
          </a:xfrm>
        </p:spPr>
        <p:txBody>
          <a:bodyPr>
            <a:noAutofit/>
          </a:bodyPr>
          <a:lstStyle/>
          <a:p>
            <a:pPr algn="just"/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A recursion tree for quick sort in which the partition always balances the two sides of the partition equally. The resulting running time is </a:t>
            </a:r>
            <a:r>
              <a:rPr lang="en-US" altLang="zh-CN" sz="2400" dirty="0">
                <a:solidFill>
                  <a:srgbClr val="FF0000"/>
                </a:solidFill>
                <a:latin typeface="Symbol" pitchFamily="18" charset="2"/>
                <a:ea typeface="宋体" charset="-122"/>
                <a:cs typeface="Arial" charset="0"/>
              </a:rPr>
              <a:t>Q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 log </a:t>
            </a:r>
            <a:r>
              <a:rPr lang="en-US" altLang="zh-CN" sz="2400" i="1" dirty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)</a:t>
            </a:r>
          </a:p>
          <a:p>
            <a:pPr algn="just"/>
            <a:endParaRPr lang="en-US" altLang="zh-CN" sz="2400" dirty="0">
              <a:solidFill>
                <a:srgbClr val="FF0000"/>
              </a:solidFill>
              <a:ea typeface="宋体" charset="-122"/>
            </a:endParaRPr>
          </a:p>
          <a:p>
            <a:pPr algn="just"/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The question is: WHAT happens if we don’t get that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lucky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?</a:t>
            </a:r>
          </a:p>
        </p:txBody>
      </p:sp>
      <p:grpSp>
        <p:nvGrpSpPr>
          <p:cNvPr id="4" name="Group 10" descr=" 4"/>
          <p:cNvGrpSpPr>
            <a:grpSpLocks noChangeAspect="1"/>
          </p:cNvGrpSpPr>
          <p:nvPr/>
        </p:nvGrpSpPr>
        <p:grpSpPr bwMode="auto">
          <a:xfrm>
            <a:off x="2135561" y="3068960"/>
            <a:ext cx="7654755" cy="3600000"/>
            <a:chOff x="528" y="846"/>
            <a:chExt cx="4427" cy="2082"/>
          </a:xfrm>
        </p:grpSpPr>
        <p:pic>
          <p:nvPicPr>
            <p:cNvPr id="5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846"/>
              <a:ext cx="4427" cy="2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4128" y="2701"/>
              <a:ext cx="107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859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 descr=" 9218"/>
          <p:cNvSpPr>
            <a:spLocks noGrp="1" noChangeArrowheads="1"/>
          </p:cNvSpPr>
          <p:nvPr>
            <p:ph type="title"/>
          </p:nvPr>
        </p:nvSpPr>
        <p:spPr>
          <a:xfrm>
            <a:off x="987973" y="261025"/>
            <a:ext cx="11204027" cy="685800"/>
          </a:xfrm>
        </p:spPr>
        <p:txBody>
          <a:bodyPr/>
          <a:lstStyle/>
          <a:p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Recursive Tree of the Worst Case</a:t>
            </a:r>
          </a:p>
        </p:txBody>
      </p:sp>
      <p:sp>
        <p:nvSpPr>
          <p:cNvPr id="9219" name="Rectangle 3" descr=" 9219"/>
          <p:cNvSpPr>
            <a:spLocks noGrp="1" noChangeArrowheads="1"/>
          </p:cNvSpPr>
          <p:nvPr>
            <p:ph idx="1"/>
          </p:nvPr>
        </p:nvSpPr>
        <p:spPr>
          <a:xfrm>
            <a:off x="1956000" y="1052736"/>
            <a:ext cx="8280000" cy="5040000"/>
          </a:xfrm>
        </p:spPr>
        <p:txBody>
          <a:bodyPr>
            <a:noAutofit/>
          </a:bodyPr>
          <a:lstStyle/>
          <a:p>
            <a:pPr algn="just"/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A recursion tree for quick sort in which the partition always puts only a single element on one side of the partition. The resulting running time is  </a:t>
            </a:r>
            <a:r>
              <a:rPr lang="en-US" altLang="zh-CN" sz="2400" dirty="0">
                <a:solidFill>
                  <a:srgbClr val="FF0000"/>
                </a:solidFill>
                <a:latin typeface="Symbol" pitchFamily="18" charset="2"/>
                <a:ea typeface="宋体" charset="-122"/>
                <a:cs typeface="Arial" charset="0"/>
              </a:rPr>
              <a:t>Q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2400" baseline="30000" dirty="0">
                <a:solidFill>
                  <a:srgbClr val="FF0000"/>
                </a:solidFill>
                <a:ea typeface="宋体" charset="-122"/>
              </a:rPr>
              <a:t>2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)</a:t>
            </a:r>
          </a:p>
        </p:txBody>
      </p:sp>
      <p:pic>
        <p:nvPicPr>
          <p:cNvPr id="7" name="Picture 7" descr="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254" y="2492896"/>
            <a:ext cx="6433400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52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4492" y="173477"/>
            <a:ext cx="11204027" cy="685800"/>
          </a:xfrm>
        </p:spPr>
        <p:txBody>
          <a:bodyPr/>
          <a:lstStyle/>
          <a:p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Recursive Tree of the Balanced Case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6000" y="5212450"/>
            <a:ext cx="8280000" cy="126755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A recursion tree for quick sort in which partition always produces a 9-to-1 split, yielding a running time of 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rgbClr val="FF0000"/>
                </a:solidFill>
                <a:latin typeface="Symbol" pitchFamily="18" charset="2"/>
                <a:ea typeface="宋体" charset="-122"/>
                <a:cs typeface="Arial" charset="0"/>
              </a:rPr>
              <a:t>Q</a:t>
            </a:r>
            <a:r>
              <a:rPr lang="en-US" altLang="zh-CN" i="1" dirty="0">
                <a:solidFill>
                  <a:srgbClr val="FF0000"/>
                </a:solidFill>
              </a:rPr>
              <a:t>(n </a:t>
            </a:r>
            <a:r>
              <a:rPr lang="en-US" altLang="zh-CN" dirty="0">
                <a:solidFill>
                  <a:srgbClr val="FF0000"/>
                </a:solidFill>
              </a:rPr>
              <a:t>log </a:t>
            </a:r>
            <a:r>
              <a:rPr lang="en-US" altLang="zh-CN" i="1" dirty="0">
                <a:solidFill>
                  <a:srgbClr val="FF0000"/>
                </a:solidFill>
              </a:rPr>
              <a:t>n)</a:t>
            </a:r>
            <a:endParaRPr lang="el-GR" altLang="zh-CN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4" y="1052737"/>
            <a:ext cx="7038975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254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66F91F8-64C4-49E8-9AC1-7CEDC5845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206" y="365126"/>
            <a:ext cx="11397006" cy="822652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2 Getting Started: Analyzing Algorithms </a:t>
            </a:r>
            <a:r>
              <a:rPr lang="en-US" altLang="zh-CN" b="1" dirty="0">
                <a:solidFill>
                  <a:srgbClr val="0000FF"/>
                </a:solidFill>
                <a:latin typeface="Calibri" pitchFamily="34" charset="0"/>
              </a:rPr>
              <a:t/>
            </a:r>
            <a:br>
              <a:rPr lang="en-US" altLang="zh-CN" b="1" dirty="0">
                <a:solidFill>
                  <a:srgbClr val="0000FF"/>
                </a:solidFill>
                <a:latin typeface="Calibri" pitchFamily="34" charset="0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01A92E3-8DA6-4C22-9C9A-EF4FF68C5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471" y="1824200"/>
            <a:ext cx="10741058" cy="46686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30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What are analysis of algorithms?</a:t>
            </a:r>
          </a:p>
          <a:p>
            <a:pPr lvl="1" eaLnBrk="0" hangingPunct="0">
              <a:lnSpc>
                <a:spcPct val="100000"/>
              </a:lnSpc>
              <a:buFont typeface="Times New Roman" panose="02020603050405020304" pitchFamily="18" charset="0"/>
              <a:buChar char="⁃"/>
            </a:pPr>
            <a:r>
              <a:rPr lang="en-US" altLang="zh-CN" i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The theoretical study of computer-program performance and resource usage.</a:t>
            </a:r>
          </a:p>
          <a:p>
            <a:pPr>
              <a:lnSpc>
                <a:spcPct val="100000"/>
              </a:lnSpc>
            </a:pP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Criteria for analysis of algorithms</a:t>
            </a:r>
          </a:p>
          <a:p>
            <a:pPr lvl="1" eaLnBrk="0" fontAlgn="base" hangingPunct="0">
              <a:lnSpc>
                <a:spcPct val="100000"/>
              </a:lnSpc>
              <a:spcAft>
                <a:spcPct val="0"/>
              </a:spcAft>
              <a:buFont typeface="Times New Roman" panose="02020603050405020304" pitchFamily="18" charset="0"/>
              <a:buChar char="⁃"/>
            </a:pPr>
            <a:r>
              <a:rPr lang="en-US" altLang="zh-CN" b="1" i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Correctness</a:t>
            </a:r>
          </a:p>
          <a:p>
            <a:pPr lvl="1" eaLnBrk="0" fontAlgn="base" hangingPunct="0">
              <a:lnSpc>
                <a:spcPct val="100000"/>
              </a:lnSpc>
              <a:spcAft>
                <a:spcPct val="0"/>
              </a:spcAft>
              <a:buFont typeface="Times New Roman" panose="02020603050405020304" pitchFamily="18" charset="0"/>
              <a:buChar char="⁃"/>
            </a:pP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Amount of work done</a:t>
            </a:r>
          </a:p>
          <a:p>
            <a:pPr lvl="1" eaLnBrk="0" fontAlgn="base" hangingPunct="0">
              <a:lnSpc>
                <a:spcPct val="100000"/>
              </a:lnSpc>
              <a:spcAft>
                <a:spcPct val="0"/>
              </a:spcAft>
              <a:buFont typeface="Times New Roman" panose="02020603050405020304" pitchFamily="18" charset="0"/>
              <a:buChar char="⁃"/>
            </a:pP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Amount of space used</a:t>
            </a:r>
          </a:p>
          <a:p>
            <a:pPr lvl="1" eaLnBrk="0" fontAlgn="base" hangingPunct="0">
              <a:lnSpc>
                <a:spcPct val="100000"/>
              </a:lnSpc>
              <a:spcAft>
                <a:spcPct val="0"/>
              </a:spcAft>
              <a:buFont typeface="Times New Roman" panose="02020603050405020304" pitchFamily="18" charset="0"/>
              <a:buChar char="⁃"/>
            </a:pPr>
            <a:r>
              <a:rPr lang="en-US" altLang="zh-CN" i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Simplicity</a:t>
            </a:r>
          </a:p>
          <a:p>
            <a:pPr lvl="1" eaLnBrk="0" fontAlgn="base" hangingPunct="0">
              <a:lnSpc>
                <a:spcPct val="100000"/>
              </a:lnSpc>
              <a:spcAft>
                <a:spcPct val="0"/>
              </a:spcAft>
              <a:buFont typeface="Times New Roman" panose="02020603050405020304" pitchFamily="18" charset="0"/>
              <a:buChar char="⁃"/>
            </a:pPr>
            <a:r>
              <a:rPr lang="en-US" altLang="zh-CN" i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Optimality</a:t>
            </a:r>
            <a:endParaRPr lang="zh-CN" altLang="en-US" i="1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15226585-8736-47A7-A8C1-2C02CA9B539E}"/>
              </a:ext>
            </a:extLst>
          </p:cNvPr>
          <p:cNvSpPr/>
          <p:nvPr/>
        </p:nvSpPr>
        <p:spPr>
          <a:xfrm>
            <a:off x="631595" y="1003111"/>
            <a:ext cx="76545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22283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76000" y="378000"/>
            <a:ext cx="11204027" cy="685800"/>
          </a:xfrm>
        </p:spPr>
        <p:txBody>
          <a:bodyPr/>
          <a:lstStyle/>
          <a:p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Summery 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To summarize all three O(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 log 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 algorithms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06960" y="2572322"/>
          <a:ext cx="7461448" cy="2584870"/>
        </p:xfrm>
        <a:graphic>
          <a:graphicData uri="http://schemas.openxmlformats.org/drawingml/2006/table">
            <a:tbl>
              <a:tblPr/>
              <a:tblGrid>
                <a:gridCol w="19678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19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7589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2990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7589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9430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Average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Run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Worst-case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Run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Average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Memory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Worst-case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Memory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7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Heap Sort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log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 </a:t>
                      </a:r>
                      <a:endParaRPr kumimoji="0" lang="en-CA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O(1)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 </a:t>
                      </a:r>
                      <a:endParaRPr kumimoji="0" lang="en-CA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7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Merge Sort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log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 </a:t>
                      </a:r>
                      <a:endParaRPr kumimoji="0" lang="en-CA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endParaRPr kumimoji="0" lang="en-CA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7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Quick Sort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log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 </a:t>
                      </a:r>
                      <a:endParaRPr kumimoji="0" lang="en-CA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endParaRPr kumimoji="0" lang="en-CA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O(log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 </a:t>
                      </a:r>
                      <a:endParaRPr kumimoji="0" lang="en-CA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endParaRPr kumimoji="0" lang="en-CA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67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4E925E7-BBD7-4EBC-848C-554D35E09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944" y="378000"/>
            <a:ext cx="11204027" cy="685800"/>
          </a:xfrm>
        </p:spPr>
        <p:txBody>
          <a:bodyPr/>
          <a:lstStyle/>
          <a:p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15 Dynamic Programming</a:t>
            </a:r>
            <a:endParaRPr lang="zh-CN" alt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33BDEAD-5DB7-4E8B-A39F-8ABF62A22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944" y="1284357"/>
            <a:ext cx="11040000" cy="5040000"/>
          </a:xfrm>
        </p:spPr>
        <p:txBody>
          <a:bodyPr>
            <a:normAutofit/>
          </a:bodyPr>
          <a:lstStyle/>
          <a:p>
            <a:pPr marL="742950" indent="-742950">
              <a:buAutoNum type="arabicParenBoth"/>
            </a:pPr>
            <a:r>
              <a:rPr lang="en-US" altLang="zh-CN" sz="3600" dirty="0">
                <a:solidFill>
                  <a:srgbClr val="262626">
                    <a:lumMod val="85000"/>
                    <a:lumOff val="15000"/>
                  </a:srgb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Elements of Dynamic Programming</a:t>
            </a:r>
          </a:p>
          <a:p>
            <a:pPr lvl="0">
              <a:spcBef>
                <a:spcPct val="20000"/>
              </a:spcBef>
              <a:defRPr/>
            </a:pPr>
            <a:r>
              <a:rPr lang="en-US" altLang="zh-CN" dirty="0">
                <a:solidFill>
                  <a:srgbClr val="262626">
                    <a:lumMod val="85000"/>
                    <a:lumOff val="15000"/>
                  </a:srgb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Optimal substructure</a:t>
            </a:r>
          </a:p>
          <a:p>
            <a:pPr lvl="1">
              <a:buFont typeface="Times New Roman" panose="02020603050405020304" pitchFamily="18" charset="0"/>
              <a:buChar char="⁃"/>
            </a:pPr>
            <a:r>
              <a:rPr lang="en-US" altLang="zh-CN" dirty="0">
                <a:solidFill>
                  <a:srgbClr val="262626">
                    <a:lumMod val="85000"/>
                    <a:lumOff val="15000"/>
                  </a:srgb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en-US" altLang="zh-CN" b="0" dirty="0">
                <a:solidFill>
                  <a:srgbClr val="262626">
                    <a:lumMod val="85000"/>
                    <a:lumOff val="15000"/>
                  </a:srgb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262626">
                    <a:lumMod val="85000"/>
                    <a:lumOff val="15000"/>
                  </a:srgb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solutions to the subproblems used within the optimal solution must themselves be optimal. (</a:t>
            </a:r>
            <a:r>
              <a:rPr lang="en-US" altLang="zh-CN" sz="2600" b="0" dirty="0">
                <a:solidFill>
                  <a:srgbClr val="262626">
                    <a:lumMod val="85000"/>
                    <a:lumOff val="15000"/>
                  </a:srgb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Usually use cut-and-paste to prove)</a:t>
            </a:r>
            <a:endParaRPr lang="en-US" altLang="zh-CN" dirty="0">
              <a:solidFill>
                <a:srgbClr val="262626">
                  <a:lumMod val="85000"/>
                  <a:lumOff val="15000"/>
                </a:srgbClr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dirty="0">
                <a:solidFill>
                  <a:srgbClr val="262626">
                    <a:lumMod val="85000"/>
                    <a:lumOff val="15000"/>
                  </a:srgb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Overlapping subproblems</a:t>
            </a:r>
          </a:p>
          <a:p>
            <a:pPr lvl="1">
              <a:spcBef>
                <a:spcPct val="20000"/>
              </a:spcBef>
              <a:defRPr/>
            </a:pPr>
            <a:r>
              <a:rPr lang="en-US" altLang="zh-CN" dirty="0">
                <a:solidFill>
                  <a:srgbClr val="262626">
                    <a:lumMod val="85000"/>
                    <a:lumOff val="15000"/>
                  </a:srgb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The total number of distinct subproblems is a polynomial in the input size.</a:t>
            </a:r>
          </a:p>
          <a:p>
            <a:pPr marL="914400" lvl="2" indent="0">
              <a:buNone/>
            </a:pPr>
            <a:endParaRPr lang="zh-CN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99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896" y="163749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of DP Algorithms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11" y="762000"/>
            <a:ext cx="9902757" cy="48577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solidFill>
                  <a:srgbClr val="3DDE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Sub-structure: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decompose problem into smaller sub-problems.  Express the solution of the original problem in terms of solutions for smaller problems.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solidFill>
                  <a:srgbClr val="3DDE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Table-structure: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Store the answers to the sub-problem in a table, because sub-problem solutions may be used many times.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solidFill>
                  <a:srgbClr val="3DDE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Bottom-up computation: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combine solutions on smaller sub-problems to solve larger sub-problems, and eventually arrive at a solution to the complete problem.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5F1881A-F2FD-42D9-B787-7BC1CD03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986" y="519260"/>
            <a:ext cx="11204027" cy="685800"/>
          </a:xfrm>
        </p:spPr>
        <p:txBody>
          <a:bodyPr>
            <a:normAutofit fontScale="90000"/>
          </a:bodyPr>
          <a:lstStyle/>
          <a:p>
            <a:pPr lvl="0" eaLnBrk="0" hangingPunct="0">
              <a:spcBef>
                <a:spcPct val="75000"/>
              </a:spcBef>
              <a:defRPr/>
            </a:pPr>
            <a:r>
              <a:rPr lang="en-US" altLang="zh-CN" sz="4000" b="1" kern="0" dirty="0">
                <a:solidFill>
                  <a:srgbClr val="262626"/>
                </a:solidFill>
                <a:latin typeface="Times New Roman"/>
                <a:ea typeface="宋体" charset="-122"/>
                <a:cs typeface="+mn-cs"/>
              </a:rPr>
              <a:t>(2)</a:t>
            </a:r>
            <a:r>
              <a:rPr lang="zh-CN" altLang="en-US" sz="4000" b="1" kern="0" dirty="0">
                <a:solidFill>
                  <a:srgbClr val="262626"/>
                </a:solidFill>
                <a:latin typeface="Times New Roman"/>
                <a:ea typeface="宋体" charset="-122"/>
                <a:cs typeface="+mn-cs"/>
              </a:rPr>
              <a:t> </a:t>
            </a:r>
            <a:r>
              <a:rPr lang="en-US" altLang="zh-CN" sz="4000" b="1" kern="0" dirty="0">
                <a:solidFill>
                  <a:srgbClr val="262626"/>
                </a:solidFill>
                <a:latin typeface="Times New Roman"/>
                <a:ea typeface="宋体" charset="-122"/>
                <a:cs typeface="+mn-cs"/>
              </a:rPr>
              <a:t>Rod cutting</a:t>
            </a:r>
            <a:r>
              <a:rPr lang="zh-CN" altLang="en-US" sz="3600" kern="0" dirty="0">
                <a:solidFill>
                  <a:srgbClr val="262626"/>
                </a:solidFill>
                <a:ea typeface="宋体" charset="-122"/>
                <a:cs typeface="+mn-cs"/>
              </a:rPr>
              <a:t/>
            </a:r>
            <a:br>
              <a:rPr lang="zh-CN" altLang="en-US" sz="3600" kern="0" dirty="0">
                <a:solidFill>
                  <a:srgbClr val="262626"/>
                </a:solidFill>
                <a:ea typeface="宋体" charset="-122"/>
                <a:cs typeface="+mn-cs"/>
              </a:rPr>
            </a:br>
            <a:endParaRPr lang="zh-CN" altLang="en-US" dirty="0"/>
          </a:p>
        </p:txBody>
      </p:sp>
      <p:sp>
        <p:nvSpPr>
          <p:cNvPr id="4" name="单圆角矩形 6">
            <a:extLst>
              <a:ext uri="{FF2B5EF4-FFF2-40B4-BE49-F238E27FC236}">
                <a16:creationId xmlns="" xmlns:a16="http://schemas.microsoft.com/office/drawing/2014/main" id="{0C2B23D0-1C9B-4421-BD78-6C66B4EEB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806" y="1099238"/>
            <a:ext cx="9976701" cy="1596829"/>
          </a:xfrm>
          <a:prstGeom prst="snip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rod of length n inches and a table of prices p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 = 1,2,3,…,n, determine the maximum revenue r(n) obtainable by cutting up the rod and selling the pieces.</a:t>
            </a:r>
            <a:endParaRPr lang="zh-CN" altLang="en-US" sz="2400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1">
            <a:extLst>
              <a:ext uri="{FF2B5EF4-FFF2-40B4-BE49-F238E27FC236}">
                <a16:creationId xmlns="" xmlns:a16="http://schemas.microsoft.com/office/drawing/2014/main" id="{8A23151F-CB4F-4381-8E13-F4ADF15BC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706" y="2983657"/>
            <a:ext cx="28793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r(n)= p</a:t>
            </a:r>
            <a:r>
              <a:rPr lang="en-US" altLang="zh-CN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r(n-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C:\Users\hp\AppData\Roaming\Tencent\Users\648774553\QQ\WinTemp\RichOle\%5QRL$)92}QX)5DR_Z@CCRT.jpg">
            <a:extLst>
              <a:ext uri="{FF2B5EF4-FFF2-40B4-BE49-F238E27FC236}">
                <a16:creationId xmlns="" xmlns:a16="http://schemas.microsoft.com/office/drawing/2014/main" id="{16AC2DCD-A6CB-4A79-9AAA-8A54D750C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759" y="3828660"/>
            <a:ext cx="397737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" descr="C:\Users\hp\AppData\Roaming\Tencent\Users\648774553\QQ\WinTemp\RichOle\TM(W~0DWAOXX@06~LKB3_C5.jpg">
            <a:extLst>
              <a:ext uri="{FF2B5EF4-FFF2-40B4-BE49-F238E27FC236}">
                <a16:creationId xmlns="" xmlns:a16="http://schemas.microsoft.com/office/drawing/2014/main" id="{1EB712E2-DC35-41A3-B819-2FD255C30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9249" y="2983657"/>
            <a:ext cx="557212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79F98AE4-F21C-4166-A8C8-11FA2C35D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0248" y="3413448"/>
            <a:ext cx="2542252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491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0" y="1"/>
            <a:ext cx="91440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 fontScale="92500"/>
          </a:bodyPr>
          <a:lstStyle/>
          <a:p>
            <a:pPr eaLnBrk="0" fontAlgn="base" hangingPunct="0">
              <a:spcBef>
                <a:spcPct val="75000"/>
              </a:spcBef>
              <a:spcAft>
                <a:spcPct val="0"/>
              </a:spcAft>
              <a:defRPr/>
            </a:pPr>
            <a:r>
              <a:rPr lang="en-US" altLang="zh-CN" sz="3600" b="1" kern="0" dirty="0">
                <a:solidFill>
                  <a:srgbClr val="262626"/>
                </a:solidFill>
                <a:latin typeface="Times New Roman"/>
                <a:ea typeface="宋体" charset="-122"/>
              </a:rPr>
              <a:t>Dynamic Programming – top down </a:t>
            </a:r>
            <a:r>
              <a:rPr lang="en-US" altLang="zh-CN" sz="3600" b="1" kern="0" dirty="0" err="1">
                <a:solidFill>
                  <a:srgbClr val="262626"/>
                </a:solidFill>
                <a:latin typeface="Times New Roman"/>
                <a:ea typeface="宋体" charset="-122"/>
              </a:rPr>
              <a:t>memoization</a:t>
            </a:r>
            <a:r>
              <a:rPr lang="en-US" altLang="zh-CN" sz="3600" b="1" kern="0" dirty="0">
                <a:solidFill>
                  <a:srgbClr val="262626"/>
                </a:solidFill>
                <a:latin typeface="Times New Roman"/>
                <a:ea typeface="宋体" charset="-122"/>
              </a:rPr>
              <a:t> </a:t>
            </a:r>
            <a:endParaRPr lang="zh-CN" altLang="en-US" sz="3600" kern="0" dirty="0">
              <a:solidFill>
                <a:srgbClr val="262626"/>
              </a:solidFill>
              <a:latin typeface="Calibri"/>
              <a:ea typeface="宋体" charset="-122"/>
            </a:endParaRPr>
          </a:p>
        </p:txBody>
      </p:sp>
      <p:pic>
        <p:nvPicPr>
          <p:cNvPr id="25602" name="Picture 1" descr="C:\Users\hp\AppData\Roaming\Tencent\Users\648774553\QQ\WinTemp\RichOle\YJ[QRQ4(NAA7H@]ZD]KS`8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4825" y="1193800"/>
            <a:ext cx="5761038" cy="193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7535863" y="1193800"/>
            <a:ext cx="2952750" cy="8318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262626"/>
                </a:solidFill>
                <a:latin typeface="Calibri"/>
                <a:ea typeface="宋体" panose="02010600030101010101" pitchFamily="2" charset="-122"/>
              </a:rPr>
              <a:t>Avoid resolving same sub-problem</a:t>
            </a:r>
            <a:endParaRPr lang="zh-CN" altLang="en-US" sz="2400" dirty="0">
              <a:solidFill>
                <a:srgbClr val="262626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25604" name="Picture 2" descr="C:\Users\hp\AppData\Roaming\Tencent\Users\648774553\QQ\WinTemp\RichOle\LXCOAQBL_P`JK0)~_MVU0R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1339" y="3190875"/>
            <a:ext cx="8296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6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CA4304C-68CF-495F-8184-AB684FC69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986" y="388936"/>
            <a:ext cx="11204027" cy="685800"/>
          </a:xfrm>
        </p:spPr>
        <p:txBody>
          <a:bodyPr>
            <a:normAutofit/>
          </a:bodyPr>
          <a:lstStyle/>
          <a:p>
            <a:pPr marL="228600" lvl="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36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Knapsack Problem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AA5134C-6878-4814-A746-C88A1F32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166018"/>
            <a:ext cx="10972800" cy="4525963"/>
          </a:xfrm>
        </p:spPr>
        <p:txBody>
          <a:bodyPr/>
          <a:lstStyle/>
          <a:p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0-1 Knapsack problem</a:t>
            </a:r>
          </a:p>
          <a:p>
            <a:pPr lvl="1">
              <a:buFont typeface="Times New Roman" panose="02020603050405020304" pitchFamily="18" charset="0"/>
              <a:buChar char="⁃"/>
            </a:pPr>
            <a:r>
              <a:rPr lang="en-US" altLang="zh-CN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Formulation: </a:t>
            </a:r>
          </a:p>
          <a:p>
            <a:pPr lvl="1">
              <a:buFont typeface="Times New Roman" panose="02020603050405020304" pitchFamily="18" charset="0"/>
              <a:buChar char="⁃"/>
            </a:pPr>
            <a:endParaRPr lang="en-US" altLang="zh-CN" b="1" kern="0" dirty="0">
              <a:latin typeface="Times New Roman"/>
              <a:cs typeface="Times New Roman" panose="02020603050405020304" pitchFamily="18" charset="0"/>
            </a:endParaRPr>
          </a:p>
          <a:p>
            <a:pPr lvl="1">
              <a:buFont typeface="Times New Roman" panose="02020603050405020304" pitchFamily="18" charset="0"/>
              <a:buChar char="⁃"/>
            </a:pPr>
            <a:endParaRPr lang="en-US" altLang="zh-CN" b="1" kern="0" dirty="0">
              <a:latin typeface="Times New Roman"/>
              <a:cs typeface="Times New Roman" panose="02020603050405020304" pitchFamily="18" charset="0"/>
            </a:endParaRPr>
          </a:p>
          <a:p>
            <a:pPr lvl="1">
              <a:buFont typeface="Times New Roman" panose="02020603050405020304" pitchFamily="18" charset="0"/>
              <a:buChar char="⁃"/>
            </a:pPr>
            <a:r>
              <a:rPr lang="en-US" altLang="zh-CN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Solution Formulation</a:t>
            </a:r>
            <a:endParaRPr lang="zh-CN" altLang="en-US" b="1" dirty="0">
              <a:solidFill>
                <a:srgbClr val="262626">
                  <a:lumMod val="85000"/>
                  <a:lumOff val="1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Times New Roman" panose="02020603050405020304" pitchFamily="18" charset="0"/>
              <a:buChar char="⁃"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68">
            <a:extLst>
              <a:ext uri="{FF2B5EF4-FFF2-40B4-BE49-F238E27FC236}">
                <a16:creationId xmlns="" xmlns:a16="http://schemas.microsoft.com/office/drawing/2014/main" id="{F91DFE69-F68D-4CE2-85B9-63498762F6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650363"/>
              </p:ext>
            </p:extLst>
          </p:nvPr>
        </p:nvGraphicFramePr>
        <p:xfrm>
          <a:off x="1607125" y="2316761"/>
          <a:ext cx="1814806" cy="1033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6" name="公式" r:id="rId3" imgW="748975" imgH="431613" progId="Equation.3">
                  <p:embed/>
                </p:oleObj>
              </mc:Choice>
              <mc:Fallback>
                <p:oleObj name="公式" r:id="rId3" imgW="748975" imgH="431613" progId="Equation.3">
                  <p:embed/>
                  <p:pic>
                    <p:nvPicPr>
                      <p:cNvPr id="12356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7125" y="2316761"/>
                        <a:ext cx="1814806" cy="10335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9">
            <a:extLst>
              <a:ext uri="{FF2B5EF4-FFF2-40B4-BE49-F238E27FC236}">
                <a16:creationId xmlns="" xmlns:a16="http://schemas.microsoft.com/office/drawing/2014/main" id="{1835B14B-356B-4449-8AA4-2B7F0DF701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853482"/>
              </p:ext>
            </p:extLst>
          </p:nvPr>
        </p:nvGraphicFramePr>
        <p:xfrm>
          <a:off x="4253712" y="1842188"/>
          <a:ext cx="2881312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7" name="公式" r:id="rId5" imgW="1218671" imgH="634725" progId="Equation.3">
                  <p:embed/>
                </p:oleObj>
              </mc:Choice>
              <mc:Fallback>
                <p:oleObj name="公式" r:id="rId5" imgW="1218671" imgH="634725" progId="Equation.3">
                  <p:embed/>
                  <p:pic>
                    <p:nvPicPr>
                      <p:cNvPr id="12357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3712" y="1842188"/>
                        <a:ext cx="2881312" cy="150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" descr="C:\Users\hp\AppData\Roaming\Tencent\Users\648774553\QQ\WinTemp\RichOle\CMRRT8UH)T{C5{3CQ3XRMSH.jpg">
            <a:extLst>
              <a:ext uri="{FF2B5EF4-FFF2-40B4-BE49-F238E27FC236}">
                <a16:creationId xmlns="" xmlns:a16="http://schemas.microsoft.com/office/drawing/2014/main" id="{F809777A-4AC0-4297-A601-E2FBE6219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76640" y="4410008"/>
            <a:ext cx="8640918" cy="1730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38042E5-8F1B-4F88-A5B0-3A2BC27543C2}"/>
              </a:ext>
            </a:extLst>
          </p:cNvPr>
          <p:cNvSpPr/>
          <p:nvPr/>
        </p:nvSpPr>
        <p:spPr>
          <a:xfrm>
            <a:off x="1376640" y="3798772"/>
            <a:ext cx="976584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Def.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OPT(i, w) = max profit subset of items 1, …, i with weight limit w.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8494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16641" y="76201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/>
          <a:p>
            <a:pPr marL="571500" indent="-571500" eaLnBrk="0" fontAlgn="base" hangingPunct="0">
              <a:spcBef>
                <a:spcPct val="75000"/>
              </a:spcBef>
              <a:spcAft>
                <a:spcPct val="0"/>
              </a:spcAft>
              <a:buFont typeface="Times New Roman" panose="02020603050405020304" pitchFamily="18" charset="0"/>
              <a:buChar char="⁃"/>
              <a:defRPr/>
            </a:pPr>
            <a:r>
              <a:rPr lang="en-US" altLang="zh-CN" sz="2800" b="1" kern="0" dirty="0">
                <a:solidFill>
                  <a:srgbClr val="262626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Knapsack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r>
              <a:rPr lang="en-US" altLang="zh-CN" sz="2800" b="1" kern="0" dirty="0">
                <a:solidFill>
                  <a:srgbClr val="262626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 </a:t>
            </a:r>
            <a:r>
              <a:rPr lang="en-US" altLang="zh-CN" sz="2800" b="1" kern="0" dirty="0">
                <a:solidFill>
                  <a:srgbClr val="262626"/>
                </a:solidFill>
                <a:latin typeface="Times New Roman"/>
                <a:ea typeface="宋体" charset="-122"/>
              </a:rPr>
              <a:t>– Bottom-Up</a:t>
            </a:r>
            <a:endParaRPr lang="zh-CN" altLang="en-US" sz="2800" kern="0" dirty="0">
              <a:solidFill>
                <a:srgbClr val="262626"/>
              </a:solidFill>
              <a:latin typeface="Calibri"/>
              <a:ea typeface="宋体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01800" y="1196976"/>
            <a:ext cx="8281988" cy="4619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B0F0"/>
                </a:solidFill>
                <a:latin typeface="Calibri"/>
                <a:ea typeface="宋体" panose="02010600030101010101" pitchFamily="2" charset="-122"/>
              </a:rPr>
              <a:t>Knapsack.</a:t>
            </a:r>
            <a:r>
              <a:rPr lang="en-US" altLang="zh-CN" sz="2400" dirty="0">
                <a:solidFill>
                  <a:srgbClr val="262626"/>
                </a:solidFill>
                <a:latin typeface="Calibri"/>
                <a:ea typeface="宋体" panose="02010600030101010101" pitchFamily="2" charset="-122"/>
              </a:rPr>
              <a:t> Fill up an n-by-W array.</a:t>
            </a:r>
            <a:endParaRPr lang="zh-CN" altLang="en-US" sz="2400" dirty="0">
              <a:solidFill>
                <a:srgbClr val="262626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79875" name="Picture 4" descr="C:\Users\hp\AppData\Roaming\Tencent\Users\648774553\QQ\WinTemp\RichOle\V{OL_EX`F0C36%T%3I%}UP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4339" y="1938339"/>
            <a:ext cx="7475537" cy="360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>
            <a:extLst>
              <a:ext uri="{FF2B5EF4-FFF2-40B4-BE49-F238E27FC236}">
                <a16:creationId xmlns="" xmlns:a16="http://schemas.microsoft.com/office/drawing/2014/main" id="{A5343612-C0C9-489C-A991-F7D4FFC06125}"/>
              </a:ext>
            </a:extLst>
          </p:cNvPr>
          <p:cNvSpPr/>
          <p:nvPr/>
        </p:nvSpPr>
        <p:spPr>
          <a:xfrm>
            <a:off x="9540396" y="2037703"/>
            <a:ext cx="24787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latin typeface="Symbol" pitchFamily="18" charset="2"/>
                <a:ea typeface="宋体" charset="-122"/>
                <a:cs typeface="Arial" charset="0"/>
              </a:rPr>
              <a:t>Q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nW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88640"/>
            <a:ext cx="7772400" cy="6096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: 0-1 Knapsack Problem</a:t>
            </a:r>
          </a:p>
        </p:txBody>
      </p:sp>
      <p:pic>
        <p:nvPicPr>
          <p:cNvPr id="39" name="Picture 1" descr="C:\Users\hp\AppData\Roaming\Tencent\Users\648774553\QQ\WinTemp\RichOle\5]XPIL]N[_@XH$M38`$[S8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585" y="1556793"/>
            <a:ext cx="7421563" cy="498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Box 39"/>
          <p:cNvSpPr txBox="1"/>
          <p:nvPr/>
        </p:nvSpPr>
        <p:spPr>
          <a:xfrm>
            <a:off x="4295800" y="1052737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262626"/>
                </a:solidFill>
                <a:latin typeface="Arial" charset="0"/>
                <a:ea typeface="宋体" charset="-122"/>
              </a:rPr>
              <a:t>Compute OPT(5,12)</a:t>
            </a:r>
            <a:endParaRPr lang="zh-CN" altLang="en-US" sz="2400" dirty="0">
              <a:solidFill>
                <a:srgbClr val="262626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EAA5134C-6878-4814-A746-C88A1F32DA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570555"/>
                <a:ext cx="10972800" cy="4525963"/>
              </a:xfrm>
            </p:spPr>
            <p:txBody>
              <a:bodyPr/>
              <a:lstStyle/>
              <a:p>
                <a:r>
                  <a:rPr lang="en-US" altLang="zh-CN" b="1" kern="0" dirty="0">
                    <a:latin typeface="Times New Roman"/>
                  </a:rPr>
                  <a:t>Unbounded Knapsack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</a:t>
                </a:r>
              </a:p>
              <a:p>
                <a:pPr lvl="1">
                  <a:buFont typeface="Times New Roman" panose="02020603050405020304" pitchFamily="18" charset="0"/>
                  <a:buChar char="⁃"/>
                </a:pPr>
                <a:r>
                  <a:rPr lang="en-US" altLang="zh-CN" b="1" kern="0" dirty="0">
                    <a:latin typeface="Times New Roman"/>
                  </a:rPr>
                  <a:t>Formulation: </a:t>
                </a:r>
              </a:p>
              <a:p>
                <a:pPr lvl="1">
                  <a:buFont typeface="Times New Roman" panose="02020603050405020304" pitchFamily="18" charset="0"/>
                  <a:buChar char="⁃"/>
                </a:pPr>
                <a:endParaRPr lang="en-US" altLang="zh-CN" b="1" kern="0" dirty="0">
                  <a:latin typeface="Times New Roman"/>
                  <a:cs typeface="Times New Roman" panose="02020603050405020304" pitchFamily="18" charset="0"/>
                </a:endParaRPr>
              </a:p>
              <a:p>
                <a:pPr lvl="1">
                  <a:buFont typeface="Times New Roman" panose="02020603050405020304" pitchFamily="18" charset="0"/>
                  <a:buChar char="⁃"/>
                </a:pPr>
                <a:endParaRPr lang="en-US" altLang="zh-CN" b="1" kern="0" dirty="0">
                  <a:latin typeface="Times New Roman"/>
                  <a:cs typeface="Times New Roman" panose="02020603050405020304" pitchFamily="18" charset="0"/>
                </a:endParaRPr>
              </a:p>
              <a:p>
                <a:pPr lvl="1">
                  <a:buFont typeface="Times New Roman" panose="02020603050405020304" pitchFamily="18" charset="0"/>
                  <a:buChar char="⁃"/>
                </a:pPr>
                <a:endParaRPr lang="en-US" altLang="zh-CN" b="1" dirty="0">
                  <a:latin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buFont typeface="Times New Roman" panose="02020603050405020304" pitchFamily="18" charset="0"/>
                  <a:buChar char="⁃"/>
                </a:pPr>
                <a:r>
                  <a:rPr lang="en-US" altLang="zh-CN" b="1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0-1-2</a:t>
                </a:r>
                <a:r>
                  <a:rPr lang="zh-CN" altLang="zh-CN" b="1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背包问题</a:t>
                </a:r>
                <a:r>
                  <a:rPr lang="en-US" altLang="zh-CN" b="1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b="1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b="1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PTA </a:t>
                </a:r>
                <a:r>
                  <a:rPr lang="zh-CN" altLang="en-US" b="1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习题课（</a:t>
                </a:r>
                <a:r>
                  <a:rPr lang="en-US" altLang="zh-CN" b="1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11</a:t>
                </a:r>
                <a:r>
                  <a:rPr lang="zh-CN" altLang="en-US" b="1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周）：</a:t>
                </a:r>
                <a:r>
                  <a:rPr lang="en-US" altLang="zh-CN" b="1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8-1</a:t>
                </a:r>
                <a:r>
                  <a:rPr lang="zh-CN" altLang="en-US" b="1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）</a:t>
                </a:r>
                <a:endParaRPr lang="en-US" altLang="zh-CN" b="1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CN" b="1" kern="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个物品，第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个物品的重量为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，价值为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(1≤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≤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，而且每个物品开始时</a:t>
                </a:r>
                <a:r>
                  <a:rPr lang="zh-CN" altLang="zh-CN" sz="2400" u="sng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数量都为</a:t>
                </a:r>
                <a:r>
                  <a:rPr lang="en-US" altLang="zh-CN" sz="2400" u="sng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。背包容量为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，选择物品装包，在物品总重不超过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的情况下，获得最大的物品价值和。比如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n=3,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重量分别为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(2,5,7),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价值为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(3,7,9),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如果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W=9,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则获得的最大价值为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13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（装第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个物品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件和第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个物品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件）。用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M(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k,w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表示可选物品为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1…k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，背包剩余容量为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时获得的最大总价值。</a:t>
                </a:r>
                <a:endParaRPr lang="en-US" altLang="zh-CN" sz="2400" b="1" kern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A5134C-6878-4814-A746-C88A1F32DA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570555"/>
                <a:ext cx="10972800" cy="4525963"/>
              </a:xfrm>
              <a:blipFill>
                <a:blip r:embed="rId3"/>
                <a:stretch>
                  <a:fillRect l="-1278" t="-1887" r="-2167" b="-163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68">
            <a:extLst>
              <a:ext uri="{FF2B5EF4-FFF2-40B4-BE49-F238E27FC236}">
                <a16:creationId xmlns="" xmlns:a16="http://schemas.microsoft.com/office/drawing/2014/main" id="{F91DFE69-F68D-4CE2-85B9-63498762F6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617423"/>
              </p:ext>
            </p:extLst>
          </p:nvPr>
        </p:nvGraphicFramePr>
        <p:xfrm>
          <a:off x="1748527" y="1770657"/>
          <a:ext cx="1814806" cy="1033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4" name="公式" r:id="rId4" imgW="748975" imgH="431613" progId="Equation.3">
                  <p:embed/>
                </p:oleObj>
              </mc:Choice>
              <mc:Fallback>
                <p:oleObj name="公式" r:id="rId4" imgW="748975" imgH="431613" progId="Equation.3">
                  <p:embed/>
                  <p:pic>
                    <p:nvPicPr>
                      <p:cNvPr id="4" name="Object 68">
                        <a:extLst>
                          <a:ext uri="{FF2B5EF4-FFF2-40B4-BE49-F238E27FC236}">
                            <a16:creationId xmlns="" xmlns:a16="http://schemas.microsoft.com/office/drawing/2014/main" id="{F91DFE69-F68D-4CE2-85B9-63498762F6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8527" y="1770657"/>
                        <a:ext cx="1814806" cy="10335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9">
            <a:extLst>
              <a:ext uri="{FF2B5EF4-FFF2-40B4-BE49-F238E27FC236}">
                <a16:creationId xmlns="" xmlns:a16="http://schemas.microsoft.com/office/drawing/2014/main" id="{85D9281F-DA9F-4DFF-992E-D0919E8755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899546"/>
              </p:ext>
            </p:extLst>
          </p:nvPr>
        </p:nvGraphicFramePr>
        <p:xfrm>
          <a:off x="3998996" y="1266493"/>
          <a:ext cx="5066656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5" name="Equation" r:id="rId6" imgW="1485720" imgH="634680" progId="Equation.3">
                  <p:embed/>
                </p:oleObj>
              </mc:Choice>
              <mc:Fallback>
                <p:oleObj name="Equation" r:id="rId6" imgW="1485720" imgH="634680" progId="Equation.3">
                  <p:embed/>
                  <p:pic>
                    <p:nvPicPr>
                      <p:cNvPr id="12357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96" y="1266493"/>
                        <a:ext cx="5066656" cy="150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97284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B00FC7F-0D62-466E-A138-99D4AC936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24207"/>
            <a:ext cx="10972800" cy="24792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完成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M(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k,w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的递归方程。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A28E124F-DCEC-4025-B2C4-39457EDE5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028" y="1319273"/>
            <a:ext cx="6572431" cy="13862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C1CA2525-9E4A-462D-8721-31E9EC1CF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739" y="3497015"/>
            <a:ext cx="9599629" cy="20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9565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5079" y="338137"/>
            <a:ext cx="8402637" cy="6858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Analyzing Algorithms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199" y="1429699"/>
            <a:ext cx="10964159" cy="4351338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time</a:t>
            </a:r>
            <a:r>
              <a:rPr lang="en-US" altLang="zh-CN" sz="3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formulation:</a:t>
            </a:r>
            <a:endParaRPr lang="en-US" altLang="zh-C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Input:		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What kind of input?		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Size of input: 	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How many datum?		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n=|I|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Machine: CPU	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How fast is the machine? 		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v1,…,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vk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Computing model: </a:t>
            </a: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RAM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random-access machine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):	How many machines?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One only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Guarantee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Generally, we seek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upper bounds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on the running time, because everybody likes a guarantee	  max (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i.e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,. in the worst case)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Run time decided by: number of basic operations done and </a:t>
            </a:r>
            <a:r>
              <a:rPr lang="en-US" altLang="zh-CN" b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speed</a:t>
            </a:r>
          </a:p>
          <a:p>
            <a:pPr marL="742950" lvl="1" indent="-285750" algn="ctr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Run time:  t = sum{n1/v1+…+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nk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vk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8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BB00FC7F-0D62-466E-A138-99D4AC9360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424207"/>
                <a:ext cx="10972800" cy="115006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b="1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 b="1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个物品的总量为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1, 3, 4, 5, 7</a:t>
                </a:r>
                <a:r>
                  <a:rPr lang="zh-CN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；价值为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9</a:t>
                </a:r>
                <a:r>
                  <a:rPr lang="zh-CN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12</a:t>
                </a:r>
                <a:r>
                  <a:rPr lang="zh-CN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17</a:t>
                </a:r>
                <a:r>
                  <a:rPr lang="zh-CN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；背包容量为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12</a:t>
                </a:r>
                <a:r>
                  <a:rPr lang="zh-CN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。列表计算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M(</a:t>
                </a:r>
                <a:r>
                  <a:rPr lang="en-US" altLang="zh-CN" sz="2800" dirty="0" err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k,w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)(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0≤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k</m:t>
                    </m:r>
                    <m:r>
                      <a:rPr lang="en-US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≤5, 0≤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w</m:t>
                    </m:r>
                    <m:r>
                      <a:rPr lang="en-US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≤12)</m:t>
                    </m:r>
                  </m:oMath>
                </a14:m>
                <a:endParaRPr lang="en-US" altLang="zh-CN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B00FC7F-0D62-466E-A138-99D4AC9360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424207"/>
                <a:ext cx="10972800" cy="1150069"/>
              </a:xfrm>
              <a:blipFill>
                <a:blip r:embed="rId2"/>
                <a:stretch>
                  <a:fillRect l="-1111" t="-6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B7E81B7-0546-45E2-BF11-B96207117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900" y="1513952"/>
            <a:ext cx="8113565" cy="322620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2C285850-6FEC-4056-A560-52116D32A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6900" y="1686572"/>
            <a:ext cx="8580761" cy="31065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EA71E0FC-4B1A-45DB-8B44-A406ECE5A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5469" y="1739578"/>
            <a:ext cx="8037752" cy="30005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89904DC3-7712-410A-8E5E-DC9318114C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8779" y="1739578"/>
            <a:ext cx="8123192" cy="300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157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5F1881A-F2FD-42D9-B787-7BC1CD03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986" y="519260"/>
            <a:ext cx="11204027" cy="685800"/>
          </a:xfrm>
        </p:spPr>
        <p:txBody>
          <a:bodyPr>
            <a:normAutofit fontScale="90000"/>
          </a:bodyPr>
          <a:lstStyle/>
          <a:p>
            <a:pPr lvl="0" eaLnBrk="0" hangingPunct="0">
              <a:spcBef>
                <a:spcPct val="75000"/>
              </a:spcBef>
              <a:defRPr/>
            </a:pPr>
            <a:r>
              <a:rPr lang="en-US" altLang="zh-CN" sz="4000" b="1" kern="0" dirty="0">
                <a:solidFill>
                  <a:srgbClr val="262626"/>
                </a:solidFill>
                <a:latin typeface="Times New Roman"/>
                <a:ea typeface="宋体" charset="-122"/>
                <a:cs typeface="+mn-cs"/>
              </a:rPr>
              <a:t>(4)</a:t>
            </a:r>
            <a:r>
              <a:rPr lang="zh-CN" altLang="en-US" sz="4000" b="1" kern="0" dirty="0">
                <a:solidFill>
                  <a:srgbClr val="262626"/>
                </a:solidFill>
                <a:latin typeface="Times New Roman"/>
                <a:ea typeface="宋体" charset="-122"/>
                <a:cs typeface="+mn-cs"/>
              </a:rPr>
              <a:t> </a:t>
            </a:r>
            <a:r>
              <a:rPr lang="en-US" altLang="zh-CN" sz="4000" b="1" kern="0" dirty="0">
                <a:solidFill>
                  <a:srgbClr val="262626"/>
                </a:solidFill>
                <a:latin typeface="Times New Roman"/>
                <a:ea typeface="宋体" charset="-122"/>
                <a:cs typeface="+mn-cs"/>
              </a:rPr>
              <a:t>Matrix chain multiplication</a:t>
            </a:r>
            <a:r>
              <a:rPr lang="zh-CN" altLang="en-US" sz="3600" kern="0" dirty="0">
                <a:solidFill>
                  <a:srgbClr val="262626"/>
                </a:solidFill>
                <a:ea typeface="宋体" charset="-122"/>
                <a:cs typeface="+mn-cs"/>
              </a:rPr>
              <a:t/>
            </a:r>
            <a:br>
              <a:rPr lang="zh-CN" altLang="en-US" sz="3600" kern="0" dirty="0">
                <a:solidFill>
                  <a:srgbClr val="262626"/>
                </a:solidFill>
                <a:ea typeface="宋体" charset="-122"/>
                <a:cs typeface="+mn-cs"/>
              </a:rPr>
            </a:br>
            <a:endParaRPr lang="zh-CN" altLang="en-US" dirty="0"/>
          </a:p>
        </p:txBody>
      </p:sp>
      <p:sp>
        <p:nvSpPr>
          <p:cNvPr id="4" name="单圆角矩形 6">
            <a:extLst>
              <a:ext uri="{FF2B5EF4-FFF2-40B4-BE49-F238E27FC236}">
                <a16:creationId xmlns="" xmlns:a16="http://schemas.microsoft.com/office/drawing/2014/main" id="{0C2B23D0-1C9B-4421-BD78-6C66B4EEB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806" y="1099238"/>
            <a:ext cx="9976701" cy="1596829"/>
          </a:xfrm>
          <a:prstGeom prst="snip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spcAft>
                <a:spcPct val="25000"/>
              </a:spcAft>
            </a:pPr>
            <a:r>
              <a:rPr lang="en-US" altLang="zh-CN" sz="2400" dirty="0">
                <a:solidFill>
                  <a:srgbClr val="474747"/>
                </a:solidFill>
                <a:latin typeface="Calibri" pitchFamily="34" charset="0"/>
              </a:rPr>
              <a:t>Given a sequence of matrices </a:t>
            </a:r>
            <a:r>
              <a:rPr lang="en-US" altLang="zh-CN" sz="2400" i="1" dirty="0">
                <a:solidFill>
                  <a:srgbClr val="474747"/>
                </a:solidFill>
                <a:latin typeface="Calibri" pitchFamily="34" charset="0"/>
              </a:rPr>
              <a:t>A</a:t>
            </a:r>
            <a:r>
              <a:rPr lang="en-US" altLang="zh-CN" sz="2400" i="1" baseline="-25000" dirty="0">
                <a:solidFill>
                  <a:srgbClr val="474747"/>
                </a:solidFill>
                <a:latin typeface="Calibri" pitchFamily="34" charset="0"/>
              </a:rPr>
              <a:t>1 </a:t>
            </a:r>
            <a:r>
              <a:rPr lang="en-US" altLang="zh-CN" sz="2400" i="1" dirty="0">
                <a:solidFill>
                  <a:srgbClr val="474747"/>
                </a:solidFill>
                <a:latin typeface="Calibri" pitchFamily="34" charset="0"/>
              </a:rPr>
              <a:t>A</a:t>
            </a:r>
            <a:r>
              <a:rPr lang="en-US" altLang="zh-CN" sz="2400" i="1" baseline="-25000" dirty="0">
                <a:solidFill>
                  <a:srgbClr val="474747"/>
                </a:solidFill>
                <a:latin typeface="Calibri" pitchFamily="34" charset="0"/>
              </a:rPr>
              <a:t>2</a:t>
            </a:r>
            <a:r>
              <a:rPr lang="en-US" altLang="zh-CN" sz="2400" i="1" dirty="0">
                <a:solidFill>
                  <a:srgbClr val="474747"/>
                </a:solidFill>
                <a:latin typeface="Calibri" pitchFamily="34" charset="0"/>
              </a:rPr>
              <a:t>…A</a:t>
            </a:r>
            <a:r>
              <a:rPr lang="en-US" altLang="zh-CN" sz="2400" i="1" baseline="-25000" dirty="0">
                <a:solidFill>
                  <a:srgbClr val="474747"/>
                </a:solidFill>
                <a:latin typeface="Calibri" pitchFamily="34" charset="0"/>
              </a:rPr>
              <a:t>n </a:t>
            </a:r>
            <a:r>
              <a:rPr lang="en-US" altLang="zh-CN" sz="2400" i="1" dirty="0">
                <a:solidFill>
                  <a:srgbClr val="474747"/>
                </a:solidFill>
                <a:latin typeface="Calibri" pitchFamily="34" charset="0"/>
              </a:rPr>
              <a:t>,</a:t>
            </a:r>
            <a:r>
              <a:rPr lang="en-US" altLang="zh-CN" sz="2400" dirty="0">
                <a:solidFill>
                  <a:srgbClr val="474747"/>
                </a:solidFill>
                <a:latin typeface="Calibri" pitchFamily="34" charset="0"/>
              </a:rPr>
              <a:t> and dimensions  </a:t>
            </a:r>
            <a:r>
              <a:rPr lang="en-US" altLang="zh-CN" sz="2400" i="1" dirty="0">
                <a:solidFill>
                  <a:srgbClr val="474747"/>
                </a:solidFill>
                <a:latin typeface="Calibri" pitchFamily="34" charset="0"/>
              </a:rPr>
              <a:t>p</a:t>
            </a:r>
            <a:r>
              <a:rPr lang="en-US" altLang="zh-CN" sz="2400" i="1" baseline="-25000" dirty="0">
                <a:solidFill>
                  <a:srgbClr val="474747"/>
                </a:solidFill>
                <a:latin typeface="Calibri" pitchFamily="34" charset="0"/>
              </a:rPr>
              <a:t>0 </a:t>
            </a:r>
            <a:r>
              <a:rPr lang="en-US" altLang="zh-CN" sz="2400" i="1" dirty="0">
                <a:solidFill>
                  <a:srgbClr val="474747"/>
                </a:solidFill>
                <a:latin typeface="Calibri" pitchFamily="34" charset="0"/>
              </a:rPr>
              <a:t>p</a:t>
            </a:r>
            <a:r>
              <a:rPr lang="en-US" altLang="zh-CN" sz="2400" i="1" baseline="-25000" dirty="0">
                <a:solidFill>
                  <a:srgbClr val="474747"/>
                </a:solidFill>
                <a:latin typeface="Calibri" pitchFamily="34" charset="0"/>
              </a:rPr>
              <a:t>1</a:t>
            </a:r>
            <a:r>
              <a:rPr lang="en-US" altLang="zh-CN" sz="2400" i="1" dirty="0">
                <a:solidFill>
                  <a:srgbClr val="474747"/>
                </a:solidFill>
                <a:latin typeface="Calibri" pitchFamily="34" charset="0"/>
              </a:rPr>
              <a:t>…</a:t>
            </a:r>
            <a:r>
              <a:rPr lang="en-US" altLang="zh-CN" sz="2400" i="1" dirty="0" err="1">
                <a:solidFill>
                  <a:srgbClr val="474747"/>
                </a:solidFill>
                <a:latin typeface="Calibri" pitchFamily="34" charset="0"/>
              </a:rPr>
              <a:t>p</a:t>
            </a:r>
            <a:r>
              <a:rPr lang="en-US" altLang="zh-CN" sz="2400" i="1" baseline="-25000" dirty="0" err="1">
                <a:solidFill>
                  <a:srgbClr val="474747"/>
                </a:solidFill>
                <a:latin typeface="Calibri" pitchFamily="34" charset="0"/>
              </a:rPr>
              <a:t>n</a:t>
            </a:r>
            <a:r>
              <a:rPr lang="en-US" altLang="zh-CN" sz="2400" i="1" baseline="-25000" dirty="0">
                <a:solidFill>
                  <a:srgbClr val="474747"/>
                </a:solidFill>
                <a:latin typeface="Calibri" pitchFamily="34" charset="0"/>
              </a:rPr>
              <a:t>  </a:t>
            </a:r>
            <a:r>
              <a:rPr lang="en-US" altLang="zh-CN" sz="2400" dirty="0">
                <a:solidFill>
                  <a:srgbClr val="474747"/>
                </a:solidFill>
                <a:latin typeface="Calibri" pitchFamily="34" charset="0"/>
              </a:rPr>
              <a:t>where </a:t>
            </a:r>
            <a:r>
              <a:rPr lang="en-US" altLang="zh-CN" sz="2400" i="1" dirty="0">
                <a:solidFill>
                  <a:srgbClr val="474747"/>
                </a:solidFill>
                <a:latin typeface="Calibri" pitchFamily="34" charset="0"/>
              </a:rPr>
              <a:t>A</a:t>
            </a:r>
            <a:r>
              <a:rPr lang="en-US" altLang="zh-CN" sz="2400" i="1" baseline="-25000" dirty="0">
                <a:solidFill>
                  <a:srgbClr val="474747"/>
                </a:solidFill>
                <a:latin typeface="Calibri" pitchFamily="34" charset="0"/>
              </a:rPr>
              <a:t>i  </a:t>
            </a:r>
            <a:r>
              <a:rPr lang="en-US" altLang="zh-CN" sz="2400" dirty="0">
                <a:solidFill>
                  <a:srgbClr val="474747"/>
                </a:solidFill>
                <a:latin typeface="Calibri" pitchFamily="34" charset="0"/>
              </a:rPr>
              <a:t>is of dimension </a:t>
            </a:r>
            <a:r>
              <a:rPr lang="en-US" altLang="zh-CN" sz="2400" i="1" dirty="0">
                <a:solidFill>
                  <a:srgbClr val="474747"/>
                </a:solidFill>
                <a:latin typeface="Calibri" pitchFamily="34" charset="0"/>
              </a:rPr>
              <a:t>p</a:t>
            </a:r>
            <a:r>
              <a:rPr lang="en-US" altLang="zh-CN" sz="2400" i="1" baseline="-25000" dirty="0">
                <a:solidFill>
                  <a:srgbClr val="474747"/>
                </a:solidFill>
                <a:latin typeface="Calibri" pitchFamily="34" charset="0"/>
              </a:rPr>
              <a:t>i-1 </a:t>
            </a:r>
            <a:r>
              <a:rPr lang="en-US" altLang="zh-CN" sz="2400" dirty="0">
                <a:solidFill>
                  <a:srgbClr val="474747"/>
                </a:solidFill>
                <a:latin typeface="Calibri" pitchFamily="34" charset="0"/>
              </a:rPr>
              <a:t>x </a:t>
            </a:r>
            <a:r>
              <a:rPr lang="en-US" altLang="zh-CN" sz="2400" i="1" baseline="-25000" dirty="0">
                <a:solidFill>
                  <a:srgbClr val="474747"/>
                </a:solidFill>
                <a:latin typeface="Calibri" pitchFamily="34" charset="0"/>
              </a:rPr>
              <a:t> </a:t>
            </a:r>
            <a:r>
              <a:rPr lang="en-US" altLang="zh-CN" sz="2400" i="1" dirty="0">
                <a:solidFill>
                  <a:srgbClr val="474747"/>
                </a:solidFill>
                <a:latin typeface="Calibri" pitchFamily="34" charset="0"/>
              </a:rPr>
              <a:t>p</a:t>
            </a:r>
            <a:r>
              <a:rPr lang="en-US" altLang="zh-CN" sz="2400" i="1" baseline="-25000" dirty="0">
                <a:solidFill>
                  <a:srgbClr val="474747"/>
                </a:solidFill>
                <a:latin typeface="Calibri" pitchFamily="34" charset="0"/>
              </a:rPr>
              <a:t>i </a:t>
            </a:r>
            <a:r>
              <a:rPr lang="en-US" altLang="zh-CN" sz="2400" dirty="0">
                <a:solidFill>
                  <a:srgbClr val="474747"/>
                </a:solidFill>
                <a:latin typeface="Calibri" pitchFamily="34" charset="0"/>
              </a:rPr>
              <a:t>, determine multiplication sequence that minimizes the number of operations.</a:t>
            </a:r>
          </a:p>
        </p:txBody>
      </p:sp>
      <p:graphicFrame>
        <p:nvGraphicFramePr>
          <p:cNvPr id="8" name="Object 373" descr=" 4">
            <a:extLst>
              <a:ext uri="{FF2B5EF4-FFF2-40B4-BE49-F238E27FC236}">
                <a16:creationId xmlns="" xmlns:a16="http://schemas.microsoft.com/office/drawing/2014/main" id="{893D4119-88EC-4C30-8269-48B6179F16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070332"/>
              </p:ext>
            </p:extLst>
          </p:nvPr>
        </p:nvGraphicFramePr>
        <p:xfrm>
          <a:off x="493986" y="4655942"/>
          <a:ext cx="5992812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86" name="数式" r:id="rId3" imgW="3200400" imgH="533400" progId="Equation.3">
                  <p:embed/>
                </p:oleObj>
              </mc:Choice>
              <mc:Fallback>
                <p:oleObj name="数式" r:id="rId3" imgW="3200400" imgH="533400" progId="Equation.3">
                  <p:embed/>
                  <p:pic>
                    <p:nvPicPr>
                      <p:cNvPr id="6" name="Object 373" descr="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986" y="4655942"/>
                        <a:ext cx="5992812" cy="1000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" descr="C:\Users\hp\AppData\Roaming\Tencent\Users\648774553\QQ\WinTemp\RichOle\IBZ(@J~)UM`Q0Q70~333`6P.jpg">
            <a:extLst>
              <a:ext uri="{FF2B5EF4-FFF2-40B4-BE49-F238E27FC236}">
                <a16:creationId xmlns="" xmlns:a16="http://schemas.microsoft.com/office/drawing/2014/main" id="{9E4B2067-551E-4EE7-9DEE-A0E1C9CEB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61056" y="2842690"/>
            <a:ext cx="5437155" cy="383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Object 369" descr=" 8561">
            <a:extLst>
              <a:ext uri="{FF2B5EF4-FFF2-40B4-BE49-F238E27FC236}">
                <a16:creationId xmlns="" xmlns:a16="http://schemas.microsoft.com/office/drawing/2014/main" id="{586DDAE3-4766-4A43-BC73-A6A7EEF757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758474"/>
              </p:ext>
            </p:extLst>
          </p:nvPr>
        </p:nvGraphicFramePr>
        <p:xfrm>
          <a:off x="2366820" y="3327809"/>
          <a:ext cx="296862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87" name="数式" r:id="rId6" imgW="1638300" imgH="241300" progId="Equation.3">
                  <p:embed/>
                </p:oleObj>
              </mc:Choice>
              <mc:Fallback>
                <p:oleObj name="数式" r:id="rId6" imgW="1638300" imgH="241300" progId="Equation.3">
                  <p:embed/>
                  <p:pic>
                    <p:nvPicPr>
                      <p:cNvPr id="8561" name="Object 369" descr=" 85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820" y="3327809"/>
                        <a:ext cx="2968625" cy="4365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70" descr=" 8562">
            <a:extLst>
              <a:ext uri="{FF2B5EF4-FFF2-40B4-BE49-F238E27FC236}">
                <a16:creationId xmlns="" xmlns:a16="http://schemas.microsoft.com/office/drawing/2014/main" id="{AEAF5E3C-0DA8-4350-BFBF-48BD23FC02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112670"/>
              </p:ext>
            </p:extLst>
          </p:nvPr>
        </p:nvGraphicFramePr>
        <p:xfrm>
          <a:off x="930529" y="3327809"/>
          <a:ext cx="1304702" cy="406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88" name="公式" r:id="rId8" imgW="774364" imgH="241195" progId="Equation.3">
                  <p:embed/>
                </p:oleObj>
              </mc:Choice>
              <mc:Fallback>
                <p:oleObj name="公式" r:id="rId8" imgW="774364" imgH="241195" progId="Equation.3">
                  <p:embed/>
                  <p:pic>
                    <p:nvPicPr>
                      <p:cNvPr id="8562" name="Object 370" descr=" 85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529" y="3327809"/>
                        <a:ext cx="1304702" cy="4063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6" descr=" 8567">
            <a:extLst>
              <a:ext uri="{FF2B5EF4-FFF2-40B4-BE49-F238E27FC236}">
                <a16:creationId xmlns="" xmlns:a16="http://schemas.microsoft.com/office/drawing/2014/main" id="{B75F735A-6B38-48D1-AB8E-490B120E6C75}"/>
              </a:ext>
            </a:extLst>
          </p:cNvPr>
          <p:cNvGrpSpPr>
            <a:grpSpLocks/>
          </p:cNvGrpSpPr>
          <p:nvPr/>
        </p:nvGrpSpPr>
        <p:grpSpPr bwMode="auto">
          <a:xfrm>
            <a:off x="829951" y="3804632"/>
            <a:ext cx="1932103" cy="436563"/>
            <a:chOff x="747" y="3562"/>
            <a:chExt cx="2374" cy="364"/>
          </a:xfrm>
        </p:grpSpPr>
        <p:sp>
          <p:nvSpPr>
            <p:cNvPr id="19" name="Text Box 7">
              <a:extLst>
                <a:ext uri="{FF2B5EF4-FFF2-40B4-BE49-F238E27FC236}">
                  <a16:creationId xmlns="" xmlns:a16="http://schemas.microsoft.com/office/drawing/2014/main" id="{FEA1256A-DAC2-4AAE-92B2-A189EBE836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7" y="3593"/>
              <a:ext cx="66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>
                  <a:latin typeface="Verdana" pitchFamily="34" charset="0"/>
                  <a:ea typeface="黑体" pitchFamily="49" charset="-122"/>
                </a:rPr>
                <a:t>        </a:t>
              </a:r>
              <a:endParaRPr kumimoji="1" lang="ja-JP" altLang="en-US" sz="2400">
                <a:latin typeface="Verdana" pitchFamily="34" charset="0"/>
                <a:ea typeface="黑体" pitchFamily="49" charset="-122"/>
              </a:endParaRPr>
            </a:p>
          </p:txBody>
        </p:sp>
        <p:graphicFrame>
          <p:nvGraphicFramePr>
            <p:cNvPr id="20" name="Object 371">
              <a:extLst>
                <a:ext uri="{FF2B5EF4-FFF2-40B4-BE49-F238E27FC236}">
                  <a16:creationId xmlns="" xmlns:a16="http://schemas.microsoft.com/office/drawing/2014/main" id="{485CCBAE-97D3-4EE4-980D-3C3503C5D4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8" y="3584"/>
            <a:ext cx="751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89" name="Equation" r:id="rId10" imgW="279360" imgH="228600" progId="Equation.3">
                    <p:embed/>
                  </p:oleObj>
                </mc:Choice>
                <mc:Fallback>
                  <p:oleObj name="Equation" r:id="rId10" imgW="279360" imgH="228600" progId="Equation.3">
                    <p:embed/>
                    <p:pic>
                      <p:nvPicPr>
                        <p:cNvPr id="8563" name="Object 3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8" y="3584"/>
                          <a:ext cx="751" cy="3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372">
              <a:extLst>
                <a:ext uri="{FF2B5EF4-FFF2-40B4-BE49-F238E27FC236}">
                  <a16:creationId xmlns="" xmlns:a16="http://schemas.microsoft.com/office/drawing/2014/main" id="{12A88B6D-A12D-42B5-9DE9-8DA4E357D9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42" y="3562"/>
            <a:ext cx="779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90" name="数式" r:id="rId12" imgW="520700" imgH="228600" progId="Equation.3">
                    <p:embed/>
                  </p:oleObj>
                </mc:Choice>
                <mc:Fallback>
                  <p:oleObj name="数式" r:id="rId12" imgW="520700" imgH="228600" progId="Equation.3">
                    <p:embed/>
                    <p:pic>
                      <p:nvPicPr>
                        <p:cNvPr id="8564" name="Object 3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2" y="3562"/>
                          <a:ext cx="779" cy="34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989D5721-59DD-49F0-AD78-14C744EFB3A1}"/>
              </a:ext>
            </a:extLst>
          </p:cNvPr>
          <p:cNvSpPr/>
          <p:nvPr/>
        </p:nvSpPr>
        <p:spPr>
          <a:xfrm>
            <a:off x="10112826" y="2760205"/>
            <a:ext cx="11239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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5970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60004" y="13092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/>
          <a:p>
            <a:pPr marL="571500" indent="-571500" eaLnBrk="0" fontAlgn="base" hangingPunct="0">
              <a:spcBef>
                <a:spcPct val="7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200" b="1" dirty="0">
                <a:solidFill>
                  <a:srgbClr val="26262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Applying dynamic programming</a:t>
            </a:r>
            <a:endParaRPr lang="zh-CN" altLang="en-US" sz="3200" kern="0" dirty="0">
              <a:solidFill>
                <a:srgbClr val="262626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pic>
        <p:nvPicPr>
          <p:cNvPr id="52226" name="Picture 1" descr="C:\Users\hp\AppData\Roaming\Tencent\Users\648774553\QQ\WinTemp\RichOle\TFK408QLSY5[I0551FR5_7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9537" y="1628801"/>
            <a:ext cx="7896225" cy="309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7" name="AutoShape 2" descr="C:\Users\hp\AppData\Roaming\Tencent\Users\648774553\QQ\WinTemp\RichOle\J[JNL17FFEF50}{[O$T0.jpg"/>
          <p:cNvSpPr>
            <a:spLocks noChangeAspect="1" noChangeArrowheads="1"/>
          </p:cNvSpPr>
          <p:nvPr/>
        </p:nvSpPr>
        <p:spPr bwMode="auto">
          <a:xfrm>
            <a:off x="152400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262626"/>
              </a:solidFill>
              <a:latin typeface="Calibri" pitchFamily="34" charset="0"/>
              <a:ea typeface="宋体" charset="-122"/>
            </a:endParaRPr>
          </a:p>
        </p:txBody>
      </p:sp>
      <p:sp>
        <p:nvSpPr>
          <p:cNvPr id="52228" name="AutoShape 3" descr="C:\Users\hp\AppData\Roaming\Tencent\Users\648774553\QQ\WinTemp\RichOle\J[JNL17FFEF50}{[O$T0.jpg"/>
          <p:cNvSpPr>
            <a:spLocks noChangeAspect="1" noChangeArrowheads="1"/>
          </p:cNvSpPr>
          <p:nvPr/>
        </p:nvSpPr>
        <p:spPr bwMode="auto">
          <a:xfrm>
            <a:off x="1676400" y="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262626"/>
              </a:solidFill>
              <a:latin typeface="Calibri" pitchFamily="34" charset="0"/>
              <a:ea typeface="宋体" charset="-122"/>
            </a:endParaRPr>
          </a:p>
        </p:txBody>
      </p:sp>
      <p:sp>
        <p:nvSpPr>
          <p:cNvPr id="52229" name="AutoShape 4" descr="C:\Users\hp\AppData\Roaming\Tencent\Users\648774553\QQ\WinTemp\RichOle\J[JNL17FFEF50}{[O$T0.jpg"/>
          <p:cNvSpPr>
            <a:spLocks noChangeAspect="1" noChangeArrowheads="1"/>
          </p:cNvSpPr>
          <p:nvPr/>
        </p:nvSpPr>
        <p:spPr bwMode="auto">
          <a:xfrm>
            <a:off x="1828800" y="304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262626"/>
              </a:solidFill>
              <a:latin typeface="Calibri" pitchFamily="34" charset="0"/>
              <a:ea typeface="宋体" charset="-122"/>
            </a:endParaRPr>
          </a:p>
        </p:txBody>
      </p:sp>
      <p:sp>
        <p:nvSpPr>
          <p:cNvPr id="52230" name="AutoShape 5" descr="C:\Users\hp\AppData\Roaming\Tencent\Users\648774553\QQ\WinTemp\RichOle\J[JNL17FFEF50}{[O$T0.jpg"/>
          <p:cNvSpPr>
            <a:spLocks noChangeAspect="1" noChangeArrowheads="1"/>
          </p:cNvSpPr>
          <p:nvPr/>
        </p:nvSpPr>
        <p:spPr bwMode="auto">
          <a:xfrm>
            <a:off x="1981200" y="457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262626"/>
              </a:solidFill>
              <a:latin typeface="Calibri" pitchFamily="34" charset="0"/>
              <a:ea typeface="宋体" charset="-122"/>
            </a:endParaRPr>
          </a:p>
        </p:txBody>
      </p:sp>
      <p:sp>
        <p:nvSpPr>
          <p:cNvPr id="52231" name="AutoShape 7" descr="C:\Users\hp\AppData\Roaming\Tencent\Users\648774553\QQ\WinTemp\RichOle\J[JNL17FFEF50}{[O$T0.jpg"/>
          <p:cNvSpPr>
            <a:spLocks noChangeAspect="1" noChangeArrowheads="1"/>
          </p:cNvSpPr>
          <p:nvPr/>
        </p:nvSpPr>
        <p:spPr bwMode="auto">
          <a:xfrm>
            <a:off x="2133600" y="765242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262626"/>
              </a:solidFill>
              <a:latin typeface="Calibri" pitchFamily="34" charset="0"/>
              <a:ea typeface="宋体" charset="-122"/>
            </a:endParaRPr>
          </a:p>
        </p:txBody>
      </p:sp>
      <p:sp>
        <p:nvSpPr>
          <p:cNvPr id="52232" name="AutoShape 8" descr="C:\Users\hp\AppData\Roaming\Tencent\Users\648774553\QQ\WinTemp\RichOle\J[JNL17FFEF50}{[O$T0.jpg"/>
          <p:cNvSpPr>
            <a:spLocks noChangeAspect="1" noChangeArrowheads="1"/>
          </p:cNvSpPr>
          <p:nvPr/>
        </p:nvSpPr>
        <p:spPr bwMode="auto">
          <a:xfrm>
            <a:off x="2286000" y="762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262626"/>
              </a:solidFill>
              <a:latin typeface="Calibri" pitchFamily="34" charset="0"/>
              <a:ea typeface="宋体" charset="-122"/>
            </a:endParaRPr>
          </a:p>
        </p:txBody>
      </p:sp>
      <p:pic>
        <p:nvPicPr>
          <p:cNvPr id="52233" name="Picture 9" descr="C:\Users\hp\AppData\Roaming\Tencent\Users\648774553\QQ\WinTemp\RichOle\~)@KCSY~WY6%$X8SOAUZQU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1" y="1066801"/>
            <a:ext cx="789622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4" name="Picture 10" descr="C:\Users\hp\AppData\Roaming\Tencent\Users\648774553\QQ\WinTemp\RichOle\L5CVAKMC6_Z4033C7SJUG@U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4868864"/>
            <a:ext cx="74866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9227840" y="5157192"/>
            <a:ext cx="126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charset="-122"/>
              </a:rPr>
              <a:t>s[2,5] = 3</a:t>
            </a:r>
            <a:endParaRPr lang="zh-CN" altLang="en-US" dirty="0">
              <a:solidFill>
                <a:srgbClr val="FF0000"/>
              </a:solidFill>
              <a:latin typeface="Arial" charset="0"/>
              <a:ea typeface="宋体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359696" y="5445224"/>
            <a:ext cx="554461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CA4304C-68CF-495F-8184-AB684FC69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986" y="388936"/>
            <a:ext cx="11204027" cy="685800"/>
          </a:xfrm>
        </p:spPr>
        <p:txBody>
          <a:bodyPr>
            <a:normAutofit/>
          </a:bodyPr>
          <a:lstStyle/>
          <a:p>
            <a:pPr marL="228600" lvl="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36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Longest Common Subsequence (LCS)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AA5134C-6878-4814-A746-C88A1F32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166018"/>
            <a:ext cx="11204027" cy="4525963"/>
          </a:xfrm>
        </p:spPr>
        <p:txBody>
          <a:bodyPr/>
          <a:lstStyle/>
          <a:p>
            <a:pPr lvl="0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Problem: </a:t>
            </a:r>
            <a:r>
              <a:rPr lang="en-US" altLang="zh-CN" sz="2800" dirty="0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2 sequences, </a:t>
            </a:r>
            <a:r>
              <a:rPr lang="en-US" altLang="zh-CN" sz="2800" i="1" dirty="0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 dirty="0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dirty="0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</a:t>
            </a:r>
            <a:r>
              <a:rPr lang="en-US" altLang="zh-CN" sz="2800" i="1" dirty="0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i="1" dirty="0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,...,</a:t>
            </a:r>
            <a:r>
              <a:rPr lang="en-US" altLang="zh-CN" sz="2800" i="1" dirty="0" err="1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 err="1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</a:t>
            </a:r>
            <a:r>
              <a:rPr lang="en-US" altLang="zh-CN" sz="2800" dirty="0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800" i="1" dirty="0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800" dirty="0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dirty="0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</a:t>
            </a:r>
            <a:r>
              <a:rPr lang="en-US" altLang="zh-CN" sz="2800" i="1" dirty="0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i="1" dirty="0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,...,</a:t>
            </a:r>
            <a:r>
              <a:rPr lang="en-US" altLang="zh-CN" sz="2800" i="1" dirty="0" err="1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i="1" baseline="-25000" dirty="0" err="1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</a:t>
            </a:r>
            <a:r>
              <a:rPr lang="en-US" altLang="zh-CN" sz="2800" dirty="0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find a common subsequence whose length is maximum. </a:t>
            </a:r>
            <a:endParaRPr lang="en-US" altLang="zh-CN" b="1" kern="0" dirty="0">
              <a:latin typeface="Times New Roman"/>
              <a:cs typeface="Times New Roman" panose="02020603050405020304" pitchFamily="18" charset="0"/>
            </a:endParaRPr>
          </a:p>
          <a:p>
            <a:pPr lvl="1">
              <a:buFont typeface="Times New Roman" panose="02020603050405020304" pitchFamily="18" charset="0"/>
              <a:buChar char="⁃"/>
            </a:pPr>
            <a:endParaRPr lang="en-US" altLang="zh-CN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Times New Roman" panose="02020603050405020304" pitchFamily="18" charset="0"/>
              <a:buChar char="⁃"/>
            </a:pPr>
            <a:endParaRPr lang="en-US" altLang="zh-CN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Times New Roman" panose="02020603050405020304" pitchFamily="18" charset="0"/>
              <a:buChar char="⁃"/>
            </a:pPr>
            <a:endParaRPr lang="en-US" altLang="zh-CN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Times New Roman" panose="02020603050405020304" pitchFamily="18" charset="0"/>
              <a:buChar char="⁃"/>
            </a:pPr>
            <a:endParaRPr lang="en-US" altLang="zh-CN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Recursive Solution Formulation</a:t>
            </a:r>
            <a:endParaRPr lang="zh-CN" altLang="en-US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D403A1C1-CFF6-4D40-9478-8FE5EF430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367" y="2077037"/>
            <a:ext cx="9422093" cy="193899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1" dirty="0">
                <a:solidFill>
                  <a:srgbClr val="CC33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Theorem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Let </a:t>
            </a:r>
            <a:r>
              <a:rPr lang="en-US" altLang="zh-CN" sz="2400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Z 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solidFill>
                  <a:srgbClr val="01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</a:t>
            </a:r>
            <a:r>
              <a:rPr lang="en-US" altLang="zh-CN" sz="2400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400" baseline="-25000" dirty="0">
                <a:solidFill>
                  <a:srgbClr val="01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, . . . , 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 err="1">
                <a:solidFill>
                  <a:srgbClr val="01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01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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be any LCS of </a:t>
            </a:r>
            <a:r>
              <a:rPr lang="en-US" altLang="zh-CN" sz="2400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and </a:t>
            </a:r>
            <a:r>
              <a:rPr lang="en-US" altLang="zh-CN" sz="2400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1. If 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solidFill>
                  <a:srgbClr val="01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solidFill>
                  <a:srgbClr val="01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, then 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 err="1">
                <a:solidFill>
                  <a:srgbClr val="01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solidFill>
                  <a:srgbClr val="01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solidFill>
                  <a:srgbClr val="01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and </a:t>
            </a:r>
            <a:r>
              <a:rPr lang="en-US" altLang="zh-CN" sz="2400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solidFill>
                  <a:srgbClr val="01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k-</a:t>
            </a:r>
            <a:r>
              <a:rPr lang="en-US" altLang="zh-CN" sz="2400" baseline="-25000" dirty="0">
                <a:solidFill>
                  <a:srgbClr val="01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is an LCS of </a:t>
            </a:r>
            <a:r>
              <a:rPr lang="en-US" altLang="zh-CN" sz="2400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solidFill>
                  <a:srgbClr val="01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m-</a:t>
            </a:r>
            <a:r>
              <a:rPr lang="en-US" altLang="zh-CN" sz="2400" baseline="-25000" dirty="0">
                <a:solidFill>
                  <a:srgbClr val="01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 sz="2400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>
                <a:solidFill>
                  <a:srgbClr val="01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n-</a:t>
            </a:r>
            <a:r>
              <a:rPr lang="en-US" altLang="zh-CN" sz="2400" baseline="-25000" dirty="0">
                <a:solidFill>
                  <a:srgbClr val="01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2. If 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solidFill>
                  <a:srgbClr val="01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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solidFill>
                  <a:srgbClr val="01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, then either 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 err="1">
                <a:solidFill>
                  <a:srgbClr val="01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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solidFill>
                  <a:srgbClr val="01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and </a:t>
            </a:r>
            <a:r>
              <a:rPr lang="en-US" altLang="zh-CN" sz="2400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Z 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is an LCS of </a:t>
            </a:r>
            <a:r>
              <a:rPr lang="en-US" altLang="zh-CN" sz="2400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solidFill>
                  <a:srgbClr val="01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m-</a:t>
            </a:r>
            <a:r>
              <a:rPr lang="en-US" altLang="zh-CN" sz="2400" baseline="-25000" dirty="0">
                <a:solidFill>
                  <a:srgbClr val="01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 sz="2400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3.                               or  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 err="1">
                <a:solidFill>
                  <a:srgbClr val="01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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solidFill>
                  <a:srgbClr val="01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and </a:t>
            </a:r>
            <a:r>
              <a:rPr lang="en-US" altLang="zh-CN" sz="2400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Z 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is an LCS of </a:t>
            </a:r>
            <a:r>
              <a:rPr lang="en-US" altLang="zh-CN" sz="2400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and </a:t>
            </a:r>
            <a:r>
              <a:rPr lang="en-US" altLang="zh-CN" sz="2400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>
                <a:solidFill>
                  <a:srgbClr val="01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n-</a:t>
            </a:r>
            <a:r>
              <a:rPr lang="en-US" altLang="zh-CN" sz="2400" baseline="-25000" dirty="0">
                <a:solidFill>
                  <a:srgbClr val="01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9" name="Object 34">
            <a:extLst>
              <a:ext uri="{FF2B5EF4-FFF2-40B4-BE49-F238E27FC236}">
                <a16:creationId xmlns="" xmlns:a16="http://schemas.microsoft.com/office/drawing/2014/main" id="{A6F46F6A-0A8B-413B-B140-542AB0DFA3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660239"/>
              </p:ext>
            </p:extLst>
          </p:nvPr>
        </p:nvGraphicFramePr>
        <p:xfrm>
          <a:off x="1589186" y="5084763"/>
          <a:ext cx="69215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9" name="Equation" r:id="rId3" imgW="6921500" imgH="1397000" progId="Equation.3">
                  <p:embed/>
                </p:oleObj>
              </mc:Choice>
              <mc:Fallback>
                <p:oleObj name="Equation" r:id="rId3" imgW="6921500" imgH="1397000" progId="Equation.3">
                  <p:embed/>
                  <p:pic>
                    <p:nvPicPr>
                      <p:cNvPr id="13346" name="Object 3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186" y="5084763"/>
                        <a:ext cx="6921500" cy="13970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A87227B2-7726-4772-9610-E32BDF92068A}"/>
              </a:ext>
            </a:extLst>
          </p:cNvPr>
          <p:cNvSpPr/>
          <p:nvPr/>
        </p:nvSpPr>
        <p:spPr>
          <a:xfrm>
            <a:off x="1168921" y="4561543"/>
            <a:ext cx="9242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262626"/>
                </a:solidFill>
              </a:rPr>
              <a:t>    </a:t>
            </a:r>
            <a:r>
              <a:rPr lang="en-US" altLang="zh-CN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lang="en-US" altLang="zh-CN" sz="2400" i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</a:t>
            </a:r>
            <a:r>
              <a:rPr lang="en-US" altLang="zh-CN" sz="24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length of LCS of </a:t>
            </a:r>
            <a:r>
              <a:rPr lang="en-US" altLang="zh-CN" sz="2400" i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400" i="1" dirty="0" err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i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0231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8A4ABA8-24CA-46FA-8A28-B6CA40ACB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479" y="430433"/>
            <a:ext cx="5334000" cy="5791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0" lang="zh-CN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0" lang="zh-CN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0" lang="zh-CN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0" lang="zh-CN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0" lang="zh-CN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indent="-3810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000" b="1" u="sng" dirty="0"/>
              <a:t>LCS-LENGTH (</a:t>
            </a:r>
            <a:r>
              <a:rPr lang="en-US" altLang="zh-CN" sz="2000" b="1" i="1" u="sng" dirty="0"/>
              <a:t>X, Y</a:t>
            </a:r>
            <a:r>
              <a:rPr lang="en-US" altLang="zh-CN" sz="2000" b="1" u="sng" dirty="0"/>
              <a:t>)</a:t>
            </a:r>
            <a:r>
              <a:rPr lang="en-US" altLang="zh-CN" sz="2400" i="1" dirty="0">
                <a:solidFill>
                  <a:srgbClr val="262626"/>
                </a:solidFill>
                <a:latin typeface="Times New Roman" pitchFamily="18" charset="0"/>
                <a:ea typeface="宋体" charset="-122"/>
              </a:rPr>
              <a:t> </a:t>
            </a:r>
            <a:endParaRPr lang="en-US" altLang="zh-CN" sz="2000" b="1" u="sng" dirty="0"/>
          </a:p>
          <a:p>
            <a:pPr marL="381000" indent="-3810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CN" sz="2000" i="1" dirty="0"/>
              <a:t>m</a:t>
            </a:r>
            <a:r>
              <a:rPr lang="en-US" altLang="zh-CN" sz="2000" b="1" dirty="0"/>
              <a:t> </a:t>
            </a:r>
            <a:r>
              <a:rPr lang="en-US" altLang="zh-CN" sz="2000" dirty="0"/>
              <a:t>← </a:t>
            </a:r>
            <a:r>
              <a:rPr lang="en-US" altLang="zh-CN" sz="2000" i="1" dirty="0"/>
              <a:t>length</a:t>
            </a:r>
            <a:r>
              <a:rPr lang="en-US" altLang="zh-CN" sz="2000" dirty="0"/>
              <a:t>[</a:t>
            </a:r>
            <a:r>
              <a:rPr lang="en-US" altLang="zh-CN" sz="2000" i="1" dirty="0"/>
              <a:t>X</a:t>
            </a:r>
            <a:r>
              <a:rPr lang="en-US" altLang="zh-CN" sz="2000" dirty="0"/>
              <a:t>]</a:t>
            </a:r>
          </a:p>
          <a:p>
            <a:pPr marL="381000" indent="-3810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CN" sz="2000" i="1" dirty="0"/>
              <a:t>n</a:t>
            </a:r>
            <a:r>
              <a:rPr lang="en-US" altLang="zh-CN" sz="2000" b="1" dirty="0"/>
              <a:t> </a:t>
            </a:r>
            <a:r>
              <a:rPr lang="en-US" altLang="zh-CN" sz="2000" dirty="0"/>
              <a:t>← </a:t>
            </a:r>
            <a:r>
              <a:rPr lang="en-US" altLang="zh-CN" sz="2000" i="1" dirty="0"/>
              <a:t>length</a:t>
            </a:r>
            <a:r>
              <a:rPr lang="en-US" altLang="zh-CN" sz="2000" dirty="0"/>
              <a:t>[</a:t>
            </a:r>
            <a:r>
              <a:rPr lang="en-US" altLang="zh-CN" sz="2000" i="1" dirty="0"/>
              <a:t>Y</a:t>
            </a:r>
            <a:r>
              <a:rPr lang="en-US" altLang="zh-CN" sz="2000" dirty="0"/>
              <a:t>]</a:t>
            </a:r>
            <a:endParaRPr lang="en-US" altLang="zh-CN" sz="2000" b="1" i="1" dirty="0"/>
          </a:p>
          <a:p>
            <a:pPr marL="381000" indent="-3810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CN" sz="2000" b="1" dirty="0"/>
              <a:t>for </a:t>
            </a:r>
            <a:r>
              <a:rPr lang="en-US" altLang="zh-CN" sz="2000" i="1" dirty="0" err="1"/>
              <a:t>i</a:t>
            </a:r>
            <a:r>
              <a:rPr lang="en-US" altLang="zh-CN" sz="2000" i="1" dirty="0"/>
              <a:t> </a:t>
            </a:r>
            <a:r>
              <a:rPr lang="en-US" altLang="zh-CN" sz="2000" dirty="0"/>
              <a:t>← 1 </a:t>
            </a:r>
            <a:r>
              <a:rPr lang="en-US" altLang="zh-CN" sz="2000" b="1" dirty="0"/>
              <a:t>to </a:t>
            </a:r>
            <a:r>
              <a:rPr lang="en-US" altLang="zh-CN" sz="2000" i="1" dirty="0"/>
              <a:t>m</a:t>
            </a:r>
          </a:p>
          <a:p>
            <a:pPr marL="381000" indent="-3810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CN" sz="2000" b="1" dirty="0"/>
              <a:t>     do </a:t>
            </a:r>
            <a:r>
              <a:rPr lang="en-US" altLang="zh-CN" sz="2000" i="1" dirty="0"/>
              <a:t>c</a:t>
            </a:r>
            <a:r>
              <a:rPr lang="en-US" altLang="zh-CN" sz="2000" dirty="0"/>
              <a:t>[</a:t>
            </a:r>
            <a:r>
              <a:rPr lang="en-US" altLang="zh-CN" sz="2000" i="1" dirty="0" err="1"/>
              <a:t>i</a:t>
            </a:r>
            <a:r>
              <a:rPr lang="en-US" altLang="zh-CN" sz="2000" i="1" dirty="0"/>
              <a:t>, </a:t>
            </a:r>
            <a:r>
              <a:rPr lang="en-US" altLang="zh-CN" sz="2000" dirty="0"/>
              <a:t>0] ← 0</a:t>
            </a:r>
          </a:p>
          <a:p>
            <a:pPr marL="381000" indent="-3810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CN" sz="2000" b="1" dirty="0"/>
              <a:t>for </a:t>
            </a:r>
            <a:r>
              <a:rPr lang="en-US" altLang="zh-CN" sz="2000" i="1" dirty="0"/>
              <a:t>j </a:t>
            </a:r>
            <a:r>
              <a:rPr lang="en-US" altLang="zh-CN" sz="2000" dirty="0"/>
              <a:t>← 0 </a:t>
            </a:r>
            <a:r>
              <a:rPr lang="en-US" altLang="zh-CN" sz="2000" b="1" dirty="0"/>
              <a:t>to </a:t>
            </a:r>
            <a:r>
              <a:rPr lang="en-US" altLang="zh-CN" sz="2000" i="1" dirty="0"/>
              <a:t>n</a:t>
            </a:r>
          </a:p>
          <a:p>
            <a:pPr marL="381000" indent="-3810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CN" sz="2000" b="1" dirty="0"/>
              <a:t>     do </a:t>
            </a:r>
            <a:r>
              <a:rPr lang="en-US" altLang="zh-CN" sz="2000" i="1" dirty="0"/>
              <a:t>c</a:t>
            </a:r>
            <a:r>
              <a:rPr lang="en-US" altLang="zh-CN" sz="2000" dirty="0"/>
              <a:t>[0</a:t>
            </a:r>
            <a:r>
              <a:rPr lang="en-US" altLang="zh-CN" sz="2000" i="1" dirty="0"/>
              <a:t>, j </a:t>
            </a:r>
            <a:r>
              <a:rPr lang="en-US" altLang="zh-CN" sz="2000" dirty="0"/>
              <a:t>] ← 0</a:t>
            </a:r>
          </a:p>
          <a:p>
            <a:pPr marL="381000" indent="-3810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CN" sz="2000" b="1" dirty="0"/>
              <a:t>for </a:t>
            </a:r>
            <a:r>
              <a:rPr lang="en-US" altLang="zh-CN" sz="2000" i="1" dirty="0" err="1"/>
              <a:t>i</a:t>
            </a:r>
            <a:r>
              <a:rPr lang="en-US" altLang="zh-CN" sz="2000" i="1" dirty="0"/>
              <a:t> </a:t>
            </a:r>
            <a:r>
              <a:rPr lang="en-US" altLang="zh-CN" sz="2000" dirty="0"/>
              <a:t>← 1 </a:t>
            </a:r>
            <a:r>
              <a:rPr lang="en-US" altLang="zh-CN" sz="2000" b="1" dirty="0"/>
              <a:t>to </a:t>
            </a:r>
            <a:r>
              <a:rPr lang="en-US" altLang="zh-CN" sz="2000" i="1" dirty="0"/>
              <a:t>m</a:t>
            </a:r>
          </a:p>
          <a:p>
            <a:pPr marL="381000" indent="-3810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CN" sz="2000" b="1" dirty="0"/>
              <a:t>      do for </a:t>
            </a:r>
            <a:r>
              <a:rPr lang="en-US" altLang="zh-CN" sz="2000" i="1" dirty="0"/>
              <a:t>j </a:t>
            </a:r>
            <a:r>
              <a:rPr lang="en-US" altLang="zh-CN" sz="2000" dirty="0"/>
              <a:t>← 1 </a:t>
            </a:r>
            <a:r>
              <a:rPr lang="en-US" altLang="zh-CN" sz="2000" b="1" dirty="0"/>
              <a:t>to </a:t>
            </a:r>
            <a:r>
              <a:rPr lang="en-US" altLang="zh-CN" sz="2000" i="1" dirty="0"/>
              <a:t>n</a:t>
            </a:r>
          </a:p>
          <a:p>
            <a:pPr marL="381000" indent="-3810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CN" sz="2000" b="1" dirty="0"/>
              <a:t>           do if </a:t>
            </a:r>
            <a:r>
              <a:rPr lang="en-US" altLang="zh-CN" sz="2000" i="1" dirty="0"/>
              <a:t>x</a:t>
            </a:r>
            <a:r>
              <a:rPr lang="en-US" altLang="zh-CN" sz="2000" i="1" baseline="-25000" dirty="0"/>
              <a:t>i</a:t>
            </a:r>
            <a:r>
              <a:rPr lang="en-US" altLang="zh-CN" sz="2000" i="1" dirty="0"/>
              <a:t> </a:t>
            </a:r>
            <a:r>
              <a:rPr lang="en-US" altLang="zh-CN" sz="2000" dirty="0"/>
              <a:t>= </a:t>
            </a:r>
            <a:r>
              <a:rPr lang="en-US" altLang="zh-CN" sz="2000" i="1" dirty="0" err="1"/>
              <a:t>y</a:t>
            </a:r>
            <a:r>
              <a:rPr lang="en-US" altLang="zh-CN" sz="2000" i="1" baseline="-25000" dirty="0" err="1"/>
              <a:t>j</a:t>
            </a:r>
            <a:endParaRPr lang="en-US" altLang="zh-CN" sz="2000" i="1" baseline="-25000" dirty="0"/>
          </a:p>
          <a:p>
            <a:pPr marL="381000" indent="-3810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CN" sz="2000" b="1" dirty="0"/>
              <a:t>                    then </a:t>
            </a:r>
            <a:r>
              <a:rPr lang="en-US" altLang="zh-CN" sz="2000" i="1" dirty="0"/>
              <a:t>c</a:t>
            </a:r>
            <a:r>
              <a:rPr lang="en-US" altLang="zh-CN" sz="2000" dirty="0"/>
              <a:t>[</a:t>
            </a:r>
            <a:r>
              <a:rPr lang="en-US" altLang="zh-CN" sz="2000" i="1" dirty="0" err="1"/>
              <a:t>i</a:t>
            </a:r>
            <a:r>
              <a:rPr lang="en-US" altLang="zh-CN" sz="2000" i="1" dirty="0"/>
              <a:t>, j </a:t>
            </a:r>
            <a:r>
              <a:rPr lang="en-US" altLang="zh-CN" sz="2000" dirty="0"/>
              <a:t>] ← </a:t>
            </a:r>
            <a:r>
              <a:rPr lang="en-US" altLang="zh-CN" sz="2000" i="1" dirty="0"/>
              <a:t>c</a:t>
            </a:r>
            <a:r>
              <a:rPr lang="en-US" altLang="zh-CN" sz="2000" dirty="0"/>
              <a:t>[</a:t>
            </a:r>
            <a:r>
              <a:rPr lang="en-US" altLang="zh-CN" sz="2000" i="1" dirty="0"/>
              <a:t>i</a:t>
            </a:r>
            <a:r>
              <a:rPr lang="en-US" altLang="zh-CN" sz="2000" i="1" dirty="0">
                <a:sym typeface="Symbol" pitchFamily="18" charset="2"/>
              </a:rPr>
              <a:t></a:t>
            </a:r>
            <a:r>
              <a:rPr lang="en-US" altLang="zh-CN" sz="2000" dirty="0"/>
              <a:t>1,</a:t>
            </a:r>
            <a:r>
              <a:rPr lang="en-US" altLang="zh-CN" sz="2000" i="1" dirty="0"/>
              <a:t> j</a:t>
            </a:r>
            <a:r>
              <a:rPr lang="en-US" altLang="zh-CN" sz="2000" i="1" dirty="0">
                <a:sym typeface="Symbol" pitchFamily="18" charset="2"/>
              </a:rPr>
              <a:t></a:t>
            </a:r>
            <a:r>
              <a:rPr lang="en-US" altLang="zh-CN" sz="2000" dirty="0"/>
              <a:t>1] + 1</a:t>
            </a:r>
          </a:p>
          <a:p>
            <a:pPr marL="381000" indent="-3810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CN" sz="2000" i="1" dirty="0"/>
              <a:t>                             b</a:t>
            </a:r>
            <a:r>
              <a:rPr lang="en-US" altLang="zh-CN" sz="2000" dirty="0"/>
              <a:t>[</a:t>
            </a:r>
            <a:r>
              <a:rPr lang="en-US" altLang="zh-CN" sz="2000" i="1" dirty="0" err="1"/>
              <a:t>i</a:t>
            </a:r>
            <a:r>
              <a:rPr lang="en-US" altLang="zh-CN" sz="2000" i="1" dirty="0"/>
              <a:t>, j </a:t>
            </a:r>
            <a:r>
              <a:rPr lang="en-US" altLang="zh-CN" sz="2000" dirty="0"/>
              <a:t>] ← “   ”</a:t>
            </a:r>
          </a:p>
          <a:p>
            <a:pPr marL="381000" indent="-3810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CN" sz="2000" b="1" dirty="0"/>
              <a:t>                    else if </a:t>
            </a:r>
            <a:r>
              <a:rPr lang="en-US" altLang="zh-CN" sz="2000" i="1" dirty="0"/>
              <a:t>c</a:t>
            </a:r>
            <a:r>
              <a:rPr lang="en-US" altLang="zh-CN" sz="2000" dirty="0"/>
              <a:t>[</a:t>
            </a:r>
            <a:r>
              <a:rPr lang="en-US" altLang="zh-CN" sz="2000" i="1" dirty="0"/>
              <a:t>i</a:t>
            </a:r>
            <a:r>
              <a:rPr lang="en-US" altLang="zh-CN" sz="2000" i="1" dirty="0">
                <a:sym typeface="Symbol" pitchFamily="18" charset="2"/>
              </a:rPr>
              <a:t></a:t>
            </a:r>
            <a:r>
              <a:rPr lang="en-US" altLang="zh-CN" sz="2000" dirty="0"/>
              <a:t>1</a:t>
            </a:r>
            <a:r>
              <a:rPr lang="en-US" altLang="zh-CN" sz="2000" i="1" dirty="0"/>
              <a:t>, j </a:t>
            </a:r>
            <a:r>
              <a:rPr lang="en-US" altLang="zh-CN" sz="2000" dirty="0"/>
              <a:t>] ≥ </a:t>
            </a:r>
            <a:r>
              <a:rPr lang="en-US" altLang="zh-CN" sz="2000" i="1" dirty="0"/>
              <a:t>c</a:t>
            </a:r>
            <a:r>
              <a:rPr lang="en-US" altLang="zh-CN" sz="2000" dirty="0"/>
              <a:t>[</a:t>
            </a:r>
            <a:r>
              <a:rPr lang="en-US" altLang="zh-CN" sz="2000" i="1" dirty="0" err="1"/>
              <a:t>i</a:t>
            </a:r>
            <a:r>
              <a:rPr lang="en-US" altLang="zh-CN" sz="2000" dirty="0"/>
              <a:t>,</a:t>
            </a:r>
            <a:r>
              <a:rPr lang="en-US" altLang="zh-CN" sz="2000" i="1" dirty="0"/>
              <a:t> j</a:t>
            </a:r>
            <a:r>
              <a:rPr lang="en-US" altLang="zh-CN" sz="2000" i="1" dirty="0">
                <a:sym typeface="Symbol" pitchFamily="18" charset="2"/>
              </a:rPr>
              <a:t></a:t>
            </a:r>
            <a:r>
              <a:rPr lang="en-US" altLang="zh-CN" sz="2000" dirty="0"/>
              <a:t>1]</a:t>
            </a:r>
          </a:p>
          <a:p>
            <a:pPr marL="381000" indent="-3810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CN" sz="2000" b="1" dirty="0"/>
              <a:t>                           then </a:t>
            </a:r>
            <a:r>
              <a:rPr lang="en-US" altLang="zh-CN" sz="2000" i="1" dirty="0"/>
              <a:t>c</a:t>
            </a:r>
            <a:r>
              <a:rPr lang="en-US" altLang="zh-CN" sz="2000" dirty="0"/>
              <a:t>[</a:t>
            </a:r>
            <a:r>
              <a:rPr lang="en-US" altLang="zh-CN" sz="2000" i="1" dirty="0" err="1"/>
              <a:t>i</a:t>
            </a:r>
            <a:r>
              <a:rPr lang="en-US" altLang="zh-CN" sz="2000" i="1" dirty="0"/>
              <a:t>, j </a:t>
            </a:r>
            <a:r>
              <a:rPr lang="en-US" altLang="zh-CN" sz="2000" dirty="0"/>
              <a:t>] ← </a:t>
            </a:r>
            <a:r>
              <a:rPr lang="en-US" altLang="zh-CN" sz="2000" i="1" dirty="0"/>
              <a:t>c</a:t>
            </a:r>
            <a:r>
              <a:rPr lang="en-US" altLang="zh-CN" sz="2000" dirty="0"/>
              <a:t>[</a:t>
            </a:r>
            <a:r>
              <a:rPr lang="en-US" altLang="zh-CN" sz="2000" i="1" dirty="0" err="1"/>
              <a:t>i</a:t>
            </a:r>
            <a:r>
              <a:rPr lang="en-US" altLang="zh-CN" sz="2000" i="1" dirty="0">
                <a:sym typeface="Symbol" pitchFamily="18" charset="2"/>
              </a:rPr>
              <a:t></a:t>
            </a:r>
            <a:r>
              <a:rPr lang="en-US" altLang="zh-CN" sz="2000" dirty="0"/>
              <a:t> 1,</a:t>
            </a:r>
            <a:r>
              <a:rPr lang="en-US" altLang="zh-CN" sz="2000" i="1" dirty="0"/>
              <a:t> j </a:t>
            </a:r>
            <a:r>
              <a:rPr lang="en-US" altLang="zh-CN" sz="2000" dirty="0"/>
              <a:t>]</a:t>
            </a:r>
          </a:p>
          <a:p>
            <a:pPr marL="381000" indent="-3810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CN" sz="2000" i="1" dirty="0"/>
              <a:t>                                    b</a:t>
            </a:r>
            <a:r>
              <a:rPr lang="en-US" altLang="zh-CN" sz="2000" dirty="0"/>
              <a:t>[</a:t>
            </a:r>
            <a:r>
              <a:rPr lang="en-US" altLang="zh-CN" sz="2000" i="1" dirty="0" err="1"/>
              <a:t>i</a:t>
            </a:r>
            <a:r>
              <a:rPr lang="en-US" altLang="zh-CN" sz="2000" i="1" dirty="0"/>
              <a:t>, j </a:t>
            </a:r>
            <a:r>
              <a:rPr lang="en-US" altLang="zh-CN" sz="2000" dirty="0"/>
              <a:t>] ← “↑”</a:t>
            </a:r>
          </a:p>
          <a:p>
            <a:pPr marL="381000" indent="-3810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CN" sz="2000" b="1" dirty="0"/>
              <a:t>                            else </a:t>
            </a:r>
            <a:r>
              <a:rPr lang="en-US" altLang="zh-CN" sz="2000" i="1" dirty="0"/>
              <a:t>c</a:t>
            </a:r>
            <a:r>
              <a:rPr lang="en-US" altLang="zh-CN" sz="2000" dirty="0"/>
              <a:t>[</a:t>
            </a:r>
            <a:r>
              <a:rPr lang="en-US" altLang="zh-CN" sz="2000" i="1" dirty="0" err="1"/>
              <a:t>i</a:t>
            </a:r>
            <a:r>
              <a:rPr lang="en-US" altLang="zh-CN" sz="2000" i="1" dirty="0"/>
              <a:t>, j </a:t>
            </a:r>
            <a:r>
              <a:rPr lang="en-US" altLang="zh-CN" sz="2000" dirty="0"/>
              <a:t>] ← </a:t>
            </a:r>
            <a:r>
              <a:rPr lang="en-US" altLang="zh-CN" sz="2000" i="1" dirty="0"/>
              <a:t>c</a:t>
            </a:r>
            <a:r>
              <a:rPr lang="en-US" altLang="zh-CN" sz="2000" dirty="0"/>
              <a:t>[</a:t>
            </a:r>
            <a:r>
              <a:rPr lang="en-US" altLang="zh-CN" sz="2000" i="1" dirty="0" err="1"/>
              <a:t>i</a:t>
            </a:r>
            <a:r>
              <a:rPr lang="en-US" altLang="zh-CN" sz="2000" dirty="0"/>
              <a:t>,</a:t>
            </a:r>
            <a:r>
              <a:rPr lang="en-US" altLang="zh-CN" sz="2000" i="1" dirty="0"/>
              <a:t> j</a:t>
            </a:r>
            <a:r>
              <a:rPr lang="en-US" altLang="zh-CN" sz="2000" i="1" dirty="0">
                <a:sym typeface="Symbol" pitchFamily="18" charset="2"/>
              </a:rPr>
              <a:t></a:t>
            </a:r>
            <a:r>
              <a:rPr lang="en-US" altLang="zh-CN" sz="2000" dirty="0"/>
              <a:t>1]</a:t>
            </a:r>
          </a:p>
          <a:p>
            <a:pPr marL="381000" indent="-3810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CN" sz="2000" i="1" dirty="0"/>
              <a:t>                                   b</a:t>
            </a:r>
            <a:r>
              <a:rPr lang="en-US" altLang="zh-CN" sz="2000" dirty="0"/>
              <a:t>[</a:t>
            </a:r>
            <a:r>
              <a:rPr lang="en-US" altLang="zh-CN" sz="2000" i="1" dirty="0" err="1"/>
              <a:t>i</a:t>
            </a:r>
            <a:r>
              <a:rPr lang="en-US" altLang="zh-CN" sz="2000" i="1" dirty="0"/>
              <a:t>, j </a:t>
            </a:r>
            <a:r>
              <a:rPr lang="en-US" altLang="zh-CN" sz="2000" dirty="0"/>
              <a:t>] ← “←”</a:t>
            </a:r>
          </a:p>
          <a:p>
            <a:pPr marL="381000" indent="-3810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CN" sz="2000" b="1" dirty="0"/>
              <a:t>return </a:t>
            </a:r>
            <a:r>
              <a:rPr lang="en-US" altLang="zh-CN" sz="2000" i="1" dirty="0"/>
              <a:t>c </a:t>
            </a:r>
            <a:r>
              <a:rPr lang="en-US" altLang="zh-CN" sz="2000" dirty="0"/>
              <a:t>and </a:t>
            </a:r>
            <a:r>
              <a:rPr lang="en-US" altLang="zh-CN" sz="2000" i="1" dirty="0"/>
              <a:t>b</a:t>
            </a:r>
            <a:endParaRPr lang="en-US" altLang="zh-CN" sz="2000" dirty="0"/>
          </a:p>
          <a:p>
            <a:pPr marL="381000" indent="-38100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000" dirty="0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C4A86397-2A50-4803-8158-99A7A6F5D064}"/>
              </a:ext>
            </a:extLst>
          </p:cNvPr>
          <p:cNvSpPr/>
          <p:nvPr/>
        </p:nvSpPr>
        <p:spPr>
          <a:xfrm>
            <a:off x="4496585" y="503490"/>
            <a:ext cx="1186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</a:rPr>
              <a:t>O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itchFamily="18" charset="0"/>
              </a:rPr>
              <a:t>mn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)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F4C2C24A-20C6-4B98-B298-E41ED0B0D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6523" y="446087"/>
            <a:ext cx="5638800" cy="3429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0" lang="zh-CN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0" lang="zh-CN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0" lang="zh-CN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0" lang="zh-CN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0" lang="zh-CN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u="sng" dirty="0"/>
              <a:t>PRINT-LCS (</a:t>
            </a:r>
            <a:r>
              <a:rPr lang="en-US" altLang="zh-CN" sz="2400" i="1" u="sng" dirty="0"/>
              <a:t>b, X, </a:t>
            </a:r>
            <a:r>
              <a:rPr lang="en-US" altLang="zh-CN" sz="2400" i="1" u="sng" dirty="0" err="1"/>
              <a:t>i</a:t>
            </a:r>
            <a:r>
              <a:rPr lang="en-US" altLang="zh-CN" sz="2400" i="1" u="sng" dirty="0"/>
              <a:t>, j</a:t>
            </a:r>
            <a:r>
              <a:rPr lang="en-US" altLang="zh-CN" sz="2400" u="sng" dirty="0"/>
              <a:t>)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CN" sz="2400" b="1" dirty="0"/>
              <a:t>if </a:t>
            </a:r>
            <a:r>
              <a:rPr lang="en-US" altLang="zh-CN" sz="2400" i="1" dirty="0" err="1"/>
              <a:t>i</a:t>
            </a:r>
            <a:r>
              <a:rPr lang="en-US" altLang="zh-CN" sz="2400" i="1" dirty="0"/>
              <a:t> </a:t>
            </a:r>
            <a:r>
              <a:rPr lang="en-US" altLang="zh-CN" sz="2400" dirty="0"/>
              <a:t>= 0 or </a:t>
            </a:r>
            <a:r>
              <a:rPr lang="en-US" altLang="zh-CN" sz="2400" i="1" dirty="0"/>
              <a:t>j </a:t>
            </a:r>
            <a:r>
              <a:rPr lang="en-US" altLang="zh-CN" sz="2400" dirty="0"/>
              <a:t>= 0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CN" sz="2400" b="1" dirty="0"/>
              <a:t>    then return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CN" sz="2400" b="1" dirty="0"/>
              <a:t>if </a:t>
            </a:r>
            <a:r>
              <a:rPr lang="en-US" altLang="zh-CN" sz="2400" i="1" dirty="0"/>
              <a:t>b</a:t>
            </a:r>
            <a:r>
              <a:rPr lang="en-US" altLang="zh-CN" sz="2400" dirty="0"/>
              <a:t>[</a:t>
            </a:r>
            <a:r>
              <a:rPr lang="en-US" altLang="zh-CN" sz="2400" i="1" dirty="0" err="1"/>
              <a:t>i</a:t>
            </a:r>
            <a:r>
              <a:rPr lang="en-US" altLang="zh-CN" sz="2400" i="1" dirty="0"/>
              <a:t>, j </a:t>
            </a:r>
            <a:r>
              <a:rPr lang="en-US" altLang="zh-CN" sz="2400" dirty="0"/>
              <a:t>] = “   ”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CN" sz="2400" b="1" dirty="0"/>
              <a:t>    then </a:t>
            </a:r>
            <a:r>
              <a:rPr lang="en-US" altLang="zh-CN" sz="2400" dirty="0"/>
              <a:t>PRINT-LCS(</a:t>
            </a:r>
            <a:r>
              <a:rPr lang="en-US" altLang="zh-CN" sz="2400" i="1" dirty="0"/>
              <a:t>b, X, i</a:t>
            </a:r>
            <a:r>
              <a:rPr lang="en-US" altLang="zh-CN" sz="2400" i="1" dirty="0">
                <a:sym typeface="Symbol" pitchFamily="18" charset="2"/>
              </a:rPr>
              <a:t></a:t>
            </a:r>
            <a:r>
              <a:rPr lang="en-US" altLang="zh-CN" sz="2400" dirty="0"/>
              <a:t>1</a:t>
            </a:r>
            <a:r>
              <a:rPr lang="en-US" altLang="zh-CN" sz="2400" i="1" dirty="0"/>
              <a:t>, j</a:t>
            </a:r>
            <a:r>
              <a:rPr lang="en-US" altLang="zh-CN" sz="2400" i="1" dirty="0">
                <a:sym typeface="Symbol" pitchFamily="18" charset="2"/>
              </a:rPr>
              <a:t></a:t>
            </a:r>
            <a:r>
              <a:rPr lang="en-US" altLang="zh-CN" sz="2400" dirty="0"/>
              <a:t>1)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CN" sz="2400" dirty="0"/>
              <a:t>             print </a:t>
            </a:r>
            <a:r>
              <a:rPr lang="en-US" altLang="zh-CN" sz="2400" i="1" dirty="0"/>
              <a:t>x</a:t>
            </a:r>
            <a:r>
              <a:rPr lang="en-US" altLang="zh-CN" sz="2400" i="1" baseline="-25000" dirty="0"/>
              <a:t>i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CN" sz="2400" b="1" dirty="0"/>
              <a:t>    elseif </a:t>
            </a:r>
            <a:r>
              <a:rPr lang="en-US" altLang="zh-CN" sz="2400" i="1" dirty="0"/>
              <a:t>b</a:t>
            </a:r>
            <a:r>
              <a:rPr lang="en-US" altLang="zh-CN" sz="2400" dirty="0"/>
              <a:t>[</a:t>
            </a:r>
            <a:r>
              <a:rPr lang="en-US" altLang="zh-CN" sz="2400" i="1" dirty="0" err="1"/>
              <a:t>i</a:t>
            </a:r>
            <a:r>
              <a:rPr lang="en-US" altLang="zh-CN" sz="2400" i="1" dirty="0"/>
              <a:t>, j </a:t>
            </a:r>
            <a:r>
              <a:rPr lang="en-US" altLang="zh-CN" sz="2400" dirty="0"/>
              <a:t>] = “↑”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CN" sz="2400" b="1" dirty="0"/>
              <a:t>              then </a:t>
            </a:r>
            <a:r>
              <a:rPr lang="en-US" altLang="zh-CN" sz="2400" dirty="0"/>
              <a:t>PRINT-LCS(</a:t>
            </a:r>
            <a:r>
              <a:rPr lang="en-US" altLang="zh-CN" sz="2400" i="1" dirty="0"/>
              <a:t>b, X, i</a:t>
            </a:r>
            <a:r>
              <a:rPr lang="en-US" altLang="zh-CN" sz="2400" i="1" dirty="0">
                <a:sym typeface="Symbol" pitchFamily="18" charset="2"/>
              </a:rPr>
              <a:t></a:t>
            </a:r>
            <a:r>
              <a:rPr lang="en-US" altLang="zh-CN" sz="2400" dirty="0"/>
              <a:t>1</a:t>
            </a:r>
            <a:r>
              <a:rPr lang="en-US" altLang="zh-CN" sz="2400" i="1" dirty="0"/>
              <a:t>, j</a:t>
            </a:r>
            <a:r>
              <a:rPr lang="en-US" altLang="zh-CN" sz="2400" dirty="0"/>
              <a:t>)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CN" sz="2400" b="1" dirty="0"/>
              <a:t>else </a:t>
            </a:r>
            <a:r>
              <a:rPr lang="en-US" altLang="zh-CN" sz="2400" dirty="0"/>
              <a:t>PRINT-LCS(</a:t>
            </a:r>
            <a:r>
              <a:rPr lang="en-US" altLang="zh-CN" sz="2400" i="1" dirty="0"/>
              <a:t>b, X, </a:t>
            </a:r>
            <a:r>
              <a:rPr lang="en-US" altLang="zh-CN" sz="2400" i="1" dirty="0" err="1"/>
              <a:t>i</a:t>
            </a:r>
            <a:r>
              <a:rPr lang="en-US" altLang="zh-CN" sz="2400" i="1" dirty="0"/>
              <a:t>, j</a:t>
            </a:r>
            <a:r>
              <a:rPr lang="en-US" altLang="zh-CN" sz="2400" i="1" dirty="0">
                <a:sym typeface="Symbol" pitchFamily="18" charset="2"/>
              </a:rPr>
              <a:t></a:t>
            </a:r>
            <a:r>
              <a:rPr lang="en-US" altLang="zh-CN" sz="2400" dirty="0"/>
              <a:t>1)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400" dirty="0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ED62EFA-F645-4A52-95F3-ED8074E1CAE8}"/>
              </a:ext>
            </a:extLst>
          </p:cNvPr>
          <p:cNvSpPr/>
          <p:nvPr/>
        </p:nvSpPr>
        <p:spPr>
          <a:xfrm>
            <a:off x="10421686" y="634077"/>
            <a:ext cx="1369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O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+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1FD720E9-A2E4-401C-BB25-71BDCF049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8362" y="4172153"/>
            <a:ext cx="533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points to table entry whose subproblem we used in solving LCS of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Line 4">
            <a:extLst>
              <a:ext uri="{FF2B5EF4-FFF2-40B4-BE49-F238E27FC236}">
                <a16:creationId xmlns="" xmlns:a16="http://schemas.microsoft.com/office/drawing/2014/main" id="{FFF22326-0DD5-4BA0-85F3-45D715B0F7C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05064" y="3875087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6">
            <a:extLst>
              <a:ext uri="{FF2B5EF4-FFF2-40B4-BE49-F238E27FC236}">
                <a16:creationId xmlns="" xmlns:a16="http://schemas.microsoft.com/office/drawing/2014/main" id="{05B69DF0-ADCA-42AE-872E-A12C5445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8362" y="5016226"/>
            <a:ext cx="51221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contains the length of an LCS of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Line 4">
            <a:extLst>
              <a:ext uri="{FF2B5EF4-FFF2-40B4-BE49-F238E27FC236}">
                <a16:creationId xmlns="" xmlns:a16="http://schemas.microsoft.com/office/drawing/2014/main" id="{9B7E9620-05A2-47AB-A8C5-CF9BDBD9F79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63128" y="1674779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8925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ext Box 2"/>
          <p:cNvSpPr txBox="1">
            <a:spLocks noChangeArrowheads="1"/>
          </p:cNvSpPr>
          <p:nvPr/>
        </p:nvSpPr>
        <p:spPr bwMode="auto">
          <a:xfrm>
            <a:off x="1524000" y="0"/>
            <a:ext cx="91440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900" b="1" u="sng"/>
              <a:t>Copyright </a:t>
            </a:r>
            <a:r>
              <a:rPr lang="en-US" altLang="zh-CN" sz="900" b="1" u="sng">
                <a:cs typeface="Arial" charset="0"/>
              </a:rPr>
              <a:t>© The McGraw-Hill Companies, Inc. Permission required for reproduction or display.</a:t>
            </a:r>
            <a:endParaRPr lang="en-US" altLang="zh-CN" sz="900" b="1" u="sng"/>
          </a:p>
          <a:p>
            <a:pPr>
              <a:spcBef>
                <a:spcPct val="50000"/>
              </a:spcBef>
            </a:pPr>
            <a:endParaRPr lang="en-US" altLang="zh-CN" sz="2400" u="sng">
              <a:latin typeface="Times New Roman" pitchFamily="18" charset="0"/>
            </a:endParaRPr>
          </a:p>
        </p:txBody>
      </p:sp>
      <p:pic>
        <p:nvPicPr>
          <p:cNvPr id="96258" name="Picture 5" descr="D:\McGraw-Hill Projects\Cormen\images\fig15-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12726"/>
            <a:ext cx="8305800" cy="661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CA4304C-68CF-495F-8184-AB684FC69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986" y="388936"/>
            <a:ext cx="11204027" cy="685800"/>
          </a:xfrm>
        </p:spPr>
        <p:txBody>
          <a:bodyPr>
            <a:normAutofit/>
          </a:bodyPr>
          <a:lstStyle/>
          <a:p>
            <a:pPr marL="228600" lvl="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36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</a:t>
            </a:r>
            <a:r>
              <a:rPr lang="en-US" altLang="zh-CN" sz="36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binary search trees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(LCS)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AA5134C-6878-4814-A746-C88A1F32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166018"/>
            <a:ext cx="11204027" cy="4525963"/>
          </a:xfrm>
        </p:spPr>
        <p:txBody>
          <a:bodyPr/>
          <a:lstStyle/>
          <a:p>
            <a:pPr lvl="0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Problem:</a:t>
            </a:r>
          </a:p>
          <a:p>
            <a:pPr lvl="1" fontAlgn="auto">
              <a:spcAft>
                <a:spcPts val="0"/>
              </a:spcAft>
              <a:buFont typeface="Times New Roman" panose="02020603050405020304" pitchFamily="18" charset="0"/>
              <a:buChar char="⁃"/>
              <a:defRPr/>
            </a:pPr>
            <a:r>
              <a:rPr lang="en-US" altLang="zh-CN" sz="2400" dirty="0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sequence </a:t>
            </a:r>
            <a:r>
              <a:rPr lang="en-US" altLang="zh-CN" sz="2400" i="1" dirty="0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k</a:t>
            </a:r>
            <a:r>
              <a:rPr lang="en-US" altLang="zh-CN" sz="2400" baseline="-25000" dirty="0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dirty="0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··· </a:t>
            </a:r>
            <a:r>
              <a:rPr lang="en-US" altLang="zh-CN" sz="2400" i="1" dirty="0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altLang="zh-CN" sz="2400" i="1" dirty="0" err="1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 err="1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zh-CN" sz="2400" i="1" dirty="0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sorted keys, with a search probability </a:t>
            </a:r>
            <a:r>
              <a:rPr lang="en-US" altLang="zh-CN" sz="2400" i="1" dirty="0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key </a:t>
            </a:r>
            <a:r>
              <a:rPr lang="en-US" altLang="zh-CN" sz="2400" i="1" dirty="0" err="1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err="1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fontAlgn="auto">
              <a:spcAft>
                <a:spcPts val="0"/>
              </a:spcAft>
              <a:buFont typeface="Times New Roman" panose="02020603050405020304" pitchFamily="18" charset="0"/>
              <a:buChar char="⁃"/>
              <a:defRPr/>
            </a:pPr>
            <a:r>
              <a:rPr lang="en-US" altLang="zh-CN" sz="2400" dirty="0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Want to build a binary search tree (BST)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minimum expected search cost</a:t>
            </a:r>
            <a:r>
              <a:rPr lang="en-US" altLang="zh-CN" sz="2400" dirty="0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fontAlgn="auto">
              <a:spcAft>
                <a:spcPts val="0"/>
              </a:spcAft>
              <a:buFont typeface="Times New Roman" panose="02020603050405020304" pitchFamily="18" charset="0"/>
              <a:buChar char="⁃"/>
              <a:defRPr/>
            </a:pPr>
            <a:r>
              <a:rPr lang="en-US" altLang="zh-CN" sz="2400" dirty="0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Actual cost = # of items examined.</a:t>
            </a:r>
          </a:p>
          <a:p>
            <a:pPr lvl="1" fontAlgn="auto">
              <a:spcAft>
                <a:spcPts val="0"/>
              </a:spcAft>
              <a:buFont typeface="Times New Roman" panose="02020603050405020304" pitchFamily="18" charset="0"/>
              <a:buChar char="⁃"/>
              <a:defRPr/>
            </a:pPr>
            <a:r>
              <a:rPr lang="en-US" altLang="zh-CN" sz="2400" dirty="0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key </a:t>
            </a:r>
            <a:r>
              <a:rPr lang="en-US" altLang="zh-CN" sz="2400" i="1" dirty="0" err="1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err="1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cost = </a:t>
            </a:r>
            <a:r>
              <a:rPr lang="en-US" altLang="zh-CN" sz="2400" dirty="0" err="1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lang="en-US" altLang="zh-CN" sz="2400" i="1" baseline="-25000" dirty="0" err="1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err="1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)+1, where </a:t>
            </a:r>
            <a:r>
              <a:rPr lang="en-US" altLang="zh-CN" sz="2400" dirty="0" err="1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lang="en-US" altLang="zh-CN" sz="2400" i="1" baseline="-25000" dirty="0" err="1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err="1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i="1" dirty="0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depth of </a:t>
            </a:r>
            <a:r>
              <a:rPr lang="en-US" altLang="zh-CN" sz="2400" i="1" dirty="0" err="1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err="1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BST </a:t>
            </a:r>
            <a:r>
              <a:rPr lang="en-US" altLang="zh-CN" sz="2400" i="1" dirty="0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400" dirty="0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Recursive Solution Formulation</a:t>
            </a:r>
            <a:endParaRPr lang="zh-CN" altLang="en-US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lvl="0" indent="0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zh-CN" sz="2600" dirty="0">
                <a:solidFill>
                  <a:srgbClr val="262626">
                    <a:lumMod val="85000"/>
                    <a:lumOff val="15000"/>
                  </a:srgbClr>
                </a:solidFill>
              </a:rPr>
              <a:t>     </a:t>
            </a:r>
            <a:r>
              <a:rPr lang="en-US" altLang="zh-CN" sz="2600" dirty="0">
                <a:solidFill>
                  <a:srgbClr val="262626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lang="en-US" altLang="zh-CN" sz="2600" i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6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600" i="1" dirty="0" err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600" i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 </a:t>
            </a:r>
            <a:r>
              <a:rPr lang="en-US" altLang="zh-CN" sz="26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altLang="zh-CN" sz="22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search cost of optimal BST for </a:t>
            </a:r>
            <a:r>
              <a:rPr lang="en-US" altLang="zh-CN" sz="2200" i="1" dirty="0" err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200" i="1" baseline="-25000" dirty="0" err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200" i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altLang="zh-CN" sz="22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200" i="1" dirty="0" err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200" i="1" baseline="-25000" dirty="0" err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2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b="1" kern="0" dirty="0">
              <a:latin typeface="Times New Roman"/>
              <a:cs typeface="Times New Roman" panose="02020603050405020304" pitchFamily="18" charset="0"/>
            </a:endParaRPr>
          </a:p>
          <a:p>
            <a:pPr lvl="1">
              <a:buFont typeface="Times New Roman" panose="02020603050405020304" pitchFamily="18" charset="0"/>
              <a:buChar char="⁃"/>
            </a:pPr>
            <a:endParaRPr lang="en-US" altLang="zh-CN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Times New Roman" panose="02020603050405020304" pitchFamily="18" charset="0"/>
              <a:buChar char="⁃"/>
            </a:pPr>
            <a:endParaRPr lang="en-US" altLang="zh-CN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7">
            <a:extLst>
              <a:ext uri="{FF2B5EF4-FFF2-40B4-BE49-F238E27FC236}">
                <a16:creationId xmlns="" xmlns:a16="http://schemas.microsoft.com/office/drawing/2014/main" id="{E42B0BD8-7177-47CC-BC5F-BD2AFC94DE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863652"/>
              </p:ext>
            </p:extLst>
          </p:nvPr>
        </p:nvGraphicFramePr>
        <p:xfrm>
          <a:off x="1121011" y="4905983"/>
          <a:ext cx="7269533" cy="1135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2" name="Equation" r:id="rId3" imgW="3416300" imgH="533400" progId="Equation.3">
                  <p:embed/>
                </p:oleObj>
              </mc:Choice>
              <mc:Fallback>
                <p:oleObj name="Equation" r:id="rId3" imgW="3416300" imgH="533400" progId="Equation.3">
                  <p:embed/>
                  <p:pic>
                    <p:nvPicPr>
                      <p:cNvPr id="17475" name="Object 6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1011" y="4905983"/>
                        <a:ext cx="7269533" cy="1135064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13682D2B-892A-4B58-B0E0-49DA36F5F3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7913" y="4949756"/>
            <a:ext cx="1857756" cy="91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244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6725" y="1104900"/>
            <a:ext cx="5715000" cy="4800600"/>
          </a:xfrm>
          <a:solidFill>
            <a:srgbClr val="CCECFF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rtlCol="0">
            <a:normAutofit/>
          </a:bodyPr>
          <a:lstStyle/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zh-CN" sz="2000" b="1" u="sng" dirty="0"/>
              <a:t>OPTIMAL-BST(</a:t>
            </a:r>
            <a:r>
              <a:rPr lang="en-US" altLang="zh-CN" sz="2000" b="1" i="1" u="sng" dirty="0"/>
              <a:t>p, q, n</a:t>
            </a:r>
            <a:r>
              <a:rPr lang="en-US" altLang="zh-CN" sz="2000" b="1" u="sng" dirty="0"/>
              <a:t>)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CN" sz="2000" b="1" dirty="0"/>
              <a:t>for </a:t>
            </a:r>
            <a:r>
              <a:rPr lang="en-US" altLang="zh-CN" sz="2000" i="1" dirty="0"/>
              <a:t>i </a:t>
            </a:r>
            <a:r>
              <a:rPr lang="en-US" altLang="zh-CN" sz="2000" dirty="0"/>
              <a:t>← 1 </a:t>
            </a:r>
            <a:r>
              <a:rPr lang="en-US" altLang="zh-CN" sz="2000" b="1" dirty="0"/>
              <a:t>to </a:t>
            </a:r>
            <a:r>
              <a:rPr lang="en-US" altLang="zh-CN" sz="2000" i="1" dirty="0"/>
              <a:t>n </a:t>
            </a:r>
            <a:r>
              <a:rPr lang="en-US" altLang="zh-CN" sz="2000" dirty="0"/>
              <a:t>+ 1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CN" sz="2000" b="1" dirty="0"/>
              <a:t>    do </a:t>
            </a:r>
            <a:r>
              <a:rPr lang="en-US" altLang="zh-CN" sz="2000" i="1" dirty="0"/>
              <a:t>e</a:t>
            </a:r>
            <a:r>
              <a:rPr lang="en-US" altLang="zh-CN" sz="2000" dirty="0"/>
              <a:t>[</a:t>
            </a:r>
            <a:r>
              <a:rPr lang="en-US" altLang="zh-CN" sz="2000" i="1" dirty="0"/>
              <a:t>i, i</a:t>
            </a:r>
            <a:r>
              <a:rPr lang="en-US" altLang="zh-CN" sz="1800" i="1" dirty="0">
                <a:sym typeface="Symbol" pitchFamily="18" charset="2"/>
              </a:rPr>
              <a:t></a:t>
            </a:r>
            <a:r>
              <a:rPr lang="en-US" altLang="zh-CN" sz="2000" dirty="0"/>
              <a:t> 1] ← 0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CN" sz="2000" i="1" dirty="0"/>
              <a:t>         w</a:t>
            </a:r>
            <a:r>
              <a:rPr lang="en-US" altLang="zh-CN" sz="2000" dirty="0"/>
              <a:t>[</a:t>
            </a:r>
            <a:r>
              <a:rPr lang="en-US" altLang="zh-CN" sz="2000" i="1" dirty="0"/>
              <a:t>i, i</a:t>
            </a:r>
            <a:r>
              <a:rPr lang="en-US" altLang="zh-CN" sz="1800" i="1" dirty="0">
                <a:sym typeface="Symbol" pitchFamily="18" charset="2"/>
              </a:rPr>
              <a:t></a:t>
            </a:r>
            <a:r>
              <a:rPr lang="en-US" altLang="zh-CN" sz="2000" dirty="0"/>
              <a:t> 1] ← 0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CN" sz="2000" b="1" dirty="0"/>
              <a:t>for </a:t>
            </a:r>
            <a:r>
              <a:rPr lang="en-US" altLang="zh-CN" sz="2000" i="1" dirty="0"/>
              <a:t>l </a:t>
            </a:r>
            <a:r>
              <a:rPr lang="en-US" altLang="zh-CN" sz="2000" dirty="0"/>
              <a:t>← 1 </a:t>
            </a:r>
            <a:r>
              <a:rPr lang="en-US" altLang="zh-CN" sz="2000" b="1" dirty="0"/>
              <a:t>to </a:t>
            </a:r>
            <a:r>
              <a:rPr lang="en-US" altLang="zh-CN" sz="2000" i="1" dirty="0"/>
              <a:t>n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CN" sz="2000" b="1" dirty="0"/>
              <a:t>    do for </a:t>
            </a:r>
            <a:r>
              <a:rPr lang="en-US" altLang="zh-CN" sz="2000" i="1" dirty="0"/>
              <a:t>i </a:t>
            </a:r>
            <a:r>
              <a:rPr lang="en-US" altLang="zh-CN" sz="2000" dirty="0"/>
              <a:t>← 1 </a:t>
            </a:r>
            <a:r>
              <a:rPr lang="en-US" altLang="zh-CN" sz="2000" b="1" dirty="0"/>
              <a:t>to </a:t>
            </a:r>
            <a:r>
              <a:rPr lang="en-US" altLang="zh-CN" sz="2000" i="1" dirty="0" err="1"/>
              <a:t>n</a:t>
            </a:r>
            <a:r>
              <a:rPr lang="en-US" altLang="zh-CN" sz="1800" i="1" dirty="0" err="1">
                <a:sym typeface="Symbol" pitchFamily="18" charset="2"/>
              </a:rPr>
              <a:t></a:t>
            </a:r>
            <a:r>
              <a:rPr lang="en-US" altLang="zh-CN" sz="2000" i="1" dirty="0" err="1"/>
              <a:t>l</a:t>
            </a:r>
            <a:r>
              <a:rPr lang="en-US" altLang="zh-CN" sz="2000" i="1" dirty="0"/>
              <a:t> </a:t>
            </a:r>
            <a:r>
              <a:rPr lang="en-US" altLang="zh-CN" sz="2000" dirty="0"/>
              <a:t>+ 1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CN" sz="2000" b="1" dirty="0"/>
              <a:t>         do </a:t>
            </a:r>
            <a:r>
              <a:rPr lang="en-US" altLang="zh-CN" sz="2000" i="1" dirty="0"/>
              <a:t>j </a:t>
            </a:r>
            <a:r>
              <a:rPr lang="en-US" altLang="zh-CN" sz="2000" dirty="0"/>
              <a:t>←</a:t>
            </a:r>
            <a:r>
              <a:rPr lang="en-US" altLang="zh-CN" sz="2000" i="1" dirty="0"/>
              <a:t>i </a:t>
            </a:r>
            <a:r>
              <a:rPr lang="en-US" altLang="zh-CN" sz="2000" dirty="0"/>
              <a:t>+ </a:t>
            </a:r>
            <a:r>
              <a:rPr lang="en-US" altLang="zh-CN" sz="2000" i="1" dirty="0"/>
              <a:t>l</a:t>
            </a:r>
            <a:r>
              <a:rPr lang="en-US" altLang="zh-CN" sz="1800" i="1" dirty="0">
                <a:sym typeface="Symbol" pitchFamily="18" charset="2"/>
              </a:rPr>
              <a:t></a:t>
            </a:r>
            <a:r>
              <a:rPr lang="en-US" altLang="zh-CN" sz="2000" dirty="0"/>
              <a:t>1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CN" sz="2000" i="1" dirty="0"/>
              <a:t>             e</a:t>
            </a:r>
            <a:r>
              <a:rPr lang="en-US" altLang="zh-CN" sz="2000" dirty="0"/>
              <a:t>[</a:t>
            </a:r>
            <a:r>
              <a:rPr lang="en-US" altLang="zh-CN" sz="2000" i="1" dirty="0"/>
              <a:t>i, j </a:t>
            </a:r>
            <a:r>
              <a:rPr lang="en-US" altLang="zh-CN" sz="2000" dirty="0"/>
              <a:t>]←∞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CN" sz="2000" i="1" dirty="0"/>
              <a:t>             w</a:t>
            </a:r>
            <a:r>
              <a:rPr lang="en-US" altLang="zh-CN" sz="2000" dirty="0"/>
              <a:t>[</a:t>
            </a:r>
            <a:r>
              <a:rPr lang="en-US" altLang="zh-CN" sz="2000" i="1" dirty="0"/>
              <a:t>i, j </a:t>
            </a:r>
            <a:r>
              <a:rPr lang="en-US" altLang="zh-CN" sz="2000" dirty="0"/>
              <a:t>] ← </a:t>
            </a:r>
            <a:r>
              <a:rPr lang="en-US" altLang="zh-CN" sz="2000" i="1" dirty="0"/>
              <a:t>w</a:t>
            </a:r>
            <a:r>
              <a:rPr lang="en-US" altLang="zh-CN" sz="2000" dirty="0"/>
              <a:t>[</a:t>
            </a:r>
            <a:r>
              <a:rPr lang="en-US" altLang="zh-CN" sz="2000" i="1" dirty="0"/>
              <a:t>i, j</a:t>
            </a:r>
            <a:r>
              <a:rPr lang="en-US" altLang="zh-CN" sz="1800" i="1" dirty="0">
                <a:sym typeface="Symbol" pitchFamily="18" charset="2"/>
              </a:rPr>
              <a:t></a:t>
            </a:r>
            <a:r>
              <a:rPr lang="en-US" altLang="zh-CN" sz="2000" dirty="0"/>
              <a:t>1] + </a:t>
            </a:r>
            <a:r>
              <a:rPr lang="en-US" altLang="zh-CN" sz="2000" i="1" dirty="0" err="1"/>
              <a:t>p</a:t>
            </a:r>
            <a:r>
              <a:rPr lang="en-US" altLang="zh-CN" sz="2000" i="1" baseline="-25000" dirty="0" err="1"/>
              <a:t>j</a:t>
            </a:r>
            <a:endParaRPr lang="en-US" altLang="zh-CN" sz="2000" i="1" baseline="-25000" dirty="0"/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CN" sz="2000" b="1" dirty="0"/>
              <a:t>             for </a:t>
            </a:r>
            <a:r>
              <a:rPr lang="en-US" altLang="zh-CN" sz="2000" i="1" dirty="0"/>
              <a:t>r </a:t>
            </a:r>
            <a:r>
              <a:rPr lang="en-US" altLang="zh-CN" sz="2000" dirty="0"/>
              <a:t>←</a:t>
            </a:r>
            <a:r>
              <a:rPr lang="en-US" altLang="zh-CN" sz="2000" i="1" dirty="0"/>
              <a:t>i </a:t>
            </a:r>
            <a:r>
              <a:rPr lang="en-US" altLang="zh-CN" sz="2000" b="1" dirty="0"/>
              <a:t>to </a:t>
            </a:r>
            <a:r>
              <a:rPr lang="en-US" altLang="zh-CN" sz="2000" i="1" dirty="0"/>
              <a:t>j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CN" sz="2000" b="1" dirty="0"/>
              <a:t>                  do </a:t>
            </a:r>
            <a:r>
              <a:rPr lang="en-US" altLang="zh-CN" sz="2000" i="1" dirty="0"/>
              <a:t>t </a:t>
            </a:r>
            <a:r>
              <a:rPr lang="en-US" altLang="zh-CN" sz="2000" dirty="0"/>
              <a:t>← </a:t>
            </a:r>
            <a:r>
              <a:rPr lang="en-US" altLang="zh-CN" sz="2000" i="1" dirty="0"/>
              <a:t>e</a:t>
            </a:r>
            <a:r>
              <a:rPr lang="en-US" altLang="zh-CN" sz="2000" dirty="0"/>
              <a:t>[</a:t>
            </a:r>
            <a:r>
              <a:rPr lang="en-US" altLang="zh-CN" sz="2000" i="1" dirty="0"/>
              <a:t>i, r</a:t>
            </a:r>
            <a:r>
              <a:rPr lang="en-US" altLang="zh-CN" sz="1800" i="1" dirty="0">
                <a:sym typeface="Symbol" pitchFamily="18" charset="2"/>
              </a:rPr>
              <a:t></a:t>
            </a:r>
            <a:r>
              <a:rPr lang="en-US" altLang="zh-CN" sz="2000" dirty="0"/>
              <a:t>1] + </a:t>
            </a:r>
            <a:r>
              <a:rPr lang="en-US" altLang="zh-CN" sz="2000" i="1" dirty="0"/>
              <a:t>e</a:t>
            </a:r>
            <a:r>
              <a:rPr lang="en-US" altLang="zh-CN" sz="2000" dirty="0"/>
              <a:t>[</a:t>
            </a:r>
            <a:r>
              <a:rPr lang="en-US" altLang="zh-CN" sz="2000" i="1" dirty="0"/>
              <a:t>r </a:t>
            </a:r>
            <a:r>
              <a:rPr lang="en-US" altLang="zh-CN" sz="2000" dirty="0"/>
              <a:t>+ 1</a:t>
            </a:r>
            <a:r>
              <a:rPr lang="en-US" altLang="zh-CN" sz="2000" i="1" dirty="0"/>
              <a:t>, j </a:t>
            </a:r>
            <a:r>
              <a:rPr lang="en-US" altLang="zh-CN" sz="2000" dirty="0"/>
              <a:t>] + </a:t>
            </a:r>
            <a:r>
              <a:rPr lang="en-US" altLang="zh-CN" sz="2000" i="1" dirty="0"/>
              <a:t>w</a:t>
            </a:r>
            <a:r>
              <a:rPr lang="en-US" altLang="zh-CN" sz="2000" dirty="0"/>
              <a:t>[</a:t>
            </a:r>
            <a:r>
              <a:rPr lang="en-US" altLang="zh-CN" sz="2000" i="1" dirty="0"/>
              <a:t>i, j </a:t>
            </a:r>
            <a:r>
              <a:rPr lang="en-US" altLang="zh-CN" sz="2000" dirty="0"/>
              <a:t>]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CN" sz="2000" b="1" dirty="0"/>
              <a:t>                       if </a:t>
            </a:r>
            <a:r>
              <a:rPr lang="en-US" altLang="zh-CN" sz="2000" i="1" dirty="0"/>
              <a:t>t &lt; e</a:t>
            </a:r>
            <a:r>
              <a:rPr lang="en-US" altLang="zh-CN" sz="2000" dirty="0"/>
              <a:t>[</a:t>
            </a:r>
            <a:r>
              <a:rPr lang="en-US" altLang="zh-CN" sz="2000" i="1" dirty="0"/>
              <a:t>i, j </a:t>
            </a:r>
            <a:r>
              <a:rPr lang="en-US" altLang="zh-CN" sz="2000" dirty="0"/>
              <a:t>]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CN" sz="2000" b="1" dirty="0"/>
              <a:t>                            then </a:t>
            </a:r>
            <a:r>
              <a:rPr lang="en-US" altLang="zh-CN" sz="2000" i="1" dirty="0"/>
              <a:t>e</a:t>
            </a:r>
            <a:r>
              <a:rPr lang="en-US" altLang="zh-CN" sz="2000" dirty="0"/>
              <a:t>[</a:t>
            </a:r>
            <a:r>
              <a:rPr lang="en-US" altLang="zh-CN" sz="2000" i="1" dirty="0"/>
              <a:t>i, j </a:t>
            </a:r>
            <a:r>
              <a:rPr lang="en-US" altLang="zh-CN" sz="2000" dirty="0"/>
              <a:t>] ← </a:t>
            </a:r>
            <a:r>
              <a:rPr lang="en-US" altLang="zh-CN" sz="2000" i="1" dirty="0"/>
              <a:t>t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CN" sz="2000" i="1" dirty="0"/>
              <a:t>                                     root</a:t>
            </a:r>
            <a:r>
              <a:rPr lang="en-US" altLang="zh-CN" sz="2000" dirty="0"/>
              <a:t>[</a:t>
            </a:r>
            <a:r>
              <a:rPr lang="en-US" altLang="zh-CN" sz="2000" i="1" dirty="0"/>
              <a:t>i, j </a:t>
            </a:r>
            <a:r>
              <a:rPr lang="en-US" altLang="zh-CN" sz="2000" dirty="0"/>
              <a:t>] ←</a:t>
            </a:r>
            <a:r>
              <a:rPr lang="en-US" altLang="zh-CN" sz="2000" i="1" dirty="0"/>
              <a:t>r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CN" sz="2000" dirty="0"/>
              <a:t>  return </a:t>
            </a:r>
            <a:r>
              <a:rPr lang="en-US" altLang="zh-CN" sz="2000" i="1" dirty="0"/>
              <a:t>e</a:t>
            </a:r>
            <a:r>
              <a:rPr lang="en-US" altLang="zh-CN" sz="2000" dirty="0"/>
              <a:t> and </a:t>
            </a:r>
            <a:r>
              <a:rPr lang="en-US" altLang="zh-CN" sz="2000" i="1" dirty="0"/>
              <a:t>root</a:t>
            </a:r>
            <a:endParaRPr lang="en-US" altLang="zh-CN" sz="2000" dirty="0"/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000" dirty="0"/>
          </a:p>
        </p:txBody>
      </p:sp>
      <p:sp>
        <p:nvSpPr>
          <p:cNvPr id="110595" name="Text Box 4"/>
          <p:cNvSpPr txBox="1">
            <a:spLocks noChangeArrowheads="1"/>
          </p:cNvSpPr>
          <p:nvPr/>
        </p:nvSpPr>
        <p:spPr bwMode="auto">
          <a:xfrm>
            <a:off x="1828800" y="6019800"/>
            <a:ext cx="10054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i="1" dirty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O</a:t>
            </a:r>
            <a:r>
              <a:rPr lang="en-US" altLang="zh-CN" sz="2800" b="1" dirty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2800" b="1" baseline="30000" dirty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3</a:t>
            </a:r>
            <a:r>
              <a:rPr lang="en-US" altLang="zh-CN" sz="2800" b="1" dirty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)</a:t>
            </a:r>
          </a:p>
        </p:txBody>
      </p:sp>
      <p:sp>
        <p:nvSpPr>
          <p:cNvPr id="110596" name="Text Box 5"/>
          <p:cNvSpPr txBox="1">
            <a:spLocks noChangeArrowheads="1"/>
          </p:cNvSpPr>
          <p:nvPr/>
        </p:nvSpPr>
        <p:spPr bwMode="auto">
          <a:xfrm>
            <a:off x="7299326" y="1447801"/>
            <a:ext cx="3368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CC3300"/>
                </a:solidFill>
                <a:latin typeface="Times New Roman" pitchFamily="18" charset="0"/>
                <a:ea typeface="宋体" charset="-122"/>
              </a:rPr>
              <a:t>Consider all trees with </a:t>
            </a:r>
            <a:r>
              <a:rPr lang="en-US" altLang="zh-CN" sz="2000" b="1" i="1">
                <a:solidFill>
                  <a:srgbClr val="CC3300"/>
                </a:solidFill>
                <a:latin typeface="Times New Roman" pitchFamily="18" charset="0"/>
                <a:ea typeface="宋体" charset="-122"/>
              </a:rPr>
              <a:t>l</a:t>
            </a:r>
            <a:r>
              <a:rPr lang="en-US" altLang="zh-CN" sz="2000" b="1">
                <a:solidFill>
                  <a:srgbClr val="CC3300"/>
                </a:solidFill>
                <a:latin typeface="Times New Roman" pitchFamily="18" charset="0"/>
                <a:ea typeface="宋体" charset="-122"/>
              </a:rPr>
              <a:t> keys.</a:t>
            </a:r>
          </a:p>
        </p:txBody>
      </p:sp>
      <p:sp>
        <p:nvSpPr>
          <p:cNvPr id="110597" name="Line 6"/>
          <p:cNvSpPr>
            <a:spLocks noChangeShapeType="1"/>
          </p:cNvSpPr>
          <p:nvPr/>
        </p:nvSpPr>
        <p:spPr bwMode="auto">
          <a:xfrm flipH="1">
            <a:off x="3810000" y="1600200"/>
            <a:ext cx="3581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262626"/>
              </a:solidFill>
              <a:latin typeface="Arial" charset="0"/>
              <a:ea typeface="宋体" charset="-122"/>
            </a:endParaRPr>
          </a:p>
        </p:txBody>
      </p:sp>
      <p:sp>
        <p:nvSpPr>
          <p:cNvPr id="110598" name="Text Box 7"/>
          <p:cNvSpPr txBox="1">
            <a:spLocks noChangeArrowheads="1"/>
          </p:cNvSpPr>
          <p:nvPr/>
        </p:nvSpPr>
        <p:spPr bwMode="auto">
          <a:xfrm>
            <a:off x="7451726" y="1843089"/>
            <a:ext cx="1958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CC3300"/>
                </a:solidFill>
                <a:latin typeface="Times New Roman" pitchFamily="18" charset="0"/>
                <a:ea typeface="宋体" charset="-122"/>
              </a:rPr>
              <a:t>Fix the first key.</a:t>
            </a:r>
          </a:p>
        </p:txBody>
      </p:sp>
      <p:sp>
        <p:nvSpPr>
          <p:cNvPr id="110599" name="Line 8"/>
          <p:cNvSpPr>
            <a:spLocks noChangeShapeType="1"/>
          </p:cNvSpPr>
          <p:nvPr/>
        </p:nvSpPr>
        <p:spPr bwMode="auto">
          <a:xfrm flipH="1">
            <a:off x="4876800" y="2057401"/>
            <a:ext cx="2667000" cy="696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262626"/>
              </a:solidFill>
              <a:latin typeface="Arial" charset="0"/>
              <a:ea typeface="宋体" charset="-122"/>
            </a:endParaRPr>
          </a:p>
        </p:txBody>
      </p:sp>
      <p:sp>
        <p:nvSpPr>
          <p:cNvPr id="110600" name="Text Box 9"/>
          <p:cNvSpPr txBox="1">
            <a:spLocks noChangeArrowheads="1"/>
          </p:cNvSpPr>
          <p:nvPr/>
        </p:nvSpPr>
        <p:spPr bwMode="auto">
          <a:xfrm>
            <a:off x="7451726" y="2224089"/>
            <a:ext cx="1825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CC3300"/>
                </a:solidFill>
                <a:latin typeface="Times New Roman" pitchFamily="18" charset="0"/>
                <a:ea typeface="宋体" charset="-122"/>
              </a:rPr>
              <a:t>Fix the last key</a:t>
            </a:r>
          </a:p>
        </p:txBody>
      </p:sp>
      <p:sp>
        <p:nvSpPr>
          <p:cNvPr id="110601" name="Line 10"/>
          <p:cNvSpPr>
            <a:spLocks noChangeShapeType="1"/>
          </p:cNvSpPr>
          <p:nvPr/>
        </p:nvSpPr>
        <p:spPr bwMode="auto">
          <a:xfrm flipH="1">
            <a:off x="5016500" y="2438400"/>
            <a:ext cx="2527300" cy="630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262626"/>
              </a:solidFill>
              <a:latin typeface="Arial" charset="0"/>
              <a:ea typeface="宋体" charset="-122"/>
            </a:endParaRPr>
          </a:p>
        </p:txBody>
      </p:sp>
      <p:sp>
        <p:nvSpPr>
          <p:cNvPr id="110602" name="Text Box 11"/>
          <p:cNvSpPr txBox="1">
            <a:spLocks noChangeArrowheads="1"/>
          </p:cNvSpPr>
          <p:nvPr/>
        </p:nvSpPr>
        <p:spPr bwMode="auto">
          <a:xfrm>
            <a:off x="7527925" y="29368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400" u="sng">
              <a:solidFill>
                <a:srgbClr val="262626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10603" name="AutoShape 13"/>
          <p:cNvSpPr>
            <a:spLocks/>
          </p:cNvSpPr>
          <p:nvPr/>
        </p:nvSpPr>
        <p:spPr bwMode="auto">
          <a:xfrm>
            <a:off x="7696200" y="3505200"/>
            <a:ext cx="228600" cy="1676400"/>
          </a:xfrm>
          <a:prstGeom prst="rightBrace">
            <a:avLst>
              <a:gd name="adj1" fmla="val 6111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262626"/>
              </a:solidFill>
              <a:latin typeface="Calibri" pitchFamily="34" charset="0"/>
              <a:ea typeface="宋体" charset="-122"/>
            </a:endParaRPr>
          </a:p>
        </p:txBody>
      </p:sp>
      <p:sp>
        <p:nvSpPr>
          <p:cNvPr id="110604" name="Text Box 14"/>
          <p:cNvSpPr txBox="1">
            <a:spLocks noChangeArrowheads="1"/>
          </p:cNvSpPr>
          <p:nvPr/>
        </p:nvSpPr>
        <p:spPr bwMode="auto">
          <a:xfrm>
            <a:off x="8001000" y="3810001"/>
            <a:ext cx="23050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CC3300"/>
                </a:solidFill>
                <a:latin typeface="Times New Roman" pitchFamily="18" charset="0"/>
                <a:ea typeface="宋体" charset="-122"/>
              </a:rPr>
              <a:t>Determine the root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CC3300"/>
                </a:solidFill>
                <a:latin typeface="Times New Roman" pitchFamily="18" charset="0"/>
                <a:ea typeface="宋体" charset="-122"/>
              </a:rPr>
              <a:t>of the optimal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CC3300"/>
                </a:solidFill>
                <a:latin typeface="Times New Roman" pitchFamily="18" charset="0"/>
                <a:ea typeface="宋体" charset="-122"/>
              </a:rPr>
              <a:t>(sub)tree</a:t>
            </a:r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44939DEA-1535-4834-8BE3-ACDB6BB5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4E925E7-BBD7-4EBC-848C-554D35E09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944" y="378000"/>
            <a:ext cx="11204027" cy="685800"/>
          </a:xfrm>
        </p:spPr>
        <p:txBody>
          <a:bodyPr/>
          <a:lstStyle/>
          <a:p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16 Greedy Algorithm</a:t>
            </a:r>
            <a:endParaRPr lang="zh-CN" alt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33BDEAD-5DB7-4E8B-A39F-8ABF62A22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944" y="1284357"/>
            <a:ext cx="11040000" cy="5040000"/>
          </a:xfrm>
        </p:spPr>
        <p:txBody>
          <a:bodyPr>
            <a:normAutofit/>
          </a:bodyPr>
          <a:lstStyle/>
          <a:p>
            <a:pPr marL="742950" indent="-742950">
              <a:buAutoNum type="arabicParenBoth"/>
            </a:pPr>
            <a:r>
              <a:rPr lang="en-US" altLang="zh-CN" sz="3600" dirty="0">
                <a:solidFill>
                  <a:srgbClr val="262626">
                    <a:lumMod val="85000"/>
                    <a:lumOff val="15000"/>
                  </a:srgb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Elements of Greedy Algorithm</a:t>
            </a:r>
          </a:p>
          <a:p>
            <a:pPr lvl="0">
              <a:spcBef>
                <a:spcPct val="20000"/>
              </a:spcBef>
              <a:defRPr/>
            </a:pPr>
            <a:r>
              <a:rPr lang="en-US" altLang="zh-CN" dirty="0">
                <a:solidFill>
                  <a:srgbClr val="262626">
                    <a:lumMod val="85000"/>
                    <a:lumOff val="15000"/>
                  </a:srgb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Optimal substructure</a:t>
            </a:r>
          </a:p>
          <a:p>
            <a:pPr lvl="1">
              <a:buFont typeface="Times New Roman" panose="02020603050405020304" pitchFamily="18" charset="0"/>
              <a:buChar char="⁃"/>
            </a:pPr>
            <a:r>
              <a:rPr lang="en-US" altLang="zh-CN" dirty="0">
                <a:solidFill>
                  <a:srgbClr val="262626">
                    <a:lumMod val="85000"/>
                    <a:lumOff val="15000"/>
                  </a:srgb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en-US" altLang="zh-CN" b="0" dirty="0">
                <a:solidFill>
                  <a:srgbClr val="262626">
                    <a:lumMod val="85000"/>
                    <a:lumOff val="15000"/>
                  </a:srgb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262626">
                    <a:lumMod val="85000"/>
                    <a:lumOff val="15000"/>
                  </a:srgb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solutions to the subproblems used within the optimal solution must themselves be optimal.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Greedy-choice property</a:t>
            </a:r>
          </a:p>
          <a:p>
            <a:pPr lvl="1">
              <a:buFont typeface="Times New Roman" panose="02020603050405020304" pitchFamily="18" charset="0"/>
              <a:buChar char="⁃"/>
              <a:defRPr/>
            </a:pPr>
            <a:r>
              <a:rPr lang="en-US" altLang="zh-CN" dirty="0">
                <a:solidFill>
                  <a:srgbClr val="262626">
                    <a:lumMod val="85000"/>
                    <a:lumOff val="15000"/>
                  </a:srgb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 globally optimal solution can be arrived at by making a locally optimal (greedy) choice.</a:t>
            </a:r>
          </a:p>
          <a:p>
            <a:pPr marL="1371600" lvl="3" indent="0">
              <a:buNone/>
            </a:pPr>
            <a:endParaRPr lang="zh-CN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58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42188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rgbClr val="262626">
                    <a:lumMod val="85000"/>
                    <a:lumOff val="15000"/>
                  </a:srgbClr>
                </a:solidFill>
                <a:latin typeface="Times New Roman" pitchFamily="18" charset="0"/>
                <a:cs typeface="Times New Roman" panose="02020603050405020304" pitchFamily="18" charset="0"/>
              </a:rPr>
              <a:t>(2) Typical Steps of Greedy Algorithm</a:t>
            </a:r>
            <a:endParaRPr lang="en-US" altLang="zh-CN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52896"/>
            <a:ext cx="10972800" cy="45259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Cast the optimization problem as one in which we make a choice and are left with one subproblem to solve.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Prove that there’s always an optimal solution that makes the greedy choice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that the greedy choice is always safe.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that greedy choice and optimal solution to subproblem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optimal solution to the problem.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the greedy choice and 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 top-down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have to </a:t>
            </a:r>
            <a:r>
              <a:rPr lang="en-US" altLang="zh-CN" sz="28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 input to put it into greedy order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15718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3933" y="681037"/>
            <a:ext cx="8402637" cy="68580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run time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09540" y="1486261"/>
            <a:ext cx="10464538" cy="435133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Times New Roman" panose="02020603050405020304" pitchFamily="18" charset="0"/>
              <a:buChar char="⁃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T(n, I):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differ from I (Any input of size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80000"/>
              </a:lnSpc>
              <a:buFont typeface="Times New Roman" panose="02020603050405020304" pitchFamily="18" charset="0"/>
              <a:buChar char="⁃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Worst-case: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(usually) 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=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maximum time of algorithm on any input of size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ctr">
              <a:lnSpc>
                <a:spcPct val="80000"/>
              </a:lnSpc>
              <a:buFont typeface="Arial" charset="0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T(n)=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CN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{T(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n,I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(Default )</a:t>
            </a:r>
          </a:p>
          <a:p>
            <a:pPr>
              <a:lnSpc>
                <a:spcPct val="80000"/>
              </a:lnSpc>
              <a:buFont typeface="Times New Roman" panose="02020603050405020304" pitchFamily="18" charset="0"/>
              <a:buChar char="⁃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Average-case: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(sometimes) 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expected time of algorithm over all inputs of size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assumption of statistical distribution of inputs. </a:t>
            </a:r>
          </a:p>
          <a:p>
            <a:pPr lvl="1" algn="ctr">
              <a:lnSpc>
                <a:spcPct val="80000"/>
              </a:lnSpc>
              <a:buFont typeface="Arial" charset="0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 typeface="Times New Roman" panose="02020603050405020304" pitchFamily="18" charset="0"/>
              <a:buChar char="⁃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Best-case: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(bogus) 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Cheat with a slow algorithm that works fast on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5F1881A-F2FD-42D9-B787-7BC1CD03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986" y="519260"/>
            <a:ext cx="11204027" cy="685800"/>
          </a:xfrm>
        </p:spPr>
        <p:txBody>
          <a:bodyPr>
            <a:normAutofit fontScale="90000"/>
          </a:bodyPr>
          <a:lstStyle/>
          <a:p>
            <a:pPr lvl="0" eaLnBrk="0" hangingPunct="0">
              <a:spcBef>
                <a:spcPct val="75000"/>
              </a:spcBef>
              <a:defRPr/>
            </a:pPr>
            <a:r>
              <a:rPr lang="en-US" altLang="zh-CN" sz="4000" b="1" kern="0" dirty="0">
                <a:solidFill>
                  <a:srgbClr val="262626"/>
                </a:solidFill>
                <a:latin typeface="Times New Roman"/>
                <a:ea typeface="宋体" charset="-122"/>
                <a:cs typeface="+mn-cs"/>
              </a:rPr>
              <a:t>(3)</a:t>
            </a:r>
            <a:r>
              <a:rPr lang="zh-CN" altLang="en-US" sz="4000" b="1" kern="0" dirty="0">
                <a:solidFill>
                  <a:srgbClr val="262626"/>
                </a:solidFill>
                <a:latin typeface="Times New Roman"/>
                <a:ea typeface="宋体" charset="-122"/>
                <a:cs typeface="+mn-cs"/>
              </a:rPr>
              <a:t> </a:t>
            </a:r>
            <a:r>
              <a:rPr lang="en-US" altLang="zh-CN" sz="4000" b="1" kern="0" dirty="0">
                <a:solidFill>
                  <a:srgbClr val="262626"/>
                </a:solidFill>
                <a:latin typeface="Times New Roman"/>
                <a:ea typeface="宋体" charset="-122"/>
                <a:cs typeface="+mn-cs"/>
              </a:rPr>
              <a:t>Activity Selection Problem</a:t>
            </a:r>
            <a:r>
              <a:rPr lang="zh-CN" altLang="en-US" sz="3600" kern="0" dirty="0">
                <a:solidFill>
                  <a:srgbClr val="262626"/>
                </a:solidFill>
                <a:ea typeface="宋体" charset="-122"/>
                <a:cs typeface="+mn-cs"/>
              </a:rPr>
              <a:t/>
            </a:r>
            <a:br>
              <a:rPr lang="zh-CN" altLang="en-US" sz="3600" kern="0" dirty="0">
                <a:solidFill>
                  <a:srgbClr val="262626"/>
                </a:solidFill>
                <a:ea typeface="宋体" charset="-122"/>
                <a:cs typeface="+mn-cs"/>
              </a:rPr>
            </a:br>
            <a:endParaRPr lang="zh-CN" alt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="" xmlns:a16="http://schemas.microsoft.com/office/drawing/2014/main" id="{40025FDA-D184-45D0-8026-B00E685A3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618" y="1056588"/>
            <a:ext cx="10215513" cy="1931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0" lang="zh-CN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0" lang="zh-CN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0" lang="zh-CN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0" lang="zh-CN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0" lang="zh-CN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fontAlgn="auto">
              <a:spcAft>
                <a:spcPts val="0"/>
              </a:spcAft>
              <a:buFont typeface="Times New Roman" panose="02020603050405020304" pitchFamily="18" charset="0"/>
              <a:buChar char="⁃"/>
              <a:defRPr/>
            </a:pP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start time of activity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fontAlgn="auto">
              <a:spcAft>
                <a:spcPts val="0"/>
              </a:spcAft>
              <a:buFont typeface="Times New Roman" panose="02020603050405020304" pitchFamily="18" charset="0"/>
              <a:buChar char="⁃"/>
              <a:defRPr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finish time of activity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 A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maximum number of compatible activities.</a:t>
            </a:r>
          </a:p>
          <a:p>
            <a:pPr lvl="1" fontAlgn="auto">
              <a:spcAft>
                <a:spcPts val="0"/>
              </a:spcAft>
              <a:buFont typeface="Times New Roman" panose="02020603050405020304" pitchFamily="18" charset="0"/>
              <a:buChar char="⁃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activities are compatible, if their intervals don’t overlap.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6B6C99EE-B9D3-4C5B-A629-53CD6DA28804}"/>
              </a:ext>
            </a:extLst>
          </p:cNvPr>
          <p:cNvSpPr/>
          <p:nvPr/>
        </p:nvSpPr>
        <p:spPr>
          <a:xfrm>
            <a:off x="521618" y="2924634"/>
            <a:ext cx="6529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itchFamily="18" charset="0"/>
              </a:rPr>
              <a:t>Recursive  Solution</a:t>
            </a:r>
            <a:endParaRPr lang="en-US" altLang="zh-CN" sz="2400" b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B43F0C0E-36D8-4760-A630-839C707200CD}"/>
              </a:ext>
            </a:extLst>
          </p:cNvPr>
          <p:cNvSpPr/>
          <p:nvPr/>
        </p:nvSpPr>
        <p:spPr>
          <a:xfrm>
            <a:off x="1016525" y="3328389"/>
            <a:ext cx="55398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spcAft>
                <a:spcPts val="0"/>
              </a:spcAft>
              <a:buFont typeface="Times New Roman" panose="02020603050405020304" pitchFamily="18" charset="0"/>
              <a:buChar char="⁃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activities are sorted by finishing times.</a:t>
            </a:r>
          </a:p>
          <a:p>
            <a:pPr marL="800100" lvl="1" indent="-3429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i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 </a:t>
            </a:r>
            <a:r>
              <a:rPr lang="en-US" altLang="zh-CN" sz="2000" i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 …  </a:t>
            </a:r>
            <a:r>
              <a:rPr lang="en-US" altLang="zh-CN" sz="2000" i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Times New Roman" panose="02020603050405020304" pitchFamily="18" charset="0"/>
              <a:buChar char="⁃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subset of activities in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start after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finishes and finish before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starts.</a:t>
            </a:r>
          </a:p>
          <a:p>
            <a:pPr marL="342900" indent="-342900">
              <a:buFont typeface="Times New Roman" panose="02020603050405020304" pitchFamily="18" charset="0"/>
              <a:buChar char="⁃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c[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size of maximum-size subset of mutually compatible activities in </a:t>
            </a:r>
            <a:r>
              <a:rPr lang="en-US" altLang="zh-CN" sz="2000" i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200" i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0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3" name="Object 49">
            <a:extLst>
              <a:ext uri="{FF2B5EF4-FFF2-40B4-BE49-F238E27FC236}">
                <a16:creationId xmlns="" xmlns:a16="http://schemas.microsoft.com/office/drawing/2014/main" id="{981C19BE-543F-40B8-B6DE-A3FFE61633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940875"/>
              </p:ext>
            </p:extLst>
          </p:nvPr>
        </p:nvGraphicFramePr>
        <p:xfrm>
          <a:off x="1016525" y="5540975"/>
          <a:ext cx="5334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6" name="Equation" r:id="rId3" imgW="5334000" imgH="1066800" progId="Equation.3">
                  <p:embed/>
                </p:oleObj>
              </mc:Choice>
              <mc:Fallback>
                <p:oleObj name="Equation" r:id="rId3" imgW="5334000" imgH="1066800" progId="Equation.3">
                  <p:embed/>
                  <p:pic>
                    <p:nvPicPr>
                      <p:cNvPr id="18481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525" y="5540975"/>
                        <a:ext cx="5334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D83C2E9D-76E9-4131-A94B-145763FA11A9}"/>
              </a:ext>
            </a:extLst>
          </p:cNvPr>
          <p:cNvSpPr/>
          <p:nvPr/>
        </p:nvSpPr>
        <p:spPr>
          <a:xfrm>
            <a:off x="6350525" y="3351547"/>
            <a:ext cx="56788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90000"/>
              </a:lnSpc>
              <a:spcAft>
                <a:spcPts val="0"/>
              </a:spcAft>
              <a:buFont typeface="Times New Roman" panose="02020603050405020304" pitchFamily="18" charset="0"/>
              <a:buChar char="⁃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also exhibits the </a:t>
            </a:r>
            <a:r>
              <a:rPr lang="en-US" altLang="zh-CN" sz="20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greedy-choice property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an optimal solution to the subproblem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that includes the activity with the smallest finish time in set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proved easily.</a:t>
            </a:r>
          </a:p>
        </p:txBody>
      </p:sp>
    </p:spTree>
    <p:extLst>
      <p:ext uri="{BB962C8B-B14F-4D97-AF65-F5344CB8AC3E}">
        <p14:creationId xmlns:p14="http://schemas.microsoft.com/office/powerpoint/2010/main" val="8508140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872" y="529627"/>
            <a:ext cx="5909628" cy="3816129"/>
          </a:xfrm>
          <a:solidFill>
            <a:srgbClr val="CCECFF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 rtlCol="0">
            <a:normAutofit/>
          </a:bodyPr>
          <a:lstStyle/>
          <a:p>
            <a:pPr marL="533400" indent="-533400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zh-CN" sz="2400" b="1" u="sng" dirty="0">
                <a:solidFill>
                  <a:srgbClr val="CC3300"/>
                </a:solidFill>
              </a:rPr>
              <a:t>Recursive-Activity-Selector (</a:t>
            </a:r>
            <a:r>
              <a:rPr lang="en-US" altLang="zh-CN" sz="2400" b="1" i="1" u="sng" dirty="0">
                <a:solidFill>
                  <a:srgbClr val="CC3300"/>
                </a:solidFill>
              </a:rPr>
              <a:t>s</a:t>
            </a:r>
            <a:r>
              <a:rPr lang="en-US" altLang="zh-CN" sz="2400" b="1" u="sng" dirty="0">
                <a:solidFill>
                  <a:srgbClr val="CC3300"/>
                </a:solidFill>
              </a:rPr>
              <a:t>, </a:t>
            </a:r>
            <a:r>
              <a:rPr lang="en-US" altLang="zh-CN" sz="2400" b="1" i="1" u="sng" dirty="0">
                <a:solidFill>
                  <a:srgbClr val="CC3300"/>
                </a:solidFill>
              </a:rPr>
              <a:t>f</a:t>
            </a:r>
            <a:r>
              <a:rPr lang="en-US" altLang="zh-CN" sz="2400" b="1" u="sng" dirty="0">
                <a:solidFill>
                  <a:srgbClr val="CC3300"/>
                </a:solidFill>
              </a:rPr>
              <a:t>, </a:t>
            </a:r>
            <a:r>
              <a:rPr lang="en-US" altLang="zh-CN" sz="2400" b="1" i="1" u="sng" dirty="0" err="1">
                <a:solidFill>
                  <a:srgbClr val="CC3300"/>
                </a:solidFill>
              </a:rPr>
              <a:t>i</a:t>
            </a:r>
            <a:r>
              <a:rPr lang="en-US" altLang="zh-CN" sz="2400" b="1" u="sng" dirty="0">
                <a:solidFill>
                  <a:srgbClr val="CC3300"/>
                </a:solidFill>
              </a:rPr>
              <a:t>, </a:t>
            </a:r>
            <a:r>
              <a:rPr lang="en-US" altLang="zh-CN" sz="2400" b="1" i="1" u="sng" dirty="0">
                <a:solidFill>
                  <a:srgbClr val="CC3300"/>
                </a:solidFill>
              </a:rPr>
              <a:t>j</a:t>
            </a:r>
            <a:r>
              <a:rPr lang="en-US" altLang="zh-CN" sz="2400" b="1" u="sng" dirty="0">
                <a:solidFill>
                  <a:srgbClr val="CC3300"/>
                </a:solidFill>
              </a:rPr>
              <a:t>)</a:t>
            </a:r>
          </a:p>
          <a:p>
            <a:pPr marL="533400" indent="-53340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CN" sz="2400" i="1" dirty="0"/>
              <a:t>m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itchFamily="18" charset="2"/>
              </a:rPr>
              <a:t> </a:t>
            </a:r>
            <a:r>
              <a:rPr lang="en-US" altLang="zh-CN" sz="2400" i="1" dirty="0">
                <a:sym typeface="Symbol" pitchFamily="18" charset="2"/>
              </a:rPr>
              <a:t>i</a:t>
            </a:r>
            <a:r>
              <a:rPr lang="en-US" altLang="zh-CN" sz="2400" dirty="0">
                <a:sym typeface="Symbol" pitchFamily="18" charset="2"/>
              </a:rPr>
              <a:t>+1</a:t>
            </a:r>
          </a:p>
          <a:p>
            <a:pPr marL="533400" indent="-53340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CN" sz="2400" b="1" dirty="0">
                <a:sym typeface="Symbol" pitchFamily="18" charset="2"/>
              </a:rPr>
              <a:t>while</a:t>
            </a:r>
            <a:r>
              <a:rPr lang="en-US" altLang="zh-CN" sz="2400" dirty="0">
                <a:sym typeface="Symbol" pitchFamily="18" charset="2"/>
              </a:rPr>
              <a:t> </a:t>
            </a:r>
            <a:r>
              <a:rPr lang="en-US" altLang="zh-CN" sz="2400" i="1" dirty="0">
                <a:sym typeface="Symbol" pitchFamily="18" charset="2"/>
              </a:rPr>
              <a:t>m</a:t>
            </a:r>
            <a:r>
              <a:rPr lang="en-US" altLang="zh-CN" sz="2400" dirty="0">
                <a:sym typeface="Symbol" pitchFamily="18" charset="2"/>
              </a:rPr>
              <a:t> &lt; </a:t>
            </a:r>
            <a:r>
              <a:rPr lang="en-US" altLang="zh-CN" sz="2400" i="1" dirty="0">
                <a:sym typeface="Symbol" pitchFamily="18" charset="2"/>
              </a:rPr>
              <a:t>j</a:t>
            </a:r>
            <a:r>
              <a:rPr lang="en-US" altLang="zh-CN" sz="2400" dirty="0">
                <a:sym typeface="Symbol" pitchFamily="18" charset="2"/>
              </a:rPr>
              <a:t> and </a:t>
            </a:r>
            <a:r>
              <a:rPr lang="en-US" altLang="zh-CN" sz="2400" i="1" dirty="0" err="1">
                <a:sym typeface="Symbol" pitchFamily="18" charset="2"/>
              </a:rPr>
              <a:t>s</a:t>
            </a:r>
            <a:r>
              <a:rPr lang="en-US" altLang="zh-CN" sz="2400" baseline="-25000" dirty="0" err="1">
                <a:sym typeface="Symbol" pitchFamily="18" charset="2"/>
              </a:rPr>
              <a:t>m</a:t>
            </a:r>
            <a:r>
              <a:rPr lang="en-US" altLang="zh-CN" sz="2400" dirty="0">
                <a:sym typeface="Symbol" pitchFamily="18" charset="2"/>
              </a:rPr>
              <a:t> &lt; </a:t>
            </a:r>
            <a:r>
              <a:rPr lang="en-US" altLang="zh-CN" sz="2400" i="1" dirty="0">
                <a:sym typeface="Symbol" pitchFamily="18" charset="2"/>
              </a:rPr>
              <a:t>f</a:t>
            </a:r>
            <a:r>
              <a:rPr lang="en-US" altLang="zh-CN" sz="2400" baseline="-25000" dirty="0">
                <a:sym typeface="Symbol" pitchFamily="18" charset="2"/>
              </a:rPr>
              <a:t>i</a:t>
            </a:r>
          </a:p>
          <a:p>
            <a:pPr marL="533400" indent="-53340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CN" sz="2400" b="1" dirty="0">
                <a:sym typeface="Symbol" pitchFamily="18" charset="2"/>
              </a:rPr>
              <a:t>    do</a:t>
            </a:r>
            <a:r>
              <a:rPr lang="en-US" altLang="zh-CN" sz="2400" dirty="0">
                <a:sym typeface="Symbol" pitchFamily="18" charset="2"/>
              </a:rPr>
              <a:t> </a:t>
            </a:r>
            <a:r>
              <a:rPr lang="en-US" altLang="zh-CN" sz="2400" i="1" dirty="0">
                <a:sym typeface="Symbol" pitchFamily="18" charset="2"/>
              </a:rPr>
              <a:t>m </a:t>
            </a:r>
            <a:r>
              <a:rPr lang="en-US" altLang="zh-CN" sz="2400" dirty="0">
                <a:sym typeface="Symbol" pitchFamily="18" charset="2"/>
              </a:rPr>
              <a:t> </a:t>
            </a:r>
            <a:r>
              <a:rPr lang="en-US" altLang="zh-CN" sz="2400" i="1" dirty="0">
                <a:sym typeface="Symbol" pitchFamily="18" charset="2"/>
              </a:rPr>
              <a:t>m</a:t>
            </a:r>
            <a:r>
              <a:rPr lang="en-US" altLang="zh-CN" sz="2400" dirty="0">
                <a:sym typeface="Symbol" pitchFamily="18" charset="2"/>
              </a:rPr>
              <a:t>+1</a:t>
            </a:r>
          </a:p>
          <a:p>
            <a:pPr marL="533400" indent="-53340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CN" sz="2400" b="1" dirty="0">
                <a:sym typeface="Symbol" pitchFamily="18" charset="2"/>
              </a:rPr>
              <a:t>if</a:t>
            </a:r>
            <a:r>
              <a:rPr lang="en-US" altLang="zh-CN" sz="2400" dirty="0">
                <a:sym typeface="Symbol" pitchFamily="18" charset="2"/>
              </a:rPr>
              <a:t>  </a:t>
            </a:r>
            <a:r>
              <a:rPr lang="en-US" altLang="zh-CN" sz="2400" i="1" dirty="0">
                <a:sym typeface="Symbol" pitchFamily="18" charset="2"/>
              </a:rPr>
              <a:t>m</a:t>
            </a:r>
            <a:r>
              <a:rPr lang="en-US" altLang="zh-CN" sz="2400" dirty="0">
                <a:sym typeface="Symbol" pitchFamily="18" charset="2"/>
              </a:rPr>
              <a:t> &lt; </a:t>
            </a:r>
            <a:r>
              <a:rPr lang="en-US" altLang="zh-CN" sz="2400" i="1" dirty="0">
                <a:sym typeface="Symbol" pitchFamily="18" charset="2"/>
              </a:rPr>
              <a:t>j</a:t>
            </a:r>
          </a:p>
          <a:p>
            <a:pPr marL="533400" indent="-53340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CN" sz="2400" dirty="0">
                <a:sym typeface="Symbol" pitchFamily="18" charset="2"/>
              </a:rPr>
              <a:t>    </a:t>
            </a:r>
            <a:r>
              <a:rPr lang="en-US" altLang="zh-CN" sz="2400" b="1" dirty="0">
                <a:sym typeface="Symbol" pitchFamily="18" charset="2"/>
              </a:rPr>
              <a:t>then</a:t>
            </a:r>
            <a:r>
              <a:rPr lang="en-US" altLang="zh-CN" sz="2400" dirty="0">
                <a:sym typeface="Symbol" pitchFamily="18" charset="2"/>
              </a:rPr>
              <a:t> </a:t>
            </a:r>
            <a:r>
              <a:rPr lang="en-US" altLang="zh-CN" sz="2400" b="1" dirty="0">
                <a:sym typeface="Symbol" pitchFamily="18" charset="2"/>
              </a:rPr>
              <a:t>return</a:t>
            </a:r>
            <a:r>
              <a:rPr lang="en-US" altLang="zh-CN" sz="2400" dirty="0">
                <a:sym typeface="Symbol" pitchFamily="18" charset="2"/>
              </a:rPr>
              <a:t> {</a:t>
            </a:r>
            <a:r>
              <a:rPr lang="en-US" altLang="zh-CN" sz="2400" i="1" dirty="0">
                <a:sym typeface="Symbol" pitchFamily="18" charset="2"/>
              </a:rPr>
              <a:t>a</a:t>
            </a:r>
            <a:r>
              <a:rPr lang="en-US" altLang="zh-CN" sz="2400" baseline="-25000" dirty="0">
                <a:sym typeface="Symbol" pitchFamily="18" charset="2"/>
              </a:rPr>
              <a:t>m</a:t>
            </a:r>
            <a:r>
              <a:rPr lang="en-US" altLang="zh-CN" sz="2400" dirty="0">
                <a:sym typeface="Symbol" pitchFamily="18" charset="2"/>
              </a:rPr>
              <a:t>}  </a:t>
            </a:r>
          </a:p>
          <a:p>
            <a:pPr marL="533400" indent="-533400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zh-CN" sz="2400" dirty="0">
                <a:sym typeface="Symbol" pitchFamily="18" charset="2"/>
              </a:rPr>
              <a:t>                    Recursive-Activity-Selector(</a:t>
            </a:r>
            <a:r>
              <a:rPr lang="en-US" altLang="zh-CN" sz="2400" i="1" dirty="0">
                <a:sym typeface="Symbol" pitchFamily="18" charset="2"/>
              </a:rPr>
              <a:t>s</a:t>
            </a:r>
            <a:r>
              <a:rPr lang="en-US" altLang="zh-CN" sz="2400" dirty="0">
                <a:sym typeface="Symbol" pitchFamily="18" charset="2"/>
              </a:rPr>
              <a:t>, </a:t>
            </a:r>
            <a:r>
              <a:rPr lang="en-US" altLang="zh-CN" sz="2400" i="1" dirty="0">
                <a:sym typeface="Symbol" pitchFamily="18" charset="2"/>
              </a:rPr>
              <a:t>f</a:t>
            </a:r>
            <a:r>
              <a:rPr lang="en-US" altLang="zh-CN" sz="2400" dirty="0">
                <a:sym typeface="Symbol" pitchFamily="18" charset="2"/>
              </a:rPr>
              <a:t>, </a:t>
            </a:r>
            <a:r>
              <a:rPr lang="en-US" altLang="zh-CN" sz="2400" i="1" dirty="0">
                <a:sym typeface="Symbol" pitchFamily="18" charset="2"/>
              </a:rPr>
              <a:t>m</a:t>
            </a:r>
            <a:r>
              <a:rPr lang="en-US" altLang="zh-CN" sz="2400" dirty="0">
                <a:sym typeface="Symbol" pitchFamily="18" charset="2"/>
              </a:rPr>
              <a:t>, </a:t>
            </a:r>
            <a:r>
              <a:rPr lang="en-US" altLang="zh-CN" sz="2400" i="1" dirty="0">
                <a:sym typeface="Symbol" pitchFamily="18" charset="2"/>
              </a:rPr>
              <a:t>j</a:t>
            </a:r>
            <a:r>
              <a:rPr lang="en-US" altLang="zh-CN" sz="2400" dirty="0">
                <a:sym typeface="Symbol" pitchFamily="18" charset="2"/>
              </a:rPr>
              <a:t>)</a:t>
            </a:r>
          </a:p>
          <a:p>
            <a:pPr marL="533400" indent="-53340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AutoNum type="arabicPeriod" startAt="6"/>
              <a:defRPr/>
            </a:pPr>
            <a:r>
              <a:rPr lang="en-US" altLang="zh-CN" sz="2400" dirty="0">
                <a:sym typeface="Symbol" pitchFamily="18" charset="2"/>
              </a:rPr>
              <a:t>    else return </a:t>
            </a:r>
            <a:endParaRPr lang="en-US" altLang="zh-CN" sz="2400" b="1" dirty="0">
              <a:sym typeface="Symbol" pitchFamily="18" charset="2"/>
            </a:endParaRPr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4980400" y="4799183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u="sng" dirty="0">
                <a:solidFill>
                  <a:srgbClr val="CC3300"/>
                </a:solidFill>
                <a:latin typeface="Times New Roman" pitchFamily="18" charset="0"/>
                <a:ea typeface="宋体" charset="-122"/>
              </a:rPr>
              <a:t>Complexity:</a:t>
            </a:r>
            <a:r>
              <a:rPr lang="en-US" altLang="zh-CN" sz="2400" dirty="0">
                <a:solidFill>
                  <a:srgbClr val="262626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dirty="0">
                <a:solidFill>
                  <a:srgbClr val="262626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</a:t>
            </a:r>
            <a:r>
              <a:rPr lang="en-US" altLang="zh-CN" sz="2400" dirty="0">
                <a:solidFill>
                  <a:srgbClr val="262626"/>
                </a:solidFill>
                <a:latin typeface="Times New Roman" pitchFamily="18" charset="0"/>
                <a:ea typeface="宋体" charset="-122"/>
              </a:rPr>
              <a:t>(n)</a:t>
            </a:r>
          </a:p>
        </p:txBody>
      </p:sp>
      <p:pic>
        <p:nvPicPr>
          <p:cNvPr id="8" name="Picture 8" descr="D:\McGraw-Hill Projects\Cormen\algorithms\greedy_activity_selector.gif">
            <a:extLst>
              <a:ext uri="{FF2B5EF4-FFF2-40B4-BE49-F238E27FC236}">
                <a16:creationId xmlns="" xmlns:a16="http://schemas.microsoft.com/office/drawing/2014/main" id="{01EF9A12-1934-4071-8B61-EE9D3FA68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6674" y="529627"/>
            <a:ext cx="5778627" cy="389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5">
            <a:extLst>
              <a:ext uri="{FF2B5EF4-FFF2-40B4-BE49-F238E27FC236}">
                <a16:creationId xmlns="" xmlns:a16="http://schemas.microsoft.com/office/drawing/2014/main" id="{7D590E3D-9F3D-45D2-A38A-7EF2C0A2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45" y="428134"/>
            <a:ext cx="10144796" cy="9144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The Knapsack Problem:  Greedy Vs. Dynamic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7733" y="1496506"/>
            <a:ext cx="10144795" cy="5105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fractional problem can be solved greedily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0-1 problem cannot be solved with a greedy approach</a:t>
            </a:r>
          </a:p>
          <a:p>
            <a:pPr lvl="1" fontAlgn="auto">
              <a:spcAft>
                <a:spcPts val="0"/>
              </a:spcAft>
              <a:buFont typeface="Times New Roman" panose="02020603050405020304" pitchFamily="18" charset="0"/>
              <a:buChar char="⁃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you have seen, however, it can be solved with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3488388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5F1881A-F2FD-42D9-B787-7BC1CD03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986" y="315687"/>
            <a:ext cx="11204027" cy="685800"/>
          </a:xfrm>
        </p:spPr>
        <p:txBody>
          <a:bodyPr>
            <a:normAutofit fontScale="90000"/>
          </a:bodyPr>
          <a:lstStyle/>
          <a:p>
            <a:pPr lvl="0" eaLnBrk="0" hangingPunct="0">
              <a:spcBef>
                <a:spcPct val="75000"/>
              </a:spcBef>
              <a:defRPr/>
            </a:pPr>
            <a:r>
              <a:rPr lang="en-US" altLang="zh-CN" sz="4000" b="1" kern="0" dirty="0">
                <a:solidFill>
                  <a:srgbClr val="262626"/>
                </a:solidFill>
                <a:latin typeface="Times New Roman"/>
                <a:ea typeface="宋体" charset="-122"/>
                <a:cs typeface="+mn-cs"/>
              </a:rPr>
              <a:t>(5)</a:t>
            </a:r>
            <a:r>
              <a:rPr lang="zh-CN" altLang="en-US" sz="4000" b="1" kern="0" dirty="0">
                <a:solidFill>
                  <a:srgbClr val="262626"/>
                </a:solidFill>
                <a:latin typeface="Times New Roman"/>
                <a:ea typeface="宋体" charset="-122"/>
                <a:cs typeface="+mn-cs"/>
              </a:rPr>
              <a:t> </a:t>
            </a:r>
            <a:r>
              <a:rPr lang="en-US" altLang="zh-CN" sz="4000" b="1" kern="0" dirty="0">
                <a:solidFill>
                  <a:srgbClr val="262626"/>
                </a:solidFill>
                <a:latin typeface="Times New Roman"/>
                <a:ea typeface="宋体" charset="-122"/>
                <a:cs typeface="+mn-cs"/>
              </a:rPr>
              <a:t>Huffman Codes</a:t>
            </a:r>
            <a:r>
              <a:rPr lang="zh-CN" altLang="en-US" sz="3600" kern="0" dirty="0">
                <a:solidFill>
                  <a:srgbClr val="262626"/>
                </a:solidFill>
                <a:ea typeface="宋体" charset="-122"/>
                <a:cs typeface="+mn-cs"/>
              </a:rPr>
              <a:t/>
            </a:r>
            <a:br>
              <a:rPr lang="zh-CN" altLang="en-US" sz="3600" kern="0" dirty="0">
                <a:solidFill>
                  <a:srgbClr val="262626"/>
                </a:solidFill>
                <a:ea typeface="宋体" charset="-122"/>
                <a:cs typeface="+mn-cs"/>
              </a:rPr>
            </a:br>
            <a:endParaRPr lang="zh-CN" alt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="" xmlns:a16="http://schemas.microsoft.com/office/drawing/2014/main" id="{40025FDA-D184-45D0-8026-B00E685A3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59" y="997205"/>
            <a:ext cx="11412716" cy="2698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0" lang="zh-CN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0" lang="zh-CN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0" lang="zh-CN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0" lang="zh-CN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0" lang="zh-CN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Prefix codes </a:t>
            </a:r>
            <a:r>
              <a:rPr kumimoji="0" lang="en-US" altLang="zh-CN" sz="2800" b="1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</a:p>
          <a:p>
            <a:pPr lvl="1" fontAlgn="auto">
              <a:spcAft>
                <a:spcPts val="0"/>
              </a:spcAft>
              <a:buFont typeface="Times New Roman" panose="02020603050405020304" pitchFamily="18" charset="0"/>
              <a:buChar char="⁃"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Definition.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prefix code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set S is a function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maps each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x∈S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1s and 0s in such a way that for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x,y∈S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x≠y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c(x) is not a prefix of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(y).</a:t>
            </a:r>
          </a:p>
          <a:p>
            <a:pPr lvl="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Prefix Codes</a:t>
            </a:r>
          </a:p>
          <a:p>
            <a:pPr lvl="1">
              <a:spcBef>
                <a:spcPct val="0"/>
              </a:spcBef>
              <a:buFont typeface="Times New Roman" panose="02020603050405020304" pitchFamily="18" charset="0"/>
              <a:buChar char="⁃"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Definition. </a:t>
            </a:r>
            <a:r>
              <a:rPr lang="en-US" altLang="zh-CN" sz="2400" dirty="0">
                <a:solidFill>
                  <a:srgbClr val="262626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The average bits per letter of a prefix code </a:t>
            </a:r>
            <a:r>
              <a:rPr lang="en-US" altLang="zh-CN" sz="2400" b="1" i="1" dirty="0">
                <a:solidFill>
                  <a:srgbClr val="262626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rgbClr val="262626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is the sum over all symbols of its frequency times the number of bits of its encoding:</a:t>
            </a:r>
            <a:endParaRPr lang="zh-CN" altLang="en-US" sz="2400" dirty="0">
              <a:solidFill>
                <a:srgbClr val="262626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1" descr="C:\Users\hp\AppData\Roaming\Tencent\Users\648774553\QQ\WinTemp\RichOle\`59IG1PU`{W9]VRR9]E[[)0.jpg">
            <a:extLst>
              <a:ext uri="{FF2B5EF4-FFF2-40B4-BE49-F238E27FC236}">
                <a16:creationId xmlns="" xmlns:a16="http://schemas.microsoft.com/office/drawing/2014/main" id="{D433BF04-AA64-4280-83DC-C5F0DD2F6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4086" y="3640331"/>
            <a:ext cx="3817462" cy="93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69DFA64E-0575-4D76-8989-3542D785D3A1}"/>
              </a:ext>
            </a:extLst>
          </p:cNvPr>
          <p:cNvSpPr/>
          <p:nvPr/>
        </p:nvSpPr>
        <p:spPr>
          <a:xfrm>
            <a:off x="1095245" y="4635492"/>
            <a:ext cx="5866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Times New Roman" panose="02020603050405020304" pitchFamily="18" charset="0"/>
              <a:buChar char="⁃"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Goal</a:t>
            </a:r>
            <a:r>
              <a:rPr lang="en-US" altLang="zh-CN" sz="2400" dirty="0">
                <a:solidFill>
                  <a:srgbClr val="262626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: the minimum ABL of any prefix code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DC3C688-01F4-425D-B7D7-B7E2012893BD}"/>
              </a:ext>
            </a:extLst>
          </p:cNvPr>
          <p:cNvSpPr/>
          <p:nvPr/>
        </p:nvSpPr>
        <p:spPr>
          <a:xfrm>
            <a:off x="606459" y="5213453"/>
            <a:ext cx="9718558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Prefix Codes using Binary Trees</a:t>
            </a:r>
          </a:p>
          <a:p>
            <a:pPr marL="800100" lvl="1" indent="-342900">
              <a:buFont typeface="Times New Roman" panose="02020603050405020304" pitchFamily="18" charset="0"/>
              <a:buChar char="⁃"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Claim. </a:t>
            </a:r>
            <a:r>
              <a:rPr lang="en-US" altLang="zh-CN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binary tree corresponding to the optimal prefix code is full.</a:t>
            </a:r>
          </a:p>
        </p:txBody>
      </p:sp>
    </p:spTree>
    <p:extLst>
      <p:ext uri="{BB962C8B-B14F-4D97-AF65-F5344CB8AC3E}">
        <p14:creationId xmlns:p14="http://schemas.microsoft.com/office/powerpoint/2010/main" val="3585422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46113" y="88278"/>
            <a:ext cx="8402637" cy="685800"/>
          </a:xfrm>
        </p:spPr>
        <p:txBody>
          <a:bodyPr rtlCol="0"/>
          <a:lstStyle/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Prefix Codes: Huffman Encoding</a:t>
            </a:r>
            <a:endParaRPr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066" name="矩形 2"/>
          <p:cNvSpPr>
            <a:spLocks noChangeArrowheads="1"/>
          </p:cNvSpPr>
          <p:nvPr/>
        </p:nvSpPr>
        <p:spPr bwMode="auto">
          <a:xfrm>
            <a:off x="980388" y="791197"/>
            <a:ext cx="1101050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Times New Roman" panose="02020603050405020304" pitchFamily="18" charset="0"/>
              <a:buChar char="⁃"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Claim. </a:t>
            </a:r>
            <a:r>
              <a:rPr lang="en-US" altLang="zh-CN" sz="2400" dirty="0">
                <a:solidFill>
                  <a:srgbClr val="262626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There is an optimal prefix code with tree T* where the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two lowest-frequency letters</a:t>
            </a:r>
            <a:r>
              <a:rPr lang="en-US" altLang="zh-CN" sz="2400" dirty="0">
                <a:solidFill>
                  <a:srgbClr val="262626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are assigned to leaves that are siblings in T*.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Times New Roman" panose="02020603050405020304" pitchFamily="18" charset="0"/>
              <a:buChar char="⁃"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Greedy template.</a:t>
            </a:r>
            <a:r>
              <a:rPr lang="en-US" altLang="zh-CN" sz="2400" dirty="0">
                <a:solidFill>
                  <a:srgbClr val="262626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[Huffman, 1952] Create tree bottom-up.</a:t>
            </a:r>
          </a:p>
          <a:p>
            <a:pPr marL="800100" lvl="1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62626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Make two leaves for two lowest-frequency letters y and z.</a:t>
            </a:r>
          </a:p>
          <a:p>
            <a:pPr marL="800100" lvl="1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62626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Recursively build tree for the rest using a meta-letter for </a:t>
            </a:r>
            <a:r>
              <a:rPr lang="en-US" altLang="zh-CN" sz="2000" dirty="0" err="1">
                <a:solidFill>
                  <a:srgbClr val="262626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yz</a:t>
            </a:r>
            <a:r>
              <a:rPr lang="en-US" altLang="zh-CN" sz="2000" dirty="0">
                <a:solidFill>
                  <a:srgbClr val="262626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.</a:t>
            </a:r>
            <a:endParaRPr lang="zh-CN" altLang="en-US" sz="2000" dirty="0">
              <a:solidFill>
                <a:srgbClr val="262626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1" descr="C:\Users\hp\AppData\Roaming\Tencent\Users\648774553\QQ\WinTemp\RichOle\EFY)B9_RD(JJVFODS0EZQ~9.jpg">
            <a:extLst>
              <a:ext uri="{FF2B5EF4-FFF2-40B4-BE49-F238E27FC236}">
                <a16:creationId xmlns="" xmlns:a16="http://schemas.microsoft.com/office/drawing/2014/main" id="{0E3ED2D6-FD48-4073-A5B2-DDA64A633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6113" y="2699814"/>
            <a:ext cx="74295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1">
            <a:extLst>
              <a:ext uri="{FF2B5EF4-FFF2-40B4-BE49-F238E27FC236}">
                <a16:creationId xmlns="" xmlns:a16="http://schemas.microsoft.com/office/drawing/2014/main" id="{364ACE82-A0CA-4945-8A32-729580C8C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5613" y="2841182"/>
            <a:ext cx="419158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Q.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time complexity?</a:t>
            </a:r>
          </a:p>
          <a:p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= T(n-1) + O(n) so O(n</a:t>
            </a:r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Q.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implement finding lowest-frequency letters efficiently?</a:t>
            </a:r>
          </a:p>
          <a:p>
            <a:r>
              <a:rPr lang="pt-BR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priority queue for S: T(n) = T(n-1) + O(log n) so O(n log n)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6542" y="126753"/>
            <a:ext cx="10515600" cy="1108568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例题：服务次序安排问题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3358" y="1080908"/>
            <a:ext cx="10690781" cy="52444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设有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n 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个顾客同时等待一项服务。顾客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需要的服务时间为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1≤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。顾客必须排队依次接受服务，除排第一的顾客不用等待外，请他顾客需等到前面的所有顾客服务完，因此等待时间是前面顾客的服务时间之和。应该如何安排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n 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个顾客的服务次序才能使总的时间达到最小？总的等待时间是每个顾客等待服务时间的总和，要求：</a:t>
            </a: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Aft>
                <a:spcPts val="0"/>
              </a:spcAft>
              <a:buNone/>
              <a:tabLst>
                <a:tab pos="292100" algn="l"/>
              </a:tabLst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(1)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给出算法描述（可用文字）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endParaRPr lang="zh-CN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0" indent="0">
              <a:lnSpc>
                <a:spcPct val="150000"/>
              </a:lnSpc>
              <a:spcAft>
                <a:spcPts val="0"/>
              </a:spcAft>
              <a:buNone/>
              <a:tabLst>
                <a:tab pos="292100" algn="l"/>
              </a:tabLst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分析算法的时间复杂性和空间复杂性</a:t>
            </a:r>
            <a:endParaRPr lang="zh-CN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(3)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证明算法的正确性（证明贪心选择性质即可）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62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2335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解答：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615" y="1357460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为了使所有顾客等待时间最小，需要安排服务时间长的顾客在队列的后面，安排服务时间短的在前面。计算就是按照服务时间从小到大排序。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排序算法的复杂度，如果用合并排序，时间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(n log(n)),</a:t>
            </a:r>
            <a:r>
              <a:rPr lang="zh-CN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空间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(n)</a:t>
            </a:r>
            <a:r>
              <a:rPr lang="zh-CN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；插入排序时间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O(n</a:t>
            </a:r>
            <a:r>
              <a:rPr lang="en-US" altLang="zh-CN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),</a:t>
            </a:r>
            <a:r>
              <a:rPr lang="zh-CN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空间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(1);</a:t>
            </a:r>
            <a:r>
              <a:rPr lang="zh-CN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堆排序时间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(n log(n)),</a:t>
            </a:r>
            <a:r>
              <a:rPr lang="zh-CN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空间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(1)… …</a:t>
            </a:r>
            <a:endParaRPr lang="zh-CN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证明服务时间最短的排在队列的前面，或者最长的排最后。如果最短的不在第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在第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j(&gt;1)</a:t>
            </a:r>
            <a:r>
              <a:rPr lang="zh-CN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位置，交换第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和第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的顾客，排在第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位后的顾客等待时间不受影响，而之前的顾客的总的等待时间只会减少不会增加，因此存在最优解服务时间最短的排在首位。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49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46BB7A0-74A8-4721-B55B-1EEAC50B5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834" y="238666"/>
            <a:ext cx="10954966" cy="597913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例题：活动选择问题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05696A8-D465-4EE2-B649-7E6BAB3B7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286" y="3526279"/>
            <a:ext cx="11731558" cy="280642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一组活动选出其中两两兼容（时间不重叠）的活动子集，子集中活动数量最多者为优。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在可选活动中选择其中最先结束的活动，依次给出选出的活动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(2)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在可选活动中选其中最晚开始的活动（时间相同的顺序任意），依次给出选择的活动 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(3)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在可选活动中选活动时间最短的活动，给出选的结果 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(4)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上述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(1), (2)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(3)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的选法，哪些可以得到最优解，哪些不能 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589A2A62-26DA-4CAB-8B07-29A20A0CC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216" y="836578"/>
            <a:ext cx="7768036" cy="259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8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2335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解答：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615" y="1357460"/>
            <a:ext cx="10515600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）选择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活动</a:t>
            </a:r>
            <a:r>
              <a:rPr lang="zh-CN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）选择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活动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）选择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（顺序可换）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（顺序可换）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）（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）和（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）可得最优解，（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）一般不能得到最优解</a:t>
            </a:r>
          </a:p>
        </p:txBody>
      </p:sp>
    </p:spTree>
    <p:extLst>
      <p:ext uri="{BB962C8B-B14F-4D97-AF65-F5344CB8AC3E}">
        <p14:creationId xmlns:p14="http://schemas.microsoft.com/office/powerpoint/2010/main" val="20609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4E925E7-BBD7-4EBC-848C-554D35E09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944" y="378000"/>
            <a:ext cx="11204027" cy="685800"/>
          </a:xfrm>
        </p:spPr>
        <p:txBody>
          <a:bodyPr/>
          <a:lstStyle/>
          <a:p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26 Maximum Flow</a:t>
            </a:r>
            <a:endParaRPr lang="zh-CN" alt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33BDEAD-5DB7-4E8B-A39F-8ABF62A22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944" y="999714"/>
            <a:ext cx="11040000" cy="5040000"/>
          </a:xfrm>
        </p:spPr>
        <p:txBody>
          <a:bodyPr>
            <a:normAutofit/>
          </a:bodyPr>
          <a:lstStyle/>
          <a:p>
            <a:pPr marL="742950" indent="-742950">
              <a:buAutoNum type="arabicParenBoth"/>
            </a:pPr>
            <a:r>
              <a:rPr lang="en-US" altLang="zh-CN" sz="3600" dirty="0">
                <a:solidFill>
                  <a:srgbClr val="262626">
                    <a:lumMod val="85000"/>
                    <a:lumOff val="15000"/>
                  </a:srgb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Flow Network</a:t>
            </a:r>
          </a:p>
          <a:p>
            <a:r>
              <a:rPr lang="en-US" altLang="zh-CN" dirty="0">
                <a:solidFill>
                  <a:srgbClr val="262626">
                    <a:lumMod val="85000"/>
                    <a:lumOff val="15000"/>
                  </a:srgb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Flow Network</a:t>
            </a:r>
          </a:p>
          <a:p>
            <a:endParaRPr lang="en-US" altLang="zh-CN" sz="3600" dirty="0">
              <a:solidFill>
                <a:srgbClr val="262626">
                  <a:lumMod val="85000"/>
                  <a:lumOff val="15000"/>
                </a:srgbClr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BC6234A7-049B-433B-AC6C-A514D7F2E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5151" y="2105921"/>
            <a:ext cx="5803900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>
            <a:extLst>
              <a:ext uri="{FF2B5EF4-FFF2-40B4-BE49-F238E27FC236}">
                <a16:creationId xmlns="" xmlns:a16="http://schemas.microsoft.com/office/drawing/2014/main" id="{DF383CAF-85D6-4BDF-8612-AA46A2448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42826" y="2112271"/>
            <a:ext cx="16668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>
            <a:extLst>
              <a:ext uri="{FF2B5EF4-FFF2-40B4-BE49-F238E27FC236}">
                <a16:creationId xmlns="" xmlns:a16="http://schemas.microsoft.com/office/drawing/2014/main" id="{CD724052-B946-4C04-BFC3-C42309D81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59214" y="2605983"/>
            <a:ext cx="10096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1">
            <a:extLst>
              <a:ext uri="{FF2B5EF4-FFF2-40B4-BE49-F238E27FC236}">
                <a16:creationId xmlns="" xmlns:a16="http://schemas.microsoft.com/office/drawing/2014/main" id="{E4DA5CA8-1DA0-4E9D-B1EC-C358A0EEC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988" y="3039843"/>
            <a:ext cx="35512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  two distinct  vertices 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4D0A608-071B-4B09-925D-0C0E97092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22310" y="3568481"/>
            <a:ext cx="2005012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9">
            <a:extLst>
              <a:ext uri="{FF2B5EF4-FFF2-40B4-BE49-F238E27FC236}">
                <a16:creationId xmlns="" xmlns:a16="http://schemas.microsoft.com/office/drawing/2014/main" id="{4C84EC25-5177-4DB4-98A1-5EDB87DC3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47997" y="3563718"/>
            <a:ext cx="1620838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1">
            <a:extLst>
              <a:ext uri="{FF2B5EF4-FFF2-40B4-BE49-F238E27FC236}">
                <a16:creationId xmlns="" xmlns:a16="http://schemas.microsoft.com/office/drawing/2014/main" id="{E01B5ED4-1FF9-4DEE-A435-0C501D8FF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295" y="3891354"/>
            <a:ext cx="70881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  each vertex on some path from source to sink 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3">
            <a:extLst>
              <a:ext uri="{FF2B5EF4-FFF2-40B4-BE49-F238E27FC236}">
                <a16:creationId xmlns="" xmlns:a16="http://schemas.microsoft.com/office/drawing/2014/main" id="{D5B0F51E-BC67-4CA4-A2BF-9AD02802D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23250" y="4321566"/>
            <a:ext cx="6132215" cy="2292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3669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189" y="817448"/>
            <a:ext cx="8402637" cy="685800"/>
          </a:xfrm>
        </p:spPr>
        <p:txBody>
          <a:bodyPr>
            <a:normAutofit/>
          </a:bodyPr>
          <a:lstStyle/>
          <a:p>
            <a:pPr marL="571500" indent="-571500" algn="l" eaLnBrk="1" hangingPunct="1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Times New Roman" pitchFamily="18" charset="0"/>
                <a:ea typeface="MS Mincho" pitchFamily="49" charset="-128"/>
              </a:rPr>
              <a:t>Θ</a:t>
            </a:r>
            <a:r>
              <a:rPr lang="en-US" altLang="zh-CN" sz="3600" b="1" dirty="0">
                <a:latin typeface="Times New Roman" pitchFamily="18" charset="0"/>
              </a:rPr>
              <a:t>-notation</a:t>
            </a:r>
            <a:r>
              <a:rPr lang="en-US" altLang="zh-CN" sz="3600" dirty="0">
                <a:latin typeface="Times New Roman" pitchFamily="18" charset="0"/>
              </a:rPr>
              <a:t> 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6102" y="1689214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  <a:buFont typeface="Times New Roman" panose="02020603050405020304" pitchFamily="18" charset="0"/>
              <a:buChar char="⁃"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Asymptotic Analysis: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Asymptotic analysis: Look at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→∞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Times New Roman" panose="02020603050405020304" pitchFamily="18" charset="0"/>
              <a:buChar char="⁃"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Math: 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Θ(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g(n)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{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(n)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there exist positive constants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en-US" altLang="zh-CN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</a:p>
          <a:p>
            <a:pPr algn="ctr">
              <a:lnSpc>
                <a:spcPct val="10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0 ≤c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g(n) ≤ f (n) ≤ c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g(n)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≥ n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Times New Roman" panose="02020603050405020304" pitchFamily="18" charset="0"/>
              <a:buChar char="⁃"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Engineering: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low-order terms; ignore leading constants. 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3n</a:t>
            </a:r>
            <a:r>
              <a:rPr lang="en-US" altLang="zh-CN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+ 90n</a:t>
            </a:r>
            <a:r>
              <a:rPr lang="en-US" altLang="zh-CN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–5n + 6046 =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Θ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altLang="zh-CN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AFBA6B1-630E-4E1E-BFA5-B10E00EC1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Flow 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3C48B877-4794-4346-9430-7BC471DFA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4090" y="685130"/>
            <a:ext cx="6687547" cy="808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>
            <a:extLst>
              <a:ext uri="{FF2B5EF4-FFF2-40B4-BE49-F238E27FC236}">
                <a16:creationId xmlns="" xmlns:a16="http://schemas.microsoft.com/office/drawing/2014/main" id="{805E4AA1-B864-4DB7-89A8-FFC3D462E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7495" y="1583528"/>
            <a:ext cx="5807416" cy="784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>
            <a:extLst>
              <a:ext uri="{FF2B5EF4-FFF2-40B4-BE49-F238E27FC236}">
                <a16:creationId xmlns="" xmlns:a16="http://schemas.microsoft.com/office/drawing/2014/main" id="{84960125-4FBF-48CD-B239-C392327B2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04911" y="1603339"/>
            <a:ext cx="4858189" cy="744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>
            <a:extLst>
              <a:ext uri="{FF2B5EF4-FFF2-40B4-BE49-F238E27FC236}">
                <a16:creationId xmlns="" xmlns:a16="http://schemas.microsoft.com/office/drawing/2014/main" id="{563FE095-C023-47F6-A902-A13AC24CE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97495" y="2608229"/>
            <a:ext cx="7102326" cy="124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>
            <a:extLst>
              <a:ext uri="{FF2B5EF4-FFF2-40B4-BE49-F238E27FC236}">
                <a16:creationId xmlns="" xmlns:a16="http://schemas.microsoft.com/office/drawing/2014/main" id="{6D078405-EF71-48F2-BEE4-934E16AD0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44090" y="3904614"/>
            <a:ext cx="7366686" cy="1951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>
            <a:extLst>
              <a:ext uri="{FF2B5EF4-FFF2-40B4-BE49-F238E27FC236}">
                <a16:creationId xmlns="" xmlns:a16="http://schemas.microsoft.com/office/drawing/2014/main" id="{0C2860D9-04EA-4B07-A88D-E0407402D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97495" y="5762625"/>
            <a:ext cx="7012650" cy="949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635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 descr=" 30722"/>
          <p:cNvSpPr>
            <a:spLocks noGrp="1" noChangeArrowheads="1"/>
          </p:cNvSpPr>
          <p:nvPr>
            <p:ph type="title"/>
          </p:nvPr>
        </p:nvSpPr>
        <p:spPr>
          <a:xfrm>
            <a:off x="1437481" y="328615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Properties of Net Flow</a:t>
            </a:r>
          </a:p>
        </p:txBody>
      </p:sp>
      <p:pic>
        <p:nvPicPr>
          <p:cNvPr id="29698" name="Picture 2" descr=" 2969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4066" y="1049608"/>
            <a:ext cx="49911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 descr=" 2969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9312" y="1686863"/>
            <a:ext cx="12573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 1126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2963" y="2066276"/>
            <a:ext cx="24860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 1126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94324" y="2867963"/>
            <a:ext cx="3848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 1127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21299" y="3631552"/>
            <a:ext cx="41910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 1127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21300" y="4495151"/>
            <a:ext cx="17621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 descr=" 28677">
            <a:extLst>
              <a:ext uri="{FF2B5EF4-FFF2-40B4-BE49-F238E27FC236}">
                <a16:creationId xmlns="" xmlns:a16="http://schemas.microsoft.com/office/drawing/2014/main" id="{78EF0111-B1EA-4ADA-A93D-D37306ABD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27105" y="6316623"/>
            <a:ext cx="5656320" cy="36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 descr=" 28675">
            <a:extLst>
              <a:ext uri="{FF2B5EF4-FFF2-40B4-BE49-F238E27FC236}">
                <a16:creationId xmlns="" xmlns:a16="http://schemas.microsoft.com/office/drawing/2014/main" id="{1CD8755B-867A-4365-95FA-C40BBC13C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60770" y="5083181"/>
            <a:ext cx="1928542" cy="41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 descr=" 28676">
            <a:extLst>
              <a:ext uri="{FF2B5EF4-FFF2-40B4-BE49-F238E27FC236}">
                <a16:creationId xmlns="" xmlns:a16="http://schemas.microsoft.com/office/drawing/2014/main" id="{4EE6192F-EF02-4936-9D41-970A12CFA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80320" y="5721000"/>
            <a:ext cx="2940218" cy="374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446869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AFBA6B1-630E-4E1E-BFA5-B10E00EC1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="" xmlns:a16="http://schemas.microsoft.com/office/drawing/2014/main" id="{262C8E75-4CEC-4DB6-B2C7-5C379BEAB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2774" y="906768"/>
            <a:ext cx="8902353" cy="101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 32771">
            <a:extLst>
              <a:ext uri="{FF2B5EF4-FFF2-40B4-BE49-F238E27FC236}">
                <a16:creationId xmlns="" xmlns:a16="http://schemas.microsoft.com/office/drawing/2014/main" id="{BBAFECBA-606B-4F5B-B49E-4647324B6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5256" y="2134854"/>
            <a:ext cx="1754275" cy="539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 descr=" 32772">
            <a:extLst>
              <a:ext uri="{FF2B5EF4-FFF2-40B4-BE49-F238E27FC236}">
                <a16:creationId xmlns="" xmlns:a16="http://schemas.microsoft.com/office/drawing/2014/main" id="{45B85F9A-FCC7-431D-92E4-883330E7F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9945" y="2196765"/>
            <a:ext cx="2585728" cy="575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>
            <a:extLst>
              <a:ext uri="{FF2B5EF4-FFF2-40B4-BE49-F238E27FC236}">
                <a16:creationId xmlns="" xmlns:a16="http://schemas.microsoft.com/office/drawing/2014/main" id="{FCDA8714-2FE6-4F13-AAD1-FDF5DAA9C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1686" y="2824705"/>
            <a:ext cx="860583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 34818">
            <a:extLst>
              <a:ext uri="{FF2B5EF4-FFF2-40B4-BE49-F238E27FC236}">
                <a16:creationId xmlns="" xmlns:a16="http://schemas.microsoft.com/office/drawing/2014/main" id="{56BADB88-DA91-48BA-BD44-A371DF803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09047" y="3679725"/>
            <a:ext cx="7659688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 descr=" 34819">
            <a:extLst>
              <a:ext uri="{FF2B5EF4-FFF2-40B4-BE49-F238E27FC236}">
                <a16:creationId xmlns="" xmlns:a16="http://schemas.microsoft.com/office/drawing/2014/main" id="{F310202F-60D1-4A93-8960-D71CAD08B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91835" y="4282975"/>
            <a:ext cx="467995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776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AFBA6B1-630E-4E1E-BFA5-B10E00EC1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Network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="" xmlns:a16="http://schemas.microsoft.com/office/drawing/2014/main" id="{958B7272-9F3C-4AC2-B545-1C50244E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5694" y="885690"/>
            <a:ext cx="7477125" cy="132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">
            <a:extLst>
              <a:ext uri="{FF2B5EF4-FFF2-40B4-BE49-F238E27FC236}">
                <a16:creationId xmlns="" xmlns:a16="http://schemas.microsoft.com/office/drawing/2014/main" id="{952F5F6C-70B6-48A5-B16C-2325CA0CB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9306" y="2328453"/>
            <a:ext cx="5502005" cy="546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>
            <a:extLst>
              <a:ext uri="{FF2B5EF4-FFF2-40B4-BE49-F238E27FC236}">
                <a16:creationId xmlns="" xmlns:a16="http://schemas.microsoft.com/office/drawing/2014/main" id="{F5F52E15-A50C-4D5C-8618-497511155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22341" y="5803398"/>
            <a:ext cx="3548744" cy="56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椭圆 17">
            <a:extLst>
              <a:ext uri="{FF2B5EF4-FFF2-40B4-BE49-F238E27FC236}">
                <a16:creationId xmlns="" xmlns:a16="http://schemas.microsoft.com/office/drawing/2014/main" id="{99CEEC1F-155E-4BA3-8ADD-499D4488069E}"/>
              </a:ext>
            </a:extLst>
          </p:cNvPr>
          <p:cNvSpPr/>
          <p:nvPr/>
        </p:nvSpPr>
        <p:spPr>
          <a:xfrm>
            <a:off x="815476" y="4303543"/>
            <a:ext cx="612775" cy="611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endParaRPr lang="zh-CN" alt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="" xmlns:a16="http://schemas.microsoft.com/office/drawing/2014/main" id="{6A8F656B-CD7D-442F-8546-1B1565F756FB}"/>
              </a:ext>
            </a:extLst>
          </p:cNvPr>
          <p:cNvSpPr/>
          <p:nvPr/>
        </p:nvSpPr>
        <p:spPr>
          <a:xfrm>
            <a:off x="3096713" y="4301956"/>
            <a:ext cx="612775" cy="612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lang="zh-CN" alt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肘形连接符 3">
            <a:extLst>
              <a:ext uri="{FF2B5EF4-FFF2-40B4-BE49-F238E27FC236}">
                <a16:creationId xmlns="" xmlns:a16="http://schemas.microsoft.com/office/drawing/2014/main" id="{2C098D49-D5B5-4C51-AB87-AB7EDE1D7AC7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1428251" y="4608343"/>
            <a:ext cx="1668462" cy="0"/>
          </a:xfrm>
          <a:prstGeom prst="bentConnector3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5">
            <a:extLst>
              <a:ext uri="{FF2B5EF4-FFF2-40B4-BE49-F238E27FC236}">
                <a16:creationId xmlns="" xmlns:a16="http://schemas.microsoft.com/office/drawing/2014/main" id="{3940176F-5D1F-466F-9AEB-512AFC0F9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251" y="3966993"/>
            <a:ext cx="1746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f(u,v) &gt; 0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13">
            <a:extLst>
              <a:ext uri="{FF2B5EF4-FFF2-40B4-BE49-F238E27FC236}">
                <a16:creationId xmlns="" xmlns:a16="http://schemas.microsoft.com/office/drawing/2014/main" id="{623D3D4A-B6A0-4EF1-AD8D-18A9586E6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4951" y="4675018"/>
            <a:ext cx="11350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c(u,v)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="" xmlns:a16="http://schemas.microsoft.com/office/drawing/2014/main" id="{8EC825A0-F9F5-4D47-925F-CF865AF8E738}"/>
              </a:ext>
            </a:extLst>
          </p:cNvPr>
          <p:cNvSpPr/>
          <p:nvPr/>
        </p:nvSpPr>
        <p:spPr>
          <a:xfrm>
            <a:off x="5274763" y="4195593"/>
            <a:ext cx="612775" cy="612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endParaRPr lang="zh-CN" alt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="" xmlns:a16="http://schemas.microsoft.com/office/drawing/2014/main" id="{B163F6DC-D5AA-4B35-86A3-47A24F100901}"/>
              </a:ext>
            </a:extLst>
          </p:cNvPr>
          <p:cNvSpPr/>
          <p:nvPr/>
        </p:nvSpPr>
        <p:spPr>
          <a:xfrm>
            <a:off x="7832226" y="4162256"/>
            <a:ext cx="611187" cy="611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lang="zh-CN" alt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曲线连接符 28">
            <a:extLst>
              <a:ext uri="{FF2B5EF4-FFF2-40B4-BE49-F238E27FC236}">
                <a16:creationId xmlns="" xmlns:a16="http://schemas.microsoft.com/office/drawing/2014/main" id="{C103A66C-C15A-48BC-9C1C-0A22128981FE}"/>
              </a:ext>
            </a:extLst>
          </p:cNvPr>
          <p:cNvCxnSpPr>
            <a:stCxn id="23" idx="0"/>
            <a:endCxn id="24" idx="1"/>
          </p:cNvCxnSpPr>
          <p:nvPr/>
        </p:nvCxnSpPr>
        <p:spPr>
          <a:xfrm rot="16200000" flipH="1">
            <a:off x="6723357" y="3053387"/>
            <a:ext cx="55563" cy="2339975"/>
          </a:xfrm>
          <a:prstGeom prst="curvedConnector3">
            <a:avLst>
              <a:gd name="adj1" fmla="val -1116171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31">
            <a:extLst>
              <a:ext uri="{FF2B5EF4-FFF2-40B4-BE49-F238E27FC236}">
                <a16:creationId xmlns="" xmlns:a16="http://schemas.microsoft.com/office/drawing/2014/main" id="{6CF6BD7C-A0CA-42A3-A3FC-28C89FF441C6}"/>
              </a:ext>
            </a:extLst>
          </p:cNvPr>
          <p:cNvCxnSpPr>
            <a:stCxn id="24" idx="3"/>
            <a:endCxn id="23" idx="4"/>
          </p:cNvCxnSpPr>
          <p:nvPr/>
        </p:nvCxnSpPr>
        <p:spPr>
          <a:xfrm rot="5400000">
            <a:off x="6689226" y="3576468"/>
            <a:ext cx="123825" cy="2339975"/>
          </a:xfrm>
          <a:prstGeom prst="curvedConnector3">
            <a:avLst>
              <a:gd name="adj1" fmla="val 552696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0">
            <a:extLst>
              <a:ext uri="{FF2B5EF4-FFF2-40B4-BE49-F238E27FC236}">
                <a16:creationId xmlns="" xmlns:a16="http://schemas.microsoft.com/office/drawing/2014/main" id="{345293FE-3545-4CB7-A991-690C0793FC3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15119" y="3068960"/>
            <a:ext cx="3173305" cy="491288"/>
          </a:xfrm>
          <a:prstGeom prst="rect">
            <a:avLst/>
          </a:prstGeom>
          <a:blipFill rotWithShape="1">
            <a:blip r:embed="rId5" cstate="print"/>
            <a:stretch>
              <a:fillRect t="-9877" r="-2111" b="-20988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noFill/>
                <a:latin typeface="+mn-lt"/>
                <a:ea typeface="+mn-ea"/>
              </a:rPr>
              <a:t> </a:t>
            </a:r>
          </a:p>
        </p:txBody>
      </p:sp>
      <p:sp>
        <p:nvSpPr>
          <p:cNvPr id="28" name="TextBox 47">
            <a:extLst>
              <a:ext uri="{FF2B5EF4-FFF2-40B4-BE49-F238E27FC236}">
                <a16:creationId xmlns="" xmlns:a16="http://schemas.microsoft.com/office/drawing/2014/main" id="{D12DE6B7-CEBD-4BC9-91E9-C8B1DCE9D43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14058" y="5486603"/>
            <a:ext cx="2119363" cy="491288"/>
          </a:xfrm>
          <a:prstGeom prst="rect">
            <a:avLst/>
          </a:prstGeom>
          <a:blipFill rotWithShape="1">
            <a:blip r:embed="rId6" cstate="print"/>
            <a:stretch>
              <a:fillRect t="-9877" r="-3746" b="-20988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  <p:sp>
        <p:nvSpPr>
          <p:cNvPr id="29" name="右箭头 41">
            <a:extLst>
              <a:ext uri="{FF2B5EF4-FFF2-40B4-BE49-F238E27FC236}">
                <a16:creationId xmlns="" xmlns:a16="http://schemas.microsoft.com/office/drawing/2014/main" id="{C05F6EBD-126F-48D8-806F-88C6D74AC25F}"/>
              </a:ext>
            </a:extLst>
          </p:cNvPr>
          <p:cNvSpPr/>
          <p:nvPr/>
        </p:nvSpPr>
        <p:spPr>
          <a:xfrm>
            <a:off x="4200026" y="3973343"/>
            <a:ext cx="765175" cy="1198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48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1220789" y="342900"/>
            <a:ext cx="8402637" cy="685800"/>
          </a:xfrm>
        </p:spPr>
        <p:txBody>
          <a:bodyPr/>
          <a:lstStyle/>
          <a:p>
            <a:pPr marL="571500" indent="-571500" algn="l" eaLnBrk="1" hangingPunct="1">
              <a:buFont typeface="Arial" panose="020B0604020202020204" pitchFamily="34" charset="0"/>
              <a:buChar char="•"/>
            </a:pP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Augmenting Path</a:t>
            </a:r>
          </a:p>
        </p:txBody>
      </p:sp>
      <p:sp>
        <p:nvSpPr>
          <p:cNvPr id="41986" name="Rectangle 6"/>
          <p:cNvSpPr>
            <a:spLocks noChangeArrowheads="1"/>
          </p:cNvSpPr>
          <p:nvPr/>
        </p:nvSpPr>
        <p:spPr bwMode="auto">
          <a:xfrm>
            <a:off x="1774826" y="1196975"/>
            <a:ext cx="968435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An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augmenting path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009999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is a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simple path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from </a:t>
            </a:r>
            <a:r>
              <a:rPr lang="en-US" altLang="zh-CN" sz="2800" dirty="0">
                <a:solidFill>
                  <a:srgbClr val="009999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to </a:t>
            </a:r>
            <a:r>
              <a:rPr lang="en-US" altLang="zh-CN" sz="2800" dirty="0">
                <a:solidFill>
                  <a:srgbClr val="009999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in the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residual network </a:t>
            </a:r>
            <a:r>
              <a:rPr lang="en-US" altLang="zh-CN" sz="2800" i="1" dirty="0">
                <a:solidFill>
                  <a:srgbClr val="009999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G</a:t>
            </a:r>
            <a:r>
              <a:rPr lang="en-US" altLang="zh-CN" sz="2000" i="1" dirty="0">
                <a:solidFill>
                  <a:srgbClr val="009999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f</a:t>
            </a:r>
            <a:r>
              <a:rPr lang="en-US" altLang="zh-CN" sz="2800" i="1" dirty="0">
                <a:solidFill>
                  <a:srgbClr val="009999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of a flow network </a:t>
            </a:r>
            <a:r>
              <a:rPr lang="en-US" altLang="zh-CN" sz="2800" i="1" dirty="0">
                <a:solidFill>
                  <a:srgbClr val="009999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G</a:t>
            </a:r>
            <a:r>
              <a:rPr lang="en-US" altLang="zh-CN" sz="2800" dirty="0">
                <a:solidFill>
                  <a:srgbClr val="009999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.</a:t>
            </a:r>
            <a:endParaRPr lang="zh-CN" altLang="en-US" sz="2800" dirty="0">
              <a:solidFill>
                <a:srgbClr val="009999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1987" name="Rectangle 7"/>
          <p:cNvSpPr>
            <a:spLocks noChangeArrowheads="1"/>
          </p:cNvSpPr>
          <p:nvPr/>
        </p:nvSpPr>
        <p:spPr bwMode="auto">
          <a:xfrm>
            <a:off x="2495550" y="2349501"/>
            <a:ext cx="3767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i="1" dirty="0">
                <a:solidFill>
                  <a:srgbClr val="FF0000"/>
                </a:solidFill>
                <a:latin typeface="Arial" charset="0"/>
                <a:ea typeface="宋体" charset="-122"/>
              </a:rPr>
              <a:t>residual capacity</a:t>
            </a:r>
            <a:r>
              <a:rPr lang="en-US" altLang="zh-CN" sz="2800" b="1" i="1" dirty="0">
                <a:solidFill>
                  <a:prstClr val="black"/>
                </a:solidFill>
                <a:latin typeface="Arial" charset="0"/>
                <a:ea typeface="宋体" charset="-122"/>
              </a:rPr>
              <a:t> </a:t>
            </a:r>
            <a:r>
              <a:rPr lang="en-US" altLang="zh-CN" sz="2800" dirty="0">
                <a:solidFill>
                  <a:prstClr val="black"/>
                </a:solidFill>
                <a:latin typeface="Arial" charset="0"/>
                <a:ea typeface="宋体" charset="-122"/>
              </a:rPr>
              <a:t>of </a:t>
            </a:r>
            <a:r>
              <a:rPr lang="en-US" altLang="zh-CN" sz="2800" i="1" dirty="0">
                <a:solidFill>
                  <a:srgbClr val="009999"/>
                </a:solidFill>
                <a:latin typeface="Arial" charset="0"/>
                <a:ea typeface="宋体" charset="-122"/>
              </a:rPr>
              <a:t>p</a:t>
            </a:r>
            <a:endParaRPr lang="zh-CN" altLang="en-US" sz="2800" i="1" dirty="0">
              <a:solidFill>
                <a:srgbClr val="009999"/>
              </a:solidFill>
              <a:latin typeface="Arial" charset="0"/>
              <a:ea typeface="宋体" charset="-122"/>
            </a:endParaRPr>
          </a:p>
        </p:txBody>
      </p:sp>
      <p:pic>
        <p:nvPicPr>
          <p:cNvPr id="4198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7714" y="2997200"/>
            <a:ext cx="5616575" cy="1003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1989" name="Rectangle 10"/>
          <p:cNvSpPr>
            <a:spLocks noChangeArrowheads="1"/>
          </p:cNvSpPr>
          <p:nvPr/>
        </p:nvSpPr>
        <p:spPr bwMode="auto">
          <a:xfrm>
            <a:off x="1854775" y="4241801"/>
            <a:ext cx="8815826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the maximum flow </a:t>
            </a:r>
            <a:r>
              <a:rPr lang="en-US" altLang="zh-CN" sz="2800" dirty="0">
                <a:solidFill>
                  <a:srgbClr val="009999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| </a:t>
            </a:r>
            <a:r>
              <a:rPr lang="en-US" altLang="zh-CN" sz="2800" i="1" dirty="0">
                <a:solidFill>
                  <a:srgbClr val="009999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solidFill>
                  <a:srgbClr val="009999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|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can increased by increasing the flow on each edge in </a:t>
            </a:r>
            <a:r>
              <a:rPr lang="en-US" altLang="zh-CN" sz="2800" i="1" dirty="0">
                <a:solidFill>
                  <a:srgbClr val="009999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p</a:t>
            </a:r>
            <a:endParaRPr lang="zh-CN" altLang="en-US" sz="2800" i="1" dirty="0">
              <a:solidFill>
                <a:srgbClr val="009999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1438276" y="238919"/>
            <a:ext cx="8402637" cy="685800"/>
          </a:xfrm>
        </p:spPr>
        <p:txBody>
          <a:bodyPr/>
          <a:lstStyle/>
          <a:p>
            <a:pPr marL="571500" indent="-571500" algn="l" eaLnBrk="1" hangingPunct="1">
              <a:buFont typeface="Arial" panose="020B0604020202020204" pitchFamily="34" charset="0"/>
              <a:buChar char="•"/>
            </a:pPr>
            <a:r>
              <a:rPr lang="en-US" altLang="zh-CN" sz="36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Max-Flow, Min-Cut Theorem</a:t>
            </a:r>
          </a:p>
        </p:txBody>
      </p:sp>
      <p:pic>
        <p:nvPicPr>
          <p:cNvPr id="4505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1" y="1557338"/>
            <a:ext cx="7959725" cy="60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9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8426" y="2622550"/>
            <a:ext cx="7129463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0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86039" y="3736976"/>
            <a:ext cx="5526087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68575" y="4868863"/>
            <a:ext cx="7272338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AFBA6B1-630E-4E1E-BFA5-B10E00EC1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Ford-Fulkerson Algorithm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6">
            <a:extLst>
              <a:ext uri="{FF2B5EF4-FFF2-40B4-BE49-F238E27FC236}">
                <a16:creationId xmlns="" xmlns:a16="http://schemas.microsoft.com/office/drawing/2014/main" id="{65BCF4DA-BD25-45B1-9A0C-7E86A66EA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136" y="875962"/>
            <a:ext cx="106830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Rough Idea</a:t>
            </a:r>
            <a:endParaRPr lang="zh-CN" altLang="en-US" sz="2800" b="1" dirty="0">
              <a:solidFill>
                <a:srgbClr val="0099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Picture 4">
            <a:extLst>
              <a:ext uri="{FF2B5EF4-FFF2-40B4-BE49-F238E27FC236}">
                <a16:creationId xmlns="" xmlns:a16="http://schemas.microsoft.com/office/drawing/2014/main" id="{D97D5C2C-7864-4AA2-B1BC-5840E609E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2289" y="1423980"/>
            <a:ext cx="58324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5">
            <a:extLst>
              <a:ext uri="{FF2B5EF4-FFF2-40B4-BE49-F238E27FC236}">
                <a16:creationId xmlns="" xmlns:a16="http://schemas.microsoft.com/office/drawing/2014/main" id="{E681C7A1-D6CE-4650-ACB8-D61AB24B3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9279" y="2043171"/>
            <a:ext cx="3113087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5AF786E-C4DD-4CF3-92D6-2A844E690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93392" y="2586035"/>
            <a:ext cx="4848225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7">
            <a:extLst>
              <a:ext uri="{FF2B5EF4-FFF2-40B4-BE49-F238E27FC236}">
                <a16:creationId xmlns="" xmlns:a16="http://schemas.microsoft.com/office/drawing/2014/main" id="{1358C494-D9E6-49F0-B6DB-21CBB758E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53755" y="3140072"/>
            <a:ext cx="3527425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8">
            <a:extLst>
              <a:ext uri="{FF2B5EF4-FFF2-40B4-BE49-F238E27FC236}">
                <a16:creationId xmlns="" xmlns:a16="http://schemas.microsoft.com/office/drawing/2014/main" id="{0DB30EDD-F50D-4A5E-9206-A2B667E0D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71217" y="4075110"/>
            <a:ext cx="40862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8">
            <a:extLst>
              <a:ext uri="{FF2B5EF4-FFF2-40B4-BE49-F238E27FC236}">
                <a16:creationId xmlns="" xmlns:a16="http://schemas.microsoft.com/office/drawing/2014/main" id="{ADE178DB-6B60-4351-874F-DB9923275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55688" y="4743567"/>
            <a:ext cx="50403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9">
            <a:extLst>
              <a:ext uri="{FF2B5EF4-FFF2-40B4-BE49-F238E27FC236}">
                <a16:creationId xmlns="" xmlns:a16="http://schemas.microsoft.com/office/drawing/2014/main" id="{1E0D0B42-5F57-410C-BB99-FDD7955A3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54285" y="5508068"/>
            <a:ext cx="7726363" cy="88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2">
            <a:extLst>
              <a:ext uri="{FF2B5EF4-FFF2-40B4-BE49-F238E27FC236}">
                <a16:creationId xmlns="" xmlns:a16="http://schemas.microsoft.com/office/drawing/2014/main" id="{B08901BA-ED1B-4CE4-9D84-5DEC0E900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501807" y="4869590"/>
            <a:ext cx="2843212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2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AFBA6B1-630E-4E1E-BFA5-B10E00EC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38" y="533400"/>
            <a:ext cx="11204027" cy="685800"/>
          </a:xfrm>
        </p:spPr>
        <p:txBody>
          <a:bodyPr/>
          <a:lstStyle/>
          <a:p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Edmonds &amp; Karp Algorithm</a:t>
            </a:r>
            <a:endParaRPr lang="zh-CN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9DFC5D81-FAC1-4BCF-B55F-B29209FAE2CF}"/>
              </a:ext>
            </a:extLst>
          </p:cNvPr>
          <p:cNvSpPr/>
          <p:nvPr/>
        </p:nvSpPr>
        <p:spPr>
          <a:xfrm>
            <a:off x="1498059" y="1443841"/>
            <a:ext cx="928018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Find the augmenting path using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breadth-first search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.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800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Breadth-first search gives the shortest path for graphs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(Assuming the length of each edge is 1.)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Time complexity of Edmonds-Karp algorithm is O(|V||E|</a:t>
            </a:r>
            <a:r>
              <a:rPr lang="en-US" altLang="zh-CN" sz="28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09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CC82D6E-385B-413E-8E3F-101C1B51B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1F05324-6408-42B2-A641-360D15B22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427" y="762000"/>
            <a:ext cx="11040000" cy="5040000"/>
          </a:xfrm>
        </p:spPr>
        <p:txBody>
          <a:bodyPr/>
          <a:lstStyle/>
          <a:p>
            <a:pPr algn="just">
              <a:spcAft>
                <a:spcPts val="0"/>
              </a:spcAft>
            </a:pPr>
            <a:r>
              <a:rPr lang="zh-CN" altLang="zh-CN" sz="2800" b="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求下面的流量图的最大流。要求画出每次增流的剩余流量图（余网络）并标注增广路径。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0" name="图片 39">
            <a:extLst>
              <a:ext uri="{FF2B5EF4-FFF2-40B4-BE49-F238E27FC236}">
                <a16:creationId xmlns="" xmlns:a16="http://schemas.microsoft.com/office/drawing/2014/main" id="{48B840D8-038A-463E-91D6-FE6EDE7C5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292" y="2053292"/>
            <a:ext cx="7125846" cy="354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71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4639A652-C205-42BA-BAC9-0A8466DFC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47" y="178550"/>
            <a:ext cx="10729609" cy="651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42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9091" y="204706"/>
            <a:ext cx="8402637" cy="6858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Insertion sort: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54158" y="964406"/>
            <a:ext cx="8229600" cy="4929188"/>
          </a:xfrm>
        </p:spPr>
        <p:txBody>
          <a:bodyPr/>
          <a:lstStyle/>
          <a:p>
            <a:r>
              <a:rPr lang="en-US" altLang="zh-CN" dirty="0"/>
              <a:t>INSERTION-SORT (A, n) 	// A[1 . . n] </a:t>
            </a:r>
          </a:p>
          <a:p>
            <a:pPr>
              <a:buFont typeface="Arial" charset="0"/>
              <a:buNone/>
            </a:pPr>
            <a:r>
              <a:rPr lang="en-US" altLang="zh-CN" dirty="0"/>
              <a:t>	</a:t>
            </a:r>
            <a:r>
              <a:rPr lang="en-US" altLang="zh-CN" sz="2400" dirty="0"/>
              <a:t>“</a:t>
            </a:r>
            <a:r>
              <a:rPr lang="en-US" altLang="zh-CN" sz="2400" dirty="0" err="1"/>
              <a:t>pseudocode</a:t>
            </a:r>
            <a:r>
              <a:rPr lang="en-US" altLang="zh-CN" sz="2400" dirty="0"/>
              <a:t>” </a:t>
            </a:r>
          </a:p>
          <a:p>
            <a:pPr lvl="1">
              <a:buFont typeface="Arial" charset="0"/>
              <a:buNone/>
            </a:pPr>
            <a:r>
              <a:rPr lang="en-US" altLang="zh-CN" b="1" dirty="0"/>
              <a:t>	for </a:t>
            </a:r>
            <a:r>
              <a:rPr lang="en-US" altLang="zh-CN" dirty="0"/>
              <a:t>j ← 2 </a:t>
            </a:r>
            <a:r>
              <a:rPr lang="en-US" altLang="zh-CN" b="1" dirty="0"/>
              <a:t>to </a:t>
            </a:r>
            <a:r>
              <a:rPr lang="en-US" altLang="zh-CN" dirty="0"/>
              <a:t>n </a:t>
            </a:r>
          </a:p>
          <a:p>
            <a:pPr lvl="1">
              <a:buFont typeface="Arial" charset="0"/>
              <a:buNone/>
            </a:pPr>
            <a:r>
              <a:rPr lang="en-US" altLang="zh-CN" dirty="0"/>
              <a:t>		</a:t>
            </a:r>
            <a:r>
              <a:rPr lang="en-US" altLang="zh-CN" b="1" dirty="0"/>
              <a:t>do </a:t>
            </a:r>
            <a:r>
              <a:rPr lang="en-US" altLang="zh-CN" dirty="0"/>
              <a:t>key ← A[ j] </a:t>
            </a:r>
          </a:p>
          <a:p>
            <a:pPr lvl="1">
              <a:buFont typeface="Arial" charset="0"/>
              <a:buNone/>
            </a:pPr>
            <a:r>
              <a:rPr lang="en-US" altLang="zh-CN" dirty="0">
                <a:solidFill>
                  <a:srgbClr val="FF0000"/>
                </a:solidFill>
              </a:rPr>
              <a:t>// Insert 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en-US" altLang="zh-CN" i="1" dirty="0">
                <a:solidFill>
                  <a:srgbClr val="FF0000"/>
                </a:solidFill>
              </a:rPr>
              <a:t>j</a:t>
            </a:r>
            <a:r>
              <a:rPr lang="en-US" altLang="zh-CN" dirty="0">
                <a:solidFill>
                  <a:srgbClr val="FF0000"/>
                </a:solidFill>
              </a:rPr>
              <a:t>] into the sorted sequence 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dirty="0">
                <a:solidFill>
                  <a:srgbClr val="FF0000"/>
                </a:solidFill>
              </a:rPr>
              <a:t>[1  </a:t>
            </a:r>
            <a:r>
              <a:rPr lang="en-US" altLang="zh-CN" i="1" dirty="0">
                <a:solidFill>
                  <a:srgbClr val="FF0000"/>
                </a:solidFill>
              </a:rPr>
              <a:t>j </a:t>
            </a:r>
            <a:r>
              <a:rPr lang="en-US" altLang="zh-CN" dirty="0">
                <a:solidFill>
                  <a:srgbClr val="FF0000"/>
                </a:solidFill>
              </a:rPr>
              <a:t>- 1].</a:t>
            </a:r>
            <a:endParaRPr altLang="en-US" dirty="0">
              <a:solidFill>
                <a:srgbClr val="FF0000"/>
              </a:solidFill>
              <a:ea typeface="宋体" charset="-122"/>
            </a:endParaRPr>
          </a:p>
          <a:p>
            <a:pPr lvl="1">
              <a:buFont typeface="Arial" charset="0"/>
              <a:buNone/>
            </a:pPr>
            <a:r>
              <a:rPr lang="en-US" altLang="zh-CN" dirty="0"/>
              <a:t>			i ← j – 1</a:t>
            </a:r>
          </a:p>
          <a:p>
            <a:pPr lvl="1">
              <a:buFont typeface="Arial" charset="0"/>
              <a:buNone/>
            </a:pPr>
            <a:r>
              <a:rPr lang="en-US" altLang="zh-CN" b="1" dirty="0"/>
              <a:t>			while </a:t>
            </a:r>
            <a:r>
              <a:rPr lang="en-US" altLang="zh-CN" dirty="0"/>
              <a:t>i &gt; 0 and A[i] &gt; key </a:t>
            </a:r>
          </a:p>
          <a:p>
            <a:pPr lvl="1">
              <a:buFont typeface="Arial" charset="0"/>
              <a:buNone/>
            </a:pPr>
            <a:r>
              <a:rPr lang="en-US" altLang="zh-CN" dirty="0"/>
              <a:t>				</a:t>
            </a:r>
            <a:r>
              <a:rPr lang="en-US" altLang="zh-CN" b="1" dirty="0"/>
              <a:t>do </a:t>
            </a:r>
            <a:r>
              <a:rPr lang="en-US" altLang="zh-CN" dirty="0"/>
              <a:t>A[i+1] ← A[i] </a:t>
            </a:r>
          </a:p>
          <a:p>
            <a:pPr lvl="1">
              <a:buFont typeface="Arial" charset="0"/>
              <a:buNone/>
            </a:pPr>
            <a:r>
              <a:rPr lang="en-US" altLang="zh-CN" dirty="0"/>
              <a:t>					i ← i – 1 </a:t>
            </a:r>
          </a:p>
          <a:p>
            <a:pPr lvl="1">
              <a:buFont typeface="Arial" charset="0"/>
              <a:buNone/>
            </a:pPr>
            <a:r>
              <a:rPr lang="en-US" altLang="zh-CN" dirty="0"/>
              <a:t>			A[i+1] = key </a:t>
            </a:r>
          </a:p>
        </p:txBody>
      </p:sp>
      <p:pic>
        <p:nvPicPr>
          <p:cNvPr id="64518" name="Picture 6" descr="lecture01_img_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2982" y="5333206"/>
            <a:ext cx="7200900" cy="1120775"/>
          </a:xfrm>
          <a:prstGeom prst="rect">
            <a:avLst/>
          </a:prstGeom>
          <a:noFill/>
        </p:spPr>
      </p:pic>
      <p:sp>
        <p:nvSpPr>
          <p:cNvPr id="2" name="矩形 1">
            <a:extLst>
              <a:ext uri="{FF2B5EF4-FFF2-40B4-BE49-F238E27FC236}">
                <a16:creationId xmlns="" xmlns:a16="http://schemas.microsoft.com/office/drawing/2014/main" id="{9666A3F7-0E6A-4CBF-9746-E147543E091E}"/>
              </a:ext>
            </a:extLst>
          </p:cNvPr>
          <p:cNvSpPr/>
          <p:nvPr/>
        </p:nvSpPr>
        <p:spPr>
          <a:xfrm>
            <a:off x="7654604" y="890506"/>
            <a:ext cx="453739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Worst case: T(n)=Θ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altLang="zh-CN" sz="32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case: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T(n)=Θ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altLang="zh-CN" sz="32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case: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T(n)=Θ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2_罗辛_第七章_快速排序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3_罗辛_第七章_快速排序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7_PowerPoint 2010 简介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owerPoint 2010 简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PowerPoint 2010 简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罗辛_第七章_快速排序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PowerPoint 2010 简介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PowerPoint 2010 简介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4_PowerPoint 2010 简介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PowerPoint 2010 简介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_罗辛_第七章_快速排序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3498</TotalTime>
  <Words>4263</Words>
  <Application>Microsoft Office PowerPoint</Application>
  <PresentationFormat>自定义</PresentationFormat>
  <Paragraphs>570</Paragraphs>
  <Slides>89</Slides>
  <Notes>18</Notes>
  <HiddenSlides>0</HiddenSlides>
  <MMClips>0</MMClips>
  <ScaleCrop>false</ScaleCrop>
  <HeadingPairs>
    <vt:vector size="6" baseType="variant">
      <vt:variant>
        <vt:lpstr>主题</vt:lpstr>
      </vt:variant>
      <vt:variant>
        <vt:i4>12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89</vt:i4>
      </vt:variant>
    </vt:vector>
  </HeadingPairs>
  <TitlesOfParts>
    <vt:vector size="107" baseType="lpstr">
      <vt:lpstr>Office 主题​​</vt:lpstr>
      <vt:lpstr>PowerPoint 2010 简介</vt:lpstr>
      <vt:lpstr>1_PowerPoint 2010 简介</vt:lpstr>
      <vt:lpstr>罗辛_第七章_快速排序</vt:lpstr>
      <vt:lpstr>2_PowerPoint 2010 简介</vt:lpstr>
      <vt:lpstr>3_PowerPoint 2010 简介</vt:lpstr>
      <vt:lpstr>4_PowerPoint 2010 简介</vt:lpstr>
      <vt:lpstr>5_PowerPoint 2010 简介</vt:lpstr>
      <vt:lpstr>1_罗辛_第七章_快速排序</vt:lpstr>
      <vt:lpstr>2_罗辛_第七章_快速排序</vt:lpstr>
      <vt:lpstr>3_罗辛_第七章_快速排序</vt:lpstr>
      <vt:lpstr>7_PowerPoint 2010 简介</vt:lpstr>
      <vt:lpstr>Microsoft 公式 3.0</vt:lpstr>
      <vt:lpstr>公式</vt:lpstr>
      <vt:lpstr>Equation</vt:lpstr>
      <vt:lpstr>AxMath</vt:lpstr>
      <vt:lpstr>Equation.AxMath</vt:lpstr>
      <vt:lpstr>数式</vt:lpstr>
      <vt:lpstr>算法分析与设计复习</vt:lpstr>
      <vt:lpstr>课程成绩评价方式</vt:lpstr>
      <vt:lpstr>Chapter 1 The Role of Algorithms in Computing</vt:lpstr>
      <vt:lpstr> (2) Algorithms as a technology</vt:lpstr>
      <vt:lpstr>Chapter 2 Getting Started: Analyzing Algorithms  </vt:lpstr>
      <vt:lpstr>(2) Analyzing Algorithms</vt:lpstr>
      <vt:lpstr>Time Complexity: simplified run time</vt:lpstr>
      <vt:lpstr>Θ-notation </vt:lpstr>
      <vt:lpstr>(3) Insertion sort:</vt:lpstr>
      <vt:lpstr>(4) Designing Algorithms</vt:lpstr>
      <vt:lpstr>Merge Sort Algorithm: DC</vt:lpstr>
      <vt:lpstr>PowerPoint 演示文稿</vt:lpstr>
      <vt:lpstr>PowerPoint 演示文稿</vt:lpstr>
      <vt:lpstr>PowerPoint 演示文稿</vt:lpstr>
      <vt:lpstr>Chapter 3 Asymptotic Analysis for Algorithms</vt:lpstr>
      <vt:lpstr>(2) Landau Symbols</vt:lpstr>
      <vt:lpstr>Landau Symbols - Big Q</vt:lpstr>
      <vt:lpstr>Big Q as an Equivalence Relation</vt:lpstr>
      <vt:lpstr>Landau Symbols - Big O</vt:lpstr>
      <vt:lpstr>Big-O Operations</vt:lpstr>
      <vt:lpstr>Big-O</vt:lpstr>
      <vt:lpstr>Landau Symbols - Big Ω</vt:lpstr>
      <vt:lpstr>The Relationship between Θ, O and Ω</vt:lpstr>
      <vt:lpstr>Five Landau Symbols </vt:lpstr>
      <vt:lpstr>(2) ANALYSIS of OPERATIONS</vt:lpstr>
      <vt:lpstr>Recursive Functions</vt:lpstr>
      <vt:lpstr>PowerPoint 演示文稿</vt:lpstr>
      <vt:lpstr>Recursive Functions： selection sort</vt:lpstr>
      <vt:lpstr>Recursive Functions: a binary search of a sorted list</vt:lpstr>
      <vt:lpstr>例题：</vt:lpstr>
      <vt:lpstr>Let f(n) and g(n)be asymptotically nonnegative functions. Prove that  Θ (f(n))+Θ (g(n)) = Θ (f(n)+g(n)) </vt:lpstr>
      <vt:lpstr>Chapter 4 Merge Sort and Recursion</vt:lpstr>
      <vt:lpstr>Expansion Method</vt:lpstr>
      <vt:lpstr>Substitution method</vt:lpstr>
      <vt:lpstr>Example of substitution</vt:lpstr>
      <vt:lpstr>Example of substitution</vt:lpstr>
      <vt:lpstr>Example of substitution</vt:lpstr>
      <vt:lpstr>Apply Substitution to Merge Sort</vt:lpstr>
      <vt:lpstr>Apply Recursion-tree to Merge Sort</vt:lpstr>
      <vt:lpstr>例题：</vt:lpstr>
      <vt:lpstr>用展开法求T(n) = T(n-1) + n  (n&gt;1), T(1) = 1的渐进时间复杂度f(n)</vt:lpstr>
      <vt:lpstr>Draw the recursion tree (递归树) of the recurrent function: T(n)=T(3n/4)+T(n/4)+ Θ(n), prove the tight bound (Θ) of your recurrence with substitution(替代法)</vt:lpstr>
      <vt:lpstr>Chapter 7 Quick Sort</vt:lpstr>
      <vt:lpstr>Basic Quick Sort – PARTITION</vt:lpstr>
      <vt:lpstr>A Simple Implementation – PARTITION</vt:lpstr>
      <vt:lpstr>A Simple Implementation – QUICKSORT</vt:lpstr>
      <vt:lpstr>Recursive Tree of the Best Case</vt:lpstr>
      <vt:lpstr>Recursive Tree of the Worst Case</vt:lpstr>
      <vt:lpstr>Recursive Tree of the Balanced Case</vt:lpstr>
      <vt:lpstr>Summery </vt:lpstr>
      <vt:lpstr>Chapter 15 Dynamic Programming</vt:lpstr>
      <vt:lpstr>Elements of DP Algorithms</vt:lpstr>
      <vt:lpstr>(2) Rod cutting </vt:lpstr>
      <vt:lpstr>PowerPoint 演示文稿</vt:lpstr>
      <vt:lpstr>(3) Knapsack Problem</vt:lpstr>
      <vt:lpstr>PowerPoint 演示文稿</vt:lpstr>
      <vt:lpstr>Exercise : 0-1 Knapsack Problem</vt:lpstr>
      <vt:lpstr>PowerPoint 演示文稿</vt:lpstr>
      <vt:lpstr>PowerPoint 演示文稿</vt:lpstr>
      <vt:lpstr>PowerPoint 演示文稿</vt:lpstr>
      <vt:lpstr>(4) Matrix chain multiplication </vt:lpstr>
      <vt:lpstr>PowerPoint 演示文稿</vt:lpstr>
      <vt:lpstr>(5) Longest Common Subsequence (LCS)</vt:lpstr>
      <vt:lpstr>PowerPoint 演示文稿</vt:lpstr>
      <vt:lpstr>PowerPoint 演示文稿</vt:lpstr>
      <vt:lpstr>(6) Optimal binary search trees (LCS)</vt:lpstr>
      <vt:lpstr>PowerPoint 演示文稿</vt:lpstr>
      <vt:lpstr>Chapter 16 Greedy Algorithm</vt:lpstr>
      <vt:lpstr>(2) Typical Steps of Greedy Algorithm</vt:lpstr>
      <vt:lpstr>(3) Activity Selection Problem </vt:lpstr>
      <vt:lpstr>PowerPoint 演示文稿</vt:lpstr>
      <vt:lpstr>(4) The Knapsack Problem:  Greedy Vs. Dynamic</vt:lpstr>
      <vt:lpstr>(5) Huffman Codes </vt:lpstr>
      <vt:lpstr>Optimal Prefix Codes: Huffman Encoding</vt:lpstr>
      <vt:lpstr>例题：服务次序安排问题</vt:lpstr>
      <vt:lpstr>解答：</vt:lpstr>
      <vt:lpstr>例题：活动选择问题</vt:lpstr>
      <vt:lpstr>解答：</vt:lpstr>
      <vt:lpstr>Chapter 26 Maximum Flow</vt:lpstr>
      <vt:lpstr>Net Flow </vt:lpstr>
      <vt:lpstr>Simple Properties of Net Flow</vt:lpstr>
      <vt:lpstr>Cut</vt:lpstr>
      <vt:lpstr>Residual Network</vt:lpstr>
      <vt:lpstr>Augmenting Path</vt:lpstr>
      <vt:lpstr>Max-Flow, Min-Cut Theorem</vt:lpstr>
      <vt:lpstr>（2）Ford-Fulkerson Algorithm</vt:lpstr>
      <vt:lpstr>（2）Edmonds &amp; Karp Algorithm</vt:lpstr>
      <vt:lpstr>例题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算法分析与设计复习</dc:title>
  <dc:creator>admin</dc:creator>
  <cp:lastModifiedBy>HP</cp:lastModifiedBy>
  <cp:revision>173</cp:revision>
  <dcterms:created xsi:type="dcterms:W3CDTF">2019-05-31T13:24:47Z</dcterms:created>
  <dcterms:modified xsi:type="dcterms:W3CDTF">2020-06-19T09:54:36Z</dcterms:modified>
</cp:coreProperties>
</file>