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0" r:id="rId2"/>
    <p:sldId id="769" r:id="rId3"/>
    <p:sldId id="256" r:id="rId4"/>
    <p:sldId id="257" r:id="rId5"/>
    <p:sldId id="258" r:id="rId6"/>
    <p:sldId id="259" r:id="rId7"/>
    <p:sldId id="261" r:id="rId8"/>
    <p:sldId id="263" r:id="rId9"/>
    <p:sldId id="262" r:id="rId10"/>
    <p:sldId id="563" r:id="rId11"/>
    <p:sldId id="564" r:id="rId12"/>
    <p:sldId id="566" r:id="rId13"/>
    <p:sldId id="565" r:id="rId14"/>
    <p:sldId id="567" r:id="rId15"/>
    <p:sldId id="569" r:id="rId16"/>
    <p:sldId id="568" r:id="rId17"/>
    <p:sldId id="570" r:id="rId18"/>
    <p:sldId id="591" r:id="rId19"/>
    <p:sldId id="615" r:id="rId20"/>
    <p:sldId id="616" r:id="rId21"/>
    <p:sldId id="557" r:id="rId22"/>
    <p:sldId id="617" r:id="rId23"/>
    <p:sldId id="618" r:id="rId24"/>
    <p:sldId id="619" r:id="rId25"/>
    <p:sldId id="620" r:id="rId26"/>
    <p:sldId id="621" r:id="rId27"/>
    <p:sldId id="640" r:id="rId28"/>
    <p:sldId id="639" r:id="rId29"/>
    <p:sldId id="650" r:id="rId30"/>
    <p:sldId id="652" r:id="rId31"/>
    <p:sldId id="653" r:id="rId32"/>
    <p:sldId id="654" r:id="rId33"/>
    <p:sldId id="656" r:id="rId34"/>
    <p:sldId id="655" r:id="rId35"/>
    <p:sldId id="659" r:id="rId36"/>
    <p:sldId id="660" r:id="rId37"/>
    <p:sldId id="661" r:id="rId38"/>
    <p:sldId id="76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4523F7-6FEC-F15A-4849-C7D42773A2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CD426-37EC-BAA4-FD86-3233D4ACDF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1372-970E-456F-A966-A44C43D58FDF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366D40-E604-9447-D481-0F029B1317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EC81E-D1B5-B995-6D68-C0368678E9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D80A-E1DD-40B3-99DD-31FB80AF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88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24575,'61'-9'0,"1"2"0,100 2 0,-83 5 0,0-1 0,1 4 0,-1 4 0,-1 2 0,0 5 0,133 39 0,-40 8-430,-3 7-1,175 98 1,297 222 301,-423-237 129,372 337 0,-449-350 0,-6 6 0,-7 6 0,134 204 0,127 315-457,-329-550 393,47 139 0,-96-232-6122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2579 0 24575,'-1'17'0,"-1"0"0,0 0 0,-8 28 0,5-25 0,-24 87-133,-5-1 0,-4-2 0,-101 192 0,-207 273-1572,-1117 1562 1705,1461-2128 0,-440 652 0,401-582-992,16-24-3970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24575,'4'11'0,"5"20"0,9 24 0,6 18 0,5 20 0,-1 2 0,-5 1 0,-4-9 0,-4-11 0,-1-11 0,1-12 0,-3-12 0,2-12 0,-3-8 0,-2-3 0,-3-5-8191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24575,'0'4'0,"0"6"0,0 4 0,8 8 0,6 8 0,5 10 0,-1 11 0,0 0 0,5-1 0,3 3 0,8 0 0,7 3 0,7-5 0,4-6 0,8-8 0,10-5 0,-7-9-8191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24575,'4'0'0,"5"0"0,5 0 0,0 4 0,-2 5 0,0 5 0,3 4 0,-2 3 0,2 1 0,-3 2 0,-3 0 0,-3 0 0,-3-4-8191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1:23:29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24575,'0'4'0,"0"9"0,0 10 0,0 9 0,0 3 0,0-1 0,0-2 0,0-2 0,0-3 0,0-2 0,0-6-8191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F9FF-AB65-48A4-9819-1EA2F453A000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3568-1475-412A-A7F8-F51A8C12B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67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计算器就是用到编译原理的知识，如果自己写一个是不是很好玩？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文本编辑器的代码高亮功能，代码提示功能就是运用编译原理知识，如果自己写一个是不是很好玩？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聊天机器人就是用的编译原理的知识，如果自己写一个是不是很好玩？</a:t>
            </a:r>
          </a:p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69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04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883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38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94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8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270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47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47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73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计算器就是用到编译原理的知识，如果自己写一个是不是很好玩？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文本编辑器的代码高亮功能，代码提示功能就是运用编译原理知识，如果自己写一个是不是很好玩？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聊天机器人就是用的编译原理的知识，如果自己写一个是不是很好玩？</a:t>
            </a:r>
          </a:p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0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70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计算器就是用到编译原理的知识，如果自己写一个是不是很好玩？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文本编辑器的代码高亮功能，代码提示功能就是运用编译原理知识，如果自己写一个是不是很好玩？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聊天机器人就是用的编译原理的知识，如果自己写一个是不是很好玩？</a:t>
            </a:r>
          </a:p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计算器就是用到编译原理的知识，如果自己写一个是不是很好玩？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文本编辑器的代码高亮功能，代码提示功能就是运用编译原理知识，如果自己写一个是不是很好玩？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聊天机器人就是用的编译原理的知识，如果自己写一个是不是很好玩？</a:t>
            </a:r>
          </a:p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计算器就是用到编译原理的知识，如果自己写一个是不是很好玩？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文本编辑器的代码高亮功能，代码提示功能就是运用编译原理知识，如果自己写一个是不是很好玩？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聊天机器人就是用的编译原理的知识，如果自己写一个是不是很好玩？</a:t>
            </a:r>
          </a:p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2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34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38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DEEE4-9F29-4F66-B99B-E864D25EB8D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1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80DC-CD47-34B9-E0EE-AEFE856B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3D17A-C3D6-7530-7EE6-B9CB3DD9D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2605-BA32-C348-F9B1-A2E936C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4571-6398-4754-B749-CB4F80A6050C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C588A-E7D9-E73B-4439-E9F42EFC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B1297-8C06-4C66-7C3F-368B407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5362D-6208-EDC1-C10E-5D9BECB1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7C6A1-E44E-D69C-8DEA-FA25C6A7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2C036-F7BD-C666-CFD7-7B244CEA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0DF-00BF-4134-A4FE-8BA966B85442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2EE7A-5393-27F6-25CA-E6160E7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6C544-142C-0133-7FCC-AE5883B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62C06-4879-ACAE-D6EA-035506B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406A0-6DDA-BCAC-DC35-63FBA219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A342-F4EB-8BD3-CC40-C91A2C62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42B-653D-42ED-A4CC-C0CA37089133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5E9E2-5B58-36AB-6DD2-4718EC4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238CF-6D6D-875F-83AB-4D00533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6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包含小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-9832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36464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40707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84477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-9832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00453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6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82C68-C4D7-D1C9-3454-82B60A5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CBA18-8791-C3DE-5594-CB04B680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F32E1-F419-A1AB-ABBA-B2EDF8FB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443-D428-465C-A285-13BA644DE038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11A6E-BEEA-0262-ABD5-52466ABA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2FD30-876C-94C9-7793-BEA94B95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84117-CF25-72D4-815A-DF79F2EA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22F4D-9978-3FEC-7F1E-80AE0AFF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9FA7A-E16F-5B30-0D76-E5AA62A7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2422-0CBC-4D03-8EAA-B86CEA8BA027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15641-67C6-ECE1-9323-427D2C5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A6332-6111-24C6-E8FC-BE1B9FD2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8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D019-2F30-501F-67FE-6E1BDB70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31E28-8386-A478-90E8-6042C60FC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39C97-0470-4586-08D3-F3E8D07E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F7B5-8E6A-D57E-F20C-1707C01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E7F2-6713-42C0-A2A5-FF8369CAFA61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C6201-7D30-7A92-39DA-6B450CE7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6CC3D-6ECE-455B-54A8-2EDEBD3A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6BD6-4ADB-C7FC-844E-183629FB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03147-A727-90AA-14A9-C2B11AC9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2D6C9-D8D2-E735-260D-9D798626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FE6627-BF6E-1AB3-C57F-6065898EB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5FB5F-1135-54E9-CD56-64F5B887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4D626-33F2-3123-1807-C75287DF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6EFB-6EB5-475C-81BB-E3A05D0F7AED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6A4AE4-CB25-8D62-93B0-EA081469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5036E-BAA0-E9B2-91B0-B318742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B5822-192E-3C76-CFC6-CBFF3A99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0B93F-DB61-BA37-74B2-CDA7455A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F995-5B40-49F3-A13A-F6493B1F1EA3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6CD26-E278-AB13-CBC4-48669EF9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7EFE7-779B-328C-0BF2-124F328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CA96F-330A-1B08-04C5-CF83D056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485-BF11-43C6-A4F5-E56BD97DCB1F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6C1D2-98E5-E693-C462-BC450535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2EA6B-201F-6B81-7844-16169A8A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A41-A1AD-AE5E-80F1-A81EBEE4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E708-94D0-718A-8801-F029421A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05492-AF54-4236-29D4-1B56EDE8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FC821-FF02-5904-DAE3-98281FD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531-DD07-4FF5-AA52-F2DE323460D2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8DD55-D732-99B8-4FC5-93B66AF7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33A50-6C7A-C33E-F2A5-92839709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59BD9-7B82-68A9-DE47-0B6AEFA9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C7D6C5-AA60-8B6B-1951-86EBA1A2E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06469-4E77-FD69-4C34-A226DE5E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0685A-D426-B8BB-875E-5C8A8ED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A3A-2AA9-4359-8B2A-18DC0B199A57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33E25-52A6-5DE5-F161-B29B7028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DEE67-339C-3A8B-649D-CD006E8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066D-2FB9-4A77-B538-D7AB8CA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5F4553-A910-57D0-8DB0-6BD9B59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655CA-EA32-2A76-77CC-1ED1CC59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D62B5-B842-BCEF-79BA-DCE08944B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F379-8FD5-4868-A2AA-146A1CC17002}" type="datetime1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2C321-0AD5-1910-FA5A-A530556E6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ECF9-9335-28A5-7F88-9F7B77E2D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33066D-2FB9-4A77-B538-D7AB8CA00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delearn.club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delearn.clu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delearn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hyperlink" Target="http://www.codelearn.club/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6957-0D7E-C191-B9EF-261A2DA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编译器概述</a:t>
            </a:r>
          </a:p>
        </p:txBody>
      </p:sp>
    </p:spTree>
    <p:extLst>
      <p:ext uri="{BB962C8B-B14F-4D97-AF65-F5344CB8AC3E}">
        <p14:creationId xmlns:p14="http://schemas.microsoft.com/office/powerpoint/2010/main" val="409874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BFA26-E01F-482D-8E1C-98161E703C27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0F35-73BA-42C0-BBCA-DD084CDC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2828AB91-3606-4DE8-9D5E-476215083A54}"/>
              </a:ext>
            </a:extLst>
          </p:cNvPr>
          <p:cNvSpPr txBox="1"/>
          <p:nvPr/>
        </p:nvSpPr>
        <p:spPr>
          <a:xfrm>
            <a:off x="1185862" y="7192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DFA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BB4F5C6-EF3F-4576-999E-64885680BFB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9DA7130-3A87-424D-B0AB-33152FDA292D}"/>
              </a:ext>
            </a:extLst>
          </p:cNvPr>
          <p:cNvSpPr txBox="1"/>
          <p:nvPr/>
        </p:nvSpPr>
        <p:spPr>
          <a:xfrm>
            <a:off x="1300161" y="1551711"/>
            <a:ext cx="91630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某公共汽车始发站，在始发站有乘客的条件下，每隔一固定时间段发出一班车。车站发出一班车后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如果在下一发车时刻车站没有乘客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则停一班次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当再等到下一发车时刻时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不管始发站有没有乘客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则车站必发出一班车 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5C28F1-4369-4E81-B7B9-8CE39CEF99EA}"/>
              </a:ext>
            </a:extLst>
          </p:cNvPr>
          <p:cNvSpPr txBox="1"/>
          <p:nvPr/>
        </p:nvSpPr>
        <p:spPr>
          <a:xfrm>
            <a:off x="1422414" y="3675074"/>
            <a:ext cx="9163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用有限自动机刻画这一过程 ：设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x0 , x1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分别表示始发站没有乘客和有乘客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为自动机的输入信息 ；自动机的状态有两个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分别为上一发车时刻没有发车和发车两个状态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我们分别用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q0 , q1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表示这两个状态，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为初始状态。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则有限自动机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M=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Q, Σ, δ,q0,F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）可表述如下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Q={ q0,q1}, Σ={x0,x1}, F⊆ Q</a:t>
            </a:r>
          </a:p>
          <a:p>
            <a:pPr marL="0" indent="0">
              <a:buNone/>
              <a:defRPr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	δ ={ δ(q0,x0)=q1, δ(q0,x1)=q1, δ(q1,x0)=q0, δ(q1,x1)=q1}</a:t>
            </a:r>
          </a:p>
        </p:txBody>
      </p:sp>
    </p:spTree>
    <p:extLst>
      <p:ext uri="{BB962C8B-B14F-4D97-AF65-F5344CB8AC3E}">
        <p14:creationId xmlns:p14="http://schemas.microsoft.com/office/powerpoint/2010/main" val="35544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BFA26-E01F-482D-8E1C-98161E703C27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0F35-73BA-42C0-BBCA-DD084CDC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2828AB91-3606-4DE8-9D5E-476215083A54}"/>
              </a:ext>
            </a:extLst>
          </p:cNvPr>
          <p:cNvSpPr txBox="1"/>
          <p:nvPr/>
        </p:nvSpPr>
        <p:spPr>
          <a:xfrm>
            <a:off x="1185862" y="7192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DFA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9C412-46EE-4EFA-9EF2-63FE63F7BC26}"/>
              </a:ext>
            </a:extLst>
          </p:cNvPr>
          <p:cNvSpPr txBox="1"/>
          <p:nvPr/>
        </p:nvSpPr>
        <p:spPr>
          <a:xfrm>
            <a:off x="8001000" y="1893100"/>
            <a:ext cx="2675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交易具体步骤：</a:t>
            </a:r>
            <a:endParaRPr lang="en-US" altLang="zh-CN" sz="24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商品浏览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商品推送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订单确认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订单提交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贷款支付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支付响应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发货确认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收货确认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交易完成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46FBC4B-30CE-47A4-A9D7-031F3BA5A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095519"/>
            <a:ext cx="4438650" cy="41549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BC21B22-9C82-4989-9A62-7EA5519BAEDD}"/>
              </a:ext>
            </a:extLst>
          </p:cNvPr>
          <p:cNvSpPr txBox="1"/>
          <p:nvPr/>
        </p:nvSpPr>
        <p:spPr>
          <a:xfrm>
            <a:off x="1185862" y="14843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在网上购物平台中的应用</a:t>
            </a:r>
          </a:p>
        </p:txBody>
      </p:sp>
    </p:spTree>
    <p:extLst>
      <p:ext uri="{BB962C8B-B14F-4D97-AF65-F5344CB8AC3E}">
        <p14:creationId xmlns:p14="http://schemas.microsoft.com/office/powerpoint/2010/main" val="38888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BFA26-E01F-482D-8E1C-98161E703C27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0F35-73BA-42C0-BBCA-DD084CDC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ABFB7A-8F7D-418B-BC08-4413AFE8AA80}"/>
              </a:ext>
            </a:extLst>
          </p:cNvPr>
          <p:cNvSpPr txBox="1"/>
          <p:nvPr/>
        </p:nvSpPr>
        <p:spPr>
          <a:xfrm>
            <a:off x="1801665" y="623454"/>
            <a:ext cx="21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</a:p>
        </p:txBody>
      </p:sp>
      <p:pic>
        <p:nvPicPr>
          <p:cNvPr id="8" name="图形 7" descr="打开的书">
            <a:extLst>
              <a:ext uri="{FF2B5EF4-FFF2-40B4-BE49-F238E27FC236}">
                <a16:creationId xmlns:a16="http://schemas.microsoft.com/office/drawing/2014/main" id="{4862135E-A58C-4C59-9967-128EC66B1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563" y="543684"/>
            <a:ext cx="685102" cy="6851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2E84E15-4B98-4CCA-87D4-8589D45ED290}"/>
              </a:ext>
            </a:extLst>
          </p:cNvPr>
          <p:cNvSpPr txBox="1"/>
          <p:nvPr/>
        </p:nvSpPr>
        <p:spPr>
          <a:xfrm>
            <a:off x="1146173" y="1597109"/>
            <a:ext cx="7763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请给出描述上述网上购物流程的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0F91199-2F8D-44E2-A01A-393A039E47EF}"/>
              </a:ext>
            </a:extLst>
          </p:cNvPr>
          <p:cNvSpPr txBox="1">
            <a:spLocks noChangeArrowheads="1"/>
          </p:cNvSpPr>
          <p:nvPr/>
        </p:nvSpPr>
        <p:spPr>
          <a:xfrm>
            <a:off x="1146174" y="1665860"/>
            <a:ext cx="7543800" cy="61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br>
              <a:rPr lang="en-US" altLang="zh-CN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6D8C22-85C3-4724-9316-CD9B3AAF3DEA}"/>
              </a:ext>
            </a:extLst>
          </p:cNvPr>
          <p:cNvGrpSpPr/>
          <p:nvPr/>
        </p:nvGrpSpPr>
        <p:grpSpPr>
          <a:xfrm>
            <a:off x="1237308" y="2427096"/>
            <a:ext cx="5250411" cy="4192732"/>
            <a:chOff x="1237308" y="2427096"/>
            <a:chExt cx="5250411" cy="4192732"/>
          </a:xfrm>
        </p:grpSpPr>
        <p:graphicFrame>
          <p:nvGraphicFramePr>
            <p:cNvPr id="37" name="表格 5">
              <a:extLst>
                <a:ext uri="{FF2B5EF4-FFF2-40B4-BE49-F238E27FC236}">
                  <a16:creationId xmlns:a16="http://schemas.microsoft.com/office/drawing/2014/main" id="{BEB56C56-321E-41A3-B9CE-02632F766F3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37308" y="2427096"/>
            <a:ext cx="5250411" cy="3657600"/>
          </p:xfrm>
          <a:graphic>
            <a:graphicData uri="http://schemas.openxmlformats.org/drawingml/2006/table">
              <a:tbl>
                <a:tblPr firstRow="1" bandRow="1">
                  <a:tableStyleId>{FABFCF23-3B69-468F-B69F-88F6DE6A72F2}</a:tableStyleId>
                </a:tblPr>
                <a:tblGrid>
                  <a:gridCol w="1395624">
                    <a:extLst>
                      <a:ext uri="{9D8B030D-6E8A-4147-A177-3AD203B41FA5}">
                        <a16:colId xmlns:a16="http://schemas.microsoft.com/office/drawing/2014/main" val="1145913882"/>
                      </a:ext>
                    </a:extLst>
                  </a:gridCol>
                  <a:gridCol w="3854787">
                    <a:extLst>
                      <a:ext uri="{9D8B030D-6E8A-4147-A177-3AD203B41FA5}">
                        <a16:colId xmlns:a16="http://schemas.microsoft.com/office/drawing/2014/main" val="845439245"/>
                      </a:ext>
                    </a:extLst>
                  </a:gridCol>
                </a:tblGrid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操作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动作描述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75327388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e1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买家下单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82406263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e2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买家付款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85474772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e3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买家取消订单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03181312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e4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买家确认收货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20735757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e5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买家退货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27931979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e6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卖家发货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25615850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e7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卖家确认退款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61918545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e8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卖家取消订单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24306692"/>
                    </a:ext>
                  </a:extLst>
                </a:tr>
                <a:tr h="34377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e9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其他操作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28547008"/>
                    </a:ext>
                  </a:extLst>
                </a:tr>
              </a:tbl>
            </a:graphicData>
          </a:graphic>
        </p:graphicFrame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9DFF399-3D82-4527-8D41-7C2D04B0A442}"/>
                </a:ext>
              </a:extLst>
            </p:cNvPr>
            <p:cNvSpPr txBox="1"/>
            <p:nvPr/>
          </p:nvSpPr>
          <p:spPr>
            <a:xfrm>
              <a:off x="2593974" y="6250496"/>
              <a:ext cx="2416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交易操作描述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024103-0933-4189-84F7-C5E9271C1FEC}"/>
              </a:ext>
            </a:extLst>
          </p:cNvPr>
          <p:cNvGrpSpPr/>
          <p:nvPr/>
        </p:nvGrpSpPr>
        <p:grpSpPr>
          <a:xfrm>
            <a:off x="7120708" y="1635220"/>
            <a:ext cx="4167187" cy="4984608"/>
            <a:chOff x="7120708" y="1635220"/>
            <a:chExt cx="4167187" cy="4984608"/>
          </a:xfrm>
        </p:grpSpPr>
        <p:graphicFrame>
          <p:nvGraphicFramePr>
            <p:cNvPr id="40" name="表格 7">
              <a:extLst>
                <a:ext uri="{FF2B5EF4-FFF2-40B4-BE49-F238E27FC236}">
                  <a16:creationId xmlns:a16="http://schemas.microsoft.com/office/drawing/2014/main" id="{76B78E83-E121-4ABB-B6FC-DDE048E60A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120708" y="1635220"/>
            <a:ext cx="4167187" cy="452818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97271">
                    <a:extLst>
                      <a:ext uri="{9D8B030D-6E8A-4147-A177-3AD203B41FA5}">
                        <a16:colId xmlns:a16="http://schemas.microsoft.com/office/drawing/2014/main" val="228253934"/>
                      </a:ext>
                    </a:extLst>
                  </a:gridCol>
                  <a:gridCol w="2869916">
                    <a:extLst>
                      <a:ext uri="{9D8B030D-6E8A-4147-A177-3AD203B41FA5}">
                        <a16:colId xmlns:a16="http://schemas.microsoft.com/office/drawing/2014/main" val="3672072028"/>
                      </a:ext>
                    </a:extLst>
                  </a:gridCol>
                </a:tblGrid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状态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状态描述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02884238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q0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开始状态，等待订单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65336006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q1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已下单状态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45056345"/>
                    </a:ext>
                  </a:extLst>
                </a:tr>
                <a:tr h="61597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q2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终结状态</a:t>
                        </a:r>
                        <a:r>
                          <a:rPr lang="en-US" altLang="zh-CN" dirty="0"/>
                          <a:t>1</a:t>
                        </a:r>
                        <a:r>
                          <a:rPr lang="zh-CN" altLang="en-US" dirty="0"/>
                          <a:t>，订单取消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39416789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q3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已付款状态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32988871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q4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已发货状态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53947507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q5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申请退款状态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90542655"/>
                    </a:ext>
                  </a:extLst>
                </a:tr>
                <a:tr h="61597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q6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终结状态</a:t>
                        </a:r>
                        <a:r>
                          <a:rPr lang="en-US" altLang="zh-CN" dirty="0"/>
                          <a:t>2</a:t>
                        </a:r>
                        <a:r>
                          <a:rPr lang="zh-CN" altLang="en-US" dirty="0"/>
                          <a:t>，已收货状态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372412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q7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已退货状态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48495987"/>
                    </a:ext>
                  </a:extLst>
                </a:tr>
                <a:tr h="370159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q8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终结状态</a:t>
                        </a:r>
                        <a:r>
                          <a:rPr lang="en-US" altLang="zh-CN" dirty="0"/>
                          <a:t>3</a:t>
                        </a:r>
                        <a:r>
                          <a:rPr lang="zh-CN" altLang="en-US" dirty="0"/>
                          <a:t>，确认退款状态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06178712"/>
                    </a:ext>
                  </a:extLst>
                </a:tr>
                <a:tr h="35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dirty="0"/>
                          <a:t>q9</a:t>
                        </a:r>
                        <a:endParaRPr lang="zh-CN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dirty="0"/>
                          <a:t>其他状态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505093954"/>
                    </a:ext>
                  </a:extLst>
                </a:tr>
              </a:tbl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94F1B0F-8B25-4926-9648-8544B3E15ED9}"/>
                </a:ext>
              </a:extLst>
            </p:cNvPr>
            <p:cNvSpPr txBox="1"/>
            <p:nvPr/>
          </p:nvSpPr>
          <p:spPr>
            <a:xfrm>
              <a:off x="8689974" y="6250496"/>
              <a:ext cx="20145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8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BFA26-E01F-482D-8E1C-98161E703C27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0F35-73BA-42C0-BBCA-DD084CDC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2828AB91-3606-4DE8-9D5E-476215083A54}"/>
              </a:ext>
            </a:extLst>
          </p:cNvPr>
          <p:cNvSpPr txBox="1"/>
          <p:nvPr/>
        </p:nvSpPr>
        <p:spPr>
          <a:xfrm>
            <a:off x="1185862" y="7192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DFA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C21B22-9C82-4989-9A62-7EA5519BAEDD}"/>
              </a:ext>
            </a:extLst>
          </p:cNvPr>
          <p:cNvSpPr txBox="1"/>
          <p:nvPr/>
        </p:nvSpPr>
        <p:spPr>
          <a:xfrm>
            <a:off x="1185862" y="14843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CAE56EDC-2825-4146-A2AE-BF270DF6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12" y="2066925"/>
            <a:ext cx="7835983" cy="42372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0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FABFA26-E01F-482D-8E1C-98161E703C27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0F35-73BA-42C0-BBCA-DD084CDC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2828AB91-3606-4DE8-9D5E-476215083A54}"/>
              </a:ext>
            </a:extLst>
          </p:cNvPr>
          <p:cNvSpPr txBox="1"/>
          <p:nvPr/>
        </p:nvSpPr>
        <p:spPr>
          <a:xfrm>
            <a:off x="1185862" y="7192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DFA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C21B22-9C82-4989-9A62-7EA5519BAEDD}"/>
              </a:ext>
            </a:extLst>
          </p:cNvPr>
          <p:cNvSpPr txBox="1"/>
          <p:nvPr/>
        </p:nvSpPr>
        <p:spPr>
          <a:xfrm>
            <a:off x="1185862" y="14843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F07F2C-80DD-402F-B919-255513BAC6EC}"/>
              </a:ext>
            </a:extLst>
          </p:cNvPr>
          <p:cNvSpPr txBox="1"/>
          <p:nvPr/>
        </p:nvSpPr>
        <p:spPr>
          <a:xfrm>
            <a:off x="1185862" y="206207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设备管理：车辆管理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业务流程管理：航班调度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嵌入式菜单：嵌入式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自然语言识别：微博舆情监控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6957-0D7E-C191-B9EF-261A2DA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词法分析</a:t>
            </a:r>
          </a:p>
        </p:txBody>
      </p:sp>
    </p:spTree>
    <p:extLst>
      <p:ext uri="{BB962C8B-B14F-4D97-AF65-F5344CB8AC3E}">
        <p14:creationId xmlns:p14="http://schemas.microsoft.com/office/powerpoint/2010/main" val="206341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AF490C4-5E74-474B-9B60-FA9BB04D0D0C}"/>
              </a:ext>
            </a:extLst>
          </p:cNvPr>
          <p:cNvSpPr txBox="1">
            <a:spLocks noChangeArrowheads="1"/>
          </p:cNvSpPr>
          <p:nvPr/>
        </p:nvSpPr>
        <p:spPr>
          <a:xfrm>
            <a:off x="1114554" y="343931"/>
            <a:ext cx="595805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词法分析程序的输出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59DA64-AC1A-49D7-A501-E66DE2E776FE}"/>
              </a:ext>
            </a:extLst>
          </p:cNvPr>
          <p:cNvSpPr txBox="1">
            <a:spLocks noChangeArrowheads="1"/>
          </p:cNvSpPr>
          <p:nvPr/>
        </p:nvSpPr>
        <p:spPr>
          <a:xfrm>
            <a:off x="1114554" y="1310432"/>
            <a:ext cx="2872728" cy="62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记号的机内表示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DC26227-B38F-4762-8D6A-BA57E46442B7}"/>
              </a:ext>
            </a:extLst>
          </p:cNvPr>
          <p:cNvSpPr txBox="1">
            <a:spLocks noChangeArrowheads="1"/>
          </p:cNvSpPr>
          <p:nvPr/>
        </p:nvSpPr>
        <p:spPr>
          <a:xfrm>
            <a:off x="1114554" y="2095493"/>
            <a:ext cx="10140950" cy="132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机内表示，是在语法分析程序和语义分析程序之间交换的表示形式，而不是给人来阅读的。机内表示形式通常用二元形式（</a:t>
            </a:r>
            <a:r>
              <a:rPr lang="en-US" altLang="zh-CN" dirty="0"/>
              <a:t>token</a:t>
            </a:r>
            <a:r>
              <a:rPr lang="zh-CN" altLang="en-US" dirty="0"/>
              <a:t>字）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D9CD790-C88A-4AB5-9F64-C27943A3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469" y="3418859"/>
            <a:ext cx="8686800" cy="1474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+mn-ea"/>
                <a:ea typeface="+mn-ea"/>
              </a:rPr>
              <a:t>词法分析器的输出：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latin typeface="+mn-ea"/>
                <a:ea typeface="+mn-ea"/>
              </a:rPr>
              <a:t>         （词类编码，记号自身的属性值）</a:t>
            </a:r>
          </a:p>
        </p:txBody>
      </p:sp>
    </p:spTree>
    <p:extLst>
      <p:ext uri="{BB962C8B-B14F-4D97-AF65-F5344CB8AC3E}">
        <p14:creationId xmlns:p14="http://schemas.microsoft.com/office/powerpoint/2010/main" val="18978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AF490C4-5E74-474B-9B60-FA9BB04D0D0C}"/>
              </a:ext>
            </a:extLst>
          </p:cNvPr>
          <p:cNvSpPr txBox="1">
            <a:spLocks noChangeArrowheads="1"/>
          </p:cNvSpPr>
          <p:nvPr/>
        </p:nvSpPr>
        <p:spPr>
          <a:xfrm>
            <a:off x="1114554" y="343931"/>
            <a:ext cx="595805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词法分析程序的输出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6079016-AECB-4FF5-ABB9-59504AAF5BBA}"/>
              </a:ext>
            </a:extLst>
          </p:cNvPr>
          <p:cNvSpPr txBox="1">
            <a:spLocks noChangeArrowheads="1"/>
          </p:cNvSpPr>
          <p:nvPr/>
        </p:nvSpPr>
        <p:spPr>
          <a:xfrm>
            <a:off x="1114554" y="1275442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1EA26B0D-B076-445A-BC57-614D55B5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608" y="1867059"/>
            <a:ext cx="753009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界符和运算符</a:t>
            </a:r>
            <a:r>
              <a:rPr kumimoji="1"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一符一码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5708776-71A5-48B1-82AB-9F9D9501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64" y="2421387"/>
            <a:ext cx="1002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Tx/>
              <a:buSzTx/>
              <a:buNone/>
            </a:pPr>
            <a:r>
              <a:rPr kumimoji="1" lang="zh-CN" altLang="en-US" sz="24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可分成一类，也可以一个关键字 分成一类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一字一码。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7D9747C-B63D-4F8B-A9CE-406969A6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08" y="2890273"/>
            <a:ext cx="972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可统归一类，也可按类型（整型、实型、布尔型等），    每个类型的常数划分成一类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一类型一码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FA779D4-25D0-4105-B90B-D9F59AB4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64" y="3712267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Tx/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所有标识符分为一类，</a:t>
            </a:r>
            <a:r>
              <a:rPr kumimoji="1"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一类一码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6C3C1D08-65CD-4360-80AA-ED2B763B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54" y="1354041"/>
            <a:ext cx="9137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词类编码原则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7D253C-57BA-460A-9C09-18157C4E1769}"/>
              </a:ext>
            </a:extLst>
          </p:cNvPr>
          <p:cNvSpPr txBox="1"/>
          <p:nvPr/>
        </p:nvSpPr>
        <p:spPr>
          <a:xfrm>
            <a:off x="1114553" y="4196135"/>
            <a:ext cx="9970213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Tx/>
              <a:buSzTx/>
            </a:pP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对于关键字、界符、运算符来说，它们的词类编码就可以表示其完整的信息，故对于这类记号，其记号自身的</a:t>
            </a:r>
            <a:r>
              <a:rPr kumimoji="1"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属性值</a:t>
            </a: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通常为空；</a:t>
            </a:r>
            <a:endParaRPr kumimoji="1" lang="en-US" altLang="zh-CN" sz="1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40000"/>
              </a:spcBef>
              <a:buClrTx/>
              <a:buSzTx/>
            </a:pP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而对于标识符，词类编码所反映的信息不够充分，标识符的具体特性还要通过</a:t>
            </a:r>
            <a:r>
              <a:rPr kumimoji="1"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记号自身的属性</a:t>
            </a: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进行互相区分；</a:t>
            </a:r>
            <a:endParaRPr kumimoji="1" lang="en-US" altLang="zh-CN" sz="1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40000"/>
              </a:spcBef>
              <a:buClrTx/>
              <a:buSzTx/>
            </a:pP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标识符的记号自身的属性常用其</a:t>
            </a:r>
            <a:r>
              <a:rPr kumimoji="1" lang="zh-CN" altLang="en-US" sz="1800" dirty="0">
                <a:solidFill>
                  <a:srgbClr val="CC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在符号表中的入口指针来表示；</a:t>
            </a:r>
            <a:endParaRPr kumimoji="1" lang="en-US" altLang="zh-CN" sz="1800" dirty="0">
              <a:solidFill>
                <a:srgbClr val="CC00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40000"/>
              </a:spcBef>
              <a:buClrTx/>
              <a:buSzTx/>
            </a:pP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对于常数， 其</a:t>
            </a:r>
            <a:r>
              <a:rPr kumimoji="1"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记号自身的属性</a:t>
            </a:r>
            <a:r>
              <a:rPr kumimoji="1" lang="zh-CN" altLang="en-US" sz="1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常用其在常数表中的入口指针来表示。</a:t>
            </a:r>
          </a:p>
        </p:txBody>
      </p:sp>
    </p:spTree>
    <p:extLst>
      <p:ext uri="{BB962C8B-B14F-4D97-AF65-F5344CB8AC3E}">
        <p14:creationId xmlns:p14="http://schemas.microsoft.com/office/powerpoint/2010/main" val="34638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/>
      <p:bldP spid="16" grpId="0"/>
      <p:bldP spid="19" grpId="0"/>
      <p:bldP spid="2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C985D9A-C8BC-43C8-AB02-477D9BBE517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81000"/>
            <a:ext cx="6305939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手工构造词法分析器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93E73CCC-A7AC-4133-9F7D-71F993B5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749" y="1731490"/>
            <a:ext cx="7941441" cy="109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571500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+mn-ea"/>
              </a:rPr>
              <a:t>词法分析的设计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+mn-ea"/>
              </a:rPr>
              <a:t> 如何高效的实现？算法和数据结构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975F20-2213-41A0-B0BD-FFE23542E918}"/>
              </a:ext>
            </a:extLst>
          </p:cNvPr>
          <p:cNvGrpSpPr/>
          <p:nvPr/>
        </p:nvGrpSpPr>
        <p:grpSpPr>
          <a:xfrm>
            <a:off x="1866121" y="3331628"/>
            <a:ext cx="7570238" cy="2318974"/>
            <a:chOff x="2019300" y="3139281"/>
            <a:chExt cx="8462548" cy="249291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24FE29E-A50B-4D8E-8617-C2B589165CA9}"/>
                </a:ext>
              </a:extLst>
            </p:cNvPr>
            <p:cNvGrpSpPr/>
            <p:nvPr/>
          </p:nvGrpSpPr>
          <p:grpSpPr>
            <a:xfrm>
              <a:off x="2019300" y="3139281"/>
              <a:ext cx="8263460" cy="2492911"/>
              <a:chOff x="2019300" y="3139281"/>
              <a:chExt cx="8263460" cy="2492911"/>
            </a:xfrm>
          </p:grpSpPr>
          <p:sp>
            <p:nvSpPr>
              <p:cNvPr id="17" name="Oval 3">
                <a:extLst>
                  <a:ext uri="{FF2B5EF4-FFF2-40B4-BE49-F238E27FC236}">
                    <a16:creationId xmlns:a16="http://schemas.microsoft.com/office/drawing/2014/main" id="{37A23AD0-90AC-4234-972F-D4CB9DC1B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300" y="3505200"/>
                <a:ext cx="1797859" cy="17602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fontAlgn="ctr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</p:txBody>
          </p:sp>
          <p:sp>
            <p:nvSpPr>
              <p:cNvPr id="18" name="AutoShape 4">
                <a:extLst>
                  <a:ext uri="{FF2B5EF4-FFF2-40B4-BE49-F238E27FC236}">
                    <a16:creationId xmlns:a16="http://schemas.microsoft.com/office/drawing/2014/main" id="{CD661B29-5A16-4A2D-85B8-1BFB40C3F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984" y="4343400"/>
                <a:ext cx="742950" cy="228600"/>
              </a:xfrm>
              <a:prstGeom prst="rightArrow">
                <a:avLst>
                  <a:gd name="adj1" fmla="val 50000"/>
                  <a:gd name="adj2" fmla="val 8125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fontAlgn="b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9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DCF8596F-A9DF-4FD5-AE1D-54B927906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450" y="3429000"/>
                <a:ext cx="1847594" cy="18364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fontAlgn="ctr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词法</a:t>
                </a:r>
              </a:p>
              <a:p>
                <a:pPr algn="ctr" eaLnBrk="1" fontAlgn="ctr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20" name="Line 6">
                <a:extLst>
                  <a:ext uri="{FF2B5EF4-FFF2-40B4-BE49-F238E27FC236}">
                    <a16:creationId xmlns:a16="http://schemas.microsoft.com/office/drawing/2014/main" id="{3BAA639F-350D-406D-8FA6-DA4EFD17C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50560" y="3341291"/>
                <a:ext cx="1238250" cy="1066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7">
                <a:extLst>
                  <a:ext uri="{FF2B5EF4-FFF2-40B4-BE49-F238E27FC236}">
                    <a16:creationId xmlns:a16="http://schemas.microsoft.com/office/drawing/2014/main" id="{799ECE9E-19F0-4180-BEE8-6EE4DE9AD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0560" y="4408605"/>
                <a:ext cx="13208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A768D3A1-F542-4D4F-BD1A-2E91136A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6572" y="4408091"/>
                <a:ext cx="1238250" cy="9906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9">
                <a:extLst>
                  <a:ext uri="{FF2B5EF4-FFF2-40B4-BE49-F238E27FC236}">
                    <a16:creationId xmlns:a16="http://schemas.microsoft.com/office/drawing/2014/main" id="{FF735B53-63D1-4542-91F7-C9F0879C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5348" y="3139281"/>
                <a:ext cx="1981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fontAlgn="ctr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符号表</a:t>
                </a:r>
              </a:p>
            </p:txBody>
          </p:sp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D33CDE51-F40C-4127-88C3-DAF5B3E65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810" y="5108972"/>
                <a:ext cx="239395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fontAlgn="ctr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错误信息</a:t>
                </a:r>
              </a:p>
            </p:txBody>
          </p:sp>
        </p:grp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19B3A77-E8A5-41F9-B0A6-7378EE747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5348" y="4142003"/>
              <a:ext cx="2476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ctr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36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026755" y="972145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4A489-5B80-4A49-8EE6-AF6A2BFF76F4}"/>
              </a:ext>
            </a:extLst>
          </p:cNvPr>
          <p:cNvSpPr txBox="1">
            <a:spLocks noChangeArrowheads="1"/>
          </p:cNvSpPr>
          <p:nvPr/>
        </p:nvSpPr>
        <p:spPr>
          <a:xfrm>
            <a:off x="939669" y="1017328"/>
            <a:ext cx="10515600" cy="624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词法分析器的自动生成原理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FB6D75-C98D-42A5-9CA8-4E64ED682CAE}"/>
              </a:ext>
            </a:extLst>
          </p:cNvPr>
          <p:cNvSpPr txBox="1"/>
          <p:nvPr/>
        </p:nvSpPr>
        <p:spPr>
          <a:xfrm>
            <a:off x="939669" y="4941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词法分析器的自动生成</a:t>
            </a:r>
            <a:endParaRPr kumimoji="1"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CF2575-0DA2-44ED-B1B5-1DC79D750065}"/>
              </a:ext>
            </a:extLst>
          </p:cNvPr>
          <p:cNvGrpSpPr/>
          <p:nvPr/>
        </p:nvGrpSpPr>
        <p:grpSpPr>
          <a:xfrm>
            <a:off x="2407266" y="1723216"/>
            <a:ext cx="7832725" cy="4484687"/>
            <a:chOff x="2208213" y="1700213"/>
            <a:chExt cx="7832725" cy="4484687"/>
          </a:xfrm>
        </p:grpSpPr>
        <p:sp>
          <p:nvSpPr>
            <p:cNvPr id="22" name="流程图: 多文档 21">
              <a:extLst>
                <a:ext uri="{FF2B5EF4-FFF2-40B4-BE49-F238E27FC236}">
                  <a16:creationId xmlns:a16="http://schemas.microsoft.com/office/drawing/2014/main" id="{E35FD639-0141-4BA7-A7DF-469E701EDC1F}"/>
                </a:ext>
              </a:extLst>
            </p:cNvPr>
            <p:cNvSpPr/>
            <p:nvPr/>
          </p:nvSpPr>
          <p:spPr>
            <a:xfrm>
              <a:off x="2640013" y="2781300"/>
              <a:ext cx="1871662" cy="115252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声明式的规范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BFD2851C-9498-4992-8B55-C9632F62BD14}"/>
                </a:ext>
              </a:extLst>
            </p:cNvPr>
            <p:cNvSpPr/>
            <p:nvPr/>
          </p:nvSpPr>
          <p:spPr>
            <a:xfrm>
              <a:off x="4511675" y="3213100"/>
              <a:ext cx="658813" cy="14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AA4121-6DF9-43C5-A388-CCD44DCF3169}"/>
                </a:ext>
              </a:extLst>
            </p:cNvPr>
            <p:cNvSpPr/>
            <p:nvPr/>
          </p:nvSpPr>
          <p:spPr>
            <a:xfrm>
              <a:off x="5170488" y="2781300"/>
              <a:ext cx="1430337" cy="10795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词法分析器生成器</a:t>
              </a:r>
            </a:p>
          </p:txBody>
        </p:sp>
        <p:sp>
          <p:nvSpPr>
            <p:cNvPr id="25" name="流程图: 多文档 24">
              <a:extLst>
                <a:ext uri="{FF2B5EF4-FFF2-40B4-BE49-F238E27FC236}">
                  <a16:creationId xmlns:a16="http://schemas.microsoft.com/office/drawing/2014/main" id="{FB311D75-E9A3-4002-A221-9DDDE9A2240F}"/>
                </a:ext>
              </a:extLst>
            </p:cNvPr>
            <p:cNvSpPr/>
            <p:nvPr/>
          </p:nvSpPr>
          <p:spPr>
            <a:xfrm>
              <a:off x="7353300" y="2690813"/>
              <a:ext cx="1873250" cy="1150937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26" name="文本框 9">
              <a:extLst>
                <a:ext uri="{FF2B5EF4-FFF2-40B4-BE49-F238E27FC236}">
                  <a16:creationId xmlns:a16="http://schemas.microsoft.com/office/drawing/2014/main" id="{3C81BACE-6F16-4409-91BE-7BADEEF99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838" y="4227513"/>
              <a:ext cx="4464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词法分析器生成工具：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lex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jlex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3C7D7A4-6558-45F3-8BE8-8984BF90E21A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flipH="1">
              <a:off x="5884863" y="3860800"/>
              <a:ext cx="1587" cy="36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0E2C9D67-E4EA-401E-A5FD-DE8D92BB1A59}"/>
                </a:ext>
              </a:extLst>
            </p:cNvPr>
            <p:cNvSpPr/>
            <p:nvPr/>
          </p:nvSpPr>
          <p:spPr>
            <a:xfrm>
              <a:off x="6656388" y="3236913"/>
              <a:ext cx="658812" cy="1619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B899F49-0979-40C6-B59A-8035DAA5E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3" y="4379913"/>
              <a:ext cx="1654175" cy="36988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A14C836-DD30-4F24-97FB-C6AE95A136AF}"/>
                </a:ext>
              </a:extLst>
            </p:cNvPr>
            <p:cNvCxnSpPr>
              <a:stCxn id="22" idx="2"/>
              <a:endCxn id="29" idx="0"/>
            </p:cNvCxnSpPr>
            <p:nvPr/>
          </p:nvCxnSpPr>
          <p:spPr>
            <a:xfrm flipH="1">
              <a:off x="3035300" y="3890963"/>
              <a:ext cx="411163" cy="488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6">
              <a:extLst>
                <a:ext uri="{FF2B5EF4-FFF2-40B4-BE49-F238E27FC236}">
                  <a16:creationId xmlns:a16="http://schemas.microsoft.com/office/drawing/2014/main" id="{FD838DFB-8111-444D-9166-72EF87761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475" y="1700213"/>
              <a:ext cx="30241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算法：正则表达式、自动机、表驱动算法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AADC0E0-2BB9-4791-A0CA-4D589A74ABD6}"/>
                </a:ext>
              </a:extLst>
            </p:cNvPr>
            <p:cNvCxnSpPr/>
            <p:nvPr/>
          </p:nvCxnSpPr>
          <p:spPr>
            <a:xfrm flipV="1">
              <a:off x="4727575" y="2347913"/>
              <a:ext cx="44291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BA5BA1B-2039-456C-957E-0AB53272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9613" y="4292600"/>
              <a:ext cx="1654175" cy="36988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902A76F-7C62-4A1D-AA89-1DE2A992EE9B}"/>
                </a:ext>
              </a:extLst>
            </p:cNvPr>
            <p:cNvCxnSpPr>
              <a:stCxn id="25" idx="2"/>
              <a:endCxn id="33" idx="0"/>
            </p:cNvCxnSpPr>
            <p:nvPr/>
          </p:nvCxnSpPr>
          <p:spPr>
            <a:xfrm>
              <a:off x="8159750" y="3798888"/>
              <a:ext cx="996950" cy="49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ECB944F-BFAC-4D71-8870-B783D447FB37}"/>
                </a:ext>
              </a:extLst>
            </p:cNvPr>
            <p:cNvSpPr/>
            <p:nvPr/>
          </p:nvSpPr>
          <p:spPr>
            <a:xfrm>
              <a:off x="2208213" y="5373688"/>
              <a:ext cx="1366837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BF8503-F988-427B-A1B4-1F82E327BBCE}"/>
                </a:ext>
              </a:extLst>
            </p:cNvPr>
            <p:cNvSpPr/>
            <p:nvPr/>
          </p:nvSpPr>
          <p:spPr>
            <a:xfrm>
              <a:off x="4240213" y="5373688"/>
              <a:ext cx="1368425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0A6E2DE-5E26-4D2D-9122-745E794EFCEF}"/>
                </a:ext>
              </a:extLst>
            </p:cNvPr>
            <p:cNvSpPr/>
            <p:nvPr/>
          </p:nvSpPr>
          <p:spPr>
            <a:xfrm>
              <a:off x="8404225" y="5392738"/>
              <a:ext cx="1636713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F9DF128-666B-4C56-B252-D85E7C5C7B68}"/>
                </a:ext>
              </a:extLst>
            </p:cNvPr>
            <p:cNvSpPr/>
            <p:nvPr/>
          </p:nvSpPr>
          <p:spPr>
            <a:xfrm>
              <a:off x="6334125" y="5373688"/>
              <a:ext cx="1368425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12DDE6E-28AF-4C8B-AE82-A9933987F788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3575050" y="5768975"/>
              <a:ext cx="6651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028F297-41C5-4D02-8724-F4920ADF120C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608638" y="5768975"/>
              <a:ext cx="725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8A546F7-FEF2-48B5-80EF-8AED3CCA11DB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50" y="5767388"/>
              <a:ext cx="663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9791076-465A-478C-9108-2CCEE7D64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625" y="4976814"/>
              <a:ext cx="2022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9ED5A50-1EB3-4882-B3A8-3C15FD25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375" y="4976813"/>
              <a:ext cx="18589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869EE63-37BA-4021-BB3F-40299F56A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613" y="4991100"/>
              <a:ext cx="1860550" cy="3683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98FBE5-2897-EF7E-86B4-F862E76B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4" y="930834"/>
            <a:ext cx="10972468" cy="51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6957-0D7E-C191-B9EF-261A2DA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219617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1265852" y="6885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语法分析器的任务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2">
            <a:extLst>
              <a:ext uri="{FF2B5EF4-FFF2-40B4-BE49-F238E27FC236}">
                <a16:creationId xmlns:a16="http://schemas.microsoft.com/office/drawing/2014/main" id="{6E8D3B3F-9975-490A-A049-58811F454F06}"/>
              </a:ext>
            </a:extLst>
          </p:cNvPr>
          <p:cNvGrpSpPr>
            <a:grpSpLocks/>
          </p:cNvGrpSpPr>
          <p:nvPr/>
        </p:nvGrpSpPr>
        <p:grpSpPr bwMode="auto">
          <a:xfrm>
            <a:off x="1417853" y="1155218"/>
            <a:ext cx="9282112" cy="2778125"/>
            <a:chOff x="1487488" y="1176338"/>
            <a:chExt cx="9282112" cy="2778125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85271801-6858-443D-A379-2259779A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2049463"/>
              <a:ext cx="908050" cy="228600"/>
            </a:xfrm>
            <a:prstGeom prst="rightArrow">
              <a:avLst>
                <a:gd name="adj1" fmla="val 50000"/>
                <a:gd name="adj2" fmla="val 9930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fontAlgn="b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9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6130CBEA-AFD7-49A7-96E7-23F64076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2049463"/>
              <a:ext cx="1485900" cy="152400"/>
            </a:xfrm>
            <a:prstGeom prst="rightArrow">
              <a:avLst>
                <a:gd name="adj1" fmla="val 50000"/>
                <a:gd name="adj2" fmla="val 2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fontAlgn="b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9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4" name="AutoShape 5">
              <a:extLst>
                <a:ext uri="{FF2B5EF4-FFF2-40B4-BE49-F238E27FC236}">
                  <a16:creationId xmlns:a16="http://schemas.microsoft.com/office/drawing/2014/main" id="{17689C91-AD39-43F9-88BD-A03F42DB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950" y="2049463"/>
              <a:ext cx="1238250" cy="228600"/>
            </a:xfrm>
            <a:prstGeom prst="rightArrow">
              <a:avLst>
                <a:gd name="adj1" fmla="val 50000"/>
                <a:gd name="adj2" fmla="val 1354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fontAlgn="b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9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216F192C-4BB1-4C2D-BF09-B71E40B6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9000" y="2049463"/>
              <a:ext cx="577850" cy="228600"/>
            </a:xfrm>
            <a:prstGeom prst="rightArrow">
              <a:avLst>
                <a:gd name="adj1" fmla="val 50000"/>
                <a:gd name="adj2" fmla="val 631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fontAlgn="b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9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5900BD56-4046-486E-9F7D-5E81C2482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820863"/>
              <a:ext cx="16510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词法分析器</a:t>
              </a: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F80AED06-11B4-4DC6-872F-22F13D2B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1820863"/>
              <a:ext cx="156845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语法分析器</a:t>
              </a: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63E88E27-AC65-4DB4-9069-1BEF4029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1820863"/>
              <a:ext cx="140335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语义分析</a:t>
              </a: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6DC59A9B-EA37-4D9B-B060-7CE3C0EA6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850" y="3344863"/>
              <a:ext cx="21463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符号表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6A676AAD-F5D3-4A55-9E0A-D70E98857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488" y="2287588"/>
              <a:ext cx="1485901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源程序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9AE9C4F5-250F-4812-BB32-0B4E844A4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600" y="1592263"/>
              <a:ext cx="1568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单词符号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EADC8ACB-4FA3-4EDD-8C0B-94DC593BB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0" y="15922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语法树</a:t>
              </a:r>
            </a:p>
          </p:txBody>
        </p: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3DD2F529-F647-4CC9-9AFE-3D092E5C8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000" y="1176338"/>
              <a:ext cx="9906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中间表示</a:t>
              </a:r>
            </a:p>
          </p:txBody>
        </p:sp>
        <p:graphicFrame>
          <p:nvGraphicFramePr>
            <p:cNvPr id="44" name="Object 15">
              <a:extLst>
                <a:ext uri="{FF2B5EF4-FFF2-40B4-BE49-F238E27FC236}">
                  <a16:creationId xmlns:a16="http://schemas.microsoft.com/office/drawing/2014/main" id="{A1D74977-1602-42AD-AF15-BF445949E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67600" y="2506663"/>
            <a:ext cx="1320800" cy="86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3" imgW="769687" imgH="693333" progId="PBrush">
                    <p:embed/>
                  </p:oleObj>
                </mc:Choice>
                <mc:Fallback>
                  <p:oleObj name="位图图像" r:id="rId3" imgW="769687" imgH="693333" progId="PBrush">
                    <p:embed/>
                    <p:pic>
                      <p:nvPicPr>
                        <p:cNvPr id="44" name="Object 15">
                          <a:extLst>
                            <a:ext uri="{FF2B5EF4-FFF2-40B4-BE49-F238E27FC236}">
                              <a16:creationId xmlns:a16="http://schemas.microsoft.com/office/drawing/2014/main" id="{A1D74977-1602-42AD-AF15-BF445949EF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2506663"/>
                          <a:ext cx="1320800" cy="868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6">
              <a:extLst>
                <a:ext uri="{FF2B5EF4-FFF2-40B4-BE49-F238E27FC236}">
                  <a16:creationId xmlns:a16="http://schemas.microsoft.com/office/drawing/2014/main" id="{7736E347-D8F5-4A17-85B3-8B89209189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5600" y="2490788"/>
            <a:ext cx="123825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5" imgW="517986" imgH="670618" progId="PBrush">
                    <p:embed/>
                  </p:oleObj>
                </mc:Choice>
                <mc:Fallback>
                  <p:oleObj name="位图图像" r:id="rId5" imgW="517986" imgH="670618" progId="PBrush">
                    <p:embed/>
                    <p:pic>
                      <p:nvPicPr>
                        <p:cNvPr id="45" name="Object 16">
                          <a:extLst>
                            <a:ext uri="{FF2B5EF4-FFF2-40B4-BE49-F238E27FC236}">
                              <a16:creationId xmlns:a16="http://schemas.microsoft.com/office/drawing/2014/main" id="{7736E347-D8F5-4A17-85B3-8B89209189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600" y="2490788"/>
                          <a:ext cx="123825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3">
            <a:extLst>
              <a:ext uri="{FF2B5EF4-FFF2-40B4-BE49-F238E27FC236}">
                <a16:creationId xmlns:a16="http://schemas.microsoft.com/office/drawing/2014/main" id="{7B8826D5-6E07-46A9-8EA5-92A1C9DF094C}"/>
              </a:ext>
            </a:extLst>
          </p:cNvPr>
          <p:cNvGrpSpPr>
            <a:grpSpLocks/>
          </p:cNvGrpSpPr>
          <p:nvPr/>
        </p:nvGrpSpPr>
        <p:grpSpPr bwMode="auto">
          <a:xfrm>
            <a:off x="1511769" y="4102293"/>
            <a:ext cx="9036050" cy="2162175"/>
            <a:chOff x="1516153" y="4143378"/>
            <a:chExt cx="9036753" cy="2163761"/>
          </a:xfrm>
        </p:grpSpPr>
        <p:sp>
          <p:nvSpPr>
            <p:cNvPr id="62" name="Text Box 18">
              <a:extLst>
                <a:ext uri="{FF2B5EF4-FFF2-40B4-BE49-F238E27FC236}">
                  <a16:creationId xmlns:a16="http://schemas.microsoft.com/office/drawing/2014/main" id="{C1B0D870-88F4-4CD6-AA61-1C3EA6FF7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401" y="4143378"/>
              <a:ext cx="8914505" cy="5242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800" dirty="0">
                  <a:latin typeface="+mn-ea"/>
                  <a:ea typeface="+mn-ea"/>
                </a:rPr>
                <a:t>①</a:t>
              </a:r>
              <a:r>
                <a:rPr kumimoji="1" lang="zh-CN" altLang="en-US" sz="2800" dirty="0">
                  <a:latin typeface="+mn-ea"/>
                  <a:ea typeface="+mn-ea"/>
                </a:rPr>
                <a:t>对词法分析器产生的单词符号进行处理，输出分析树</a:t>
              </a:r>
            </a:p>
          </p:txBody>
        </p:sp>
        <p:sp>
          <p:nvSpPr>
            <p:cNvPr id="63" name="Text Box 19">
              <a:extLst>
                <a:ext uri="{FF2B5EF4-FFF2-40B4-BE49-F238E27FC236}">
                  <a16:creationId xmlns:a16="http://schemas.microsoft.com/office/drawing/2014/main" id="{7051B620-453A-4353-8FA4-7159D15AD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153" y="4592971"/>
              <a:ext cx="8439807" cy="64658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36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kumimoji="1" lang="en-US" altLang="zh-CN" sz="2800" dirty="0">
                  <a:latin typeface="+mn-ea"/>
                  <a:ea typeface="+mn-ea"/>
                </a:rPr>
                <a:t>②</a:t>
              </a:r>
              <a:r>
                <a:rPr kumimoji="1" lang="zh-CN" altLang="en-US" sz="2800" dirty="0">
                  <a:latin typeface="+mn-ea"/>
                  <a:ea typeface="+mn-ea"/>
                </a:rPr>
                <a:t>与单词相关的信息记录到符号表中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185E1229-8080-4E8F-B4E6-E2886B3B0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401" y="5239556"/>
              <a:ext cx="3302257" cy="5242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800" dirty="0">
                  <a:latin typeface="+mn-ea"/>
                  <a:ea typeface="+mn-ea"/>
                </a:rPr>
                <a:t>③</a:t>
              </a:r>
              <a:r>
                <a:rPr kumimoji="1" lang="zh-CN" altLang="en-US" sz="2800" dirty="0">
                  <a:latin typeface="+mn-ea"/>
                  <a:ea typeface="+mn-ea"/>
                </a:rPr>
                <a:t>类型检查</a:t>
              </a: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00E3B473-F570-40BF-BEF8-EEEDC41E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452" y="5782880"/>
              <a:ext cx="3137144" cy="5242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800" dirty="0">
                  <a:latin typeface="+mn-ea"/>
                  <a:ea typeface="+mn-ea"/>
                </a:rPr>
                <a:t>④</a:t>
              </a:r>
              <a:r>
                <a:rPr kumimoji="1" lang="zh-CN" altLang="en-US" sz="2800" dirty="0">
                  <a:latin typeface="+mn-ea"/>
                  <a:ea typeface="+mn-ea"/>
                </a:rPr>
                <a:t>错误处理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5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1265852" y="6885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4.1.4 </a:t>
            </a:r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语法错误处理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C4251C-0719-4DB7-BC34-BA45D4F4F3E6}"/>
              </a:ext>
            </a:extLst>
          </p:cNvPr>
          <p:cNvSpPr txBox="1"/>
          <p:nvPr/>
        </p:nvSpPr>
        <p:spPr>
          <a:xfrm>
            <a:off x="1055440" y="1374273"/>
            <a:ext cx="950505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错误处理目标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清楚而准确地报告发现的错误，如错误的位置和性质。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迅速地从错误中恢复过来。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不应该明显地影响编译程序对正确程序的处理效率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错误恢复策略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紧急恢复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简单，适用于大多数分析程序。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/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做法：</a:t>
            </a: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一旦发现错误，分析程序每次抛弃一个输入记号，直到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扫描到</a:t>
            </a: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的记号属于某个指定的</a:t>
            </a:r>
            <a:r>
              <a:rPr lang="zh-CN" altLang="zh-CN" sz="20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同步记号集合</a:t>
            </a: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为止。</a:t>
            </a:r>
            <a:r>
              <a:rPr lang="zh-CN" altLang="zh-CN" sz="20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同步记号通常是定界符，如语句结束符分号、块结束标识</a:t>
            </a:r>
            <a:r>
              <a:rPr lang="en-US" altLang="zh-CN" sz="20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短语级恢复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出错产生式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全局纠正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3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1130986" y="632194"/>
            <a:ext cx="8349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语法分析工具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上下文无关文法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C4251C-0719-4DB7-BC34-BA45D4F4F3E6}"/>
              </a:ext>
            </a:extLst>
          </p:cNvPr>
          <p:cNvSpPr txBox="1"/>
          <p:nvPr/>
        </p:nvSpPr>
        <p:spPr>
          <a:xfrm>
            <a:off x="1132270" y="1556792"/>
            <a:ext cx="10077582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如果在上下文无关文法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中存在一个非终结符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，并有推导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A =&gt; a1Aa2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，则称该文法具有自嵌套特性。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G=({S,A},{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begin,end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,[,]},P,S)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P:  S-&gt;begin A end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S-&gt;</a:t>
            </a:r>
            <a:r>
              <a:rPr lang="el-GR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ε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A-&gt;[S]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自嵌套特性区别了正规文法和上下文无关文法，其识别系统是不确定的下推自动机。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9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1130986" y="632194"/>
            <a:ext cx="7453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语法分析工具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下推自动机（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FB306E-A1F8-47AA-BDEF-8D2609F9C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69" y="3212976"/>
            <a:ext cx="5484033" cy="26597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C414AD-4678-4F86-9650-C0804F45EF66}"/>
              </a:ext>
            </a:extLst>
          </p:cNvPr>
          <p:cNvSpPr txBox="1"/>
          <p:nvPr/>
        </p:nvSpPr>
        <p:spPr>
          <a:xfrm>
            <a:off x="1055440" y="1458353"/>
            <a:ext cx="66967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可以正式描述为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元组（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 </a:t>
            </a:r>
            <a:r>
              <a:rPr lang="en-US" altLang="zh-CN" sz="200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有限数量的状态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输入字母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堆栈符号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δ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转移函数</a:t>
            </a:r>
            <a:endParaRPr lang="en-US" altLang="zh-CN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初始状态（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 </a:t>
            </a:r>
            <a:r>
              <a:rPr lang="en-US" altLang="zh-CN" sz="200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∈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 初始堆栈顶符号（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I∈S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l"/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 接受状态（</a:t>
            </a:r>
            <a:r>
              <a:rPr lang="en-US" altLang="zh-CN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F∈Q</a:t>
            </a:r>
            <a:r>
              <a:rPr lang="zh-CN" altLang="en-US" sz="20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531E50-E826-4B34-A45C-FCDAE5BFC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259737"/>
            <a:ext cx="30575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1130986" y="632194"/>
            <a:ext cx="7453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语法分析算法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E355CEF-CA35-471A-8263-A0E1B9F9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544184"/>
            <a:ext cx="1029714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自顶向下分析法：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从文法的开始符号出发，反复使用各种产生式，寻找与输入符号匹配的推导。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自底向上分析法：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输入符号串开始，逐步进行归约，直至归约到文法的开始符号。</a:t>
            </a:r>
            <a:b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两种方法反映了两种不同的语法树的构造过程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901512" y="105273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C33D5B-1A38-4230-9333-984AC4C30623}"/>
              </a:ext>
            </a:extLst>
          </p:cNvPr>
          <p:cNvSpPr txBox="1"/>
          <p:nvPr/>
        </p:nvSpPr>
        <p:spPr>
          <a:xfrm>
            <a:off x="773952" y="480402"/>
            <a:ext cx="7453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4.5.3.1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预测分析程序的模型及工作过程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EF18CA-C31D-42ED-BEC4-02BD4137FE1E}"/>
              </a:ext>
            </a:extLst>
          </p:cNvPr>
          <p:cNvGrpSpPr/>
          <p:nvPr/>
        </p:nvGrpSpPr>
        <p:grpSpPr>
          <a:xfrm>
            <a:off x="6456040" y="1750398"/>
            <a:ext cx="5647754" cy="3369642"/>
            <a:chOff x="1763780" y="1833414"/>
            <a:chExt cx="6030887" cy="3555315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0787CF77-F9A3-402B-9678-2728E1C0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918" y="2662089"/>
              <a:ext cx="1292712" cy="746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预测分析</a:t>
              </a:r>
            </a:p>
            <a:p>
              <a:pPr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控制程序</a:t>
              </a:r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8C6948A5-C72E-4258-A098-006EA0E34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968" y="3936852"/>
              <a:ext cx="1301271" cy="4221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51C1463E-2C57-4381-AF19-9370DE9D7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9980" y="2870052"/>
              <a:ext cx="1420813" cy="1562100"/>
              <a:chOff x="940" y="1466"/>
              <a:chExt cx="895" cy="984"/>
            </a:xfrm>
          </p:grpSpPr>
          <p:sp>
            <p:nvSpPr>
              <p:cNvPr id="34" name="Text Box 6">
                <a:extLst>
                  <a:ext uri="{FF2B5EF4-FFF2-40B4-BE49-F238E27FC236}">
                    <a16:creationId xmlns:a16="http://schemas.microsoft.com/office/drawing/2014/main" id="{96F7CA39-2133-4A81-AFD9-1698D7C61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466"/>
                <a:ext cx="261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ea typeface="宋体" pitchFamily="2" charset="-122"/>
                  </a:rPr>
                  <a:t>X</a:t>
                </a:r>
              </a:p>
              <a:p>
                <a:pPr algn="ctr" eaLnBrk="1" hangingPunct="1"/>
                <a:r>
                  <a:rPr lang="en-US" altLang="zh-CN" sz="2400">
                    <a:ea typeface="宋体" pitchFamily="2" charset="-122"/>
                  </a:rPr>
                  <a:t>Y</a:t>
                </a:r>
              </a:p>
              <a:p>
                <a:pPr algn="ctr" eaLnBrk="1" hangingPunct="1"/>
                <a:r>
                  <a:rPr lang="en-US" altLang="zh-CN" sz="2400">
                    <a:ea typeface="宋体" pitchFamily="2" charset="-122"/>
                  </a:rPr>
                  <a:t>Z</a:t>
                </a:r>
              </a:p>
              <a:p>
                <a:pPr algn="ctr" eaLnBrk="1" hangingPunct="1"/>
                <a:r>
                  <a:rPr lang="en-US" altLang="zh-CN" sz="2400">
                    <a:ea typeface="宋体" pitchFamily="2" charset="-122"/>
                  </a:rPr>
                  <a:t>$</a:t>
                </a:r>
              </a:p>
            </p:txBody>
          </p:sp>
          <p:sp>
            <p:nvSpPr>
              <p:cNvPr id="36" name="Line 7">
                <a:extLst>
                  <a:ext uri="{FF2B5EF4-FFF2-40B4-BE49-F238E27FC236}">
                    <a16:creationId xmlns:a16="http://schemas.microsoft.com/office/drawing/2014/main" id="{BA450A3C-C4C7-45DB-84E2-B3B7D37B2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FBB5AEE4-EA59-414F-BD2F-D9863CA0C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9">
                <a:extLst>
                  <a:ext uri="{FF2B5EF4-FFF2-40B4-BE49-F238E27FC236}">
                    <a16:creationId xmlns:a16="http://schemas.microsoft.com/office/drawing/2014/main" id="{EE24CA77-BE53-4F5E-9B38-D018C2EBB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B3497839-07D5-46FD-A3B5-62FD1E23C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0" y="148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符号栈</a:t>
                </a:r>
              </a:p>
            </p:txBody>
          </p:sp>
        </p:grp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F401E0-4461-43E8-AA23-42E06E508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780" y="1833414"/>
              <a:ext cx="14620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ea typeface="宋体" pitchFamily="2" charset="-122"/>
                </a:rPr>
                <a:t>输入缓冲区</a:t>
              </a:r>
            </a:p>
          </p:txBody>
        </p: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15B6EF22-FB48-4640-B451-55DC9C18E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343" y="1855639"/>
              <a:ext cx="2873375" cy="466725"/>
              <a:chOff x="1859" y="842"/>
              <a:chExt cx="1810" cy="294"/>
            </a:xfrm>
          </p:grpSpPr>
          <p:sp>
            <p:nvSpPr>
              <p:cNvPr id="27" name="Text Box 13">
                <a:extLst>
                  <a:ext uri="{FF2B5EF4-FFF2-40B4-BE49-F238E27FC236}">
                    <a16:creationId xmlns:a16="http://schemas.microsoft.com/office/drawing/2014/main" id="{00A64EDB-2AF1-4351-9F3D-AA9B02FD0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9" y="842"/>
                <a:ext cx="181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2400">
                    <a:ea typeface="宋体" pitchFamily="2" charset="-122"/>
                    <a:sym typeface="Symbol" pitchFamily="18" charset="2"/>
                  </a:rPr>
                  <a:t>   a   +   b     </a:t>
                </a:r>
                <a:r>
                  <a:rPr lang="en-US" altLang="zh-CN" sz="2000">
                    <a:ea typeface="宋体" pitchFamily="2" charset="-122"/>
                    <a:sym typeface="Symbol" pitchFamily="18" charset="2"/>
                  </a:rPr>
                  <a:t>$</a:t>
                </a:r>
                <a:r>
                  <a:rPr lang="en-US" altLang="zh-CN" sz="2400">
                    <a:ea typeface="宋体" pitchFamily="2" charset="-122"/>
                    <a:sym typeface="Symbol" pitchFamily="18" charset="2"/>
                  </a:rPr>
                  <a:t> </a:t>
                </a: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7CEAAFF4-387D-4F84-9E8B-6DB7DEF1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A1AB507C-44F5-441A-AFB2-8922CDF13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192F7342-1C14-4FDA-8F1E-0FBAE0B82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E30FE3A1-C9C4-4FFD-B1E4-598610EFB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4D534C6D-E813-45E3-8702-470391F42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E19D946C-DB09-4E0D-B588-49A7DBC1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8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3DA8AC2-FBEC-4692-96F8-9AF5E2B80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143" y="2870052"/>
              <a:ext cx="744953" cy="422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CD75C0C8-6FF7-449F-98E8-2AB54C69CA96}"/>
                </a:ext>
              </a:extLst>
            </p:cNvPr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4780274" y="3408980"/>
              <a:ext cx="23330" cy="5278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09FDDF37-5C81-4774-ABE5-E3C14E8E5027}"/>
                </a:ext>
              </a:extLst>
            </p:cNvPr>
            <p:cNvCxnSpPr>
              <a:cxnSpLocks noChangeShapeType="1"/>
              <a:stCxn id="12" idx="0"/>
              <a:endCxn id="27" idx="2"/>
            </p:cNvCxnSpPr>
            <p:nvPr/>
          </p:nvCxnSpPr>
          <p:spPr bwMode="auto">
            <a:xfrm flipH="1" flipV="1">
              <a:off x="4780031" y="2322364"/>
              <a:ext cx="243" cy="339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317FAD27-83DD-4BF9-9573-4E0FFF271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7780" y="3098652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2EC36E69-6B3C-4E54-8ADE-270BE5B95336}"/>
                </a:ext>
              </a:extLst>
            </p:cNvPr>
            <p:cNvCxnSpPr>
              <a:cxnSpLocks noChangeShapeType="1"/>
              <a:stCxn id="12" idx="3"/>
              <a:endCxn id="20" idx="1"/>
            </p:cNvCxnSpPr>
            <p:nvPr/>
          </p:nvCxnSpPr>
          <p:spPr bwMode="auto">
            <a:xfrm>
              <a:off x="5426630" y="3035535"/>
              <a:ext cx="888513" cy="455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EB72C7E7-B28F-4642-A6E7-DA88B10D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92" y="3761833"/>
              <a:ext cx="1400175" cy="466725"/>
            </a:xfrm>
            <a:prstGeom prst="wedgeRoundRectCallout">
              <a:avLst>
                <a:gd name="adj1" fmla="val -105509"/>
                <a:gd name="adj2" fmla="val -1134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EC13E7AE-AB97-4808-B469-97BD75BE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104" y="4922004"/>
              <a:ext cx="1611975" cy="466725"/>
            </a:xfrm>
            <a:prstGeom prst="wedgeRoundRectCallout">
              <a:avLst>
                <a:gd name="adj1" fmla="val -80532"/>
                <a:gd name="adj2" fmla="val -15919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AF7EB81-3D9D-4A7A-AB08-8864975C3B2D}"/>
              </a:ext>
            </a:extLst>
          </p:cNvPr>
          <p:cNvSpPr txBox="1"/>
          <p:nvPr/>
        </p:nvSpPr>
        <p:spPr>
          <a:xfrm>
            <a:off x="674154" y="1336823"/>
            <a:ext cx="56962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输入缓冲区：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存放被分析的输入符号串，串后随右尾标志符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$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algn="just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符号栈：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存放一系列文法符号，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$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存于栈底。分析开始时，先将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$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入栈，以标识栈底，然后再将文法的开始符号入栈。</a:t>
            </a:r>
          </a:p>
          <a:p>
            <a:pPr algn="just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二维数组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M[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A,a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V</a:t>
            </a:r>
            <a:r>
              <a:rPr lang="en-US" altLang="zh-CN" sz="2000" baseline="-250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V</a:t>
            </a:r>
            <a:r>
              <a:rPr lang="en-US" altLang="zh-CN" sz="2000" baseline="-25000" dirty="0" err="1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{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$}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根据给定的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，在分析表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中找到将被调用的产生式。</a:t>
            </a:r>
          </a:p>
          <a:p>
            <a:pPr algn="just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分析过程中不断产生的产生式序列。</a:t>
            </a:r>
          </a:p>
        </p:txBody>
      </p:sp>
    </p:spTree>
    <p:extLst>
      <p:ext uri="{BB962C8B-B14F-4D97-AF65-F5344CB8AC3E}">
        <p14:creationId xmlns:p14="http://schemas.microsoft.com/office/powerpoint/2010/main" val="21784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550DC2-6341-4F20-ADCA-89EE0F49951A}"/>
              </a:ext>
            </a:extLst>
          </p:cNvPr>
          <p:cNvSpPr txBox="1"/>
          <p:nvPr/>
        </p:nvSpPr>
        <p:spPr>
          <a:xfrm>
            <a:off x="706345" y="610082"/>
            <a:ext cx="7308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可选集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(SELECT)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D1F4E8-0995-480B-AD70-EDBC8C938FBB}"/>
              </a:ext>
            </a:extLst>
          </p:cNvPr>
          <p:cNvSpPr txBox="1"/>
          <p:nvPr/>
        </p:nvSpPr>
        <p:spPr>
          <a:xfrm>
            <a:off x="706345" y="1279319"/>
            <a:ext cx="10574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在自顶向下的分析中，为每个产生式定义一个可选集（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→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为文法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的产生式，且编号为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，则它的可选集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α≠ε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是不可空的，则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)=FIRST(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α≠ε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)=FIRST(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)UFOLLOW(A)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)=FOLLOW(A)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E13D2D-BAC2-49CA-971B-504B300B6600}"/>
              </a:ext>
            </a:extLst>
          </p:cNvPr>
          <p:cNvSpPr/>
          <p:nvPr/>
        </p:nvSpPr>
        <p:spPr>
          <a:xfrm>
            <a:off x="2639616" y="3587643"/>
            <a:ext cx="6048375" cy="1079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en-US" altLang="zh-CN" sz="3600" dirty="0" err="1">
                <a:solidFill>
                  <a:schemeClr val="tx1"/>
                </a:solidFill>
              </a:rPr>
              <a:t>i</a:t>
            </a:r>
            <a:r>
              <a:rPr lang="en-US" altLang="zh-CN" sz="3600" dirty="0">
                <a:solidFill>
                  <a:schemeClr val="tx1"/>
                </a:solidFill>
              </a:rPr>
              <a:t>)=FIRST_S(</a:t>
            </a:r>
            <a:r>
              <a:rPr lang="el-GR" altLang="zh-CN" sz="3600" dirty="0">
                <a:solidFill>
                  <a:schemeClr val="tx1"/>
                </a:solidFill>
              </a:rPr>
              <a:t>α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9AF13E-E575-4732-8305-03B6F89BBCC0}"/>
              </a:ext>
            </a:extLst>
          </p:cNvPr>
          <p:cNvSpPr txBox="1"/>
          <p:nvPr/>
        </p:nvSpPr>
        <p:spPr>
          <a:xfrm>
            <a:off x="983432" y="4884116"/>
            <a:ext cx="10009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可选集的作用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只要文法的某一非终结符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的各个可选集互不相交，那么语法分析程序就可以根据当前输入符号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的可选集来正确选择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的某个候选式</a:t>
            </a:r>
          </a:p>
        </p:txBody>
      </p:sp>
    </p:spTree>
    <p:extLst>
      <p:ext uri="{BB962C8B-B14F-4D97-AF65-F5344CB8AC3E}">
        <p14:creationId xmlns:p14="http://schemas.microsoft.com/office/powerpoint/2010/main" val="14770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文法与可选集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35F09B-F5DA-436D-9438-780C50010D73}"/>
              </a:ext>
            </a:extLst>
          </p:cNvPr>
          <p:cNvSpPr txBox="1"/>
          <p:nvPr/>
        </p:nvSpPr>
        <p:spPr>
          <a:xfrm>
            <a:off x="695528" y="1435738"/>
            <a:ext cx="10369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一个上下文无关的文法称为是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文法，当且仅当同一非终结符的各个产生式的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）互不相交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L—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自左向右的扫描输入串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L—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用最左推导方法分析句子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向前查看一个输入符号，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LL(k)</a:t>
            </a:r>
          </a:p>
        </p:txBody>
      </p:sp>
    </p:spTree>
    <p:extLst>
      <p:ext uri="{BB962C8B-B14F-4D97-AF65-F5344CB8AC3E}">
        <p14:creationId xmlns:p14="http://schemas.microsoft.com/office/powerpoint/2010/main" val="5473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6A4D40-5D8F-4055-A8F3-575D9B4B4541}"/>
              </a:ext>
            </a:extLst>
          </p:cNvPr>
          <p:cNvSpPr txBox="1"/>
          <p:nvPr/>
        </p:nvSpPr>
        <p:spPr>
          <a:xfrm>
            <a:off x="839416" y="1603973"/>
            <a:ext cx="105131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某些文法具有“算符”特性，例如表达式运算符（优先级、结合性），可人为地规定其算符的优先顺序，即给出优先级别和同一级别的结合性。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算符文法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不含</a:t>
            </a:r>
            <a:r>
              <a:rPr lang="el-G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产生式的上下文无关文法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中没有形如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…VW…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的产生式，其中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V,W∈V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为算符文法（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性质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：在算符文法中任何句型都不包含两个相邻的非终结符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.(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数学归纳法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性质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：如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Vx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 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xV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出现在算符文法的句型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中，其中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V∈V</a:t>
            </a:r>
            <a:r>
              <a:rPr lang="en-US" altLang="zh-CN" sz="2400" baseline="-25000" dirty="0" err="1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,x∈V</a:t>
            </a:r>
            <a:r>
              <a:rPr lang="en-US" altLang="zh-CN" sz="2400" baseline="-25000" dirty="0" err="1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则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中任何 含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x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的短语必含有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V.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32076C-6FDF-E480-D632-FA85D36186CB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C1CFC472-8252-50E0-C953-3E96BBD4327E}"/>
              </a:ext>
            </a:extLst>
          </p:cNvPr>
          <p:cNvSpPr txBox="1"/>
          <p:nvPr/>
        </p:nvSpPr>
        <p:spPr>
          <a:xfrm>
            <a:off x="1447722" y="666382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1.1.2 </a:t>
            </a:r>
            <a:r>
              <a:rPr lang="zh-CN" altLang="en-US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编译程序的功能</a:t>
            </a:r>
            <a:endParaRPr lang="en-US" altLang="zh-CN" sz="3200" b="1" dirty="0">
              <a:solidFill>
                <a:schemeClr val="accent1"/>
              </a:solidFill>
              <a:latin typeface="SimHei" charset="-122"/>
              <a:ea typeface="SimHei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E385DB2-61FD-D2BD-9A62-B732318EBDC2}"/>
              </a:ext>
            </a:extLst>
          </p:cNvPr>
          <p:cNvCxnSpPr>
            <a:cxnSpLocks/>
          </p:cNvCxnSpPr>
          <p:nvPr/>
        </p:nvCxnSpPr>
        <p:spPr>
          <a:xfrm>
            <a:off x="1532205" y="135161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D1378F47-AFC2-BF15-8592-7C6EE26A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3D2C45-2B29-5083-5754-73CF070F2A50}"/>
              </a:ext>
            </a:extLst>
          </p:cNvPr>
          <p:cNvSpPr txBox="1"/>
          <p:nvPr/>
        </p:nvSpPr>
        <p:spPr>
          <a:xfrm>
            <a:off x="1447722" y="1625170"/>
            <a:ext cx="9151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编译程序作为一个语言翻译程序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也要在翻译过程中检查源程序的语法和语义，报告一些出错和警告信息，帮助程序员更正源程序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所以编译程序的功能也可以图示为：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668AA2F-1840-EA16-D6B9-3216B7524D09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264257"/>
            <a:ext cx="6335712" cy="1887537"/>
            <a:chOff x="3348" y="10210"/>
            <a:chExt cx="5400" cy="159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3254E781-D3C9-ACAD-EF2D-3D315D5E8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396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68423F95-101C-B908-C3F8-5718020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0240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charset="0"/>
                  <a:ea typeface="宋体" charset="-122"/>
                </a:rPr>
                <a:t>编译程序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A603B445-F18A-B4EE-2A66-E16DB4A6B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" y="1039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215F636C-738F-DEF5-5EE4-87C18BCA7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8" y="10708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F30B795A-115F-7A1E-423F-C73AEE3F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10210"/>
              <a:ext cx="126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charset="0"/>
                  <a:ea typeface="宋体" charset="-122"/>
                </a:rPr>
                <a:t>源程序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ABA87921-E786-984B-3896-FA701E4C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8" y="10240"/>
              <a:ext cx="126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charset="0"/>
                  <a:ea typeface="宋体" charset="-122"/>
                </a:rPr>
                <a:t>目标程序</a:t>
              </a: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AD15D86A-B34B-163B-4EB0-B253E749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1176"/>
              <a:ext cx="234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charset="0"/>
                  <a:ea typeface="宋体" charset="-122"/>
                </a:rPr>
                <a:t>出错和警告信息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486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算符优先文法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39DAD1-BA40-4380-956B-011F4F3D8240}"/>
              </a:ext>
            </a:extLst>
          </p:cNvPr>
          <p:cNvGrpSpPr/>
          <p:nvPr/>
        </p:nvGrpSpPr>
        <p:grpSpPr>
          <a:xfrm>
            <a:off x="839416" y="1557459"/>
            <a:ext cx="10513168" cy="3785652"/>
            <a:chOff x="839416" y="1557459"/>
            <a:chExt cx="10513168" cy="378565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6A4D40-5D8F-4055-A8F3-575D9B4B4541}"/>
                </a:ext>
              </a:extLst>
            </p:cNvPr>
            <p:cNvSpPr txBox="1"/>
            <p:nvPr/>
          </p:nvSpPr>
          <p:spPr>
            <a:xfrm>
              <a:off x="839416" y="1557459"/>
              <a:ext cx="10513168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在算符文法中定义算符优先关系</a:t>
              </a:r>
            </a:p>
            <a:p>
              <a:pPr lvl="2" eaLnBrk="1" hangingPunct="1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en-US" altLang="zh-CN" sz="24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y        </a:t>
              </a:r>
            </a:p>
            <a:p>
              <a:pPr marL="693737" lvl="2" indent="0">
                <a:buNone/>
                <a:defRPr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G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中有形如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.U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xy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…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xVy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的产生式。       </a:t>
              </a:r>
            </a:p>
            <a:p>
              <a:pPr lvl="2" eaLnBrk="1" hangingPunct="1"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en-US" altLang="zh-CN" sz="24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y         </a:t>
              </a:r>
            </a:p>
            <a:p>
              <a:pPr marL="693737" lvl="2" indent="0">
                <a:buNone/>
                <a:defRPr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G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中有形如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.U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…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xW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的产生式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     y….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    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Vy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</a:t>
              </a:r>
            </a:p>
            <a:p>
              <a:pPr lvl="2" eaLnBrk="1" hangingPunct="1">
                <a:defRPr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x</a:t>
              </a:r>
              <a:r>
                <a:rPr lang="en-US" altLang="zh-CN" sz="24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           </a:t>
              </a:r>
            </a:p>
            <a:p>
              <a:pPr marL="693737" lvl="2" indent="0">
                <a:buNone/>
                <a:defRPr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G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中有形如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.U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…Wy…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的产生式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而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     …x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     …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xV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2" eaLnBrk="1" hangingPunct="1">
                <a:defRPr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规定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x…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Vx… 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 &lt; x</a:t>
              </a:r>
            </a:p>
            <a:p>
              <a:pPr marL="693737" lvl="2" indent="0">
                <a:buNone/>
                <a:defRPr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S       …x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…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xV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&gt; #</a:t>
              </a:r>
            </a:p>
            <a:p>
              <a:pPr lvl="1"/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E225CE0B-7E85-466B-954D-47C976D78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258" y="2902307"/>
            <a:ext cx="4381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2" name="Object 10">
                          <a:extLst>
                            <a:ext uri="{FF2B5EF4-FFF2-40B4-BE49-F238E27FC236}">
                              <a16:creationId xmlns:a16="http://schemas.microsoft.com/office/drawing/2014/main" id="{E225CE0B-7E85-466B-954D-47C976D78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258" y="2902307"/>
                          <a:ext cx="4381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>
              <a:extLst>
                <a:ext uri="{FF2B5EF4-FFF2-40B4-BE49-F238E27FC236}">
                  <a16:creationId xmlns:a16="http://schemas.microsoft.com/office/drawing/2014/main" id="{EF7FC905-6AEA-45E3-B989-B51BB0C66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09026" y="2870733"/>
            <a:ext cx="4381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5" name="Object 10">
                          <a:extLst>
                            <a:ext uri="{FF2B5EF4-FFF2-40B4-BE49-F238E27FC236}">
                              <a16:creationId xmlns:a16="http://schemas.microsoft.com/office/drawing/2014/main" id="{EF7FC905-6AEA-45E3-B989-B51BB0C661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9026" y="2870733"/>
                          <a:ext cx="4381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>
              <a:extLst>
                <a:ext uri="{FF2B5EF4-FFF2-40B4-BE49-F238E27FC236}">
                  <a16:creationId xmlns:a16="http://schemas.microsoft.com/office/drawing/2014/main" id="{B722C96C-B5F3-469E-A090-176404F035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9551" y="4366943"/>
            <a:ext cx="402806" cy="564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6" name="Object 10">
                          <a:extLst>
                            <a:ext uri="{FF2B5EF4-FFF2-40B4-BE49-F238E27FC236}">
                              <a16:creationId xmlns:a16="http://schemas.microsoft.com/office/drawing/2014/main" id="{B722C96C-B5F3-469E-A090-176404F035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551" y="4366943"/>
                          <a:ext cx="402806" cy="564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>
              <a:extLst>
                <a:ext uri="{FF2B5EF4-FFF2-40B4-BE49-F238E27FC236}">
                  <a16:creationId xmlns:a16="http://schemas.microsoft.com/office/drawing/2014/main" id="{B288937F-49A7-43A9-ADCF-9AE9C9287C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21750" y="3591470"/>
            <a:ext cx="4381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7" name="Object 10">
                          <a:extLst>
                            <a:ext uri="{FF2B5EF4-FFF2-40B4-BE49-F238E27FC236}">
                              <a16:creationId xmlns:a16="http://schemas.microsoft.com/office/drawing/2014/main" id="{B288937F-49A7-43A9-ADCF-9AE9C9287C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1750" y="3591470"/>
                          <a:ext cx="4381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">
              <a:extLst>
                <a:ext uri="{FF2B5EF4-FFF2-40B4-BE49-F238E27FC236}">
                  <a16:creationId xmlns:a16="http://schemas.microsoft.com/office/drawing/2014/main" id="{52468D7D-63E4-4D1A-B4EC-8B494A303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3598" y="4025942"/>
            <a:ext cx="371906" cy="52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8" name="Object 10">
                          <a:extLst>
                            <a:ext uri="{FF2B5EF4-FFF2-40B4-BE49-F238E27FC236}">
                              <a16:creationId xmlns:a16="http://schemas.microsoft.com/office/drawing/2014/main" id="{52468D7D-63E4-4D1A-B4EC-8B494A303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598" y="4025942"/>
                          <a:ext cx="371906" cy="521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">
              <a:extLst>
                <a:ext uri="{FF2B5EF4-FFF2-40B4-BE49-F238E27FC236}">
                  <a16:creationId xmlns:a16="http://schemas.microsoft.com/office/drawing/2014/main" id="{91E5CC60-8EF8-42CA-9AED-1BC305E764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5575" y="3933056"/>
            <a:ext cx="4381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9" name="Object 10">
                          <a:extLst>
                            <a:ext uri="{FF2B5EF4-FFF2-40B4-BE49-F238E27FC236}">
                              <a16:creationId xmlns:a16="http://schemas.microsoft.com/office/drawing/2014/main" id="{91E5CC60-8EF8-42CA-9AED-1BC305E764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575" y="3933056"/>
                          <a:ext cx="4381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">
              <a:extLst>
                <a:ext uri="{FF2B5EF4-FFF2-40B4-BE49-F238E27FC236}">
                  <a16:creationId xmlns:a16="http://schemas.microsoft.com/office/drawing/2014/main" id="{47123108-7D6E-4B22-AD07-B35DFA130E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34779" y="4437971"/>
            <a:ext cx="371905" cy="52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20" name="Object 10">
                          <a:extLst>
                            <a:ext uri="{FF2B5EF4-FFF2-40B4-BE49-F238E27FC236}">
                              <a16:creationId xmlns:a16="http://schemas.microsoft.com/office/drawing/2014/main" id="{47123108-7D6E-4B22-AD07-B35DFA130E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779" y="4437971"/>
                          <a:ext cx="371905" cy="52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">
              <a:extLst>
                <a:ext uri="{FF2B5EF4-FFF2-40B4-BE49-F238E27FC236}">
                  <a16:creationId xmlns:a16="http://schemas.microsoft.com/office/drawing/2014/main" id="{AB3D9AC2-5C5A-4DE0-BBA9-26EDA55B1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9971" y="3655097"/>
            <a:ext cx="371905" cy="52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21" name="Object 10">
                          <a:extLst>
                            <a:ext uri="{FF2B5EF4-FFF2-40B4-BE49-F238E27FC236}">
                              <a16:creationId xmlns:a16="http://schemas.microsoft.com/office/drawing/2014/main" id="{AB3D9AC2-5C5A-4DE0-BBA9-26EDA55B11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9971" y="3655097"/>
                          <a:ext cx="371905" cy="52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F4D714A-D81E-49FB-8E8A-4120CCCD1A3E}"/>
              </a:ext>
            </a:extLst>
          </p:cNvPr>
          <p:cNvSpPr txBox="1"/>
          <p:nvPr/>
        </p:nvSpPr>
        <p:spPr>
          <a:xfrm>
            <a:off x="983432" y="5150472"/>
            <a:ext cx="105131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在算符文法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中，若任意两个终结符间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至多有一种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算符优先关系存在，则称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算符优先文法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(OPG)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。算符优先文法是无二义的。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74B51-2F84-AA1C-75B1-6D904EB91F22}"/>
              </a:ext>
            </a:extLst>
          </p:cNvPr>
          <p:cNvSpPr txBox="1"/>
          <p:nvPr/>
        </p:nvSpPr>
        <p:spPr>
          <a:xfrm>
            <a:off x="10124230" y="1769552"/>
            <a:ext cx="187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谁大，谁就可以单独看成一个非终结符进行单独处理</a:t>
            </a:r>
          </a:p>
        </p:txBody>
      </p:sp>
    </p:spTree>
    <p:extLst>
      <p:ext uri="{BB962C8B-B14F-4D97-AF65-F5344CB8AC3E}">
        <p14:creationId xmlns:p14="http://schemas.microsoft.com/office/powerpoint/2010/main" val="263749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079741-1A4E-4768-9DE2-3EDEB0785E52}"/>
              </a:ext>
            </a:extLst>
          </p:cNvPr>
          <p:cNvSpPr txBox="1"/>
          <p:nvPr/>
        </p:nvSpPr>
        <p:spPr>
          <a:xfrm>
            <a:off x="911424" y="1556792"/>
            <a:ext cx="103691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只考虑终结符号之间的优先关系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分析速度快，不是规范归约，且只适用于算符优先文法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“可归约串”是句型的“最左素短语”。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素短语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：句型的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一个短语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至少含有一个终结符号，并且除它自身之外不再含有其他更小的素短语。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最左素短语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处于句型最左边的那个素短语。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2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079741-1A4E-4768-9DE2-3EDEB0785E52}"/>
              </a:ext>
            </a:extLst>
          </p:cNvPr>
          <p:cNvSpPr txBox="1"/>
          <p:nvPr/>
        </p:nvSpPr>
        <p:spPr>
          <a:xfrm>
            <a:off x="911424" y="1556792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如何计算算符优先关系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1086B4-5F9D-47C2-BDC7-0F9775B475A5}"/>
              </a:ext>
            </a:extLst>
          </p:cNvPr>
          <p:cNvGrpSpPr/>
          <p:nvPr/>
        </p:nvGrpSpPr>
        <p:grpSpPr>
          <a:xfrm>
            <a:off x="855982" y="2126730"/>
            <a:ext cx="10441160" cy="1938992"/>
            <a:chOff x="855982" y="2126730"/>
            <a:chExt cx="10441160" cy="193899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0EF6FE-7439-4C47-908F-1EC7564C0B93}"/>
                </a:ext>
              </a:extLst>
            </p:cNvPr>
            <p:cNvSpPr txBox="1"/>
            <p:nvPr/>
          </p:nvSpPr>
          <p:spPr>
            <a:xfrm>
              <a:off x="855982" y="2126730"/>
              <a:ext cx="1044116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  <a:p>
              <a:pPr lvl="1" eaLnBrk="1" hangingPunct="1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FIRSTVT(B)={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b|B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b…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   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Cb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...}</a:t>
              </a:r>
            </a:p>
            <a:p>
              <a:pPr lvl="2" eaLnBrk="1" hangingPunct="1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对于非终结符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，其往下推导所可能出现的</a:t>
              </a:r>
              <a:r>
                <a:rPr lang="zh-CN" altLang="en-US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最左终结符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</a:t>
              </a:r>
            </a:p>
            <a:p>
              <a:pPr lvl="1" eaLnBrk="1" hangingPunct="1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LASTVT(B)={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a|B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…a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   ...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lvl="2" eaLnBrk="1" hangingPunct="1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对于非终结符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，其往下推导所可能出现的</a:t>
              </a:r>
              <a:r>
                <a:rPr lang="zh-CN" altLang="en-US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最右终结符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</a:t>
              </a:r>
            </a:p>
          </p:txBody>
        </p:sp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2EBF459-8497-4DE8-A70A-063FCCE33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5795" y="3220607"/>
            <a:ext cx="3000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1973" imgH="507780" progId="Equation.3">
                    <p:embed/>
                  </p:oleObj>
                </mc:Choice>
                <mc:Fallback>
                  <p:oleObj name="公式" r:id="rId4" imgW="291973" imgH="507780" progId="Equation.3">
                    <p:embed/>
                    <p:pic>
                      <p:nvPicPr>
                        <p:cNvPr id="12" name="Object 4">
                          <a:extLst>
                            <a:ext uri="{FF2B5EF4-FFF2-40B4-BE49-F238E27FC236}">
                              <a16:creationId xmlns:a16="http://schemas.microsoft.com/office/drawing/2014/main" id="{02EBF459-8497-4DE8-A70A-063FCCE339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795" y="3220607"/>
                          <a:ext cx="30003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AD5687C9-DFFE-4316-8F1B-7C6EE42E8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2857" y="2363987"/>
            <a:ext cx="300037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91973" imgH="507780" progId="Equation.3">
                    <p:embed/>
                  </p:oleObj>
                </mc:Choice>
                <mc:Fallback>
                  <p:oleObj name="公式" r:id="rId6" imgW="291973" imgH="507780" progId="Equation.3">
                    <p:embed/>
                    <p:pic>
                      <p:nvPicPr>
                        <p:cNvPr id="15" name="Object 6">
                          <a:extLst>
                            <a:ext uri="{FF2B5EF4-FFF2-40B4-BE49-F238E27FC236}">
                              <a16:creationId xmlns:a16="http://schemas.microsoft.com/office/drawing/2014/main" id="{AD5687C9-DFFE-4316-8F1B-7C6EE42E8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857" y="2363987"/>
                          <a:ext cx="300037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274AD47C-1699-4D9B-88CB-DEDCE5D7D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6692" y="2371131"/>
            <a:ext cx="292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91973" imgH="507780" progId="Equation.3">
                    <p:embed/>
                  </p:oleObj>
                </mc:Choice>
                <mc:Fallback>
                  <p:oleObj name="公式" r:id="rId7" imgW="291973" imgH="507780" progId="Equation.3">
                    <p:embed/>
                    <p:pic>
                      <p:nvPicPr>
                        <p:cNvPr id="16" name="Object 8">
                          <a:extLst>
                            <a:ext uri="{FF2B5EF4-FFF2-40B4-BE49-F238E27FC236}">
                              <a16:creationId xmlns:a16="http://schemas.microsoft.com/office/drawing/2014/main" id="{274AD47C-1699-4D9B-88CB-DEDCE5D7DE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692" y="2371131"/>
                          <a:ext cx="292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id="{37FF71D9-6430-49C6-85BC-C79AE6BEA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0757" y="3181219"/>
            <a:ext cx="292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1973" imgH="507780" progId="Equation.3">
                    <p:embed/>
                  </p:oleObj>
                </mc:Choice>
                <mc:Fallback>
                  <p:oleObj name="公式" r:id="rId8" imgW="291973" imgH="507780" progId="Equation.3">
                    <p:embed/>
                    <p:pic>
                      <p:nvPicPr>
                        <p:cNvPr id="17" name="Object 9">
                          <a:extLst>
                            <a:ext uri="{FF2B5EF4-FFF2-40B4-BE49-F238E27FC236}">
                              <a16:creationId xmlns:a16="http://schemas.microsoft.com/office/drawing/2014/main" id="{37FF71D9-6430-49C6-85BC-C79AE6BEA4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757" y="3181219"/>
                          <a:ext cx="292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646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079741-1A4E-4768-9DE2-3EDEB0785E52}"/>
              </a:ext>
            </a:extLst>
          </p:cNvPr>
          <p:cNvSpPr txBox="1"/>
          <p:nvPr/>
        </p:nvSpPr>
        <p:spPr>
          <a:xfrm>
            <a:off x="551384" y="1359071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FIRSTVT(A),LASTVT(A)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5E5FE4-7BF2-4922-8D70-B8024F6C57FC}"/>
              </a:ext>
            </a:extLst>
          </p:cNvPr>
          <p:cNvSpPr txBox="1"/>
          <p:nvPr/>
        </p:nvSpPr>
        <p:spPr>
          <a:xfrm>
            <a:off x="709454" y="2004330"/>
            <a:ext cx="1006706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）若有产生式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A→a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A→Ba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FIRSTVT(A)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）对于产生式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A→B…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FIRSTVT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FIRSTVT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重复（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）直至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FIRSTVT(A)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不再增大为止。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LASTVT(A)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的计算方法类似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请自行补充完整的计算算法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01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079741-1A4E-4768-9DE2-3EDEB0785E52}"/>
              </a:ext>
            </a:extLst>
          </p:cNvPr>
          <p:cNvSpPr txBox="1"/>
          <p:nvPr/>
        </p:nvSpPr>
        <p:spPr>
          <a:xfrm>
            <a:off x="551384" y="1359071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优先关系再定义：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289B60-0D92-4EA1-A852-4947EE527A54}"/>
              </a:ext>
            </a:extLst>
          </p:cNvPr>
          <p:cNvSpPr txBox="1"/>
          <p:nvPr/>
        </p:nvSpPr>
        <p:spPr>
          <a:xfrm>
            <a:off x="709454" y="2028622"/>
            <a:ext cx="10787146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‘=‘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（同等优先）关系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直接看产生式的右部，若出现了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→…ab…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→…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2)’&lt;‘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（后于）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求出每个非终结符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FIRSTVT(B)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A→…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∈FIRSTVT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(B),a&lt;b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3)’&gt;’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（先于）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求出每个非终结符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LASTVT(B)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A→…Bb…,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∈LASTVT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(B),a&gt;b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480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42D20-05D1-46EF-B6AA-877ADAF6AE05}"/>
              </a:ext>
            </a:extLst>
          </p:cNvPr>
          <p:cNvSpPr txBox="1"/>
          <p:nvPr/>
        </p:nvSpPr>
        <p:spPr>
          <a:xfrm>
            <a:off x="709454" y="606903"/>
            <a:ext cx="6094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4.6.4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算符优先语法分析模型</a:t>
            </a: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BBB14B-A714-465D-B13E-ABE091297205}"/>
              </a:ext>
            </a:extLst>
          </p:cNvPr>
          <p:cNvSpPr txBox="1"/>
          <p:nvPr/>
        </p:nvSpPr>
        <p:spPr>
          <a:xfrm>
            <a:off x="623392" y="1305417"/>
            <a:ext cx="609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算符优先分析过程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E46FB3-B4B3-462B-A4AB-4F25D4F0AAA9}"/>
              </a:ext>
            </a:extLst>
          </p:cNvPr>
          <p:cNvSpPr txBox="1"/>
          <p:nvPr/>
        </p:nvSpPr>
        <p:spPr>
          <a:xfrm>
            <a:off x="689657" y="1873991"/>
            <a:ext cx="100670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栈顶形成可归约串的判断方法：</a:t>
            </a:r>
            <a:endParaRPr kumimoji="0"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buClrTx/>
              <a:buSzTx/>
              <a:buFontTx/>
              <a:buAutoNum type="arabicPlain"/>
              <a:defRPr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利用栈顶终结符和当前输入符号之间的优先关系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找到可归约串的右端；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buClrTx/>
              <a:buSzTx/>
              <a:buFontTx/>
              <a:buAutoNum type="arabicPlain"/>
              <a:defRPr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在栈内，利用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关系，找到可归约串的左端；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buClrTx/>
              <a:buSzTx/>
              <a:buFontTx/>
              <a:buAutoNum type="arabicPlain"/>
              <a:defRPr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之间的符号串弹出栈，并将归约后的非终结符压 入栈，完成一次归约</a:t>
            </a:r>
          </a:p>
        </p:txBody>
      </p:sp>
    </p:spTree>
    <p:extLst>
      <p:ext uri="{BB962C8B-B14F-4D97-AF65-F5344CB8AC3E}">
        <p14:creationId xmlns:p14="http://schemas.microsoft.com/office/powerpoint/2010/main" val="3369383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3B6440-ED86-4989-AC7A-9569A6EE781A}"/>
              </a:ext>
            </a:extLst>
          </p:cNvPr>
          <p:cNvGrpSpPr/>
          <p:nvPr/>
        </p:nvGrpSpPr>
        <p:grpSpPr>
          <a:xfrm>
            <a:off x="695401" y="1082700"/>
            <a:ext cx="8539538" cy="5583283"/>
            <a:chOff x="1823662" y="969917"/>
            <a:chExt cx="8539538" cy="5583283"/>
          </a:xfrm>
        </p:grpSpPr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263E7638-F8D7-4F68-A9AB-E8BC078E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969918"/>
              <a:ext cx="8534400" cy="46166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      </a:t>
              </a: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                关系         输入                  动作        序号</a:t>
              </a: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45D4365A-7F2B-4604-B975-28007D5EB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1421119"/>
              <a:ext cx="8534400" cy="461665"/>
            </a:xfrm>
            <a:prstGeom prst="rect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                          &lt;          </a:t>
              </a:r>
              <a:r>
                <a:rPr kumimoji="1" lang="en-US" altLang="zh-CN" sz="2400" dirty="0" err="1">
                  <a:latin typeface="+mn-ea"/>
                  <a:ea typeface="+mn-ea"/>
                </a:rPr>
                <a:t>id+id</a:t>
              </a:r>
              <a:r>
                <a:rPr kumimoji="1" lang="en-US" altLang="zh-CN" sz="2400" dirty="0">
                  <a:latin typeface="+mn-ea"/>
                  <a:ea typeface="+mn-ea"/>
                </a:rPr>
                <a:t>*id$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移进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0                                      </a:t>
              </a: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263E4B1F-8691-42A8-965A-AEC04D90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1882631"/>
              <a:ext cx="8534400" cy="461665"/>
            </a:xfrm>
            <a:prstGeom prst="rect">
              <a:avLst/>
            </a:prstGeom>
            <a:solidFill>
              <a:srgbClr val="FF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id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    &gt;             +id*id$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归约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1                                      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9B00FCD5-99CC-4DCA-A967-C7BF72C21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2357010"/>
              <a:ext cx="8534400" cy="461665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    &lt;              +id*id$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移进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8CA20531-0D36-4AF1-B206-9D346CBA2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2842569"/>
              <a:ext cx="8534400" cy="46166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F+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  &lt;                id*id$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移进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F9669C3C-F5F5-4846-B4C3-0903454C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3309917"/>
              <a:ext cx="8534400" cy="461665"/>
            </a:xfrm>
            <a:prstGeom prst="rect">
              <a:avLst/>
            </a:prstGeom>
            <a:solidFill>
              <a:srgbClr val="FF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 err="1">
                  <a:latin typeface="+mn-ea"/>
                  <a:ea typeface="+mn-ea"/>
                </a:rPr>
                <a:t>F+id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&gt;                 *id$ 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归约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id="{D7BFF0A4-E411-4822-A788-6E6AB3432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662" y="3776768"/>
              <a:ext cx="8534400" cy="461665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F+F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&lt;                  *id$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移进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2344B18A-AB3F-4465-87B7-82D92383D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243091"/>
              <a:ext cx="8534400" cy="461665"/>
            </a:xfrm>
            <a:prstGeom prst="rect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F+F</a:t>
              </a:r>
              <a:r>
                <a:rPr kumimoji="1" lang="en-US" altLang="zh-CN" sz="2400" dirty="0">
                  <a:latin typeface="+mn-ea"/>
                  <a:ea typeface="+mn-ea"/>
                </a:rPr>
                <a:t> *                &lt;                    id$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移进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B2643C9-3161-472E-8E8F-91EB4FF54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663727"/>
              <a:ext cx="8534400" cy="46166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F+F</a:t>
              </a:r>
              <a:r>
                <a:rPr kumimoji="1" lang="en-US" altLang="zh-CN" sz="2400" dirty="0">
                  <a:latin typeface="+mn-ea"/>
                  <a:ea typeface="+mn-ea"/>
                </a:rPr>
                <a:t> * id             &gt;                      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归约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B1B5D4F1-D23F-4F9F-9976-BF715B387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125393"/>
              <a:ext cx="8534400" cy="461665"/>
            </a:xfrm>
            <a:prstGeom prst="rect">
              <a:avLst/>
            </a:prstGeom>
            <a:solidFill>
              <a:srgbClr val="FF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F+</a:t>
              </a:r>
              <a:r>
                <a:rPr kumimoji="1" lang="en-US" altLang="en-US" sz="2400" dirty="0">
                  <a:solidFill>
                    <a:srgbClr val="D60093"/>
                  </a:solidFill>
                  <a:latin typeface="+mn-ea"/>
                  <a:ea typeface="+mn-ea"/>
                </a:rPr>
                <a:t>F</a:t>
              </a:r>
              <a:r>
                <a:rPr kumimoji="1" lang="en-US" altLang="zh-CN" sz="2400" dirty="0">
                  <a:solidFill>
                    <a:srgbClr val="D60093"/>
                  </a:solidFill>
                  <a:latin typeface="+mn-ea"/>
                  <a:ea typeface="+mn-ea"/>
                </a:rPr>
                <a:t> * F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&gt;                      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归约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5789B83-7A82-424F-8475-D44362100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587059"/>
              <a:ext cx="8534400" cy="461665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D60093"/>
                  </a:solidFill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solidFill>
                    <a:srgbClr val="D60093"/>
                  </a:solidFill>
                  <a:latin typeface="+mn-ea"/>
                  <a:ea typeface="+mn-ea"/>
                </a:rPr>
                <a:t>F+T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&gt;                      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归约 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B90AB1C4-F5CE-4945-87B5-F86F6F08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6019801"/>
              <a:ext cx="8534400" cy="461665"/>
            </a:xfrm>
            <a:prstGeom prst="rect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+mn-ea"/>
                  <a:ea typeface="+mn-ea"/>
                </a:rPr>
                <a:t>$ </a:t>
              </a:r>
              <a:r>
                <a:rPr kumimoji="1" lang="en-US" altLang="en-US" sz="2400" dirty="0">
                  <a:latin typeface="+mn-ea"/>
                  <a:ea typeface="+mn-ea"/>
                </a:rPr>
                <a:t>E     </a:t>
              </a:r>
              <a:r>
                <a:rPr kumimoji="1" lang="en-US" altLang="zh-CN" sz="2400" dirty="0">
                  <a:latin typeface="+mn-ea"/>
                  <a:ea typeface="+mn-ea"/>
                </a:rPr>
                <a:t>                                           $            </a:t>
              </a:r>
              <a:r>
                <a:rPr kumimoji="1" lang="zh-CN" altLang="en-US" sz="2400" dirty="0">
                  <a:latin typeface="+mn-ea"/>
                  <a:ea typeface="+mn-ea"/>
                </a:rPr>
                <a:t>接受           </a:t>
              </a:r>
              <a:r>
                <a:rPr kumimoji="1" lang="en-US" altLang="zh-CN" sz="2400" dirty="0"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F75C22F2-43A4-4B6C-BE6F-EA091DDA0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199" y="969918"/>
              <a:ext cx="30737" cy="5583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DA690197-52E8-436F-A0A0-76B8E9C9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3176" y="969918"/>
              <a:ext cx="0" cy="5583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 dirty="0">
                <a:latin typeface="+mn-ea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6CBF3A20-AC01-43B1-8DA0-163DF52B2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1408" y="969918"/>
              <a:ext cx="0" cy="5583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 dirty="0">
                <a:latin typeface="+mn-ea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85E3487F-74D6-4806-B97A-068207450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5888" y="969917"/>
              <a:ext cx="0" cy="5576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33" name="Text Box 3">
            <a:extLst>
              <a:ext uri="{FF2B5EF4-FFF2-40B4-BE49-F238E27FC236}">
                <a16:creationId xmlns:a16="http://schemas.microsoft.com/office/drawing/2014/main" id="{65D00636-61BE-4ED2-A84E-9D92D710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404664"/>
            <a:ext cx="8534391" cy="4616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id+id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*id$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，分析过程如下</a:t>
            </a:r>
          </a:p>
        </p:txBody>
      </p:sp>
    </p:spTree>
    <p:extLst>
      <p:ext uri="{BB962C8B-B14F-4D97-AF65-F5344CB8AC3E}">
        <p14:creationId xmlns:p14="http://schemas.microsoft.com/office/powerpoint/2010/main" val="39067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D36685-2246-4E9F-99F4-4ADCBA92D826}"/>
              </a:ext>
            </a:extLst>
          </p:cNvPr>
          <p:cNvCxnSpPr>
            <a:cxnSpLocks/>
          </p:cNvCxnSpPr>
          <p:nvPr/>
        </p:nvCxnSpPr>
        <p:spPr>
          <a:xfrm>
            <a:off x="709454" y="1175476"/>
            <a:ext cx="7918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AE2A2-D3D3-4869-9C2A-04853B6F4EB2}"/>
              </a:ext>
            </a:extLst>
          </p:cNvPr>
          <p:cNvSpPr/>
          <p:nvPr/>
        </p:nvSpPr>
        <p:spPr>
          <a:xfrm>
            <a:off x="-1" y="6764695"/>
            <a:ext cx="8627706" cy="93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57466" y="3401008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BBB14B-A714-465D-B13E-ABE091297205}"/>
              </a:ext>
            </a:extLst>
          </p:cNvPr>
          <p:cNvSpPr txBox="1"/>
          <p:nvPr/>
        </p:nvSpPr>
        <p:spPr>
          <a:xfrm>
            <a:off x="1244620" y="654625"/>
            <a:ext cx="6939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自底向上分析基本分析过程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算符优先分析过程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C8B4D0-BF7C-4A9D-9EEE-8ECE0147C729}"/>
              </a:ext>
            </a:extLst>
          </p:cNvPr>
          <p:cNvGrpSpPr/>
          <p:nvPr/>
        </p:nvGrpSpPr>
        <p:grpSpPr>
          <a:xfrm>
            <a:off x="93288" y="1565058"/>
            <a:ext cx="5112493" cy="3678123"/>
            <a:chOff x="1847603" y="1741530"/>
            <a:chExt cx="5112493" cy="3678123"/>
          </a:xfrm>
        </p:grpSpPr>
        <p:graphicFrame>
          <p:nvGraphicFramePr>
            <p:cNvPr id="11" name="内容占位符 3">
              <a:extLst>
                <a:ext uri="{FF2B5EF4-FFF2-40B4-BE49-F238E27FC236}">
                  <a16:creationId xmlns:a16="http://schemas.microsoft.com/office/drawing/2014/main" id="{8798FE66-E5B3-4A4A-9C6B-D3DE20DCFA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47603" y="1868531"/>
            <a:ext cx="2879725" cy="2054735"/>
          </p:xfrm>
          <a:graphic>
            <a:graphicData uri="http://schemas.openxmlformats.org/drawingml/2006/table">
              <a:tbl>
                <a:tblPr/>
                <a:tblGrid>
                  <a:gridCol w="2879725">
                    <a:extLst>
                      <a:ext uri="{9D8B030D-6E8A-4147-A177-3AD203B41FA5}">
                        <a16:colId xmlns:a16="http://schemas.microsoft.com/office/drawing/2014/main" val="2656165523"/>
                      </a:ext>
                    </a:extLst>
                  </a:gridCol>
                </a:tblGrid>
                <a:tr h="2054225">
                  <a:tc>
                    <a:txBody>
                      <a:bodyPr/>
                      <a:lstStyle>
                        <a:lvl1pPr marL="1035050" indent="-63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defRPr sz="2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0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8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8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8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8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8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07000"/>
                          </a:lnSpc>
                          <a:spcBef>
                            <a:spcPct val="0"/>
                          </a:spcBef>
                          <a:spcAft>
                            <a:spcPts val="425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0: S -&gt; E</a:t>
                        </a:r>
                        <a:endPara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E2FD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26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1: E -&gt; E + T </a:t>
                        </a:r>
                      </a:p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26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2:      | T</a:t>
                        </a:r>
                        <a:endPara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E2FD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07000"/>
                          </a:lnSpc>
                          <a:spcBef>
                            <a:spcPct val="0"/>
                          </a:spcBef>
                          <a:spcAft>
                            <a:spcPts val="425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3: T -&gt; T * F</a:t>
                        </a:r>
                        <a:endPara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E2FD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07000"/>
                          </a:lnSpc>
                          <a:spcBef>
                            <a:spcPct val="0"/>
                          </a:spcBef>
                          <a:spcAft>
                            <a:spcPts val="425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4:     | F</a:t>
                        </a:r>
                        <a:endPara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E2FD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  <a:p>
                        <a:pPr marL="1035050" marR="0" lvl="0" indent="-6350" algn="l" defTabSz="914400" rtl="0" eaLnBrk="1" fontAlgn="base" latinLnBrk="0" hangingPunct="1">
                          <a:lnSpc>
                            <a:spcPct val="107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4E2FD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5: F -&gt; n</a:t>
                        </a:r>
                        <a:endPara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E2FD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endParaRPr>
                      </a:p>
                    </a:txBody>
                    <a:tcPr marL="90805" marR="73025" marT="58358" marB="0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63739795"/>
                    </a:ext>
                  </a:extLst>
                </a:tr>
              </a:tbl>
            </a:graphicData>
          </a:graphic>
        </p:graphicFrame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969F080-BF35-49A2-9E1A-8F865C59DBF2}"/>
                </a:ext>
              </a:extLst>
            </p:cNvPr>
            <p:cNvSpPr/>
            <p:nvPr/>
          </p:nvSpPr>
          <p:spPr>
            <a:xfrm>
              <a:off x="4465939" y="2722364"/>
              <a:ext cx="865187" cy="2159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5">
              <a:extLst>
                <a:ext uri="{FF2B5EF4-FFF2-40B4-BE49-F238E27FC236}">
                  <a16:creationId xmlns:a16="http://schemas.microsoft.com/office/drawing/2014/main" id="{4690EE89-3FE8-4721-BD64-6BDFE6C2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053" y="1741530"/>
              <a:ext cx="1512043" cy="367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6350" indent="-6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+ 2 </a:t>
              </a: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+ 2 </a:t>
              </a:r>
              <a:endParaRPr lang="zh-CN" altLang="zh-CN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 </a:t>
              </a:r>
              <a:r>
                <a:rPr lang="en-US" altLang="zh-CN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+ 2 </a:t>
              </a: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</a:rPr>
                <a:t>E</a:t>
              </a:r>
              <a:r>
                <a:rPr lang="en-US" altLang="zh-CN" b="1" dirty="0"/>
                <a:t> + 2 </a:t>
              </a: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/>
                <a:t>E + </a:t>
              </a:r>
              <a:r>
                <a:rPr lang="en-US" altLang="zh-CN" b="1" dirty="0">
                  <a:solidFill>
                    <a:srgbClr val="FF0000"/>
                  </a:solidFill>
                </a:rPr>
                <a:t>F</a:t>
              </a:r>
              <a:r>
                <a:rPr lang="en-US" altLang="zh-CN" b="1" dirty="0"/>
                <a:t> </a:t>
              </a:r>
              <a:endParaRPr lang="zh-CN" altLang="zh-CN" b="1" dirty="0"/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/>
                <a:t>E + 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b="1" dirty="0"/>
                <a:t> </a:t>
              </a: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</a:rPr>
                <a:t>E</a:t>
              </a: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r>
                <a:rPr lang="en-US" altLang="zh-CN" b="1" dirty="0">
                  <a:solidFill>
                    <a:srgbClr val="FF0000"/>
                  </a:solidFill>
                </a:rPr>
                <a:t>S</a:t>
              </a:r>
              <a:endParaRPr lang="zh-CN" altLang="zh-CN" b="1" dirty="0">
                <a:solidFill>
                  <a:srgbClr val="FF0000"/>
                </a:solidFill>
              </a:endParaRPr>
            </a:p>
            <a:p>
              <a:pPr>
                <a:lnSpc>
                  <a:spcPct val="107000"/>
                </a:lnSpc>
                <a:spcAft>
                  <a:spcPts val="925"/>
                </a:spcAft>
              </a:pPr>
              <a:endParaRPr lang="zh-CN" altLang="zh-CN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图形 15" descr="打开的书">
            <a:extLst>
              <a:ext uri="{FF2B5EF4-FFF2-40B4-BE49-F238E27FC236}">
                <a16:creationId xmlns:a16="http://schemas.microsoft.com/office/drawing/2014/main" id="{42E848F0-2864-4528-9026-89739B963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18" y="524906"/>
            <a:ext cx="685102" cy="685102"/>
          </a:xfrm>
          <a:prstGeom prst="rect">
            <a:avLst/>
          </a:prstGeom>
        </p:spPr>
      </p:pic>
      <p:graphicFrame>
        <p:nvGraphicFramePr>
          <p:cNvPr id="17" name="Group 53">
            <a:extLst>
              <a:ext uri="{FF2B5EF4-FFF2-40B4-BE49-F238E27FC236}">
                <a16:creationId xmlns:a16="http://schemas.microsoft.com/office/drawing/2014/main" id="{CC4B0422-88EF-4B5D-B876-EECA6E16DEA4}"/>
              </a:ext>
            </a:extLst>
          </p:cNvPr>
          <p:cNvGraphicFramePr>
            <a:graphicFrameLocks/>
          </p:cNvGraphicFramePr>
          <p:nvPr/>
        </p:nvGraphicFramePr>
        <p:xfrm>
          <a:off x="5183748" y="1600688"/>
          <a:ext cx="6305499" cy="2738726"/>
        </p:xfrm>
        <a:graphic>
          <a:graphicData uri="http://schemas.openxmlformats.org/drawingml/2006/table">
            <a:tbl>
              <a:tblPr/>
              <a:tblGrid>
                <a:gridCol w="450394">
                  <a:extLst>
                    <a:ext uri="{9D8B030D-6E8A-4147-A177-3AD203B41FA5}">
                      <a16:colId xmlns:a16="http://schemas.microsoft.com/office/drawing/2014/main" val="3627544715"/>
                    </a:ext>
                  </a:extLst>
                </a:gridCol>
                <a:gridCol w="957085">
                  <a:extLst>
                    <a:ext uri="{9D8B030D-6E8A-4147-A177-3AD203B41FA5}">
                      <a16:colId xmlns:a16="http://schemas.microsoft.com/office/drawing/2014/main" val="422209315"/>
                    </a:ext>
                  </a:extLst>
                </a:gridCol>
                <a:gridCol w="1240831">
                  <a:extLst>
                    <a:ext uri="{9D8B030D-6E8A-4147-A177-3AD203B41FA5}">
                      <a16:colId xmlns:a16="http://schemas.microsoft.com/office/drawing/2014/main" val="1670679134"/>
                    </a:ext>
                  </a:extLst>
                </a:gridCol>
                <a:gridCol w="1008553">
                  <a:extLst>
                    <a:ext uri="{9D8B030D-6E8A-4147-A177-3AD203B41FA5}">
                      <a16:colId xmlns:a16="http://schemas.microsoft.com/office/drawing/2014/main" val="4213751877"/>
                    </a:ext>
                  </a:extLst>
                </a:gridCol>
                <a:gridCol w="1198046">
                  <a:extLst>
                    <a:ext uri="{9D8B030D-6E8A-4147-A177-3AD203B41FA5}">
                      <a16:colId xmlns:a16="http://schemas.microsoft.com/office/drawing/2014/main" val="2030762745"/>
                    </a:ext>
                  </a:extLst>
                </a:gridCol>
                <a:gridCol w="1450590">
                  <a:extLst>
                    <a:ext uri="{9D8B030D-6E8A-4147-A177-3AD203B41FA5}">
                      <a16:colId xmlns:a16="http://schemas.microsoft.com/office/drawing/2014/main" val="349623612"/>
                    </a:ext>
                  </a:extLst>
                </a:gridCol>
              </a:tblGrid>
              <a:tr h="459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所用产生式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32561"/>
                  </a:ext>
                </a:extLst>
              </a:tr>
              <a:tr h="22205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i1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+i2#2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#1&lt;i1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#1&lt;i1&gt;#2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#1&lt;+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+&lt;i2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+&lt;i2&gt;#2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#2&lt;+&gt;#1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归约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归约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归约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i1#1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F#1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+F#1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i2+F#1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F+F#1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E#1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F-&gt;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F-&gt;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E-&gt;E+T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087623"/>
                  </a:ext>
                </a:extLst>
              </a:tr>
            </a:tbl>
          </a:graphicData>
        </a:graphic>
      </p:graphicFrame>
      <p:sp>
        <p:nvSpPr>
          <p:cNvPr id="18" name="Line 54">
            <a:extLst>
              <a:ext uri="{FF2B5EF4-FFF2-40B4-BE49-F238E27FC236}">
                <a16:creationId xmlns:a16="http://schemas.microsoft.com/office/drawing/2014/main" id="{0687622A-7403-4158-9EDD-5B8F3173A6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24696" y="4218797"/>
            <a:ext cx="216024" cy="693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59E09812-5AFA-4B42-8257-CF0875C5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642" y="4826273"/>
            <a:ext cx="1439863" cy="36933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F+F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E+T</a:t>
            </a:r>
          </a:p>
        </p:txBody>
      </p:sp>
      <p:sp>
        <p:nvSpPr>
          <p:cNvPr id="20" name="Line 56">
            <a:extLst>
              <a:ext uri="{FF2B5EF4-FFF2-40B4-BE49-F238E27FC236}">
                <a16:creationId xmlns:a16="http://schemas.microsoft.com/office/drawing/2014/main" id="{526CAF81-3779-4018-82E0-5BBB38699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07911" y="4249387"/>
            <a:ext cx="746983" cy="544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72EF7A9A-B427-40D4-B97A-5B0EF63D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7469" y="4810018"/>
            <a:ext cx="1008063" cy="36933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T-&gt;F</a:t>
            </a:r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BCC12946-2285-4B5E-9EBD-7A9C4D3F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65" y="5160128"/>
            <a:ext cx="7775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为什么会出现这些问题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8452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230E5-D36D-46C7-8013-B2C2EDF57163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417E21-6616-455E-940E-B4231F79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D280-C92D-4ABF-93CD-DE81EAD25E6B}"/>
              </a:ext>
            </a:extLst>
          </p:cNvPr>
          <p:cNvSpPr/>
          <p:nvPr/>
        </p:nvSpPr>
        <p:spPr>
          <a:xfrm>
            <a:off x="0" y="0"/>
            <a:ext cx="8584166" cy="1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F9E6D7-1A99-4D16-BE1F-7720A26234B8}"/>
              </a:ext>
            </a:extLst>
          </p:cNvPr>
          <p:cNvSpPr/>
          <p:nvPr/>
        </p:nvSpPr>
        <p:spPr>
          <a:xfrm rot="5400000">
            <a:off x="-3386078" y="3473169"/>
            <a:ext cx="6814457" cy="9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63509EE-D157-47AA-84F8-B501715EF786}"/>
              </a:ext>
            </a:extLst>
          </p:cNvPr>
          <p:cNvCxnSpPr>
            <a:cxnSpLocks/>
          </p:cNvCxnSpPr>
          <p:nvPr/>
        </p:nvCxnSpPr>
        <p:spPr>
          <a:xfrm>
            <a:off x="911424" y="1200463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78ED3D2-18FE-4D0C-8E6E-D3DD6E08FABC}"/>
              </a:ext>
            </a:extLst>
          </p:cNvPr>
          <p:cNvSpPr txBox="1"/>
          <p:nvPr/>
        </p:nvSpPr>
        <p:spPr>
          <a:xfrm>
            <a:off x="911424" y="677243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4.7.4 LALR(1)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B3CD1B-F361-4E48-BB66-BE40D0BE6602}"/>
              </a:ext>
            </a:extLst>
          </p:cNvPr>
          <p:cNvGrpSpPr/>
          <p:nvPr/>
        </p:nvGrpSpPr>
        <p:grpSpPr>
          <a:xfrm>
            <a:off x="1775520" y="1340768"/>
            <a:ext cx="8135938" cy="5327650"/>
            <a:chOff x="2063751" y="981075"/>
            <a:chExt cx="8135938" cy="5327650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0BCF6A8-6900-4913-921D-7EB1CAD9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1" y="981075"/>
              <a:ext cx="5184775" cy="532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dirty="0"/>
                <a:t>非二义性文法</a:t>
              </a:r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en-US" altLang="zh-CN" sz="2400" dirty="0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C00969C0-76A1-43B0-8048-2CE2E8AD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526" y="981075"/>
              <a:ext cx="2951163" cy="532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400" dirty="0"/>
            </a:p>
            <a:p>
              <a:pPr algn="ctr"/>
              <a:r>
                <a:rPr lang="zh-CN" altLang="en-US" sz="2400" dirty="0"/>
                <a:t>二义性文法</a:t>
              </a:r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en-US" altLang="zh-CN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zh-CN" altLang="en-US" sz="2400" dirty="0"/>
            </a:p>
            <a:p>
              <a:pPr algn="ctr"/>
              <a:endParaRPr lang="en-US" altLang="zh-CN" sz="2400" dirty="0"/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34631F83-BD1E-4951-9282-DA72FA648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650" y="1628776"/>
              <a:ext cx="4679950" cy="4537075"/>
              <a:chOff x="476" y="1026"/>
              <a:chExt cx="2948" cy="2858"/>
            </a:xfrm>
          </p:grpSpPr>
          <p:sp>
            <p:nvSpPr>
              <p:cNvPr id="37" name="AutoShape 6">
                <a:extLst>
                  <a:ext uri="{FF2B5EF4-FFF2-40B4-BE49-F238E27FC236}">
                    <a16:creationId xmlns:a16="http://schemas.microsoft.com/office/drawing/2014/main" id="{F87BDD88-7E5A-44CA-B6A6-3D50D001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026"/>
                <a:ext cx="2948" cy="285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Text Box 7">
                <a:extLst>
                  <a:ext uri="{FF2B5EF4-FFF2-40B4-BE49-F238E27FC236}">
                    <a16:creationId xmlns:a16="http://schemas.microsoft.com/office/drawing/2014/main" id="{BE3887C9-2621-438C-B753-DAB95E2ACB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5" y="1192"/>
                <a:ext cx="6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LR(k)</a:t>
                </a:r>
              </a:p>
            </p:txBody>
          </p:sp>
        </p:grpSp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FC4C1E01-2302-4953-8907-9628D49AA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813" y="1844676"/>
              <a:ext cx="1511300" cy="3744913"/>
              <a:chOff x="975" y="1162"/>
              <a:chExt cx="952" cy="2359"/>
            </a:xfrm>
          </p:grpSpPr>
          <p:sp>
            <p:nvSpPr>
              <p:cNvPr id="35" name="AutoShape 9">
                <a:extLst>
                  <a:ext uri="{FF2B5EF4-FFF2-40B4-BE49-F238E27FC236}">
                    <a16:creationId xmlns:a16="http://schemas.microsoft.com/office/drawing/2014/main" id="{95C88931-E678-495C-8C0F-BBF08C62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162"/>
                <a:ext cx="952" cy="235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Text Box 10">
                <a:extLst>
                  <a:ext uri="{FF2B5EF4-FFF2-40B4-BE49-F238E27FC236}">
                    <a16:creationId xmlns:a16="http://schemas.microsoft.com/office/drawing/2014/main" id="{53879CB3-434F-4DC3-AD3A-F5D9862B3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" y="1192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LL(k)</a:t>
                </a:r>
              </a:p>
            </p:txBody>
          </p:sp>
        </p:grp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B8E7516F-254A-40CC-B0DC-C91816BAC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550" y="2492376"/>
              <a:ext cx="4248150" cy="3529013"/>
              <a:chOff x="612" y="1570"/>
              <a:chExt cx="2676" cy="2223"/>
            </a:xfrm>
          </p:grpSpPr>
          <p:sp>
            <p:nvSpPr>
              <p:cNvPr id="33" name="AutoShape 12">
                <a:extLst>
                  <a:ext uri="{FF2B5EF4-FFF2-40B4-BE49-F238E27FC236}">
                    <a16:creationId xmlns:a16="http://schemas.microsoft.com/office/drawing/2014/main" id="{D1C39390-BE18-4AB8-9070-FCA147F3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676" cy="2223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Text Box 13">
                <a:extLst>
                  <a:ext uri="{FF2B5EF4-FFF2-40B4-BE49-F238E27FC236}">
                    <a16:creationId xmlns:a16="http://schemas.microsoft.com/office/drawing/2014/main" id="{CD68A534-76D2-4F49-B39A-DBEB0883D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645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LR(1)</a:t>
                </a:r>
              </a:p>
            </p:txBody>
          </p:sp>
        </p:grpSp>
        <p:grpSp>
          <p:nvGrpSpPr>
            <p:cNvPr id="19" name="Group 14">
              <a:extLst>
                <a:ext uri="{FF2B5EF4-FFF2-40B4-BE49-F238E27FC236}">
                  <a16:creationId xmlns:a16="http://schemas.microsoft.com/office/drawing/2014/main" id="{57BD4E97-8AA8-44CB-9FD1-BD4F00D6A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276" y="2565401"/>
              <a:ext cx="1223963" cy="2951163"/>
              <a:chOff x="1066" y="1616"/>
              <a:chExt cx="771" cy="1859"/>
            </a:xfrm>
          </p:grpSpPr>
          <p:sp>
            <p:nvSpPr>
              <p:cNvPr id="31" name="AutoShape 15">
                <a:extLst>
                  <a:ext uri="{FF2B5EF4-FFF2-40B4-BE49-F238E27FC236}">
                    <a16:creationId xmlns:a16="http://schemas.microsoft.com/office/drawing/2014/main" id="{E6C8D115-ABEF-40FE-A716-507B564B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1616"/>
                <a:ext cx="771" cy="185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Text Box 16">
                <a:extLst>
                  <a:ext uri="{FF2B5EF4-FFF2-40B4-BE49-F238E27FC236}">
                    <a16:creationId xmlns:a16="http://schemas.microsoft.com/office/drawing/2014/main" id="{A9D78790-DBF9-4731-B276-26A237DA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1645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LL(1)</a:t>
                </a:r>
              </a:p>
            </p:txBody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CC91695C-A8F2-4465-A45C-ECF76F9EE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013" y="3213101"/>
              <a:ext cx="3960812" cy="2663825"/>
              <a:chOff x="703" y="2024"/>
              <a:chExt cx="2495" cy="1678"/>
            </a:xfrm>
          </p:grpSpPr>
          <p:sp>
            <p:nvSpPr>
              <p:cNvPr id="29" name="AutoShape 18">
                <a:extLst>
                  <a:ext uri="{FF2B5EF4-FFF2-40B4-BE49-F238E27FC236}">
                    <a16:creationId xmlns:a16="http://schemas.microsoft.com/office/drawing/2014/main" id="{967C065F-CDDD-457D-8888-87330B1B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024"/>
                <a:ext cx="2495" cy="167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99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Text Box 19">
                <a:extLst>
                  <a:ext uri="{FF2B5EF4-FFF2-40B4-BE49-F238E27FC236}">
                    <a16:creationId xmlns:a16="http://schemas.microsoft.com/office/drawing/2014/main" id="{14E9BB43-DB74-4870-85E8-B132992DA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053"/>
                <a:ext cx="9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LALR(1)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61EE7D-1974-45E3-81CA-9A668F299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933826"/>
              <a:ext cx="3671888" cy="1800225"/>
              <a:chOff x="794" y="2478"/>
              <a:chExt cx="2313" cy="1134"/>
            </a:xfrm>
          </p:grpSpPr>
          <p:sp>
            <p:nvSpPr>
              <p:cNvPr id="27" name="AutoShape 21">
                <a:extLst>
                  <a:ext uri="{FF2B5EF4-FFF2-40B4-BE49-F238E27FC236}">
                    <a16:creationId xmlns:a16="http://schemas.microsoft.com/office/drawing/2014/main" id="{D96AF988-345E-4432-BA25-EDD3EDBB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2478"/>
                <a:ext cx="2313" cy="113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Text Box 22">
                <a:extLst>
                  <a:ext uri="{FF2B5EF4-FFF2-40B4-BE49-F238E27FC236}">
                    <a16:creationId xmlns:a16="http://schemas.microsoft.com/office/drawing/2014/main" id="{4EFB022F-B638-439E-BF40-C8D6E6C26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507"/>
                <a:ext cx="86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SLR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）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3">
              <a:extLst>
                <a:ext uri="{FF2B5EF4-FFF2-40B4-BE49-F238E27FC236}">
                  <a16:creationId xmlns:a16="http://schemas.microsoft.com/office/drawing/2014/main" id="{F117B3AE-4248-4245-8028-E8499A496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714" y="4437063"/>
              <a:ext cx="3024187" cy="1008062"/>
              <a:chOff x="1111" y="2795"/>
              <a:chExt cx="1905" cy="63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D65E60-E75D-4944-946D-1E5D9D7AA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795"/>
                <a:ext cx="1905" cy="6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Text Box 25">
                <a:extLst>
                  <a:ext uri="{FF2B5EF4-FFF2-40B4-BE49-F238E27FC236}">
                    <a16:creationId xmlns:a16="http://schemas.microsoft.com/office/drawing/2014/main" id="{C2575434-AD1B-4ECB-B05E-80C2D8C98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961"/>
                <a:ext cx="6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LR(0)</a:t>
                </a:r>
              </a:p>
            </p:txBody>
          </p:sp>
        </p:grp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FCFD919D-B780-4400-A787-827C37C4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151" y="4643438"/>
              <a:ext cx="1008063" cy="584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/>
                <a:t>LL(0)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0"/>
    </mc:Choice>
    <mc:Fallback xmlns="">
      <p:transition spd="slow" advTm="84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832D31-39DD-19F1-DD96-293D0EF2523C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DC07D5F4-BD07-407C-8F97-C2DFDC7B35F0}"/>
              </a:ext>
            </a:extLst>
          </p:cNvPr>
          <p:cNvSpPr txBox="1"/>
          <p:nvPr/>
        </p:nvSpPr>
        <p:spPr>
          <a:xfrm>
            <a:off x="1447722" y="666382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1.1.2 </a:t>
            </a:r>
            <a:r>
              <a:rPr lang="zh-CN" altLang="en-US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编译程序的功能</a:t>
            </a:r>
            <a:endParaRPr lang="en-US" altLang="zh-CN" sz="3200" b="1" dirty="0">
              <a:solidFill>
                <a:schemeClr val="accent1"/>
              </a:solidFill>
              <a:latin typeface="SimHei" charset="-122"/>
              <a:ea typeface="SimHei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77551A9-BAAD-6540-3F04-256EF5A0E393}"/>
              </a:ext>
            </a:extLst>
          </p:cNvPr>
          <p:cNvCxnSpPr>
            <a:cxnSpLocks/>
          </p:cNvCxnSpPr>
          <p:nvPr/>
        </p:nvCxnSpPr>
        <p:spPr>
          <a:xfrm>
            <a:off x="1532205" y="135161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FE4111C1-5725-BEE4-A2C4-B5C02A79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4">
            <a:extLst>
              <a:ext uri="{FF2B5EF4-FFF2-40B4-BE49-F238E27FC236}">
                <a16:creationId xmlns:a16="http://schemas.microsoft.com/office/drawing/2014/main" id="{8E1929EE-CC38-700D-2BB6-C50D1338C3B6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452563"/>
            <a:ext cx="7772400" cy="4749800"/>
            <a:chOff x="304800" y="2032000"/>
            <a:chExt cx="7772400" cy="4749800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AEC2746B-1AD2-0594-8169-3ACC2B0C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2122954"/>
              <a:ext cx="1811338" cy="500717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Verdana" charset="0"/>
                  <a:ea typeface="宋体" charset="-122"/>
                </a:rPr>
                <a:t>源语言</a:t>
              </a:r>
              <a:endParaRPr lang="en-US" altLang="zh-CN" sz="2000">
                <a:latin typeface="Verdana" charset="0"/>
                <a:ea typeface="宋体" charset="-122"/>
              </a:endParaRPr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7992BB81-248F-DC96-A76A-D147FB4B1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032000"/>
              <a:ext cx="1377950" cy="6858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Comic Sans MS" charset="0"/>
                  <a:ea typeface="宋体" charset="-122"/>
                </a:rPr>
                <a:t>编译器</a:t>
              </a:r>
              <a:endParaRPr lang="en-US" altLang="zh-CN" sz="2000" b="1">
                <a:latin typeface="Comic Sans MS" charset="0"/>
                <a:ea typeface="宋体" charset="-122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E865B8AF-B3B2-3F55-99AC-8D0D1E36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002554"/>
              <a:ext cx="1811338" cy="500717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Verdana" charset="0"/>
                  <a:ea typeface="宋体" charset="-122"/>
                </a:rPr>
                <a:t>目标语言</a:t>
              </a:r>
              <a:endParaRPr lang="en-US" altLang="zh-CN" sz="2000">
                <a:latin typeface="Verdana" charset="0"/>
                <a:ea typeface="宋体" charset="-122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DB1A767-FA84-08AE-E282-165EAE0B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11600"/>
              <a:ext cx="1377950" cy="6858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Comic Sans MS" charset="0"/>
                  <a:ea typeface="宋体" charset="-122"/>
                </a:rPr>
                <a:t>计算机</a:t>
              </a:r>
              <a:endParaRPr lang="en-US" altLang="zh-CN" sz="2000" b="1">
                <a:latin typeface="Comic Sans MS" charset="0"/>
                <a:ea typeface="宋体" charset="-122"/>
              </a:endParaRPr>
            </a:p>
          </p:txBody>
        </p:sp>
        <p:cxnSp>
          <p:nvCxnSpPr>
            <p:cNvPr id="13" name="AutoShape 7">
              <a:extLst>
                <a:ext uri="{FF2B5EF4-FFF2-40B4-BE49-F238E27FC236}">
                  <a16:creationId xmlns:a16="http://schemas.microsoft.com/office/drawing/2014/main" id="{EE67BDBC-8C29-EDAD-E071-53339A40FCB1}"/>
                </a:ext>
              </a:extLst>
            </p:cNvPr>
            <p:cNvCxnSpPr>
              <a:cxnSpLocks noChangeShapeType="1"/>
              <a:stCxn id="10" idx="3"/>
              <a:endCxn id="11" idx="0"/>
            </p:cNvCxnSpPr>
            <p:nvPr/>
          </p:nvCxnSpPr>
          <p:spPr bwMode="auto">
            <a:xfrm>
              <a:off x="3740150" y="2374900"/>
              <a:ext cx="566732" cy="162765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">
              <a:extLst>
                <a:ext uri="{FF2B5EF4-FFF2-40B4-BE49-F238E27FC236}">
                  <a16:creationId xmlns:a16="http://schemas.microsoft.com/office/drawing/2014/main" id="{E615FC80-6F25-07EC-DD85-1F47DE9FDB4A}"/>
                </a:ext>
              </a:extLst>
            </p:cNvPr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2116138" y="2373313"/>
              <a:ext cx="246062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">
              <a:extLst>
                <a:ext uri="{FF2B5EF4-FFF2-40B4-BE49-F238E27FC236}">
                  <a16:creationId xmlns:a16="http://schemas.microsoft.com/office/drawing/2014/main" id="{BEDBCBF8-153C-2F40-138E-FE0CEEDFAF85}"/>
                </a:ext>
              </a:extLst>
            </p:cNvPr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5087939" y="4252913"/>
              <a:ext cx="322261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DF54575E-5767-C875-6249-94B3201D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863" y="5848350"/>
              <a:ext cx="1811337" cy="933450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Verdana" charset="0"/>
                  <a:ea typeface="宋体" charset="-122"/>
                </a:rPr>
                <a:t>计算结果</a:t>
              </a:r>
              <a:endParaRPr lang="en-US" altLang="zh-CN" sz="2000">
                <a:latin typeface="Verdana" charset="0"/>
                <a:ea typeface="宋体" charset="-122"/>
              </a:endParaRPr>
            </a:p>
          </p:txBody>
        </p:sp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F8F28B44-C667-B64A-7A05-B9A25F19325E}"/>
                </a:ext>
              </a:extLst>
            </p:cNvPr>
            <p:cNvCxnSpPr>
              <a:cxnSpLocks noChangeShapeType="1"/>
              <a:stCxn id="12" idx="3"/>
              <a:endCxn id="16" idx="0"/>
            </p:cNvCxnSpPr>
            <p:nvPr/>
          </p:nvCxnSpPr>
          <p:spPr bwMode="auto">
            <a:xfrm>
              <a:off x="6788150" y="4254500"/>
              <a:ext cx="384175" cy="159385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CC2AC6EE-A8AB-C9BE-FFA7-19AC04C05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981" y="2971800"/>
              <a:ext cx="1210589" cy="400110"/>
            </a:xfrm>
            <a:prstGeom prst="rect">
              <a:avLst/>
            </a:prstGeom>
            <a:solidFill>
              <a:srgbClr val="8CF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1">
                  <a:latin typeface="Verdana" charset="0"/>
                  <a:ea typeface="宋体" charset="-122"/>
                </a:rPr>
                <a:t>静态计算</a:t>
              </a:r>
              <a:endParaRPr lang="en-US" altLang="zh-CN" sz="2000" i="1">
                <a:latin typeface="Verdana" charset="0"/>
                <a:ea typeface="宋体" charset="-122"/>
              </a:endParaRP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C92CC012-0585-E704-5690-22E687DD0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360" y="5029200"/>
              <a:ext cx="1210589" cy="400110"/>
            </a:xfrm>
            <a:prstGeom prst="rect">
              <a:avLst/>
            </a:prstGeom>
            <a:solidFill>
              <a:srgbClr val="8CF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  <a:cs typeface="等线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i="1">
                  <a:latin typeface="Verdana" charset="0"/>
                  <a:ea typeface="宋体" charset="-122"/>
                </a:rPr>
                <a:t>动态计算</a:t>
              </a:r>
              <a:endParaRPr lang="en-US" altLang="zh-CN" sz="2000" i="1">
                <a:latin typeface="Verdana" charset="0"/>
                <a:ea typeface="宋体" charset="-122"/>
              </a:endParaRPr>
            </a:p>
          </p:txBody>
        </p:sp>
      </p:grp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CF862724-5CD3-E7CA-A4A7-252C28E7AC10}"/>
              </a:ext>
            </a:extLst>
          </p:cNvPr>
          <p:cNvSpPr/>
          <p:nvPr/>
        </p:nvSpPr>
        <p:spPr>
          <a:xfrm>
            <a:off x="1919288" y="2852738"/>
            <a:ext cx="1512887" cy="569912"/>
          </a:xfrm>
          <a:prstGeom prst="wedgeEllipseCallout">
            <a:avLst>
              <a:gd name="adj1" fmla="val 23003"/>
              <a:gd name="adj2" fmla="val -189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AA40A7E2-E7EA-A31C-3FBC-B21989E94D59}"/>
              </a:ext>
            </a:extLst>
          </p:cNvPr>
          <p:cNvSpPr/>
          <p:nvPr/>
        </p:nvSpPr>
        <p:spPr>
          <a:xfrm>
            <a:off x="4367213" y="4803775"/>
            <a:ext cx="2005012" cy="636588"/>
          </a:xfrm>
          <a:prstGeom prst="wedgeEllipseCallout">
            <a:avLst>
              <a:gd name="adj1" fmla="val 23003"/>
              <a:gd name="adj2" fmla="val -189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bytecode</a:t>
            </a:r>
            <a:endParaRPr lang="zh-CN" altLang="en-US" dirty="0"/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90984D20-A74C-2ECB-DC74-0B967FD5D96F}"/>
              </a:ext>
            </a:extLst>
          </p:cNvPr>
          <p:cNvSpPr/>
          <p:nvPr/>
        </p:nvSpPr>
        <p:spPr>
          <a:xfrm>
            <a:off x="8493125" y="2609850"/>
            <a:ext cx="1643063" cy="569913"/>
          </a:xfrm>
          <a:prstGeom prst="wedgeEllipseCallout">
            <a:avLst>
              <a:gd name="adj1" fmla="val -103465"/>
              <a:gd name="adj2" fmla="val 643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JVM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D03E677E-A95D-6D96-732E-E4C52ACDDF80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>
            <a:hlinkClick r:id="rId2"/>
            <a:extLst>
              <a:ext uri="{FF2B5EF4-FFF2-40B4-BE49-F238E27FC236}">
                <a16:creationId xmlns:a16="http://schemas.microsoft.com/office/drawing/2014/main" id="{60644128-293B-E01D-1CD4-C5656C839DB2}"/>
              </a:ext>
            </a:extLst>
          </p:cNvPr>
          <p:cNvSpPr txBox="1"/>
          <p:nvPr/>
        </p:nvSpPr>
        <p:spPr>
          <a:xfrm>
            <a:off x="1426461" y="186284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1.1.3 </a:t>
            </a:r>
            <a:r>
              <a:rPr lang="zh-CN" altLang="en-US" sz="3200" b="1" dirty="0">
                <a:solidFill>
                  <a:schemeClr val="accent1"/>
                </a:solidFill>
                <a:latin typeface="SimHei" charset="-122"/>
                <a:ea typeface="SimHei" charset="-122"/>
              </a:rPr>
              <a:t>编译器在程序构建中的作用</a:t>
            </a:r>
            <a:endParaRPr lang="en-US" altLang="zh-CN" sz="3200" b="1" dirty="0">
              <a:solidFill>
                <a:schemeClr val="accent1"/>
              </a:solidFill>
              <a:latin typeface="SimHei" charset="-122"/>
              <a:ea typeface="SimHei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087524-D88A-3EA1-A638-D2D044BFFE76}"/>
              </a:ext>
            </a:extLst>
          </p:cNvPr>
          <p:cNvCxnSpPr>
            <a:cxnSpLocks/>
          </p:cNvCxnSpPr>
          <p:nvPr/>
        </p:nvCxnSpPr>
        <p:spPr>
          <a:xfrm>
            <a:off x="1631950" y="817563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D1C7C6FD-6B96-D1FA-E132-2DEA60B2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13" y="186284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B1116976-81FC-47B8-E2ED-AF3A46EFEF02}"/>
              </a:ext>
            </a:extLst>
          </p:cNvPr>
          <p:cNvSpPr/>
          <p:nvPr/>
        </p:nvSpPr>
        <p:spPr>
          <a:xfrm>
            <a:off x="3803295" y="1844675"/>
            <a:ext cx="1800225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预处理器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9B3FDF0-7D69-EC14-9293-3771B88AA185}"/>
              </a:ext>
            </a:extLst>
          </p:cNvPr>
          <p:cNvSpPr/>
          <p:nvPr/>
        </p:nvSpPr>
        <p:spPr>
          <a:xfrm>
            <a:off x="3806470" y="3573462"/>
            <a:ext cx="18002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汇编程序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51829B-4415-B68F-13C6-EF7E643F6DC9}"/>
              </a:ext>
            </a:extLst>
          </p:cNvPr>
          <p:cNvSpPr/>
          <p:nvPr/>
        </p:nvSpPr>
        <p:spPr>
          <a:xfrm>
            <a:off x="3806470" y="4221162"/>
            <a:ext cx="180022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汇编器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D714ED-E873-5E4F-7361-D245F304D0BB}"/>
              </a:ext>
            </a:extLst>
          </p:cNvPr>
          <p:cNvSpPr/>
          <p:nvPr/>
        </p:nvSpPr>
        <p:spPr>
          <a:xfrm>
            <a:off x="3603270" y="4868862"/>
            <a:ext cx="2200275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可重定位机器代码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F91945-3E4A-31D5-CD46-CEB45C79CB99}"/>
              </a:ext>
            </a:extLst>
          </p:cNvPr>
          <p:cNvSpPr/>
          <p:nvPr/>
        </p:nvSpPr>
        <p:spPr>
          <a:xfrm>
            <a:off x="3603270" y="5445125"/>
            <a:ext cx="2182812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加载器</a:t>
            </a:r>
            <a:r>
              <a:rPr lang="en-US" altLang="zh-CN" sz="1800">
                <a:latin typeface="Arial" charset="0"/>
                <a:ea typeface="宋体" charset="-122"/>
              </a:rPr>
              <a:t>/</a:t>
            </a:r>
            <a:r>
              <a:rPr lang="zh-CN" altLang="en-US" sz="1800">
                <a:latin typeface="Arial" charset="0"/>
                <a:ea typeface="宋体" charset="-122"/>
              </a:rPr>
              <a:t>连接器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E9D2E-BD44-D6A4-5E94-2BD396D025DE}"/>
              </a:ext>
            </a:extLst>
          </p:cNvPr>
          <p:cNvSpPr/>
          <p:nvPr/>
        </p:nvSpPr>
        <p:spPr>
          <a:xfrm>
            <a:off x="3819045" y="1096445"/>
            <a:ext cx="1800225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源程序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132C6F-D6CA-9583-BE3B-F4537921CA07}"/>
              </a:ext>
            </a:extLst>
          </p:cNvPr>
          <p:cNvSpPr/>
          <p:nvPr/>
        </p:nvSpPr>
        <p:spPr>
          <a:xfrm>
            <a:off x="3563582" y="2420937"/>
            <a:ext cx="2298700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预处理后的源程序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B11D577-7B5E-EFE0-FB0D-32C44159BDA7}"/>
              </a:ext>
            </a:extLst>
          </p:cNvPr>
          <p:cNvSpPr/>
          <p:nvPr/>
        </p:nvSpPr>
        <p:spPr>
          <a:xfrm>
            <a:off x="3812820" y="2997200"/>
            <a:ext cx="180022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编译器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6F615E-02AC-D581-55D7-312A77ED9B4C}"/>
              </a:ext>
            </a:extLst>
          </p:cNvPr>
          <p:cNvSpPr/>
          <p:nvPr/>
        </p:nvSpPr>
        <p:spPr>
          <a:xfrm>
            <a:off x="6476645" y="5411787"/>
            <a:ext cx="3384550" cy="32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</a:rPr>
              <a:t>库文件，其它可重定位目标程序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9AD58CE-A4F0-489E-01B7-3208A9B86392}"/>
              </a:ext>
            </a:extLst>
          </p:cNvPr>
          <p:cNvCxnSpPr>
            <a:cxnSpLocks/>
          </p:cNvCxnSpPr>
          <p:nvPr/>
        </p:nvCxnSpPr>
        <p:spPr>
          <a:xfrm flipH="1">
            <a:off x="4703407" y="1485900"/>
            <a:ext cx="9525" cy="3444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32AEE7-45A1-8094-A90C-D800AA72C09E}"/>
              </a:ext>
            </a:extLst>
          </p:cNvPr>
          <p:cNvCxnSpPr/>
          <p:nvPr/>
        </p:nvCxnSpPr>
        <p:spPr>
          <a:xfrm>
            <a:off x="4712932" y="2205037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428B16-406F-9621-FEC0-96F4C0E23A1C}"/>
              </a:ext>
            </a:extLst>
          </p:cNvPr>
          <p:cNvCxnSpPr/>
          <p:nvPr/>
        </p:nvCxnSpPr>
        <p:spPr>
          <a:xfrm>
            <a:off x="4712932" y="2709862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B4745B9-E730-2003-8755-05F471795441}"/>
              </a:ext>
            </a:extLst>
          </p:cNvPr>
          <p:cNvCxnSpPr/>
          <p:nvPr/>
        </p:nvCxnSpPr>
        <p:spPr>
          <a:xfrm>
            <a:off x="4712932" y="3357562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567D03D-DB6F-CB0C-0809-80899F196C9A}"/>
              </a:ext>
            </a:extLst>
          </p:cNvPr>
          <p:cNvCxnSpPr/>
          <p:nvPr/>
        </p:nvCxnSpPr>
        <p:spPr>
          <a:xfrm>
            <a:off x="4712932" y="3860800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F85B84-BD70-5FB0-C69E-E4CDE939E80E}"/>
              </a:ext>
            </a:extLst>
          </p:cNvPr>
          <p:cNvCxnSpPr/>
          <p:nvPr/>
        </p:nvCxnSpPr>
        <p:spPr>
          <a:xfrm>
            <a:off x="4716107" y="4581525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AC33791-3CAA-71CB-6766-3F2DC53B2141}"/>
              </a:ext>
            </a:extLst>
          </p:cNvPr>
          <p:cNvCxnSpPr/>
          <p:nvPr/>
        </p:nvCxnSpPr>
        <p:spPr>
          <a:xfrm>
            <a:off x="4712932" y="5084762"/>
            <a:ext cx="0" cy="3365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0391C4-DB90-7D1C-2C1A-631B3CA526B3}"/>
              </a:ext>
            </a:extLst>
          </p:cNvPr>
          <p:cNvCxnSpPr/>
          <p:nvPr/>
        </p:nvCxnSpPr>
        <p:spPr>
          <a:xfrm>
            <a:off x="4712932" y="5734050"/>
            <a:ext cx="0" cy="3349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F8CA7E57-2923-E0AB-7643-1D38894E5A06}"/>
              </a:ext>
            </a:extLst>
          </p:cNvPr>
          <p:cNvSpPr/>
          <p:nvPr/>
        </p:nvSpPr>
        <p:spPr>
          <a:xfrm>
            <a:off x="7025920" y="1619250"/>
            <a:ext cx="2592387" cy="468312"/>
          </a:xfrm>
          <a:prstGeom prst="wedgeRoundRectCallout">
            <a:avLst>
              <a:gd name="adj1" fmla="val -102184"/>
              <a:gd name="adj2" fmla="val 219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聚合存储在不同文件中的源程序；将宏语句转化为原始语句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7A6B1A-AB3B-3F4E-92E2-D869FFEC8BC0}"/>
              </a:ext>
            </a:extLst>
          </p:cNvPr>
          <p:cNvSpPr/>
          <p:nvPr/>
        </p:nvSpPr>
        <p:spPr>
          <a:xfrm>
            <a:off x="3839807" y="6100762"/>
            <a:ext cx="18002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/>
              <a:t>目标机器代码</a:t>
            </a:r>
          </a:p>
        </p:txBody>
      </p:sp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5D167E91-F8BE-608F-6A1C-F44399DB0418}"/>
              </a:ext>
            </a:extLst>
          </p:cNvPr>
          <p:cNvSpPr/>
          <p:nvPr/>
        </p:nvSpPr>
        <p:spPr>
          <a:xfrm>
            <a:off x="7052907" y="4683125"/>
            <a:ext cx="2592388" cy="469900"/>
          </a:xfrm>
          <a:prstGeom prst="wedgeRoundRectCallout">
            <a:avLst>
              <a:gd name="adj1" fmla="val -102184"/>
              <a:gd name="adj2" fmla="val 219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内存中起始位置不固定</a:t>
            </a:r>
            <a:endParaRPr lang="en-US" altLang="zh-CN" sz="140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相对地址</a:t>
            </a:r>
          </a:p>
        </p:txBody>
      </p:sp>
      <p:sp>
        <p:nvSpPr>
          <p:cNvPr id="56" name="对话气泡: 圆角矩形 55">
            <a:extLst>
              <a:ext uri="{FF2B5EF4-FFF2-40B4-BE49-F238E27FC236}">
                <a16:creationId xmlns:a16="http://schemas.microsoft.com/office/drawing/2014/main" id="{16B19BEA-ACB9-1C38-A5D4-3DF5BE0767EC}"/>
              </a:ext>
            </a:extLst>
          </p:cNvPr>
          <p:cNvSpPr/>
          <p:nvPr/>
        </p:nvSpPr>
        <p:spPr>
          <a:xfrm>
            <a:off x="1725257" y="4460875"/>
            <a:ext cx="1951038" cy="912812"/>
          </a:xfrm>
          <a:prstGeom prst="wedgeRoundRectCallout">
            <a:avLst>
              <a:gd name="adj1" fmla="val 57465"/>
              <a:gd name="adj2" fmla="val 717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加载器修改可重定位地址，放入内存中的适当位置</a:t>
            </a:r>
          </a:p>
        </p:txBody>
      </p:sp>
      <p:sp>
        <p:nvSpPr>
          <p:cNvPr id="57" name="对话气泡: 圆角矩形 56">
            <a:extLst>
              <a:ext uri="{FF2B5EF4-FFF2-40B4-BE49-F238E27FC236}">
                <a16:creationId xmlns:a16="http://schemas.microsoft.com/office/drawing/2014/main" id="{185CEF67-6D3D-DA53-2404-ED2BBAF0B737}"/>
              </a:ext>
            </a:extLst>
          </p:cNvPr>
          <p:cNvSpPr/>
          <p:nvPr/>
        </p:nvSpPr>
        <p:spPr>
          <a:xfrm>
            <a:off x="6743700" y="5799138"/>
            <a:ext cx="2305050" cy="889000"/>
          </a:xfrm>
          <a:prstGeom prst="wedgeRoundRectCallout">
            <a:avLst>
              <a:gd name="adj1" fmla="val -113547"/>
              <a:gd name="adj2" fmla="val -11148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连接多个可重定位文件（包括库文件）；</a:t>
            </a:r>
            <a:endParaRPr lang="en-US" altLang="zh-CN" sz="140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zh-CN" altLang="en-US" sz="1400">
                <a:solidFill>
                  <a:srgbClr val="002060"/>
                </a:solidFill>
              </a:rPr>
              <a:t>解决外部地址问题</a:t>
            </a:r>
            <a:endParaRPr lang="en-US" altLang="zh-CN" sz="1400">
              <a:solidFill>
                <a:srgbClr val="002060"/>
              </a:solidFill>
            </a:endParaRPr>
          </a:p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BEB3399-0102-B1E3-CE82-4C0A08EEC58B}"/>
              </a:ext>
            </a:extLst>
          </p:cNvPr>
          <p:cNvCxnSpPr>
            <a:cxnSpLocks/>
          </p:cNvCxnSpPr>
          <p:nvPr/>
        </p:nvCxnSpPr>
        <p:spPr>
          <a:xfrm flipH="1">
            <a:off x="5862282" y="5589587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795DA3-7E6A-3C3A-79FB-0DEBAE941C5C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ECF200-025C-49D7-DF84-31D9604307D6}"/>
              </a:ext>
            </a:extLst>
          </p:cNvPr>
          <p:cNvCxnSpPr>
            <a:cxnSpLocks/>
          </p:cNvCxnSpPr>
          <p:nvPr/>
        </p:nvCxnSpPr>
        <p:spPr>
          <a:xfrm>
            <a:off x="1228725" y="105733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7A030B71-F80E-7F2C-D86C-09037683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C492B8-342A-87DE-EA19-BCCFA0EFE451}"/>
              </a:ext>
            </a:extLst>
          </p:cNvPr>
          <p:cNvSpPr txBox="1"/>
          <p:nvPr/>
        </p:nvSpPr>
        <p:spPr>
          <a:xfrm>
            <a:off x="1228725" y="454170"/>
            <a:ext cx="6096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编译程序结构</a:t>
            </a:r>
            <a:endParaRPr lang="zh-CN" altLang="en-US" sz="2800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B444617-3821-87CF-3D23-7C5445E41AAA}"/>
              </a:ext>
            </a:extLst>
          </p:cNvPr>
          <p:cNvSpPr/>
          <p:nvPr/>
        </p:nvSpPr>
        <p:spPr>
          <a:xfrm>
            <a:off x="4149725" y="1990937"/>
            <a:ext cx="1008063" cy="122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前端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71BA48-8492-52E0-F808-91553CF268DA}"/>
              </a:ext>
            </a:extLst>
          </p:cNvPr>
          <p:cNvSpPr/>
          <p:nvPr/>
        </p:nvSpPr>
        <p:spPr>
          <a:xfrm>
            <a:off x="5876925" y="1990937"/>
            <a:ext cx="1008063" cy="122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后端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DBACFB-20BE-284F-BD72-6B5987DA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1798849"/>
            <a:ext cx="719137" cy="792163"/>
          </a:xfrm>
          <a:prstGeom prst="rect">
            <a:avLst/>
          </a:prstGeom>
          <a:gradFill rotWithShape="1">
            <a:gsLst>
              <a:gs pos="0">
                <a:srgbClr val="FFFFE0"/>
              </a:gs>
              <a:gs pos="64999">
                <a:srgbClr val="FFFFB2"/>
              </a:gs>
              <a:gs pos="100000">
                <a:srgbClr val="FFFF9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68A6D7-F7DA-E267-1039-E5EEE1A3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1738524"/>
            <a:ext cx="719138" cy="792163"/>
          </a:xfrm>
          <a:prstGeom prst="rect">
            <a:avLst/>
          </a:prstGeom>
          <a:gradFill rotWithShape="1">
            <a:gsLst>
              <a:gs pos="0">
                <a:srgbClr val="FFFFE0"/>
              </a:gs>
              <a:gs pos="64999">
                <a:srgbClr val="FFFFB2"/>
              </a:gs>
              <a:gs pos="100000">
                <a:srgbClr val="FFFF90"/>
              </a:gs>
            </a:gsLst>
            <a:lin ang="54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911E2B7-63E3-F4D6-7D25-C4BDE81BA977}"/>
              </a:ext>
            </a:extLst>
          </p:cNvPr>
          <p:cNvSpPr/>
          <p:nvPr/>
        </p:nvSpPr>
        <p:spPr>
          <a:xfrm>
            <a:off x="2349500" y="2609268"/>
            <a:ext cx="1655763" cy="146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07A8296-CED7-242E-F10F-3EEC56D4FEB2}"/>
              </a:ext>
            </a:extLst>
          </p:cNvPr>
          <p:cNvSpPr/>
          <p:nvPr/>
        </p:nvSpPr>
        <p:spPr>
          <a:xfrm>
            <a:off x="5229225" y="2602124"/>
            <a:ext cx="5746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FF09CFA-F6F1-E4EC-4E7E-60F6417E44EE}"/>
              </a:ext>
            </a:extLst>
          </p:cNvPr>
          <p:cNvSpPr/>
          <p:nvPr/>
        </p:nvSpPr>
        <p:spPr>
          <a:xfrm>
            <a:off x="7029450" y="2530687"/>
            <a:ext cx="1800225" cy="15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01278-830F-3726-5235-6E41624954AC}"/>
              </a:ext>
            </a:extLst>
          </p:cNvPr>
          <p:cNvSpPr txBox="1"/>
          <p:nvPr/>
        </p:nvSpPr>
        <p:spPr>
          <a:xfrm>
            <a:off x="1281977" y="120911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49724D-AE6E-61C2-42BA-39770E0C01A1}"/>
              </a:ext>
            </a:extLst>
          </p:cNvPr>
          <p:cNvSpPr txBox="1"/>
          <p:nvPr/>
        </p:nvSpPr>
        <p:spPr>
          <a:xfrm>
            <a:off x="1605323" y="3220089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编译器前端和后端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5AFBB9C-047D-92C0-190D-E149B8524AC9}"/>
              </a:ext>
            </a:extLst>
          </p:cNvPr>
          <p:cNvSpPr txBox="1">
            <a:spLocks noChangeArrowheads="1"/>
          </p:cNvSpPr>
          <p:nvPr/>
        </p:nvSpPr>
        <p:spPr>
          <a:xfrm>
            <a:off x="1500187" y="3612342"/>
            <a:ext cx="10053802" cy="2855998"/>
          </a:xfrm>
          <a:prstGeom prst="rect">
            <a:avLst/>
          </a:prstGeom>
          <a:noFill/>
        </p:spPr>
        <p:txBody>
          <a:bodyPr vert="horz" lIns="25200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前端主要由与源语言有关而与目标机器无关的那些部分组成 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词法分析、语法分析、符号表的建立、语义分析和中间代码生成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与机器无关的代码优化工作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相应的错误处理工作和符号表操作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后端由编译程序中与目标机器有关的部分组成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与机器有关的代码优化、目标代码的生成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相应的错误处理和符号表操作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把编译程序划分成前端和后端的优点：</a:t>
            </a:r>
          </a:p>
          <a:p>
            <a:pPr lvl="1" algn="l">
              <a:lnSpc>
                <a:spcPct val="80000"/>
              </a:lnSpc>
            </a:pP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便于移植、便于编译程序的构造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1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FC052C-6CBB-990D-278A-318B3520A671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9E1706-3584-64D4-06B3-C93CDFDFDF7D}"/>
              </a:ext>
            </a:extLst>
          </p:cNvPr>
          <p:cNvCxnSpPr>
            <a:cxnSpLocks/>
          </p:cNvCxnSpPr>
          <p:nvPr/>
        </p:nvCxnSpPr>
        <p:spPr>
          <a:xfrm>
            <a:off x="1138238" y="818345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2611534B-DD53-2BA2-6E56-63C42F183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E3C832-3E54-7169-0202-CF34E977EC80}"/>
              </a:ext>
            </a:extLst>
          </p:cNvPr>
          <p:cNvSpPr txBox="1"/>
          <p:nvPr/>
        </p:nvSpPr>
        <p:spPr>
          <a:xfrm>
            <a:off x="1090180" y="247948"/>
            <a:ext cx="6096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编译程序基本结构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364C7-B90D-EE2E-01B9-E1742CF57FDE}"/>
              </a:ext>
            </a:extLst>
          </p:cNvPr>
          <p:cNvSpPr/>
          <p:nvPr/>
        </p:nvSpPr>
        <p:spPr>
          <a:xfrm>
            <a:off x="4656138" y="4927600"/>
            <a:ext cx="5745162" cy="116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F665A2-8E55-349A-CDE9-2C360EB753D5}"/>
              </a:ext>
            </a:extLst>
          </p:cNvPr>
          <p:cNvSpPr/>
          <p:nvPr/>
        </p:nvSpPr>
        <p:spPr>
          <a:xfrm>
            <a:off x="4138613" y="1052513"/>
            <a:ext cx="4405312" cy="367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79A58F6B-1393-D9C2-D8F2-71EEB5C8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601788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  <a:ea typeface="宋体" panose="02010600030101010101" pitchFamily="2" charset="-122"/>
              </a:rPr>
              <a:t>词法分析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750FE79-9B56-8966-4AC8-55A8ECE3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2778125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  <a:ea typeface="宋体" panose="02010600030101010101" pitchFamily="2" charset="-122"/>
              </a:rPr>
              <a:t>语法分析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7FC888D-36A4-8DD5-245B-FD875F17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3954463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  <a:ea typeface="宋体" panose="02010600030101010101" pitchFamily="2" charset="-122"/>
              </a:rPr>
              <a:t>语义分析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B5FF039-D925-B286-6F3B-8B839256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5132388"/>
            <a:ext cx="16002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  <a:ea typeface="宋体" panose="02010600030101010101" pitchFamily="2" charset="-122"/>
              </a:rPr>
              <a:t>代码生成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E4DBD5F4-EE28-BE48-9F4B-047556EC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414713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  <a:ea typeface="宋体" panose="02010600030101010101" pitchFamily="2" charset="-122"/>
              </a:rPr>
              <a:t>符号表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15" name="AutoShape 10">
            <a:extLst>
              <a:ext uri="{FF2B5EF4-FFF2-40B4-BE49-F238E27FC236}">
                <a16:creationId xmlns:a16="http://schemas.microsoft.com/office/drawing/2014/main" id="{4FCC3097-E10B-3E26-7DA3-990657C907A3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5700713" y="3463925"/>
            <a:ext cx="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E1655D84-8211-4625-5764-8B11EF0EED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24513" y="1169988"/>
            <a:ext cx="1587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4">
            <a:extLst>
              <a:ext uri="{FF2B5EF4-FFF2-40B4-BE49-F238E27FC236}">
                <a16:creationId xmlns:a16="http://schemas.microsoft.com/office/drawing/2014/main" id="{9F0E95B0-41D3-953A-BBDD-2A0468D2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231900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字符序列</a:t>
            </a:r>
            <a:endParaRPr lang="en-US" altLang="zh-CN" sz="2000" i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FF55DF82-4C1A-5846-30F2-9CB423E1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30028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记号序列</a:t>
            </a:r>
            <a:endParaRPr lang="en-US" altLang="zh-CN" sz="2000" i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0016814-4555-8B51-865C-1ACCDF9F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4925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抽象语法树</a:t>
            </a:r>
            <a:endParaRPr lang="en-US" altLang="zh-CN" sz="2000" i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EE95179-27CA-05CC-D826-C4DE5F46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4727575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中间代码 </a:t>
            </a:r>
            <a:endParaRPr lang="en-US" altLang="zh-CN" sz="2000" i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029EB4F1-21B9-B33E-DDF0-070DB766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5911850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i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目标代码 </a:t>
            </a:r>
            <a:endParaRPr lang="en-US" altLang="zh-CN" sz="2000" i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09CA5EAE-66E6-141C-72B9-D0C1572037E7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3338513" y="1944688"/>
            <a:ext cx="1600200" cy="1470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4117BF7B-EC15-1968-F216-800B28B8120C}"/>
              </a:ext>
            </a:extLst>
          </p:cNvPr>
          <p:cNvCxnSpPr>
            <a:cxnSpLocks noChangeShapeType="1"/>
            <a:stCxn id="14" idx="3"/>
            <a:endCxn id="11" idx="1"/>
          </p:cNvCxnSpPr>
          <p:nvPr/>
        </p:nvCxnSpPr>
        <p:spPr bwMode="auto">
          <a:xfrm flipV="1">
            <a:off x="4030663" y="3121025"/>
            <a:ext cx="908050" cy="636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6A964F87-11F6-E4F9-7217-82668D40D582}"/>
              </a:ext>
            </a:extLst>
          </p:cNvPr>
          <p:cNvCxnSpPr>
            <a:cxnSpLocks noChangeShapeType="1"/>
            <a:stCxn id="14" idx="3"/>
            <a:endCxn id="12" idx="1"/>
          </p:cNvCxnSpPr>
          <p:nvPr/>
        </p:nvCxnSpPr>
        <p:spPr bwMode="auto">
          <a:xfrm>
            <a:off x="4030663" y="3757613"/>
            <a:ext cx="90805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714CB9B8-381E-C440-8A92-858E7775D29B}"/>
              </a:ext>
            </a:extLst>
          </p:cNvPr>
          <p:cNvCxnSpPr>
            <a:cxnSpLocks noChangeShapeType="1"/>
            <a:stCxn id="14" idx="2"/>
            <a:endCxn id="13" idx="1"/>
          </p:cNvCxnSpPr>
          <p:nvPr/>
        </p:nvCxnSpPr>
        <p:spPr bwMode="auto">
          <a:xfrm>
            <a:off x="3341688" y="4100513"/>
            <a:ext cx="1597025" cy="1374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C569E25-D867-F316-A8DB-23E4CC19D75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00713" y="2287588"/>
            <a:ext cx="0" cy="49053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323619-252B-A186-58B2-D918109202C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00713" y="4640263"/>
            <a:ext cx="38100" cy="4921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E0CEFD1-1920-1586-25CB-79135F563E41}"/>
              </a:ext>
            </a:extLst>
          </p:cNvPr>
          <p:cNvSpPr/>
          <p:nvPr/>
        </p:nvSpPr>
        <p:spPr>
          <a:xfrm>
            <a:off x="8004175" y="5124450"/>
            <a:ext cx="2232025" cy="644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90E9FFA5-E0D5-3282-3D3A-0A496C40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5170488"/>
            <a:ext cx="1944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代码优化</a:t>
            </a:r>
          </a:p>
        </p:txBody>
      </p:sp>
      <p:cxnSp>
        <p:nvCxnSpPr>
          <p:cNvPr id="30" name="曲线连接符 39">
            <a:extLst>
              <a:ext uri="{FF2B5EF4-FFF2-40B4-BE49-F238E27FC236}">
                <a16:creationId xmlns:a16="http://schemas.microsoft.com/office/drawing/2014/main" id="{22263707-9707-9BBC-606D-6FDC02AE5FE4}"/>
              </a:ext>
            </a:extLst>
          </p:cNvPr>
          <p:cNvCxnSpPr>
            <a:stCxn id="20" idx="3"/>
          </p:cNvCxnSpPr>
          <p:nvPr/>
        </p:nvCxnSpPr>
        <p:spPr>
          <a:xfrm>
            <a:off x="7770813" y="4927600"/>
            <a:ext cx="1385887" cy="196850"/>
          </a:xfrm>
          <a:prstGeom prst="curvedConnector3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41">
            <a:extLst>
              <a:ext uri="{FF2B5EF4-FFF2-40B4-BE49-F238E27FC236}">
                <a16:creationId xmlns:a16="http://schemas.microsoft.com/office/drawing/2014/main" id="{4088FE2B-FBC8-E89C-18D5-4788AC6E3C13}"/>
              </a:ext>
            </a:extLst>
          </p:cNvPr>
          <p:cNvCxnSpPr>
            <a:stCxn id="28" idx="1"/>
          </p:cNvCxnSpPr>
          <p:nvPr/>
        </p:nvCxnSpPr>
        <p:spPr>
          <a:xfrm rot="10800000">
            <a:off x="6816725" y="5124450"/>
            <a:ext cx="1187450" cy="322263"/>
          </a:xfrm>
          <a:prstGeom prst="curvedConnector3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注: 线形 31">
            <a:extLst>
              <a:ext uri="{FF2B5EF4-FFF2-40B4-BE49-F238E27FC236}">
                <a16:creationId xmlns:a16="http://schemas.microsoft.com/office/drawing/2014/main" id="{A4BD8A1F-8FEC-149D-0BEA-BC18C6009E78}"/>
              </a:ext>
            </a:extLst>
          </p:cNvPr>
          <p:cNvSpPr>
            <a:spLocks/>
          </p:cNvSpPr>
          <p:nvPr/>
        </p:nvSpPr>
        <p:spPr bwMode="auto">
          <a:xfrm>
            <a:off x="9015413" y="1878013"/>
            <a:ext cx="1152525" cy="458787"/>
          </a:xfrm>
          <a:prstGeom prst="borderCallout1">
            <a:avLst>
              <a:gd name="adj1" fmla="val 45736"/>
              <a:gd name="adj2" fmla="val -477"/>
              <a:gd name="adj3" fmla="val 112500"/>
              <a:gd name="adj4" fmla="val -38333"/>
            </a:avLst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dk1"/>
                </a:solidFill>
                <a:latin typeface="+mn-lt"/>
                <a:ea typeface="+mn-ea"/>
              </a:rPr>
              <a:t>前端</a:t>
            </a:r>
          </a:p>
        </p:txBody>
      </p:sp>
      <p:sp>
        <p:nvSpPr>
          <p:cNvPr id="33" name="标注: 线形 32">
            <a:extLst>
              <a:ext uri="{FF2B5EF4-FFF2-40B4-BE49-F238E27FC236}">
                <a16:creationId xmlns:a16="http://schemas.microsoft.com/office/drawing/2014/main" id="{04DDD22B-9A4B-FF5E-D244-B96A98217CC0}"/>
              </a:ext>
            </a:extLst>
          </p:cNvPr>
          <p:cNvSpPr>
            <a:spLocks/>
          </p:cNvSpPr>
          <p:nvPr/>
        </p:nvSpPr>
        <p:spPr bwMode="auto">
          <a:xfrm>
            <a:off x="2838450" y="5446713"/>
            <a:ext cx="1150938" cy="458787"/>
          </a:xfrm>
          <a:prstGeom prst="borderCallout1">
            <a:avLst>
              <a:gd name="adj1" fmla="val 43657"/>
              <a:gd name="adj2" fmla="val 101208"/>
              <a:gd name="adj3" fmla="val 80324"/>
              <a:gd name="adj4" fmla="val 157602"/>
            </a:avLst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dk1"/>
                </a:solidFill>
                <a:latin typeface="+mn-lt"/>
                <a:ea typeface="+mn-ea"/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40873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6957-0D7E-C191-B9EF-261A2DAA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形式语言和自动机</a:t>
            </a:r>
          </a:p>
        </p:txBody>
      </p:sp>
    </p:spTree>
    <p:extLst>
      <p:ext uri="{BB962C8B-B14F-4D97-AF65-F5344CB8AC3E}">
        <p14:creationId xmlns:p14="http://schemas.microsoft.com/office/powerpoint/2010/main" val="28250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960822-CAB6-900F-FB89-AA35FE6D79AF}"/>
              </a:ext>
            </a:extLst>
          </p:cNvPr>
          <p:cNvSpPr txBox="1"/>
          <p:nvPr/>
        </p:nvSpPr>
        <p:spPr>
          <a:xfrm>
            <a:off x="10056269" y="6250496"/>
            <a:ext cx="1879577" cy="28257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zh-CN" alt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编译原理</a:t>
            </a: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E5CB05E1-9868-B041-41BE-42C4AC60AF06}"/>
              </a:ext>
            </a:extLst>
          </p:cNvPr>
          <p:cNvSpPr txBox="1"/>
          <p:nvPr/>
        </p:nvSpPr>
        <p:spPr>
          <a:xfrm>
            <a:off x="1228725" y="688508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语言的运算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65E645-44B1-81FD-2A29-E82B9A7EC14F}"/>
              </a:ext>
            </a:extLst>
          </p:cNvPr>
          <p:cNvCxnSpPr>
            <a:cxnSpLocks/>
          </p:cNvCxnSpPr>
          <p:nvPr/>
        </p:nvCxnSpPr>
        <p:spPr>
          <a:xfrm>
            <a:off x="1228725" y="1228786"/>
            <a:ext cx="7600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20C51995-B3F8-18E0-8065-6F93DDDB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7" y="207168"/>
            <a:ext cx="23431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BB298E-BF25-C786-F213-BDD49A95D31A}"/>
              </a:ext>
            </a:extLst>
          </p:cNvPr>
          <p:cNvSpPr txBox="1"/>
          <p:nvPr/>
        </p:nvSpPr>
        <p:spPr>
          <a:xfrm>
            <a:off x="1343024" y="1569214"/>
            <a:ext cx="92630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Σ={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Σ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ε,a,b,aa,ab,ba,bb,aaa,aab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Σ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a,b,aa,ab,ba,bb,aaa,aab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ab,aabb,aaabbb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w|w∈Σ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w=a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,n≥1}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为字母表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上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a,aa,aaa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w|w∈Σ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w=a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,n≥1}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为字母表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上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的一个语言。                     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是字母表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上的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一个语言。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即 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是字母表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上的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64D08C-FADC-206F-062B-84C76615F0B3}"/>
              </a:ext>
            </a:extLst>
          </p:cNvPr>
          <p:cNvGrpSpPr/>
          <p:nvPr/>
        </p:nvGrpSpPr>
        <p:grpSpPr>
          <a:xfrm>
            <a:off x="8179758" y="1177790"/>
            <a:ext cx="1721160" cy="1555560"/>
            <a:chOff x="8179758" y="1177790"/>
            <a:chExt cx="1721160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EF4436C-EC80-5E69-D186-312F54F781EE}"/>
                    </a:ext>
                  </a:extLst>
                </p14:cNvPr>
                <p14:cNvContentPartPr/>
                <p14:nvPr/>
              </p14:nvContentPartPr>
              <p14:xfrm>
                <a:off x="8344638" y="1557230"/>
                <a:ext cx="1556280" cy="11761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EC5F8224-F285-80C0-7C55-ABBD0E8E8E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40318" y="1552910"/>
                  <a:ext cx="15649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C86FD65-692A-E52F-30FF-CDAA0104E4D9}"/>
                    </a:ext>
                  </a:extLst>
                </p14:cNvPr>
                <p14:cNvContentPartPr/>
                <p14:nvPr/>
              </p14:nvContentPartPr>
              <p14:xfrm>
                <a:off x="8594478" y="1177790"/>
                <a:ext cx="928800" cy="1515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AC27485-F070-C6C9-DDAB-8A066F5DDE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0158" y="1173470"/>
                  <a:ext cx="937440" cy="15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E682240-613A-8DCA-7E34-67837FAB14F6}"/>
                    </a:ext>
                  </a:extLst>
                </p14:cNvPr>
                <p14:cNvContentPartPr/>
                <p14:nvPr/>
              </p14:nvContentPartPr>
              <p14:xfrm>
                <a:off x="9102438" y="1317830"/>
                <a:ext cx="90360" cy="3092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7119946-3350-43E6-8D9E-4CD7EBFFC1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8118" y="1313510"/>
                  <a:ext cx="99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E86CBB1-394B-2F98-8C9B-54F01DA4DF60}"/>
                    </a:ext>
                  </a:extLst>
                </p14:cNvPr>
                <p14:cNvContentPartPr/>
                <p14:nvPr/>
              </p14:nvContentPartPr>
              <p14:xfrm>
                <a:off x="8179758" y="2050790"/>
                <a:ext cx="178200" cy="223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6A2AD91-AC8D-BE1A-02A8-E2688F656D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75438" y="2046470"/>
                  <a:ext cx="186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68C7C04-8559-7E03-4EAD-95CA188175B2}"/>
                    </a:ext>
                  </a:extLst>
                </p14:cNvPr>
                <p14:cNvContentPartPr/>
                <p14:nvPr/>
              </p14:nvContentPartPr>
              <p14:xfrm>
                <a:off x="9473238" y="1886270"/>
                <a:ext cx="50040" cy="65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FA460B5-77D6-58F4-FD3B-B9EF8A6447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68918" y="1881590"/>
                  <a:ext cx="5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2148ED41-DAEE-9942-AF99-8D387B58764F}"/>
                    </a:ext>
                  </a:extLst>
                </p14:cNvPr>
                <p14:cNvContentPartPr/>
                <p14:nvPr/>
              </p14:nvContentPartPr>
              <p14:xfrm>
                <a:off x="9168318" y="2232230"/>
                <a:ext cx="360" cy="990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CC6219B-5E30-6A14-5875-F74A86A4F8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3998" y="2227910"/>
                  <a:ext cx="9000" cy="1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95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3483</Words>
  <Application>Microsoft Office PowerPoint</Application>
  <PresentationFormat>宽屏</PresentationFormat>
  <Paragraphs>528</Paragraphs>
  <Slides>38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-apple-system</vt:lpstr>
      <vt:lpstr>Microsoft YaHei UI</vt:lpstr>
      <vt:lpstr>等线</vt:lpstr>
      <vt:lpstr>等线 Light</vt:lpstr>
      <vt:lpstr>仿宋</vt:lpstr>
      <vt:lpstr>SimHei</vt:lpstr>
      <vt:lpstr>华文新魏</vt:lpstr>
      <vt:lpstr>微软雅黑</vt:lpstr>
      <vt:lpstr>Arial</vt:lpstr>
      <vt:lpstr>Comic Sans MS</vt:lpstr>
      <vt:lpstr>Courier New</vt:lpstr>
      <vt:lpstr>Times New Roman</vt:lpstr>
      <vt:lpstr>Verdana</vt:lpstr>
      <vt:lpstr>Wingdings</vt:lpstr>
      <vt:lpstr>Office 主题​​</vt:lpstr>
      <vt:lpstr>位图图像</vt:lpstr>
      <vt:lpstr>公式</vt:lpstr>
      <vt:lpstr>第1章 编译器概述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 形式语言和自动机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 词法分析</vt:lpstr>
      <vt:lpstr>PowerPoint 演示文稿</vt:lpstr>
      <vt:lpstr>PowerPoint 演示文稿</vt:lpstr>
      <vt:lpstr>PowerPoint 演示文稿</vt:lpstr>
      <vt:lpstr>PowerPoint 演示文稿</vt:lpstr>
      <vt:lpstr>第3章 语法分析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Maxpicca</dc:creator>
  <cp:lastModifiedBy>Li Maxpicca</cp:lastModifiedBy>
  <cp:revision>13</cp:revision>
  <dcterms:created xsi:type="dcterms:W3CDTF">2022-06-02T00:54:31Z</dcterms:created>
  <dcterms:modified xsi:type="dcterms:W3CDTF">2022-06-02T04:21:48Z</dcterms:modified>
</cp:coreProperties>
</file>