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504" r:id="rId3"/>
    <p:sldId id="503" r:id="rId4"/>
    <p:sldId id="505" r:id="rId5"/>
    <p:sldId id="506" r:id="rId6"/>
    <p:sldId id="510" r:id="rId7"/>
    <p:sldId id="508" r:id="rId8"/>
    <p:sldId id="511" r:id="rId9"/>
    <p:sldId id="319" r:id="rId10"/>
    <p:sldId id="594" r:id="rId11"/>
    <p:sldId id="595" r:id="rId1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>
          <p15:clr>
            <a:srgbClr val="A4A3A4"/>
          </p15:clr>
        </p15:guide>
        <p15:guide id="2" pos="28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D0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14" autoAdjust="0"/>
  </p:normalViewPr>
  <p:slideViewPr>
    <p:cSldViewPr>
      <p:cViewPr varScale="1">
        <p:scale>
          <a:sx n="74" d="100"/>
          <a:sy n="74" d="100"/>
        </p:scale>
        <p:origin x="360" y="234"/>
      </p:cViewPr>
      <p:guideLst>
        <p:guide orient="horz" pos="2136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10" y="-62"/>
      </p:cViewPr>
      <p:guideLst>
        <p:guide orient="horz" pos="2136"/>
        <p:guide pos="28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299B-63A7-4D5D-8B1C-0F591CF6F3B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7061-97E9-43D1-90DF-17EAAD8DCF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78651-23C7-450B-A21A-2D0BBC9DF73C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1C4B7-2712-4B4B-872C-DFA7D5FBE8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70852" cy="3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5224268" y="0"/>
            <a:ext cx="3968806" cy="3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B1B57B-F05E-4A1C-B6E7-FF5E2CF9A28F}" type="datetime1">
              <a:rPr lang="zh-CN" altLang="en-US">
                <a:latin typeface="Times New Roman" panose="02020603050405020304" pitchFamily="18" charset="0"/>
              </a:rPr>
              <a:t>2021/12/3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24268" y="6492070"/>
            <a:ext cx="3968806" cy="3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93D8E-CE9A-442A-B2E7-0DC8182FE48B}" type="slidenum">
              <a:rPr lang="en-US" altLang="zh-CN">
                <a:latin typeface="Times New Roman" panose="02020603050405020304" pitchFamily="18" charset="0"/>
              </a:r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97188" y="533400"/>
            <a:ext cx="3403600" cy="2552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3416" y="3246566"/>
            <a:ext cx="6686243" cy="30859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重庆大学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70852" cy="3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5224268" y="0"/>
            <a:ext cx="3968806" cy="3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B1B57B-F05E-4A1C-B6E7-FF5E2CF9A28F}" type="datetime1">
              <a:rPr lang="zh-CN" altLang="en-US">
                <a:latin typeface="Times New Roman" panose="02020603050405020304" pitchFamily="18" charset="0"/>
              </a:rPr>
              <a:t>2021/12/3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24268" y="6492070"/>
            <a:ext cx="3968806" cy="3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3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34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93D8E-CE9A-442A-B2E7-0DC8182FE48B}" type="slidenum">
              <a:rPr lang="en-US" altLang="zh-CN">
                <a:latin typeface="Times New Roman" panose="02020603050405020304" pitchFamily="18" charset="0"/>
              </a:r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97188" y="533400"/>
            <a:ext cx="3403600" cy="25527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3416" y="3246566"/>
            <a:ext cx="6686243" cy="30859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重庆大学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4B4781-21EC-46DE-91AC-B62F31172F5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571857"/>
            <a:ext cx="7619048" cy="57142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424"/>
            <a:ext cx="9144000" cy="655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464A9-7234-46D5-84B6-8E871538E384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457200" y="533400"/>
            <a:ext cx="8229600" cy="5715000"/>
          </a:xfrm>
          <a:prstGeom prst="rect">
            <a:avLst/>
          </a:prstGeom>
          <a:noFill/>
          <a:ln w="9525" cap="rnd">
            <a:solidFill>
              <a:schemeClr val="folHlink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1800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smtClean="0">
                <a:solidFill>
                  <a:srgbClr val="FF3399"/>
                </a:solidFill>
              </a:rPr>
              <a:t>自然语言</a:t>
            </a:r>
            <a:r>
              <a:rPr lang="zh-CN" altLang="en-US" b="1" smtClean="0">
                <a:solidFill>
                  <a:srgbClr val="FF3399"/>
                </a:solidFill>
                <a:sym typeface="+mn-ea"/>
              </a:rPr>
              <a:t>处理</a:t>
            </a:r>
            <a:r>
              <a:rPr lang="zh-CN" altLang="en-US" b="1" smtClean="0">
                <a:solidFill>
                  <a:srgbClr val="FF3399"/>
                </a:solidFill>
              </a:rPr>
              <a:t/>
            </a:r>
            <a:br>
              <a:rPr lang="zh-CN" altLang="en-US" b="1" smtClean="0">
                <a:solidFill>
                  <a:srgbClr val="FF3399"/>
                </a:solidFill>
              </a:rPr>
            </a:br>
            <a:r>
              <a:rPr lang="zh-CN" altLang="en-US" sz="2000" b="1" smtClean="0">
                <a:solidFill>
                  <a:srgbClr val="FF3399"/>
                </a:solidFill>
              </a:rPr>
              <a:t/>
            </a:r>
            <a:br>
              <a:rPr lang="zh-CN" altLang="en-US" sz="2000" b="1" smtClean="0">
                <a:solidFill>
                  <a:srgbClr val="FF3399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Natural Language Processing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685800" y="3211513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4400" dirty="0">
                <a:latin typeface="Times New Roman" panose="02020603050405020304" pitchFamily="18" charset="0"/>
              </a:rPr>
              <a:t>期末复习</a:t>
            </a:r>
            <a:r>
              <a:rPr kumimoji="1" lang="en-US" altLang="zh-CN" sz="4400" dirty="0">
                <a:latin typeface="Times New Roman" panose="02020603050405020304" pitchFamily="18" charset="0"/>
              </a:rPr>
              <a:t>-</a:t>
            </a:r>
            <a:r>
              <a:rPr kumimoji="1" lang="zh-CN" altLang="en-US" sz="4400" dirty="0">
                <a:latin typeface="Times New Roman" panose="02020603050405020304" pitchFamily="18" charset="0"/>
              </a:rPr>
              <a:t>温故而知新</a:t>
            </a:r>
          </a:p>
        </p:txBody>
      </p:sp>
      <p:sp>
        <p:nvSpPr>
          <p:cNvPr id="3078" name="Text Box 24"/>
          <p:cNvSpPr txBox="1">
            <a:spLocks noChangeArrowheads="1"/>
          </p:cNvSpPr>
          <p:nvPr/>
        </p:nvSpPr>
        <p:spPr bwMode="auto">
          <a:xfrm>
            <a:off x="468313" y="4868863"/>
            <a:ext cx="8229600" cy="1383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GB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重庆大学计算机学院</a:t>
            </a:r>
            <a:r>
              <a:rPr kumimoji="1" lang="en-GB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GB" sz="2800" dirty="0">
                <a:latin typeface="楷体_GB2312" pitchFamily="49" charset="-122"/>
                <a:ea typeface="楷体_GB2312" pitchFamily="49" charset="-122"/>
              </a:rPr>
              <a:t>何中市</a:t>
            </a:r>
          </a:p>
          <a:p>
            <a:pPr eaLnBrk="1" hangingPunct="1"/>
            <a:r>
              <a:rPr kumimoji="1" lang="en-GB" altLang="zh-CN" sz="2800" dirty="0">
                <a:latin typeface="Times New Roman" panose="02020603050405020304" pitchFamily="18" charset="0"/>
              </a:rPr>
              <a:t>Email：zshe@cqu.edu.cn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http://www.cs.cqu.edu.cn/info/1325/4215.htm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en-US" altLang="zh-CN" sz="14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68313" y="619125"/>
            <a:ext cx="813593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主要内容介绍</a:t>
            </a:r>
            <a:r>
              <a:rPr lang="en-US" altLang="zh-CN" sz="3200" b="1" dirty="0">
                <a:solidFill>
                  <a:srgbClr val="FF33CC"/>
                </a:solidFill>
                <a:latin typeface="楷体_GB2312"/>
                <a:ea typeface="楷体_GB2312"/>
              </a:rPr>
              <a:t>-</a:t>
            </a: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课堂实际讲过：</a:t>
            </a: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83518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宗成庆的专著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统计自然语言处理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绪论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全部</a:t>
            </a:r>
            <a:endParaRPr lang="en-US" altLang="zh-CN" sz="2000" b="0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第2章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预备知识</a:t>
            </a:r>
            <a:r>
              <a:rPr lang="en-US" altLang="zh-CN" sz="2000" b="0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0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全部</a:t>
            </a:r>
            <a:endParaRPr lang="en-US" altLang="zh-CN" sz="2000" b="0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第3章    形式语言与自动机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部分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第4章    语料库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知识库：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全部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第5章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语言模型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：全部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第6章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概率图模型：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全部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第7章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自动分词、命名实体识别与词性标注：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全部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第9章    语义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部分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词义消歧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第10+章 应用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文本分类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eaLnBrk="1" fontAlgn="base" hangingPunct="1">
              <a:spcBef>
                <a:spcPct val="50000"/>
              </a:spcBef>
              <a:buNone/>
              <a:defRPr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深度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学习（卷积神经网络、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LSTM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）在文本分类中的应用</a:t>
            </a:r>
            <a:endParaRPr lang="en-US" altLang="zh-CN" sz="2000" b="0" i="0" u="none" strike="noStrike" kern="1200" cap="none" spc="0" normalizeH="0" baseline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en-US" altLang="zh-CN" sz="14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68313" y="619125"/>
            <a:ext cx="813593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主要内容：重要概念</a:t>
            </a:r>
            <a:r>
              <a:rPr lang="en-US" altLang="zh-CN" sz="3200" b="1" dirty="0">
                <a:solidFill>
                  <a:srgbClr val="FF33CC"/>
                </a:solidFill>
                <a:latin typeface="楷体_GB2312"/>
                <a:ea typeface="楷体_GB2312"/>
              </a:rPr>
              <a:t>-</a:t>
            </a: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计算</a:t>
            </a:r>
            <a:r>
              <a:rPr lang="en-US" altLang="zh-CN" sz="3200" b="1" dirty="0">
                <a:solidFill>
                  <a:srgbClr val="FF33CC"/>
                </a:solidFill>
                <a:latin typeface="楷体_GB2312"/>
                <a:ea typeface="楷体_GB2312"/>
              </a:rPr>
              <a:t>-</a:t>
            </a: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问题</a:t>
            </a: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8351838" cy="523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宗成庆的专著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统计自然语言处理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绪论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NLP-NLU-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研究内容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面临困难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基本方法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研究现状</a:t>
            </a:r>
            <a:endParaRPr lang="en-US" altLang="zh-CN" sz="2000" b="0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第2章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预备知识</a:t>
            </a:r>
            <a:r>
              <a:rPr lang="en-US" altLang="zh-CN" sz="2000" b="0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0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概率论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最大似然估计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贝叶斯法则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决策理论、信息论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熵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互信息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交叉熵</a:t>
            </a:r>
            <a:endParaRPr lang="en-US" altLang="zh-CN" sz="2000" b="0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第3章    形式语言与自动机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形式语言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形式语法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-CFG-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典型应用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@NLP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第4章    语料库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知识库：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语料库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典型语料库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语言知识库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典型（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WordNet, FrameNet;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知网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HowNet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、北大综合语言知识库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CLKB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第5章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语言模型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元语法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/n-gram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困惑度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数据平滑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词向量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第6章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概率图模型：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贝叶斯网络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马尔可夫模型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-HMM-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第7章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自动分词、命名实体识别与词性标注：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第9章    语义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词义消歧的概念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（没有介绍角色标注）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第10+章 应用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文本分类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信息检索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-自动文摘等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-VSM-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分类器</a:t>
            </a:r>
            <a:endParaRPr lang="zh-CN" altLang="en-US" sz="2000" b="0" i="0" u="none" strike="noStrike" kern="1200" cap="none" spc="0" normalizeH="0" baseline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4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课程目标</a:t>
            </a:r>
            <a:endParaRPr lang="zh-CN" altLang="en-US" sz="3200" b="1" dirty="0">
              <a:solidFill>
                <a:srgbClr val="FF33CC"/>
              </a:solidFill>
              <a:latin typeface="楷体_GB2312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879620" name="Text Box 4"/>
          <p:cNvSpPr txBox="1"/>
          <p:nvPr/>
        </p:nvSpPr>
        <p:spPr>
          <a:xfrm>
            <a:off x="395288" y="1268413"/>
            <a:ext cx="8351837" cy="2891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目标 </a:t>
            </a:r>
          </a:p>
          <a:p>
            <a:pPr marL="914400" lvl="1" indent="-457200" algn="l" rtl="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通过本课程的理论学习与实践，使学生了解自然语言处理的整个过程，</a:t>
            </a:r>
          </a:p>
          <a:p>
            <a:pPr marL="914400" lvl="1" indent="-457200" algn="l" rtl="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熟悉词语切分、词性标注、句法分析、浅层语义理解、命名实体识别和关系抽取等子任务的内在原理和方法，</a:t>
            </a:r>
          </a:p>
          <a:p>
            <a:pPr marL="914400" lvl="1" indent="-457200" algn="l" rtl="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能够利用这些研究进行知识图谱、智能问答、语义检索和机器阅读等应用实践，尤其是利用深度学习技术开发创新性应用。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en-US" altLang="zh-CN" sz="1200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教学参考资料</a:t>
            </a:r>
            <a:endParaRPr lang="zh-CN" altLang="en-US" sz="3200" b="1" dirty="0">
              <a:solidFill>
                <a:srgbClr val="FF33CC"/>
              </a:solidFill>
              <a:latin typeface="楷体_GB2312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880645" name="Text Box 5"/>
          <p:cNvSpPr txBox="1"/>
          <p:nvPr/>
        </p:nvSpPr>
        <p:spPr>
          <a:xfrm>
            <a:off x="468313" y="1268413"/>
            <a:ext cx="81359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b="1" dirty="0">
                <a:solidFill>
                  <a:srgbClr val="FF33CC"/>
                </a:solidFill>
                <a:latin typeface="楷体_GB2312"/>
                <a:ea typeface="楷体_GB2312"/>
              </a:rPr>
              <a:t>主要教材</a:t>
            </a:r>
            <a:endParaRPr lang="zh-CN" altLang="en-US" sz="2400" b="1" dirty="0">
              <a:solidFill>
                <a:srgbClr val="FF33CC"/>
              </a:solidFill>
              <a:latin typeface="楷体_GB2312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468313" y="2058988"/>
            <a:ext cx="8351838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宗成庆 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著,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统计自然语言处理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（第2版）,清华大学出版社，2013，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页数570，定价:98.00元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Yoav Goldberg 著,车万翔，郭江，张伟男，刘铭 译，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基于深度学习的自然语言处理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,机械工业出版社，2018，页数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255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，定价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:69.00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元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隶书" panose="02010509060101010101" pitchFamily="49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隶书" panose="02010509060101010101" pitchFamily="49" charset="-122"/>
                <a:cs typeface="+mn-cs"/>
              </a:rPr>
              <a:t>Steven，Bird　Ewan，Klein　Edward，Loper 著，陈涛，张旭，崔杨，刘海平 译，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隶书" panose="02010509060101010101" pitchFamily="49" charset="-122"/>
                <a:cs typeface="+mn-cs"/>
              </a:rPr>
              <a:t>Python自然语言处理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隶书" panose="02010509060101010101" pitchFamily="49" charset="-122"/>
                <a:cs typeface="+mn-cs"/>
              </a:rPr>
              <a:t>，人民邮电出版社，2014，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页数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484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，定价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:89.00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元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/>
      <p:bldP spid="88064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4</a:t>
            </a:fld>
            <a:endParaRPr lang="en-US" altLang="zh-CN" sz="1200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81667" name="Text Box 3"/>
          <p:cNvSpPr txBox="1"/>
          <p:nvPr/>
        </p:nvSpPr>
        <p:spPr>
          <a:xfrm>
            <a:off x="456883" y="533400"/>
            <a:ext cx="8351837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kumimoji="1" lang="zh-CN" altLang="en-US" sz="24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统计自然语言处理</a:t>
            </a:r>
            <a:r>
              <a:rPr kumimoji="1" lang="zh-CN" altLang="en-US" sz="2400" noProof="0" dirty="0" smtClean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（第2版）,宗成庆 著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FF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课件基于教材作者课件</a:t>
            </a:r>
            <a:r>
              <a:rPr lang="en-US" altLang="zh-CN" sz="2400" b="1" dirty="0">
                <a:solidFill>
                  <a:srgbClr val="FF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PDF</a:t>
            </a:r>
            <a:r>
              <a:rPr lang="zh-CN" altLang="en-US" sz="2400" b="1" dirty="0">
                <a:solidFill>
                  <a:srgbClr val="FF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版本，致谢！</a:t>
            </a:r>
            <a:endParaRPr lang="en-US" altLang="zh-CN" sz="2400" b="1" dirty="0">
              <a:solidFill>
                <a:srgbClr val="FF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05" y="1640840"/>
            <a:ext cx="3295015" cy="464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5</a:t>
            </a:fld>
            <a:endParaRPr lang="en-US" altLang="zh-CN" sz="1200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81667" name="Text Box 3"/>
          <p:cNvSpPr txBox="1"/>
          <p:nvPr/>
        </p:nvSpPr>
        <p:spPr>
          <a:xfrm>
            <a:off x="468313" y="549275"/>
            <a:ext cx="83518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隶书" panose="02010509060101010101" pitchFamily="49" charset="-122"/>
                <a:sym typeface="+mn-ea"/>
              </a:rPr>
              <a:t>基于深度学习的自然语言处理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隶书" panose="02010509060101010101" pitchFamily="49" charset="-122"/>
              </a:rPr>
              <a:t>：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隶书" panose="02010509060101010101" pitchFamily="49" charset="-122"/>
                <a:sym typeface="+mn-ea"/>
              </a:rPr>
              <a:t>Yoav Goldberg 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2319"/>
          <a:stretch>
            <a:fillRect/>
          </a:stretch>
        </p:blipFill>
        <p:spPr>
          <a:xfrm>
            <a:off x="2676525" y="1430020"/>
            <a:ext cx="4406265" cy="481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t>6</a:t>
            </a:fld>
            <a:endParaRPr lang="en-US" altLang="zh-CN" sz="1200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81667" name="Text Box 3"/>
          <p:cNvSpPr txBox="1"/>
          <p:nvPr/>
        </p:nvSpPr>
        <p:spPr>
          <a:xfrm>
            <a:off x="468313" y="549275"/>
            <a:ext cx="8351837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en-US" altLang="zh-CN" sz="24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Python自然语言处理</a:t>
            </a:r>
            <a:r>
              <a:rPr lang="en-US" altLang="zh-CN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Steven，Bird　Ewan，Klein　Edward，Loper 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35" y="1652270"/>
            <a:ext cx="3482975" cy="463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en-US" altLang="zh-CN" sz="14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68313" y="619125"/>
            <a:ext cx="813593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CC"/>
                </a:solidFill>
                <a:latin typeface="楷体_GB2312"/>
                <a:ea typeface="楷体_GB2312"/>
              </a:rPr>
              <a:t>主要内容介绍：</a:t>
            </a: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8351838" cy="553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宗成庆的专著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统计自然语言处理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，主要章节内容如下：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绪论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 b="0" i="0" u="none" strike="noStrike" kern="1200" cap="none" spc="0" normalizeH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第2章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预备知识</a:t>
            </a:r>
            <a:r>
              <a:rPr lang="en-US" altLang="zh-CN" sz="2000" b="0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第3章    形式语言与自动机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第4章    语料库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知识库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第5章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语言模型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第6章   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概率图模型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第7章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自动分词、命名实体识别与词性标注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第8章    句法分析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第9章    语义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第10章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篇章分析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第10+章 应用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机器翻译、语音翻译、文本分类、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信息检索、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自动文摘等</a:t>
            </a:r>
            <a:endParaRPr lang="en-US" altLang="zh-CN" sz="2000" b="0" i="0" u="none" strike="noStrike" kern="1200" cap="none" spc="0" normalizeH="0" baseline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130" y="203073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endParaRPr lang="en-US" altLang="zh-CN" sz="2800" dirty="0" smtClean="0">
              <a:solidFill>
                <a:srgbClr val="000000"/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464A9-7234-46D5-84B6-8E871538E384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457200" y="533400"/>
            <a:ext cx="8229600" cy="5715000"/>
          </a:xfrm>
          <a:prstGeom prst="rect">
            <a:avLst/>
          </a:prstGeom>
          <a:noFill/>
          <a:ln w="9525" cap="rnd">
            <a:solidFill>
              <a:schemeClr val="folHlink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1800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smtClean="0">
                <a:solidFill>
                  <a:srgbClr val="FF3399"/>
                </a:solidFill>
              </a:rPr>
              <a:t>自然语言</a:t>
            </a:r>
            <a:r>
              <a:rPr lang="zh-CN" altLang="en-US" b="1" smtClean="0">
                <a:solidFill>
                  <a:srgbClr val="FF3399"/>
                </a:solidFill>
                <a:sym typeface="+mn-ea"/>
              </a:rPr>
              <a:t>处理</a:t>
            </a:r>
            <a:r>
              <a:rPr lang="zh-CN" altLang="en-US" b="1" smtClean="0">
                <a:solidFill>
                  <a:srgbClr val="FF3399"/>
                </a:solidFill>
              </a:rPr>
              <a:t/>
            </a:r>
            <a:br>
              <a:rPr lang="zh-CN" altLang="en-US" b="1" smtClean="0">
                <a:solidFill>
                  <a:srgbClr val="FF3399"/>
                </a:solidFill>
              </a:rPr>
            </a:br>
            <a:r>
              <a:rPr lang="zh-CN" altLang="en-US" sz="2000" b="1" smtClean="0">
                <a:solidFill>
                  <a:srgbClr val="FF3399"/>
                </a:solidFill>
              </a:rPr>
              <a:t/>
            </a:r>
            <a:br>
              <a:rPr lang="zh-CN" altLang="en-US" sz="2000" b="1" smtClean="0">
                <a:solidFill>
                  <a:srgbClr val="FF3399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Natural Language Processing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685800" y="3211513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4400" dirty="0">
                <a:latin typeface="Times New Roman" panose="02020603050405020304" pitchFamily="18" charset="0"/>
              </a:rPr>
              <a:t>复习</a:t>
            </a:r>
          </a:p>
        </p:txBody>
      </p:sp>
      <p:sp>
        <p:nvSpPr>
          <p:cNvPr id="3078" name="Text Box 24"/>
          <p:cNvSpPr txBox="1">
            <a:spLocks noChangeArrowheads="1"/>
          </p:cNvSpPr>
          <p:nvPr/>
        </p:nvSpPr>
        <p:spPr bwMode="auto">
          <a:xfrm>
            <a:off x="468313" y="4868863"/>
            <a:ext cx="8229600" cy="138366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GB" sz="2800" dirty="0">
                <a:latin typeface="楷体_GB2312" pitchFamily="49" charset="-122"/>
                <a:ea typeface="楷体_GB2312" pitchFamily="49" charset="-122"/>
              </a:rPr>
              <a:t>重庆大学计算机学院</a:t>
            </a:r>
            <a:r>
              <a:rPr kumimoji="1" lang="en-GB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GB" sz="2800" dirty="0">
                <a:latin typeface="楷体_GB2312" pitchFamily="49" charset="-122"/>
                <a:ea typeface="楷体_GB2312" pitchFamily="49" charset="-122"/>
              </a:rPr>
              <a:t>何中市</a:t>
            </a:r>
          </a:p>
          <a:p>
            <a:pPr eaLnBrk="1" hangingPunct="1"/>
            <a:r>
              <a:rPr kumimoji="1" lang="en-GB" altLang="zh-CN" sz="2800" dirty="0">
                <a:latin typeface="Times New Roman" panose="02020603050405020304" pitchFamily="18" charset="0"/>
              </a:rPr>
              <a:t>Email：zshe@cqu.edu.cn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http://www.cs.cqu.edu.cn/info/1325/4215.htm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90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595" y="1554480"/>
            <a:ext cx="6480810" cy="4805045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1. </a:t>
            </a:r>
            <a:r>
              <a:rPr lang="zh-CN" altLang="en-US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考核大纲</a:t>
            </a:r>
          </a:p>
          <a:p>
            <a:pPr lvl="1" algn="l">
              <a:buClrTx/>
              <a:buSzTx/>
            </a:pP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期末考试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-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开卷笔试：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70%</a:t>
            </a:r>
            <a:endParaRPr lang="zh-CN" altLang="en-US" sz="2100" dirty="0" smtClean="0">
              <a:solidFill>
                <a:srgbClr val="000065"/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  <a:p>
            <a:pPr lvl="1" algn="l">
              <a:buClrTx/>
              <a:buSzTx/>
            </a:pP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实践项目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-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实验两次：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20%</a:t>
            </a:r>
          </a:p>
          <a:p>
            <a:pPr lvl="1" algn="l">
              <a:buClrTx/>
              <a:buSzTx/>
            </a:pP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研究报告-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作业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讨论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：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10%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2. </a:t>
            </a:r>
            <a:r>
              <a:rPr lang="zh-CN" altLang="en-US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覆盖章节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课堂实际讲过内容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1-7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章，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9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章前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6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节，</a:t>
            </a:r>
            <a:r>
              <a:rPr lang="en-US" altLang="zh-CN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13</a:t>
            </a:r>
            <a:r>
              <a:rPr lang="zh-CN" altLang="en-US" sz="21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章</a:t>
            </a:r>
            <a:endParaRPr lang="en-US" altLang="zh-CN" sz="2100" dirty="0" smtClean="0">
              <a:solidFill>
                <a:srgbClr val="000065"/>
              </a:solidFill>
              <a:latin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3. </a:t>
            </a:r>
            <a:r>
              <a:rPr lang="zh-CN" altLang="en-US" sz="2400" dirty="0" smtClean="0">
                <a:solidFill>
                  <a:srgbClr val="000065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题目类型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 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100" b="1" dirty="0">
                <a:solidFill>
                  <a:srgbClr val="0000FF"/>
                </a:solidFill>
              </a:rPr>
              <a:t>填空题</a:t>
            </a:r>
            <a:r>
              <a:rPr lang="en-US" altLang="zh-CN" sz="2100" b="1" dirty="0">
                <a:solidFill>
                  <a:srgbClr val="0000FF"/>
                </a:solidFill>
              </a:rPr>
              <a:t>10*2</a:t>
            </a:r>
            <a:r>
              <a:rPr lang="zh-CN" altLang="en-US" sz="2100" b="1" dirty="0">
                <a:solidFill>
                  <a:srgbClr val="0000FF"/>
                </a:solidFill>
              </a:rPr>
              <a:t>、简答题</a:t>
            </a:r>
            <a:r>
              <a:rPr lang="en-US" altLang="zh-CN" sz="2100" b="1" dirty="0">
                <a:solidFill>
                  <a:srgbClr val="0000FF"/>
                </a:solidFill>
              </a:rPr>
              <a:t>4*5</a:t>
            </a:r>
            <a:r>
              <a:rPr lang="zh-CN" altLang="en-US" sz="2100" b="1" dirty="0">
                <a:solidFill>
                  <a:srgbClr val="0000FF"/>
                </a:solidFill>
              </a:rPr>
              <a:t>、计算题、综合分析题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100" b="1" dirty="0">
                <a:solidFill>
                  <a:srgbClr val="0000FF"/>
                </a:solidFill>
              </a:rPr>
              <a:t>计算机题</a:t>
            </a:r>
            <a:r>
              <a:rPr lang="en-US" altLang="zh-CN" sz="2100" b="1" dirty="0">
                <a:solidFill>
                  <a:srgbClr val="0000FF"/>
                </a:solidFill>
              </a:rPr>
              <a:t>2*15</a:t>
            </a:r>
            <a:r>
              <a:rPr lang="zh-CN" altLang="en-US" sz="2100" b="1" dirty="0">
                <a:solidFill>
                  <a:srgbClr val="0000FF"/>
                </a:solidFill>
              </a:rPr>
              <a:t>：语言模型应用</a:t>
            </a:r>
            <a:r>
              <a:rPr lang="en-US" altLang="zh-CN" sz="2100" b="1" dirty="0">
                <a:solidFill>
                  <a:srgbClr val="0000FF"/>
                </a:solidFill>
              </a:rPr>
              <a:t>-</a:t>
            </a:r>
            <a:r>
              <a:rPr lang="zh-CN" altLang="en-US" sz="2100" b="1" dirty="0">
                <a:solidFill>
                  <a:srgbClr val="0000FF"/>
                </a:solidFill>
              </a:rPr>
              <a:t>句子的概率、贝叶斯网络</a:t>
            </a:r>
            <a:r>
              <a:rPr lang="en-US" altLang="zh-CN" sz="2100" b="1" dirty="0">
                <a:solidFill>
                  <a:srgbClr val="0000FF"/>
                </a:solidFill>
              </a:rPr>
              <a:t>-</a:t>
            </a:r>
            <a:r>
              <a:rPr lang="zh-CN" altLang="en-US" sz="2100" b="1" dirty="0">
                <a:solidFill>
                  <a:srgbClr val="0000FF"/>
                </a:solidFill>
              </a:rPr>
              <a:t>概率，</a:t>
            </a:r>
            <a:r>
              <a:rPr lang="en-US" altLang="zh-CN" sz="2100" b="1" dirty="0">
                <a:solidFill>
                  <a:srgbClr val="0000FF"/>
                </a:solidFill>
              </a:rPr>
              <a:t>HMM-</a:t>
            </a:r>
            <a:r>
              <a:rPr lang="zh-CN" altLang="en-US" sz="2100" b="1" dirty="0">
                <a:solidFill>
                  <a:srgbClr val="0000FF"/>
                </a:solidFill>
              </a:rPr>
              <a:t>序列概率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100" b="1" dirty="0">
                <a:solidFill>
                  <a:srgbClr val="0000FF"/>
                </a:solidFill>
                <a:sym typeface="+mn-ea"/>
              </a:rPr>
              <a:t>综合分析题</a:t>
            </a:r>
            <a:r>
              <a:rPr lang="en-US" altLang="zh-CN" sz="2100" b="1" dirty="0">
                <a:solidFill>
                  <a:srgbClr val="0000FF"/>
                </a:solidFill>
                <a:sym typeface="+mn-ea"/>
              </a:rPr>
              <a:t>2/3*15/10</a:t>
            </a:r>
            <a:r>
              <a:rPr lang="zh-CN" altLang="en-US" sz="2100" b="1" dirty="0">
                <a:solidFill>
                  <a:srgbClr val="0000FF"/>
                </a:solidFill>
                <a:sym typeface="+mn-ea"/>
              </a:rPr>
              <a:t>：</a:t>
            </a:r>
            <a:r>
              <a:rPr lang="zh-CN" altLang="en-US" sz="2100" b="1" dirty="0">
                <a:solidFill>
                  <a:srgbClr val="0000FF"/>
                </a:solidFill>
              </a:rPr>
              <a:t>文本分类、词义消歧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710</Words>
  <Application>Microsoft Office PowerPoint</Application>
  <PresentationFormat>全屏显示(4:3)</PresentationFormat>
  <Paragraphs>93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自然语言处理  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自然语言处理  Natural Language Processing</vt:lpstr>
      <vt:lpstr>大纲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CQU</cp:lastModifiedBy>
  <cp:revision>271</cp:revision>
  <cp:lastPrinted>2016-05-18T04:44:00Z</cp:lastPrinted>
  <dcterms:created xsi:type="dcterms:W3CDTF">2016-05-18T01:14:00Z</dcterms:created>
  <dcterms:modified xsi:type="dcterms:W3CDTF">2021-12-03T08:34:07Z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ACEA0A0DBC8F472BAE418DC77609A156</vt:lpwstr>
  </property>
</Properties>
</file>