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6" r:id="rId4"/>
    <p:sldId id="267" r:id="rId5"/>
    <p:sldId id="293" r:id="rId6"/>
    <p:sldId id="294" r:id="rId7"/>
    <p:sldId id="289" r:id="rId8"/>
    <p:sldId id="298" r:id="rId9"/>
    <p:sldId id="299" r:id="rId10"/>
    <p:sldId id="300" r:id="rId11"/>
    <p:sldId id="301" r:id="rId12"/>
    <p:sldId id="302" r:id="rId13"/>
  </p:sldIdLst>
  <p:sldSz cx="9144000" cy="6858000" type="screen4x3"/>
  <p:notesSz cx="9144000" cy="6858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13"/>
  </p:normalViewPr>
  <p:slideViewPr>
    <p:cSldViewPr showGuides="1">
      <p:cViewPr varScale="1">
        <p:scale>
          <a:sx n="78" d="100"/>
          <a:sy n="78" d="100"/>
        </p:scale>
        <p:origin x="1008" y="91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582AE2-3FD8-4844-B9A1-A6145F97F7E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2021-12-26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6A100C-108E-4B68-8F2D-4BBFF56AE52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283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9ED8F7-7197-4684-83F1-CA885A92DFD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2021-12-26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3E7BD4-DEAD-4188-85F1-70E56481A72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4796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defTabSz="973455" eaLnBrk="1" hangingPunct="1"/>
            <a:r>
              <a:rPr lang="en-US" altLang="zh-CN" sz="1300" dirty="0">
                <a:latin typeface="Times New Roman" panose="02020603050405020304" pitchFamily="18" charset="0"/>
              </a:rPr>
              <a:t>高等代数</a:t>
            </a:r>
          </a:p>
        </p:txBody>
      </p:sp>
      <p:sp>
        <p:nvSpPr>
          <p:cNvPr id="6147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defTabSz="973455" eaLnBrk="1" hangingPunct="1"/>
            <a:fld id="{BB962C8B-B14F-4D97-AF65-F5344CB8AC3E}" type="datetime1">
              <a:rPr lang="zh-CN" altLang="en-US" sz="1300" dirty="0">
                <a:latin typeface="Times New Roman" panose="02020603050405020304" pitchFamily="18" charset="0"/>
              </a:rPr>
              <a:t>2021-12-26</a:t>
            </a:fld>
            <a:endParaRPr lang="zh-CN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6148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defTabSz="97345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</a:rPr>
              <a:t>1</a:t>
            </a:fld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6149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50" name="Rectangle 3"/>
          <p:cNvSpPr>
            <a:spLocks noGrp="1"/>
          </p:cNvSpPr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重庆大学</a:t>
            </a:r>
          </a:p>
        </p:txBody>
      </p:sp>
    </p:spTree>
    <p:extLst>
      <p:ext uri="{BB962C8B-B14F-4D97-AF65-F5344CB8AC3E}">
        <p14:creationId xmlns:p14="http://schemas.microsoft.com/office/powerpoint/2010/main" val="296556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defTabSz="973455" eaLnBrk="1" hangingPunct="1"/>
            <a:r>
              <a:rPr lang="en-US" altLang="zh-CN" sz="1300" dirty="0">
                <a:latin typeface="Times New Roman" panose="02020603050405020304" pitchFamily="18" charset="0"/>
              </a:rPr>
              <a:t>高等代数</a:t>
            </a:r>
          </a:p>
        </p:txBody>
      </p:sp>
      <p:sp>
        <p:nvSpPr>
          <p:cNvPr id="12291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defTabSz="973455" eaLnBrk="1" hangingPunct="1"/>
            <a:fld id="{BB962C8B-B14F-4D97-AF65-F5344CB8AC3E}" type="datetime1">
              <a:rPr lang="zh-CN" altLang="en-US" sz="1300" dirty="0">
                <a:latin typeface="Times New Roman" panose="02020603050405020304" pitchFamily="18" charset="0"/>
              </a:rPr>
              <a:t>2021-12-26</a:t>
            </a:fld>
            <a:endParaRPr lang="zh-CN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12292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defTabSz="97345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</a:rPr>
              <a:t>5</a:t>
            </a:fld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1229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6629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2021-12-26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2021-12-26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2021-12-26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D37FEA-3749-45F1-9F4F-CE5E2957EEF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2021-12-26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2021-12-26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2021-12-26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2021-12-26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2021-12-26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2021-12-26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2021-12-26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2021-12-26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2021-12-26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2" name="图片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-387350"/>
            <a:ext cx="9144000" cy="6553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  <a:t>1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94211" name="Text Box 3"/>
          <p:cNvSpPr txBox="1"/>
          <p:nvPr/>
        </p:nvSpPr>
        <p:spPr>
          <a:xfrm>
            <a:off x="468313" y="3573463"/>
            <a:ext cx="8229600" cy="7112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>
                <a:latin typeface="宋体" panose="02010600030101010101" pitchFamily="2" charset="-122"/>
              </a:rPr>
              <a:t>课程复习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4" name="Text Box 4"/>
          <p:cNvSpPr txBox="1"/>
          <p:nvPr/>
        </p:nvSpPr>
        <p:spPr>
          <a:xfrm>
            <a:off x="457200" y="1736725"/>
            <a:ext cx="8229600" cy="1446213"/>
          </a:xfrm>
          <a:prstGeom prst="rect">
            <a:avLst/>
          </a:prstGeom>
          <a:solidFill>
            <a:srgbClr val="66FF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400" b="1" dirty="0">
                <a:solidFill>
                  <a:srgbClr val="FF33CC"/>
                </a:solidFill>
                <a:latin typeface="Monotype Corsiva" panose="03010101010201010101" pitchFamily="66" charset="0"/>
              </a:rPr>
              <a:t>《</a:t>
            </a:r>
            <a:r>
              <a:rPr lang="zh-CN" altLang="en-US" sz="4400" b="1" dirty="0">
                <a:solidFill>
                  <a:srgbClr val="FF33CC"/>
                </a:solidFill>
                <a:latin typeface="Monotype Corsiva" panose="03010101010201010101" pitchFamily="66" charset="0"/>
              </a:rPr>
              <a:t>机器学习基础</a:t>
            </a:r>
            <a:r>
              <a:rPr lang="en-US" altLang="zh-CN" sz="4400" b="1" dirty="0">
                <a:solidFill>
                  <a:srgbClr val="FF33CC"/>
                </a:solidFill>
                <a:latin typeface="Monotype Corsiva" panose="03010101010201010101" pitchFamily="66" charset="0"/>
              </a:rPr>
              <a:t>》</a:t>
            </a:r>
            <a:br>
              <a:rPr lang="en-US" altLang="zh-CN" sz="4400" b="1" dirty="0">
                <a:solidFill>
                  <a:srgbClr val="FF33CC"/>
                </a:solidFill>
                <a:latin typeface="Monotype Corsiva" panose="03010101010201010101" pitchFamily="66" charset="0"/>
              </a:rPr>
            </a:br>
            <a:r>
              <a:rPr lang="en-US" altLang="zh-CN" sz="4400" b="1" dirty="0">
                <a:solidFill>
                  <a:srgbClr val="FF33CC"/>
                </a:solidFill>
                <a:latin typeface="Monotype Corsiva" panose="03010101010201010101" pitchFamily="66" charset="0"/>
              </a:rPr>
              <a:t>Machine Learning</a:t>
            </a:r>
          </a:p>
        </p:txBody>
      </p:sp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457200" y="533400"/>
          <a:ext cx="3886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4" imgW="3514725" imgH="1009650" progId="MSPhotoEd.3">
                  <p:embed/>
                </p:oleObj>
              </mc:Choice>
              <mc:Fallback>
                <p:oleObj r:id="rId4" imgW="3514725" imgH="1009650" progId="MSPhotoEd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533400"/>
                        <a:ext cx="3886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8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5127" name="Text Box 18"/>
          <p:cNvSpPr txBox="1"/>
          <p:nvPr/>
        </p:nvSpPr>
        <p:spPr>
          <a:xfrm>
            <a:off x="457200" y="4875213"/>
            <a:ext cx="8229600" cy="1383665"/>
          </a:xfrm>
          <a:prstGeom prst="rect">
            <a:avLst/>
          </a:prstGeom>
          <a:solidFill>
            <a:srgbClr val="66FF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GB" sz="2800" dirty="0">
                <a:latin typeface="楷体_GB2312" pitchFamily="49" charset="-122"/>
                <a:ea typeface="楷体_GB2312" pitchFamily="49" charset="-122"/>
              </a:rPr>
              <a:t>重庆大学计算机学院</a:t>
            </a:r>
            <a:r>
              <a:rPr lang="en-GB" altLang="zh-CN" sz="28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GB" sz="2800" dirty="0">
                <a:latin typeface="楷体_GB2312" pitchFamily="49" charset="-122"/>
                <a:ea typeface="楷体_GB2312" pitchFamily="49" charset="-122"/>
              </a:rPr>
              <a:t>何中市</a:t>
            </a: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GB" altLang="zh-CN" sz="2800" dirty="0">
                <a:latin typeface="Times New Roman" panose="02020603050405020304" pitchFamily="18" charset="0"/>
              </a:rPr>
              <a:t>Email：	zshe@cqu.edu.cn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http://www.cs.cqu.edu.cn/info/1325/4215.htm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  <a:t>10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FF33CC"/>
                </a:solidFill>
              </a:rPr>
              <a:t>课程复习参考题目</a:t>
            </a:r>
            <a:endParaRPr lang="en-US" altLang="zh-CN" dirty="0">
              <a:solidFill>
                <a:srgbClr val="FF33CC"/>
              </a:solidFill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27525"/>
          </a:xfrm>
        </p:spPr>
        <p:txBody>
          <a:bodyPr vert="horz" wrap="square" lIns="91440" tIns="45720" rIns="91440" bIns="45720" numCol="1" rtlCol="0" anchor="t" anchorCtr="0" compatLnSpc="1">
            <a:normAutofit fontScale="8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九章要点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集成学习：以弱生强集成道、重启自助依赖少，组合策略重权衡、学习平均可投票。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sym typeface="+mn-ea"/>
              </a:rPr>
              <a:t>分类回归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sym typeface="+mn-ea"/>
              </a:rPr>
              <a:t>CART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sym typeface="+mn-ea"/>
              </a:rPr>
              <a:t>树、基尼指数小纯度，样本属性求多样、随机森林采自助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sym typeface="+mn-ea"/>
              </a:rPr>
              <a:t>随机森林的生成方法以及其随机性体现在哪里？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聚类：非监学习、相似相异、原型密度、划分层次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sym typeface="+mn-ea"/>
              </a:rPr>
              <a:t>计算公式：距离。K均值算法进行聚类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sym typeface="+mn-ea"/>
              </a:rPr>
              <a:t>选择一种原型聚类方法，描述其算法思想、步骤与算法流程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综合交叉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基于最小平方误差原则的人工神经网络学习与贝叶斯学习有何联系？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聚类任务及聚类算法的原则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聚类</a:t>
            </a:r>
            <a:r>
              <a:rPr kumimoji="0" lang="en-US" altLang="zh-CN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-&amp;</a:t>
            </a:r>
            <a:r>
              <a:rPr kumimoji="0" lang="zh-CN" altLang="en-US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分类的融合：</a:t>
            </a:r>
            <a:r>
              <a:rPr kumimoji="0" lang="zh-CN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一机器学习任务包含一部分有标注数据，也包含一部分没有标注的数据，为尽量利用好这些数据，设计一个解决这个任务的机器学习方案。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Times New Roman" panose="02020603050405020304" pitchFamily="18" charset="0"/>
              </a:rPr>
              <a:t>2003.12.18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Times New Roman" panose="02020603050405020304" pitchFamily="18" charset="0"/>
              </a:rPr>
              <a:t>机器学习-贝叶斯学习 作者：Mitchell 译者：曾华军等 讲者：陶晓鹏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11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z="4000" dirty="0"/>
              <a:t>举例</a:t>
            </a:r>
            <a:r>
              <a:rPr lang="en-US" altLang="zh-CN" sz="4000" dirty="0"/>
              <a:t>@</a:t>
            </a:r>
            <a:r>
              <a:rPr lang="zh-CN" altLang="en-US" sz="4000" dirty="0"/>
              <a:t>贝叶斯：一个医疗诊断问题</a:t>
            </a:r>
            <a:endParaRPr lang="zh-CN" altLang="en-US" sz="4000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有两个可选的假设：病人有癌症、病人无癌症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可用数据来自化验结果：正</a:t>
            </a:r>
            <a:r>
              <a:rPr lang="en-US" altLang="zh-CN" sz="2800"/>
              <a:t>+</a:t>
            </a:r>
            <a:r>
              <a:rPr lang="zh-CN" altLang="en-US" sz="2800" dirty="0"/>
              <a:t>和负</a:t>
            </a:r>
            <a:r>
              <a:rPr lang="en-US" altLang="zh-CN" sz="2800"/>
              <a:t>-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有先验知识：</a:t>
            </a:r>
            <a:r>
              <a:rPr lang="zh-CN" altLang="en-US" sz="2800" dirty="0">
                <a:solidFill>
                  <a:srgbClr val="0000FF"/>
                </a:solidFill>
              </a:rPr>
              <a:t>在所有人口中，患病率是</a:t>
            </a:r>
            <a:r>
              <a:rPr lang="en-US" altLang="zh-CN" sz="2800">
                <a:solidFill>
                  <a:srgbClr val="0000FF"/>
                </a:solidFill>
              </a:rPr>
              <a:t>0.008</a:t>
            </a:r>
            <a:r>
              <a:rPr lang="zh-CN" altLang="en-US" sz="2800">
                <a:solidFill>
                  <a:srgbClr val="0000FF"/>
                </a:solidFill>
              </a:rPr>
              <a:t>，</a:t>
            </a:r>
            <a:r>
              <a:rPr lang="zh-CN" altLang="en-US" sz="2800" dirty="0">
                <a:solidFill>
                  <a:srgbClr val="0000FF"/>
                </a:solidFill>
              </a:rPr>
              <a:t>对确实有病的患者的化验准确率为</a:t>
            </a:r>
            <a:r>
              <a:rPr lang="en-US" altLang="zh-CN" sz="2800">
                <a:solidFill>
                  <a:srgbClr val="0000FF"/>
                </a:solidFill>
              </a:rPr>
              <a:t>98%</a:t>
            </a:r>
            <a:r>
              <a:rPr lang="zh-CN" altLang="en-US" sz="2800" dirty="0">
                <a:solidFill>
                  <a:srgbClr val="0000FF"/>
                </a:solidFill>
              </a:rPr>
              <a:t>，对确实无病的患者的化验准确率为</a:t>
            </a:r>
            <a:r>
              <a:rPr lang="en-US" altLang="zh-CN" sz="2800">
                <a:solidFill>
                  <a:srgbClr val="0000FF"/>
                </a:solidFill>
              </a:rPr>
              <a:t>97%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总结如下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/>
              <a:t>P(cancer)=0.008, P(</a:t>
            </a:r>
            <a:r>
              <a:rPr lang="en-US" altLang="zh-CN" sz="2400">
                <a:sym typeface="Symbol" panose="05050102010706020507" pitchFamily="18" charset="2"/>
              </a:rPr>
              <a:t>cancer)=0.992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/>
              <a:t>P(+|cancer)=0.98, P(-|cancer)=0.02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/>
              <a:t>P(+|</a:t>
            </a:r>
            <a:r>
              <a:rPr lang="en-US" altLang="zh-CN" sz="2400">
                <a:sym typeface="Symbol" panose="05050102010706020507" pitchFamily="18" charset="2"/>
              </a:rPr>
              <a:t>cancer)=0.03, P(-|cancer)=0.97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Times New Roman" panose="02020603050405020304" pitchFamily="18" charset="0"/>
              </a:rPr>
              <a:t>2003.12.18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Times New Roman" panose="02020603050405020304" pitchFamily="18" charset="0"/>
              </a:rPr>
              <a:t>机器学习-贝叶斯学习 作者：Mitchell 译者：曾华军等 讲者：陶晓鹏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12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举例：一个医疗诊断问题（</a:t>
            </a:r>
            <a:r>
              <a:rPr lang="en-US" altLang="zh-CN"/>
              <a:t>2</a:t>
            </a:r>
            <a:r>
              <a:rPr lang="zh-CN" altLang="en-US" dirty="0"/>
              <a:t>）</a:t>
            </a:r>
            <a:endParaRPr lang="zh-CN" altLang="en-US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>
                <a:sym typeface="Symbol" panose="05050102010706020507" pitchFamily="18" charset="2"/>
              </a:rPr>
              <a:t>问题：假定有一个新病人，化验结果为正，是否应将病人断定为有癌症？求后验概率</a:t>
            </a:r>
            <a:r>
              <a:rPr lang="en-US" altLang="zh-CN" sz="2000">
                <a:sym typeface="Symbol" panose="05050102010706020507" pitchFamily="18" charset="2"/>
              </a:rPr>
              <a:t>P(cancer|+)</a:t>
            </a:r>
            <a:r>
              <a:rPr lang="zh-CN" altLang="en-US" sz="2000">
                <a:sym typeface="Symbol" panose="05050102010706020507" pitchFamily="18" charset="2"/>
              </a:rPr>
              <a:t>和</a:t>
            </a:r>
            <a:r>
              <a:rPr lang="en-US" altLang="zh-CN" sz="2000">
                <a:sym typeface="Symbol" panose="05050102010706020507" pitchFamily="18" charset="2"/>
              </a:rPr>
              <a:t>P(cancer|+)</a:t>
            </a:r>
          </a:p>
          <a:p>
            <a:r>
              <a:rPr lang="zh-CN" altLang="en-US" sz="2000" dirty="0"/>
              <a:t>利用式子</a:t>
            </a:r>
            <a:r>
              <a:rPr lang="en-US" altLang="zh-CN" sz="2000"/>
              <a:t>6.2</a:t>
            </a:r>
            <a:r>
              <a:rPr lang="zh-CN" altLang="en-US" sz="2000" dirty="0"/>
              <a:t>找到极大后验假设</a:t>
            </a:r>
          </a:p>
          <a:p>
            <a:pPr lvl="1"/>
            <a:r>
              <a:rPr lang="en-US" altLang="zh-CN" sz="1800"/>
              <a:t>P(+|cancer)P(cancer)=0.0078</a:t>
            </a:r>
          </a:p>
          <a:p>
            <a:pPr lvl="1"/>
            <a:r>
              <a:rPr lang="en-US" altLang="zh-CN" sz="1800"/>
              <a:t>P(+|</a:t>
            </a:r>
            <a:r>
              <a:rPr lang="en-US" altLang="zh-CN" sz="1800">
                <a:sym typeface="Symbol" panose="05050102010706020507" pitchFamily="18" charset="2"/>
              </a:rPr>
              <a:t>cancer)P(cancer)=0.0298</a:t>
            </a:r>
          </a:p>
          <a:p>
            <a:pPr lvl="1"/>
            <a:r>
              <a:rPr lang="en-US" altLang="zh-CN" sz="1800" err="1">
                <a:sym typeface="Symbol" panose="05050102010706020507" pitchFamily="18" charset="2"/>
              </a:rPr>
              <a:t>h</a:t>
            </a:r>
            <a:r>
              <a:rPr lang="en-US" altLang="zh-CN" sz="1800" baseline="-25000" err="1">
                <a:sym typeface="Symbol" panose="05050102010706020507" pitchFamily="18" charset="2"/>
              </a:rPr>
              <a:t>MAP</a:t>
            </a:r>
            <a:r>
              <a:rPr lang="en-US" altLang="zh-CN" sz="1800">
                <a:sym typeface="Symbol" panose="05050102010706020507" pitchFamily="18" charset="2"/>
              </a:rPr>
              <a:t>=cancer</a:t>
            </a:r>
          </a:p>
          <a:p>
            <a:r>
              <a:rPr lang="zh-CN" altLang="en-US" sz="2000" dirty="0"/>
              <a:t>确切的后验概率可将上面的结果归一化以使它们的和为</a:t>
            </a:r>
            <a:r>
              <a:rPr lang="en-US" altLang="zh-CN" sz="2000"/>
              <a:t>1</a:t>
            </a:r>
          </a:p>
          <a:p>
            <a:pPr lvl="1"/>
            <a:r>
              <a:rPr lang="en-US" altLang="zh-CN" sz="1800"/>
              <a:t>P(canner|+)=0.0078/(0.0078+0.0298)=0.21</a:t>
            </a:r>
          </a:p>
          <a:p>
            <a:pPr lvl="1"/>
            <a:r>
              <a:rPr lang="en-US" altLang="zh-CN" sz="1800"/>
              <a:t>P(</a:t>
            </a:r>
            <a:r>
              <a:rPr lang="en-US" altLang="zh-CN" sz="1800">
                <a:sym typeface="Symbol" panose="05050102010706020507" pitchFamily="18" charset="2"/>
              </a:rPr>
              <a:t>cancer|-)=0.79</a:t>
            </a:r>
            <a:endParaRPr lang="en-US" altLang="zh-CN" sz="1800"/>
          </a:p>
          <a:p>
            <a:r>
              <a:rPr lang="zh-CN" altLang="en-US" sz="2000" dirty="0"/>
              <a:t>贝叶斯推理的结果很大程度上依赖于先验概率，另外不是完全接受或拒绝假设，只是在观察到较多的数据后增大或减小了假设的可能性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kern="1200" dirty="0">
                <a:latin typeface="Times New Roman" panose="02020603050405020304" pitchFamily="18" charset="0"/>
                <a:ea typeface="+mn-ea"/>
                <a:cs typeface="+mn-cs"/>
              </a:rPr>
              <a:t>2</a:t>
            </a:fld>
            <a:endParaRPr lang="en-US" altLang="zh-CN" sz="1400" kern="120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1" name="Rectangle 2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7172" name="Text Box 3"/>
          <p:cNvSpPr txBox="1"/>
          <p:nvPr/>
        </p:nvSpPr>
        <p:spPr>
          <a:xfrm>
            <a:off x="468313" y="619125"/>
            <a:ext cx="81359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课程目标</a:t>
            </a:r>
            <a:endParaRPr lang="zh-CN" altLang="en-US" b="1" dirty="0">
              <a:solidFill>
                <a:srgbClr val="FF33CC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879620" name="Text Box 4"/>
          <p:cNvSpPr txBox="1"/>
          <p:nvPr/>
        </p:nvSpPr>
        <p:spPr>
          <a:xfrm>
            <a:off x="395288" y="1268413"/>
            <a:ext cx="8351837" cy="4278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目标 </a:t>
            </a:r>
          </a:p>
          <a:p>
            <a:pPr marL="914400" lvl="1" indent="-457200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介绍机器学习核心算法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理论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基础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理论与实践的均衡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):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理论上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=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利用统计学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计算机复杂性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贝叶斯分析的理论成果回答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学习性能怎样随着给定训练样本数量而变化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对于各种不同的学习任务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哪个学习算法最合适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等问题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实践上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=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介绍该领域一些主要算法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算法的运行过程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marL="914400" lvl="1" indent="-457200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从相关学科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统计学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人工智能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哲学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信息论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生物学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认知科学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计算复杂性理论等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的角度理解机器学习问题的背景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假定</a:t>
            </a:r>
          </a:p>
          <a:p>
            <a:pPr marL="914400" lvl="1" indent="-457200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内容包括概念学习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决策树学习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神经网络等系列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函数逼近方法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支持向量机、贝叶斯网络等统计学习方法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以及假设评估等理论问题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marL="914400" lvl="1" indent="-457200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掌握现代机器学习方法的思想、动机、原因与做法。</a:t>
            </a:r>
          </a:p>
        </p:txBody>
      </p:sp>
      <p:sp>
        <p:nvSpPr>
          <p:cNvPr id="879621" name="Line 5"/>
          <p:cNvSpPr/>
          <p:nvPr/>
        </p:nvSpPr>
        <p:spPr>
          <a:xfrm>
            <a:off x="3132138" y="2276475"/>
            <a:ext cx="15113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9622" name="Line 6"/>
          <p:cNvSpPr/>
          <p:nvPr/>
        </p:nvSpPr>
        <p:spPr>
          <a:xfrm>
            <a:off x="6372225" y="4221163"/>
            <a:ext cx="1728788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9623" name="Line 7"/>
          <p:cNvSpPr/>
          <p:nvPr/>
        </p:nvSpPr>
        <p:spPr>
          <a:xfrm>
            <a:off x="6732588" y="4724400"/>
            <a:ext cx="15113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9624" name="Line 8"/>
          <p:cNvSpPr/>
          <p:nvPr/>
        </p:nvSpPr>
        <p:spPr>
          <a:xfrm>
            <a:off x="4211638" y="5516563"/>
            <a:ext cx="273685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9625" name="Line 9"/>
          <p:cNvSpPr/>
          <p:nvPr/>
        </p:nvSpPr>
        <p:spPr>
          <a:xfrm>
            <a:off x="4284663" y="5013325"/>
            <a:ext cx="1439862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9626" name="Line 10"/>
          <p:cNvSpPr/>
          <p:nvPr/>
        </p:nvSpPr>
        <p:spPr>
          <a:xfrm>
            <a:off x="1979613" y="5516563"/>
            <a:ext cx="935037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9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79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kern="1200" dirty="0">
                <a:latin typeface="Times New Roman" panose="02020603050405020304" pitchFamily="18" charset="0"/>
                <a:ea typeface="+mn-ea"/>
                <a:cs typeface="+mn-cs"/>
              </a:rPr>
              <a:t>3</a:t>
            </a:fld>
            <a:endParaRPr lang="en-US" altLang="zh-CN" sz="1400" kern="120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195" name="Rectangle 2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8196" name="Text Box 6"/>
          <p:cNvSpPr txBox="1"/>
          <p:nvPr/>
        </p:nvSpPr>
        <p:spPr>
          <a:xfrm>
            <a:off x="468313" y="619125"/>
            <a:ext cx="81359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主要内容介绍：周志华 的专著</a:t>
            </a:r>
          </a:p>
        </p:txBody>
      </p:sp>
      <p:sp>
        <p:nvSpPr>
          <p:cNvPr id="843783" name="Text Box 7"/>
          <p:cNvSpPr txBox="1">
            <a:spLocks noChangeArrowheads="1"/>
          </p:cNvSpPr>
          <p:nvPr/>
        </p:nvSpPr>
        <p:spPr bwMode="auto">
          <a:xfrm>
            <a:off x="468313" y="1268413"/>
            <a:ext cx="8351838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主要参照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周志华的专著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《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机器学习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，主要章节内容如下：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机器学习绪论、模型评估与选择，主要的监督学习模型如决策树、神经网络、支持向量机等，操作概率的贝叶斯方法，非监督学习聚类</a:t>
            </a: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方法，特征降维方法与半监督学习，计算学习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等</a:t>
            </a: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。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 绪论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=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学习问题：</a:t>
            </a:r>
            <a:r>
              <a: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假设空间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</a:t>
            </a:r>
            <a:r>
              <a: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归纳偏好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实例：西瓜问题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学习模型评估与选择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 线性模型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算法：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决策树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实例：		算法：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kern="1200" dirty="0">
                <a:latin typeface="Times New Roman" panose="02020603050405020304" pitchFamily="18" charset="0"/>
                <a:ea typeface="+mn-ea"/>
                <a:cs typeface="+mn-cs"/>
              </a:rPr>
              <a:t>4</a:t>
            </a:fld>
            <a:endParaRPr lang="en-US" altLang="zh-CN" sz="1400" kern="120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19" name="Rectangle 2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8351838" cy="364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5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神经网络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例：	 	算法：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6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支持向量机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7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贝叶斯分类器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8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集成学习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9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聚类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：	 	算法：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实例：	 	算法：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kern="1200" dirty="0">
                <a:latin typeface="Times New Roman" panose="02020603050405020304" pitchFamily="18" charset="0"/>
                <a:ea typeface="+mn-ea"/>
                <a:cs typeface="+mn-cs"/>
              </a:rPr>
              <a:t>5</a:t>
            </a:fld>
            <a:endParaRPr lang="en-US" altLang="zh-CN" sz="1400" kern="120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7" name="Rectangle 2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11268" name="Text Box 3"/>
          <p:cNvSpPr txBox="1"/>
          <p:nvPr/>
        </p:nvSpPr>
        <p:spPr>
          <a:xfrm>
            <a:off x="468313" y="619125"/>
            <a:ext cx="81359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成绩评定</a:t>
            </a:r>
            <a:endParaRPr lang="zh-CN" altLang="en-US" b="1" dirty="0">
              <a:solidFill>
                <a:srgbClr val="FF33CC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1269" name="Text Box 4"/>
          <p:cNvSpPr txBox="1"/>
          <p:nvPr/>
        </p:nvSpPr>
        <p:spPr>
          <a:xfrm>
            <a:off x="468313" y="1340168"/>
            <a:ext cx="8218487" cy="24301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成绩评定方案 </a:t>
            </a:r>
          </a:p>
          <a:p>
            <a:pPr marL="457200" lvl="0" indent="-4572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期末</a:t>
            </a:r>
            <a:r>
              <a:rPr lang="en-US" altLang="zh-CN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:60%		</a:t>
            </a:r>
            <a:r>
              <a:rPr lang="zh-CN" altLang="en-US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平时</a:t>
            </a:r>
            <a:r>
              <a:rPr lang="en-US" altLang="zh-CN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:40%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期末考试：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小时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(60%)</a:t>
            </a:r>
          </a:p>
          <a:p>
            <a:pPr marL="914400" lvl="1" indent="-457200"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平时成绩：课后习题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课堂交流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(10%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实践项目：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实验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4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个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 (30%) 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  <a:t>6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4339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FF33CC"/>
                </a:solidFill>
              </a:rPr>
              <a:t>课程复习</a:t>
            </a:r>
            <a:endParaRPr lang="en-US" altLang="zh-CN" dirty="0">
              <a:solidFill>
                <a:srgbClr val="FF33CC"/>
              </a:solidFill>
            </a:endParaRPr>
          </a:p>
        </p:txBody>
      </p:sp>
      <p:sp>
        <p:nvSpPr>
          <p:cNvPr id="29700" name="Rectangle 7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275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总体要求</a:t>
            </a:r>
            <a:endParaRPr lang="zh-CN" altLang="en-US" dirty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2000" dirty="0">
                <a:solidFill>
                  <a:srgbClr val="FF33CC"/>
                </a:solidFill>
              </a:rPr>
              <a:t>模型评估</a:t>
            </a:r>
            <a:r>
              <a:rPr lang="zh-CN" altLang="en-US" sz="2000" dirty="0">
                <a:solidFill>
                  <a:srgbClr val="0000FF"/>
                </a:solidFill>
              </a:rPr>
              <a:t>，知识图谱，</a:t>
            </a:r>
            <a:r>
              <a:rPr lang="zh-CN" altLang="en-US" sz="2000" dirty="0">
                <a:solidFill>
                  <a:srgbClr val="FF33CC"/>
                </a:solidFill>
              </a:rPr>
              <a:t>植树</a:t>
            </a:r>
            <a:r>
              <a:rPr lang="zh-CN" altLang="en-US" sz="2000" dirty="0">
                <a:solidFill>
                  <a:srgbClr val="0000FF"/>
                </a:solidFill>
              </a:rPr>
              <a:t>造林，学习</a:t>
            </a:r>
            <a:r>
              <a:rPr lang="zh-CN" altLang="en-US" sz="2000" dirty="0">
                <a:solidFill>
                  <a:srgbClr val="FF33CC"/>
                </a:solidFill>
              </a:rPr>
              <a:t>技术</a:t>
            </a:r>
            <a:r>
              <a:rPr lang="zh-CN" altLang="en-US" sz="2000" dirty="0">
                <a:solidFill>
                  <a:srgbClr val="0000FF"/>
                </a:solidFill>
              </a:rPr>
              <a:t>。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2000" dirty="0">
                <a:solidFill>
                  <a:srgbClr val="0000FF"/>
                </a:solidFill>
              </a:rPr>
              <a:t>问题描述，概念思路，算法步骤，</a:t>
            </a:r>
            <a:r>
              <a:rPr lang="zh-CN" altLang="en-US" sz="2000" dirty="0">
                <a:solidFill>
                  <a:srgbClr val="FF33CC"/>
                </a:solidFill>
              </a:rPr>
              <a:t>计算题目</a:t>
            </a:r>
            <a:r>
              <a:rPr lang="zh-CN" altLang="en-US" sz="2000" dirty="0">
                <a:solidFill>
                  <a:srgbClr val="0000FF"/>
                </a:solidFill>
              </a:rPr>
              <a:t>。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题目类型</a:t>
            </a:r>
            <a:r>
              <a:rPr lang="en-US" altLang="zh-CN" dirty="0">
                <a:solidFill>
                  <a:srgbClr val="0000FF"/>
                </a:solidFill>
              </a:rPr>
              <a:t>@2020</a:t>
            </a:r>
          </a:p>
          <a:p>
            <a:pPr lvl="1" eaLnBrk="1" hangingPunct="1"/>
            <a:r>
              <a:rPr lang="zh-CN" altLang="en-US" sz="2000" dirty="0">
                <a:solidFill>
                  <a:srgbClr val="0000FF"/>
                </a:solidFill>
              </a:rPr>
              <a:t>问题描述：</a:t>
            </a:r>
            <a:r>
              <a:rPr lang="en-US" altLang="zh-CN" sz="2000" dirty="0">
                <a:solidFill>
                  <a:srgbClr val="0000FF"/>
                </a:solidFill>
              </a:rPr>
              <a:t>…</a:t>
            </a:r>
          </a:p>
          <a:p>
            <a:pPr lvl="1" eaLnBrk="1" hangingPunct="1"/>
            <a:r>
              <a:rPr lang="zh-CN" altLang="en-US" sz="2000" dirty="0">
                <a:solidFill>
                  <a:srgbClr val="0000FF"/>
                </a:solidFill>
              </a:rPr>
              <a:t>概念关系：</a:t>
            </a:r>
            <a:r>
              <a:rPr lang="en-US" altLang="zh-CN" sz="2000" dirty="0">
                <a:solidFill>
                  <a:srgbClr val="0000FF"/>
                </a:solidFill>
              </a:rPr>
              <a:t>…</a:t>
            </a:r>
          </a:p>
          <a:p>
            <a:pPr lvl="1" eaLnBrk="1" hangingPunct="1"/>
            <a:r>
              <a:rPr lang="zh-CN" altLang="en-US" sz="2000" dirty="0">
                <a:solidFill>
                  <a:srgbClr val="0000FF"/>
                </a:solidFill>
              </a:rPr>
              <a:t>算法步骤：</a:t>
            </a:r>
            <a:r>
              <a:rPr lang="en-US" altLang="zh-CN" sz="2000" dirty="0">
                <a:solidFill>
                  <a:srgbClr val="0000FF"/>
                </a:solidFill>
              </a:rPr>
              <a:t>…</a:t>
            </a:r>
          </a:p>
          <a:p>
            <a:pPr lvl="1" eaLnBrk="1" hangingPunct="1"/>
            <a:r>
              <a:rPr lang="zh-CN" altLang="en-US" sz="2000" dirty="0">
                <a:solidFill>
                  <a:srgbClr val="0000FF"/>
                </a:solidFill>
              </a:rPr>
              <a:t>计算问题：最小二乘分析、决策树有剪枝、两层感知机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zh-CN" altLang="en-US" sz="2000" dirty="0">
                <a:solidFill>
                  <a:srgbClr val="0000FF"/>
                </a:solidFill>
              </a:rPr>
              <a:t>器</a:t>
            </a:r>
            <a:r>
              <a:rPr lang="zh-CN" altLang="en-US" sz="2000">
                <a:solidFill>
                  <a:srgbClr val="0000FF"/>
                </a:solidFill>
              </a:rPr>
              <a:t>、贝叶斯、</a:t>
            </a:r>
            <a:r>
              <a:rPr lang="en-US" altLang="zh-CN" sz="2000">
                <a:solidFill>
                  <a:srgbClr val="0000FF"/>
                </a:solidFill>
              </a:rPr>
              <a:t>k</a:t>
            </a:r>
            <a:r>
              <a:rPr lang="zh-CN" altLang="en-US" sz="2000" dirty="0">
                <a:solidFill>
                  <a:srgbClr val="0000FF"/>
                </a:solidFill>
              </a:rPr>
              <a:t>均值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  <a:t>7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FF33CC"/>
                </a:solidFill>
              </a:rPr>
              <a:t>课程复习</a:t>
            </a:r>
            <a:endParaRPr lang="en-US" altLang="zh-CN" dirty="0">
              <a:solidFill>
                <a:srgbClr val="FF33CC"/>
              </a:solidFill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27525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九章要点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绪论：假设空间、归纳偏好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评估选择：评估方法、性能指标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线性模型：回归估计、最小二乘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决策树：分支属性、纯度指标，随机森林，三个代表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择优生根、偏好剪枝。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神经网络：感知神经、超乎线性，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算法，网络模型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支持向量机：泛化误差、间距最大，支持向量、变换核化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贝叶斯分类器：后验风险、极大似然，朴素贝斯、条件独立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集成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学习：以弱生强集成道、重启自助依赖少，组合策略重权衡、学习平均可投票。分类回归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树、基尼指数小纯度，样本属性求多样、随机森林采自助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聚类：非监学习、相似相异、原型密度、划分层次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  <a:t>8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FF33CC"/>
                </a:solidFill>
              </a:rPr>
              <a:t>课程复习参考题目</a:t>
            </a:r>
            <a:endParaRPr lang="en-US" altLang="zh-CN" dirty="0">
              <a:solidFill>
                <a:srgbClr val="FF33CC"/>
              </a:solidFill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275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九章要点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绪论：假设空间、归纳偏好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监督学习和非监督学习</a:t>
            </a:r>
            <a:r>
              <a:rPr kumimoji="0" lang="zh-CN" altLang="en-US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，分类和回归问题的联系与区别。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评估选择：评估方法、性能指标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欠拟合</a:t>
            </a:r>
            <a:r>
              <a:rPr lang="zh-CN" altLang="en-US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与</a:t>
            </a: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过拟合现象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偏差（bias）和方差（variance）解释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线性模型：回归估计、最小二乘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计算公式：</a:t>
            </a:r>
            <a:endParaRPr kumimoji="0" lang="en-US" altLang="zh-CN" sz="171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决策树：分支属性、纯度指标，随机森林，三个代表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择优生根、偏好剪枝。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sym typeface="+mn-ea"/>
              </a:rPr>
              <a:t>计算公式：信息熵，信息增益</a:t>
            </a: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sym typeface="+mn-ea"/>
              </a:rPr>
              <a:t>...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决策树时如何将连续属性离散化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500403"/>
              </p:ext>
            </p:extLst>
          </p:nvPr>
        </p:nvGraphicFramePr>
        <p:xfrm>
          <a:off x="3059832" y="4581128"/>
          <a:ext cx="2080895" cy="35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3" name="Formula" r:id="rId3" imgW="1351280" imgH="233680" progId="Equation.Ribbit">
                  <p:embed/>
                </p:oleObj>
              </mc:Choice>
              <mc:Fallback>
                <p:oleObj name="Formula" r:id="rId3" imgW="1351280" imgH="233680" progId="Equation.Ribbit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581128"/>
                        <a:ext cx="2080895" cy="357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  <a:t>9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FF33CC"/>
                </a:solidFill>
              </a:rPr>
              <a:t>课程复习参考题目</a:t>
            </a:r>
            <a:endParaRPr lang="en-US" altLang="zh-CN" dirty="0">
              <a:solidFill>
                <a:srgbClr val="FF33CC"/>
              </a:solidFill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27525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九章要点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神经网络：感知神经、超乎线性，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算法，网络模型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神经网络</a:t>
            </a:r>
            <a:r>
              <a:rPr kumimoji="0" lang="zh-CN" altLang="en-US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构成</a:t>
            </a:r>
            <a:r>
              <a:rPr kumimoji="0" lang="en-US" altLang="zh-CN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要素？</a:t>
            </a:r>
            <a:r>
              <a:rPr lang="en-US" altLang="zh-CN" sz="1710" noProof="0" dirty="0">
                <a:ln>
                  <a:noFill/>
                </a:ln>
                <a:effectLst/>
                <a:uLnTx/>
                <a:uFillTx/>
                <a:sym typeface="+mn-ea"/>
              </a:rPr>
              <a:t>BP网络的拓扑结构</a:t>
            </a:r>
            <a:r>
              <a:rPr lang="zh-CN" altLang="en-US" sz="1710" noProof="0" dirty="0">
                <a:ln>
                  <a:noFill/>
                </a:ln>
                <a:effectLst/>
                <a:uLnTx/>
                <a:uFillTx/>
                <a:sym typeface="+mn-ea"/>
              </a:rPr>
              <a:t>（单隐层</a:t>
            </a:r>
            <a:r>
              <a:rPr lang="en-US" altLang="zh-CN" sz="1710" noProof="0" dirty="0">
                <a:ln>
                  <a:noFill/>
                </a:ln>
                <a:effectLst/>
                <a:uLnTx/>
                <a:uFillTx/>
                <a:sym typeface="+mn-ea"/>
              </a:rPr>
              <a:t>|</a:t>
            </a:r>
            <a:r>
              <a:rPr lang="zh-CN" altLang="en-US" sz="1710" noProof="0" dirty="0">
                <a:ln>
                  <a:noFill/>
                </a:ln>
                <a:effectLst/>
                <a:uLnTx/>
                <a:uFillTx/>
                <a:sym typeface="+mn-ea"/>
              </a:rPr>
              <a:t>两层感知机）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感知机</a:t>
            </a:r>
            <a:r>
              <a:rPr kumimoji="0" lang="en-US" altLang="zh-CN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、线性单元与Sigmoid单元的异同何在？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采用标准BP算法实现一次前向训练</a:t>
            </a:r>
            <a:r>
              <a:rPr kumimoji="0" lang="zh-CN" altLang="en-US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2*2*2</a:t>
            </a:r>
            <a:r>
              <a:rPr kumimoji="0" lang="zh-CN" altLang="en-US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X-B-Y</a:t>
            </a:r>
            <a:r>
              <a:rPr kumimoji="0" lang="zh-CN" altLang="en-US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，权重</a:t>
            </a:r>
            <a:r>
              <a:rPr kumimoji="0" lang="en-US" altLang="zh-CN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W-V</a:t>
            </a:r>
            <a:r>
              <a:rPr kumimoji="0" lang="zh-CN" altLang="en-US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，阈值θ</a:t>
            </a:r>
            <a:r>
              <a:rPr kumimoji="0" lang="en-US" altLang="zh-CN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cs typeface="Symbol" panose="05050102010706020507" charset="0"/>
                <a:sym typeface="+mn-ea"/>
              </a:rPr>
              <a:t>g</a:t>
            </a:r>
            <a:r>
              <a:rPr lang="zh-CN" altLang="en-US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cs typeface="Symbol" panose="05050102010706020507" charset="0"/>
                <a:sym typeface="+mn-ea"/>
              </a:rPr>
              <a:t>：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1710" noProof="0" dirty="0">
                <a:ln>
                  <a:noFill/>
                </a:ln>
                <a:effectLst/>
                <a:uLnTx/>
                <a:uFillTx/>
                <a:sym typeface="+mn-ea"/>
              </a:rPr>
              <a:t>计算</a:t>
            </a:r>
            <a:r>
              <a:rPr lang="zh-CN" altLang="en-US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cs typeface="Symbol" panose="05050102010706020507" charset="0"/>
                <a:sym typeface="+mn-ea"/>
              </a:rPr>
              <a:t>公式：</a:t>
            </a: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@</a:t>
            </a:r>
            <a:r>
              <a:rPr lang="zh-CN" altLang="en-US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cs typeface="Symbol" panose="05050102010706020507" charset="0"/>
                <a:sym typeface="+mn-ea"/>
              </a:rPr>
              <a:t>前馈</a:t>
            </a: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cs typeface="Symbol" panose="05050102010706020507" charset="0"/>
                <a:sym typeface="+mn-ea"/>
              </a:rPr>
              <a:t>  </a:t>
            </a: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= X</a:t>
            </a:r>
            <a:r>
              <a:rPr lang="en-US" altLang="zh-CN" sz="171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cs typeface="Symbol" panose="05050102010706020507" charset="0"/>
                <a:sym typeface="+mn-ea"/>
              </a:rPr>
              <a:t>-</a:t>
            </a:r>
            <a:r>
              <a:rPr lang="zh-CN" altLang="en-US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θ</a:t>
            </a: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B=f(S);  L= B</a:t>
            </a:r>
            <a:r>
              <a:rPr lang="en-US" altLang="zh-CN" sz="171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cs typeface="Symbol" panose="05050102010706020507" charset="0"/>
                <a:sym typeface="+mn-ea"/>
              </a:rPr>
              <a:t>-g</a:t>
            </a: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,C=f(L); 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@</a:t>
            </a:r>
            <a:r>
              <a:rPr lang="zh-CN" altLang="en-US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反馈</a:t>
            </a: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cs typeface="Symbol" panose="05050102010706020507" charset="0"/>
                <a:sym typeface="+mn-ea"/>
              </a:rPr>
              <a:t>  </a:t>
            </a: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71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=0.5(||Y-C||</a:t>
            </a:r>
            <a:r>
              <a:rPr lang="en-US" altLang="zh-CN" sz="171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171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endParaRPr lang="en-US" altLang="zh-CN" sz="171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支持向量机：泛化误差、间距最大，支持向量、变换核化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支持向量机的思想是什么？支持向量机的原理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支持向量机中为什么引入核函数？</a:t>
            </a:r>
            <a:endParaRPr kumimoji="0" lang="en-US" altLang="zh-CN" sz="171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171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支持向量机的形式化描述模型及其等价的对偶问题。</a:t>
            </a:r>
            <a:endParaRPr kumimoji="0" lang="en-US" altLang="zh-CN" sz="171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贝叶斯分类器：后验风险、极大似然，朴素贝斯、条件独立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计算公式。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利用贝叶斯法则计算事件的概率（实例）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171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1285</Words>
  <Application>Microsoft Office PowerPoint</Application>
  <PresentationFormat>全屏显示(4:3)</PresentationFormat>
  <Paragraphs>135</Paragraphs>
  <Slides>12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楷体_GB2312</vt:lpstr>
      <vt:lpstr>隶书</vt:lpstr>
      <vt:lpstr>宋体</vt:lpstr>
      <vt:lpstr>Arial</vt:lpstr>
      <vt:lpstr>Calibri</vt:lpstr>
      <vt:lpstr>Monotype Corsiva</vt:lpstr>
      <vt:lpstr>Symbol</vt:lpstr>
      <vt:lpstr>Times New Roman</vt:lpstr>
      <vt:lpstr>Wingdings</vt:lpstr>
      <vt:lpstr>Office 主题</vt:lpstr>
      <vt:lpstr>MSPhotoEd.3</vt:lpstr>
      <vt:lpstr>Formula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课程复习</vt:lpstr>
      <vt:lpstr>课程复习</vt:lpstr>
      <vt:lpstr>课程复习参考题目</vt:lpstr>
      <vt:lpstr>课程复习参考题目</vt:lpstr>
      <vt:lpstr>课程复习参考题目</vt:lpstr>
      <vt:lpstr>举例@贝叶斯：一个医疗诊断问题</vt:lpstr>
      <vt:lpstr>举例：一个医疗诊断问题（2）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ZSHE</dc:creator>
  <cp:lastModifiedBy>Maxpicca</cp:lastModifiedBy>
  <cp:revision>166</cp:revision>
  <cp:lastPrinted>2021-12-03T03:18:28Z</cp:lastPrinted>
  <dcterms:created xsi:type="dcterms:W3CDTF">2016-05-18T01:14:00Z</dcterms:created>
  <dcterms:modified xsi:type="dcterms:W3CDTF">2021-12-26T12:07:33Z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9878EE9D68FE4793A8F474C7839CFAE4</vt:lpwstr>
  </property>
</Properties>
</file>