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hdphoto1.wdp" ContentType="image/vnd.ms-photo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81812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885AB3-C530-462E-A6BD-E8D065D209D4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54120" y="1162080"/>
            <a:ext cx="5574240" cy="313596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8320" y="4473720"/>
            <a:ext cx="5504400" cy="3659400"/>
          </a:xfrm>
          <a:prstGeom prst="rect">
            <a:avLst/>
          </a:prstGeom>
        </p:spPr>
        <p:txBody>
          <a:bodyPr lIns="92520" rIns="92520" tIns="46080" bIns="4608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98080" y="8830080"/>
            <a:ext cx="298116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/>
          <a:p>
            <a:pPr algn="r">
              <a:lnSpc>
                <a:spcPct val="100000"/>
              </a:lnSpc>
            </a:pPr>
            <a:fld id="{922F4F52-D1C5-481A-9185-9FE20F3B7F7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220680"/>
            <a:ext cx="1219104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12191040" cy="36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8" descr=""/>
          <p:cNvPicPr/>
          <p:nvPr/>
        </p:nvPicPr>
        <p:blipFill>
          <a:blip r:embed="rId2"/>
          <a:srcRect l="-7399" t="-13883" r="-4512" b="0"/>
          <a:stretch/>
        </p:blipFill>
        <p:spPr>
          <a:xfrm>
            <a:off x="10196640" y="-10800"/>
            <a:ext cx="1785240" cy="78516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0" y="0"/>
            <a:ext cx="12191040" cy="36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1219104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12191040" cy="36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8" descr=""/>
          <p:cNvPicPr/>
          <p:nvPr/>
        </p:nvPicPr>
        <p:blipFill>
          <a:blip r:embed="rId2"/>
          <a:srcRect l="-7399" t="-13883" r="-4512" b="0"/>
          <a:stretch/>
        </p:blipFill>
        <p:spPr>
          <a:xfrm>
            <a:off x="10196640" y="-10800"/>
            <a:ext cx="1785240" cy="78516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20680"/>
            <a:ext cx="1219104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0" y="0"/>
            <a:ext cx="12191040" cy="36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8" descr=""/>
          <p:cNvPicPr/>
          <p:nvPr/>
        </p:nvPicPr>
        <p:blipFill>
          <a:blip r:embed="rId2"/>
          <a:srcRect l="-7399" t="-13883" r="-4512" b="0"/>
          <a:stretch/>
        </p:blipFill>
        <p:spPr>
          <a:xfrm>
            <a:off x="10196640" y="-10800"/>
            <a:ext cx="1785240" cy="785160"/>
          </a:xfrm>
          <a:prstGeom prst="rect">
            <a:avLst/>
          </a:prstGeom>
          <a:ln>
            <a:noFill/>
          </a:ln>
        </p:spPr>
      </p:pic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220680"/>
            <a:ext cx="1219104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0"/>
            <a:ext cx="12191040" cy="36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8" descr=""/>
          <p:cNvPicPr/>
          <p:nvPr/>
        </p:nvPicPr>
        <p:blipFill>
          <a:blip r:embed="rId2"/>
          <a:srcRect l="-7399" t="-13883" r="-4512" b="0"/>
          <a:stretch/>
        </p:blipFill>
        <p:spPr>
          <a:xfrm>
            <a:off x="10196640" y="-10800"/>
            <a:ext cx="1785240" cy="785160"/>
          </a:xfrm>
          <a:prstGeom prst="rect">
            <a:avLst/>
          </a:prstGeom>
          <a:ln>
            <a:noFill/>
          </a:ln>
        </p:spPr>
      </p:pic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52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 hidden="1"/>
          <p:cNvSpPr/>
          <p:nvPr/>
        </p:nvSpPr>
        <p:spPr>
          <a:xfrm>
            <a:off x="0" y="220680"/>
            <a:ext cx="1219104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 hidden="1"/>
          <p:cNvSpPr/>
          <p:nvPr/>
        </p:nvSpPr>
        <p:spPr>
          <a:xfrm>
            <a:off x="0" y="0"/>
            <a:ext cx="12191040" cy="36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Picture 8" descr=""/>
          <p:cNvPicPr/>
          <p:nvPr/>
        </p:nvPicPr>
        <p:blipFill>
          <a:blip r:embed="rId2"/>
          <a:srcRect l="-7399" t="-13883" r="-4512" b="0"/>
          <a:stretch/>
        </p:blipFill>
        <p:spPr>
          <a:xfrm>
            <a:off x="10196640" y="-10800"/>
            <a:ext cx="1785240" cy="78516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0" y="0"/>
            <a:ext cx="12191040" cy="36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4"/>
          <p:cNvSpPr/>
          <p:nvPr/>
        </p:nvSpPr>
        <p:spPr>
          <a:xfrm>
            <a:off x="975600" y="4443480"/>
            <a:ext cx="10464840" cy="18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697480" y="401040"/>
            <a:ext cx="69764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4400" spc="-92" strike="noStrike" cap="all">
                <a:solidFill>
                  <a:srgbClr val="ff3300"/>
                </a:solidFill>
                <a:latin typeface="Arial"/>
                <a:ea typeface="ＭＳ Ｐゴシック"/>
              </a:rPr>
              <a:t>Trigyn Technologies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925720" y="6008400"/>
            <a:ext cx="54255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47534c"/>
                </a:solidFill>
                <a:latin typeface="Arial"/>
                <a:ea typeface="ＭＳ Ｐゴシック"/>
              </a:rPr>
              <a:t>Trigyn Technologies Limited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17" name="Picture 9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508760" y="1933920"/>
            <a:ext cx="1058760" cy="248400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304920" y="19080"/>
            <a:ext cx="41644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9B3B65B-6E5E-465A-A556-73256C5A737D}" type="datetime"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23/12/19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2232000" y="2853720"/>
            <a:ext cx="7343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IoT Device simulator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2520000" y="3888000"/>
            <a:ext cx="676728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Project By – Manas Kabre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20240" y="422280"/>
            <a:ext cx="1219140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Dashboard : Bulb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008000" y="1677240"/>
            <a:ext cx="10151280" cy="44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The Dashboard gives real-time details of the key parameters of the Bulb such as the Brightness, Color and the last change-maker’s name, and the effect being used. 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The line graph gives the visualization of the brightness data for the desired time range.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Every Bulb has an unique Id which allows us to track the performance and illustrate them using Gauge and Graphs.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The bar graph gives a data visualization for all different colors which have been used by different users.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04920" y="359640"/>
            <a:ext cx="1160136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292934"/>
                </a:solidFill>
                <a:latin typeface="Arial"/>
                <a:ea typeface="DejaVu Sans"/>
              </a:rPr>
              <a:t>UI – Home Page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008000" y="1152000"/>
            <a:ext cx="10115280" cy="568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04920" y="359640"/>
            <a:ext cx="1160136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292934"/>
                </a:solidFill>
                <a:latin typeface="Arial"/>
                <a:ea typeface="DejaVu Sans"/>
              </a:rPr>
              <a:t>UI – Bulb(Example)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72000" y="2067840"/>
            <a:ext cx="5859360" cy="329544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6048000" y="2052000"/>
            <a:ext cx="5899320" cy="331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04920" y="359640"/>
            <a:ext cx="1160136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292934"/>
                </a:solidFill>
                <a:latin typeface="Arial"/>
                <a:ea typeface="DejaVu Sans"/>
              </a:rPr>
              <a:t>UI – Bulb(Example)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72000" y="1569240"/>
            <a:ext cx="6170400" cy="347004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92934"/>
                </a:solidFill>
                <a:latin typeface="Arial"/>
                <a:ea typeface="DejaVu Sans"/>
              </a:rPr>
              <a:t>Once the post button is clicked the data is sent to bulb and the changes are reflected on the bulb.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92934"/>
                </a:solidFill>
                <a:latin typeface="Arial"/>
                <a:ea typeface="DejaVu Sans"/>
              </a:rPr>
              <a:t>The new changes are reflected on the dashboard in real time.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04920" y="359640"/>
            <a:ext cx="1160136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292934"/>
                </a:solidFill>
                <a:latin typeface="Arial"/>
                <a:ea typeface="DejaVu Sans"/>
              </a:rPr>
              <a:t>Rest-API’s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152000" y="1800000"/>
            <a:ext cx="9503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800" spc="-1" strike="noStrike">
                <a:latin typeface="Arial"/>
              </a:rPr>
              <a:t>The webapp also offers certain RestAPI’s to see the details about different deiveces in json format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800" spc="-1" strike="noStrike">
                <a:latin typeface="Arial"/>
              </a:rPr>
              <a:t>These details get us the raw data which can furthr be used for whatever the requirement may be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2997000" y="2914200"/>
            <a:ext cx="6722640" cy="37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751480" y="2088000"/>
            <a:ext cx="430380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IN" sz="6650" spc="-92" strike="noStrike" cap="all">
                <a:solidFill>
                  <a:srgbClr val="ffffff"/>
                </a:solidFill>
                <a:latin typeface="Arial"/>
                <a:ea typeface="ＭＳ Ｐゴシック"/>
              </a:rPr>
              <a:t>Thank You!</a:t>
            </a:r>
            <a:endParaRPr b="0" lang="en-IN" sz="665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963000" y="4626720"/>
            <a:ext cx="1036224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  <a:spcBef>
                <a:spcPts val="281"/>
              </a:spcBef>
            </a:pPr>
            <a:r>
              <a:rPr b="0" lang="en-IN" sz="1400" spc="-1" strike="noStrike">
                <a:solidFill>
                  <a:srgbClr val="f3f2dc"/>
                </a:solidFill>
                <a:latin typeface="Arial"/>
                <a:ea typeface="ＭＳ Ｐゴシック"/>
              </a:rPr>
              <a:t>Trademarks, Registered Trademarks and Product Names used in this presentation are the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281"/>
              </a:spcBef>
            </a:pPr>
            <a:r>
              <a:rPr b="0" lang="en-IN" sz="1400" spc="-1" strike="noStrike">
                <a:solidFill>
                  <a:srgbClr val="f3f2dc"/>
                </a:solidFill>
                <a:latin typeface="Arial"/>
                <a:ea typeface="ＭＳ Ｐゴシック"/>
              </a:rPr>
              <a:t>property of their respective owners and all rights to such remain with their owners.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0484640" y="6477120"/>
            <a:ext cx="14212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9D97056-A362-4FE6-8557-13809C6AD96A}" type="slidenum">
              <a:rPr b="1" lang="en-IN" sz="1400" spc="-1" strike="noStrike">
                <a:solidFill>
                  <a:srgbClr val="363e39"/>
                </a:solidFill>
                <a:latin typeface="Calibri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pic>
        <p:nvPicPr>
          <p:cNvPr id="278" name="Picture 8" descr=""/>
          <p:cNvPicPr/>
          <p:nvPr/>
        </p:nvPicPr>
        <p:blipFill>
          <a:blip r:embed="rId1"/>
          <a:srcRect l="-23222" t="-20668" r="-25072" b="-33481"/>
          <a:stretch/>
        </p:blipFill>
        <p:spPr>
          <a:xfrm>
            <a:off x="9792000" y="576000"/>
            <a:ext cx="2472840" cy="6509160"/>
          </a:xfrm>
          <a:prstGeom prst="rect">
            <a:avLst/>
          </a:prstGeom>
          <a:ln>
            <a:noFill/>
          </a:ln>
        </p:spPr>
      </p:pic>
      <p:sp>
        <p:nvSpPr>
          <p:cNvPr id="279" name="CustomShape 4"/>
          <p:cNvSpPr/>
          <p:nvPr/>
        </p:nvSpPr>
        <p:spPr>
          <a:xfrm>
            <a:off x="304920" y="19080"/>
            <a:ext cx="41644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332770E-5833-4FF3-B7A5-7B6996FCE7AE}" type="datetime"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23/12/19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0484640" y="6477120"/>
            <a:ext cx="14212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F3070B9-6593-42EA-B3BB-97B043B83352}" type="slidenum">
              <a:rPr b="1" lang="en-IN" sz="1400" spc="-1" strike="noStrike">
                <a:solidFill>
                  <a:srgbClr val="6b7d72"/>
                </a:solidFill>
                <a:latin typeface="Calibri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4920" y="19080"/>
            <a:ext cx="41644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D3FE8DE-C9B0-49A8-9643-D934E3A9A815}" type="datetime"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23/12/19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04920" y="359640"/>
            <a:ext cx="1160136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800" spc="-92" strike="noStrike">
                <a:solidFill>
                  <a:srgbClr val="e65231"/>
                </a:solidFill>
                <a:latin typeface="Arial"/>
                <a:ea typeface="DejaVu Sans"/>
              </a:rPr>
              <a:t>INTRODUCTION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648000" y="1726920"/>
            <a:ext cx="11159280" cy="4464360"/>
          </a:xfrm>
          <a:prstGeom prst="rect">
            <a:avLst/>
          </a:prstGeom>
          <a:solidFill>
            <a:srgbClr val="3465a4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project is a cloud based Intelligent IoT device simulator.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It provides a custom made UI to interact with different IoT devices like AC,Smart Bulb, etc.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We also have a custom designed dashboard to get details about each of these IoT Devices.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details include the history of all the changes made to each of the IoT devices.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It manages the visualization of this dataset with ultimate ease and flexibility. 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0484640" y="6477120"/>
            <a:ext cx="14212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1D746EA-15F7-486E-AB9E-00430D5B20D4}" type="slidenum">
              <a:rPr b="1" lang="en-IN" sz="1400" spc="-1" strike="noStrike">
                <a:solidFill>
                  <a:srgbClr val="6b7d72"/>
                </a:solidFill>
                <a:latin typeface="Calibri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04920" y="19080"/>
            <a:ext cx="41644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FCE7626-5A36-4353-B81F-4E36BED57A28}" type="datetime"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23/12/19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04920" y="359640"/>
            <a:ext cx="1160136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800" spc="-92" strike="noStrike">
                <a:solidFill>
                  <a:srgbClr val="e65231"/>
                </a:solidFill>
                <a:latin typeface="Arial"/>
                <a:ea typeface="DejaVu Sans"/>
              </a:rPr>
              <a:t>TOOLS USED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648000" y="1726920"/>
            <a:ext cx="11159280" cy="4464360"/>
          </a:xfrm>
          <a:prstGeom prst="rect">
            <a:avLst/>
          </a:prstGeom>
          <a:solidFill>
            <a:srgbClr val="3465a4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Python-django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Materialise-CSS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Fiware – context broker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Docker (used to make fiware run)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Fiware- Quantum Leap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Grafana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Crate.io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04920" y="359640"/>
            <a:ext cx="1160136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292934"/>
                </a:solidFill>
                <a:latin typeface="Arial"/>
                <a:ea typeface="DejaVu Sans"/>
              </a:rPr>
              <a:t>Key Features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008000" y="1770120"/>
            <a:ext cx="575280" cy="533160"/>
          </a:xfrm>
          <a:custGeom>
            <a:avLst/>
            <a:gdLst/>
            <a:ah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>
            <a:off x="982440" y="2808000"/>
            <a:ext cx="600840" cy="503280"/>
          </a:xfrm>
          <a:custGeom>
            <a:avLst/>
            <a:gdLst/>
            <a:ah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"/>
          <p:cNvSpPr/>
          <p:nvPr/>
        </p:nvSpPr>
        <p:spPr>
          <a:xfrm flipH="1">
            <a:off x="1006920" y="3708000"/>
            <a:ext cx="564120" cy="541440"/>
          </a:xfrm>
          <a:custGeom>
            <a:avLst/>
            <a:gdLst/>
            <a:ah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1080000" y="4640760"/>
            <a:ext cx="503280" cy="542520"/>
          </a:xfrm>
          <a:custGeom>
            <a:avLst/>
            <a:gdLst/>
            <a:ah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6"/>
          <p:cNvSpPr/>
          <p:nvPr/>
        </p:nvSpPr>
        <p:spPr>
          <a:xfrm>
            <a:off x="6420960" y="1733760"/>
            <a:ext cx="562320" cy="569520"/>
          </a:xfrm>
          <a:custGeom>
            <a:avLst/>
            <a:gdLst/>
            <a:ah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7"/>
          <p:cNvSpPr/>
          <p:nvPr/>
        </p:nvSpPr>
        <p:spPr>
          <a:xfrm>
            <a:off x="6418440" y="2752920"/>
            <a:ext cx="672840" cy="342360"/>
          </a:xfrm>
          <a:custGeom>
            <a:avLst/>
            <a:gdLst/>
            <a:ah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6444000" y="3528000"/>
            <a:ext cx="596520" cy="546120"/>
          </a:xfrm>
          <a:custGeom>
            <a:avLst/>
            <a:gdLst/>
            <a:ah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`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2160000" y="1800000"/>
            <a:ext cx="2735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Unique Dashboard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2088000" y="2736000"/>
            <a:ext cx="2735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Easy to use UI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39" name="CustomShape 11"/>
          <p:cNvSpPr/>
          <p:nvPr/>
        </p:nvSpPr>
        <p:spPr>
          <a:xfrm>
            <a:off x="2088000" y="3672000"/>
            <a:ext cx="2951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Real-Time Monitoring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40" name="CustomShape 12"/>
          <p:cNvSpPr/>
          <p:nvPr/>
        </p:nvSpPr>
        <p:spPr>
          <a:xfrm>
            <a:off x="2088000" y="4540680"/>
            <a:ext cx="2735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Powerful Analytics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41" name="CustomShape 13"/>
          <p:cNvSpPr/>
          <p:nvPr/>
        </p:nvSpPr>
        <p:spPr>
          <a:xfrm>
            <a:off x="7272000" y="1732680"/>
            <a:ext cx="3455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Supports all platforms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42" name="CustomShape 14"/>
          <p:cNvSpPr/>
          <p:nvPr/>
        </p:nvSpPr>
        <p:spPr>
          <a:xfrm>
            <a:off x="7344000" y="2664000"/>
            <a:ext cx="2735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Non-Intrusive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43" name="CustomShape 15"/>
          <p:cNvSpPr/>
          <p:nvPr/>
        </p:nvSpPr>
        <p:spPr>
          <a:xfrm>
            <a:off x="7344000" y="3532680"/>
            <a:ext cx="2735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Easy To Deploy and manage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44" name="CustomShape 16"/>
          <p:cNvSpPr/>
          <p:nvPr/>
        </p:nvSpPr>
        <p:spPr>
          <a:xfrm>
            <a:off x="6455160" y="4464000"/>
            <a:ext cx="600120" cy="575280"/>
          </a:xfrm>
          <a:custGeom>
            <a:avLst/>
            <a:gdLst/>
            <a:ah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7"/>
          <p:cNvSpPr/>
          <p:nvPr/>
        </p:nvSpPr>
        <p:spPr>
          <a:xfrm>
            <a:off x="7344000" y="4464000"/>
            <a:ext cx="338328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Grouping of multiple assests of same type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04920" y="19080"/>
            <a:ext cx="41644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1180CDC-C913-462C-99A5-9E2D4D885DC1}" type="datetime"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23/12/19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484640" y="6477120"/>
            <a:ext cx="14212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AF04A62-DE9B-4C80-9593-DB055770D317}" type="slidenum">
              <a:rPr b="1" lang="en-IN" sz="1400" spc="-1" strike="noStrike">
                <a:solidFill>
                  <a:srgbClr val="6b7d72"/>
                </a:solidFill>
                <a:latin typeface="Calibri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19880" y="432000"/>
            <a:ext cx="1219140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Dashboard : AC 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920520" y="1059480"/>
            <a:ext cx="10291320" cy="578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20240" y="422280"/>
            <a:ext cx="1219140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Dashboard : AC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008000" y="1677240"/>
            <a:ext cx="10151280" cy="44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The Dashboard gives real-time details of the key parameters of the AC such as the temperature, fan speed, swing status and the last change-maker’s name. 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The line graph gives the visualization of the temperature and fan speed data for the desired time range.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Every AC has an unique Id which allows us to track the performance and illustrate them using Gauge and Graphs.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All the AC’s can be grouped to get a powerful data graph for the desired time range vs Temperature.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04920" y="19080"/>
            <a:ext cx="41644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6B3743F-91F0-46BA-ABE2-AA86490B6A08}" type="datetime"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23/12/19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0484640" y="6477120"/>
            <a:ext cx="14212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D4439CF-2FC7-433A-9C86-0D0A54A97E46}" type="slidenum">
              <a:rPr b="1" lang="en-IN" sz="1400" spc="-1" strike="noStrike">
                <a:solidFill>
                  <a:srgbClr val="6b7d72"/>
                </a:solidFill>
                <a:latin typeface="Calibri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19880" y="432000"/>
            <a:ext cx="1219140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Dashboard : FAN 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1011960" y="1089360"/>
            <a:ext cx="10094760" cy="567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20240" y="422280"/>
            <a:ext cx="1219140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Dashboard : FAN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008000" y="1677240"/>
            <a:ext cx="10151280" cy="44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The Dashboard gives real-time details of the key parameters of the FAN such as the fan speed, swing status and the last change-maker’s name. 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The line graph gives the visualization of the fan speed data for the desired time range.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Every Fan has an unique Id which allows us to track the performance and illustrate them using Gauge and Graphs.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292934"/>
                </a:solidFill>
                <a:latin typeface="Arial"/>
                <a:ea typeface="DejaVu Sans"/>
              </a:rPr>
              <a:t>All the Fan’s can be grouped to get a powerful data graph for the desired time range vs Temperature.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4920" y="19080"/>
            <a:ext cx="41644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E0BAFCE-F02D-46F8-884F-2D07F0F3CDEC}" type="datetime">
              <a:rPr b="0" lang="en-IN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23/12/19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0484640" y="6477120"/>
            <a:ext cx="142128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877CA26-6290-4A30-A3A3-2A781EA92404}" type="slidenum">
              <a:rPr b="1" lang="en-IN" sz="1400" spc="-1" strike="noStrike">
                <a:solidFill>
                  <a:srgbClr val="6b7d72"/>
                </a:solidFill>
                <a:latin typeface="Calibri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19880" y="432000"/>
            <a:ext cx="1219140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Dashboard : Bulb 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939960" y="1008000"/>
            <a:ext cx="10331280" cy="581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4486</TotalTime>
  <Application>LibreOffice/6.0.7.3$Linux_X86_64 LibreOffice_project/00m0$Build-3</Application>
  <Words>44</Words>
  <Paragraphs>13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2015-09-03T18:34:57Z</dcterms:created>
  <dc:creator>Alexandra Russomano;P. Sundar Varada Raj</dc:creator>
  <dc:description/>
  <dc:language>en-IN</dc:language>
  <cp:lastModifiedBy/>
  <cp:lastPrinted>2018-05-14T12:49:52Z</cp:lastPrinted>
  <dcterms:modified xsi:type="dcterms:W3CDTF">2019-12-23T15:09:53Z</dcterms:modified>
  <cp:revision>350</cp:revision>
  <dc:subject/>
  <dc:title>EnergySaving Case Study for Ginter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