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notesMasterIdLst>
    <p:notesMasterId r:id="rId13"/>
  </p:notesMasterIdLst>
  <p:handoutMasterIdLst>
    <p:handoutMasterId r:id="rId14"/>
  </p:handoutMasterIdLst>
  <p:sldIdLst>
    <p:sldId id="256" r:id="rId2"/>
    <p:sldId id="257" r:id="rId3"/>
    <p:sldId id="258" r:id="rId4"/>
    <p:sldId id="259" r:id="rId5"/>
    <p:sldId id="263" r:id="rId6"/>
    <p:sldId id="266" r:id="rId7"/>
    <p:sldId id="267" r:id="rId8"/>
    <p:sldId id="262" r:id="rId9"/>
    <p:sldId id="265" r:id="rId10"/>
    <p:sldId id="268"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1F20"/>
    <a:srgbClr val="2A2D46"/>
    <a:srgbClr val="000000"/>
    <a:srgbClr val="E84E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6"/>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C41B38A-79D1-4110-A41A-9C86488FE20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1C4FEBF4-8CD4-4870-815A-E8A9D641A6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7CE087-26C5-4BBC-8F34-74D89AE9ACD2}" type="datetimeFigureOut">
              <a:rPr lang="fr-FR" smtClean="0"/>
              <a:t>15/09/2021</a:t>
            </a:fld>
            <a:endParaRPr lang="fr-FR"/>
          </a:p>
        </p:txBody>
      </p:sp>
      <p:sp>
        <p:nvSpPr>
          <p:cNvPr id="4" name="Espace réservé du pied de page 3">
            <a:extLst>
              <a:ext uri="{FF2B5EF4-FFF2-40B4-BE49-F238E27FC236}">
                <a16:creationId xmlns:a16="http://schemas.microsoft.com/office/drawing/2014/main" id="{C0FAD844-E222-4704-8E6E-97D4F6CB77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F646C0A4-E395-4BC2-9686-7D4EB43452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A3FBA2-5D02-4A56-A5E4-55C71E070AA1}" type="slidenum">
              <a:rPr lang="fr-FR" smtClean="0"/>
              <a:t>‹N°›</a:t>
            </a:fld>
            <a:endParaRPr lang="fr-FR"/>
          </a:p>
        </p:txBody>
      </p:sp>
    </p:spTree>
    <p:extLst>
      <p:ext uri="{BB962C8B-B14F-4D97-AF65-F5344CB8AC3E}">
        <p14:creationId xmlns:p14="http://schemas.microsoft.com/office/powerpoint/2010/main" val="1838958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9FDDD6-60B5-4E40-8FBC-5A9DF80F95A8}" type="datetimeFigureOut">
              <a:rPr lang="fr-FR" smtClean="0"/>
              <a:t>15/09/2021</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7A244A-5ADA-409A-A89C-68A42180FB87}" type="slidenum">
              <a:rPr lang="fr-FR" smtClean="0"/>
              <a:t>‹N°›</a:t>
            </a:fld>
            <a:endParaRPr lang="fr-FR"/>
          </a:p>
        </p:txBody>
      </p:sp>
    </p:spTree>
    <p:extLst>
      <p:ext uri="{BB962C8B-B14F-4D97-AF65-F5344CB8AC3E}">
        <p14:creationId xmlns:p14="http://schemas.microsoft.com/office/powerpoint/2010/main" val="24527280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fr-FR" dirty="0"/>
              <a:t>Modifiez le style du titre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8E8AB74-F264-442B-8223-5752BB185C6F}" type="datetime1">
              <a:rPr lang="fr-FR" smtClean="0"/>
              <a:t>15/09/2021</a:t>
            </a:fld>
            <a:endParaRPr lang="fr-FR" dirty="0"/>
          </a:p>
        </p:txBody>
      </p:sp>
      <p:sp>
        <p:nvSpPr>
          <p:cNvPr id="5" name="Footer Placeholder 4"/>
          <p:cNvSpPr>
            <a:spLocks noGrp="1"/>
          </p:cNvSpPr>
          <p:nvPr>
            <p:ph type="ftr" sz="quarter" idx="11"/>
          </p:nvPr>
        </p:nvSpPr>
        <p:spPr/>
        <p:txBody>
          <a:bodyPr/>
          <a:lstStyle/>
          <a:p>
            <a:r>
              <a:rPr lang="fr-FR" dirty="0"/>
              <a:t>https://gitlab.univ-nantes.fr/chenouard-r/optimizationbenchmarklibrary/-/tree/main</a:t>
            </a:r>
          </a:p>
        </p:txBody>
      </p:sp>
      <p:sp>
        <p:nvSpPr>
          <p:cNvPr id="6" name="Slide Number Placeholder 5"/>
          <p:cNvSpPr>
            <a:spLocks noGrp="1"/>
          </p:cNvSpPr>
          <p:nvPr>
            <p:ph type="sldNum" sz="quarter" idx="12"/>
          </p:nvPr>
        </p:nvSpPr>
        <p:spPr/>
        <p:txBody>
          <a:bodyPr/>
          <a:lstStyle/>
          <a:p>
            <a:fld id="{84B496F3-01D1-4A1A-9568-C9164F745038}" type="slidenum">
              <a:rPr lang="fr-FR" smtClean="0"/>
              <a:t>‹N°›</a:t>
            </a:fld>
            <a:endParaRPr lang="fr-FR" dirty="0"/>
          </a:p>
        </p:txBody>
      </p:sp>
    </p:spTree>
    <p:extLst>
      <p:ext uri="{BB962C8B-B14F-4D97-AF65-F5344CB8AC3E}">
        <p14:creationId xmlns:p14="http://schemas.microsoft.com/office/powerpoint/2010/main" val="1471710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72293A4-6D6D-4678-AEDC-4011DCAD0C21}" type="datetime1">
              <a:rPr lang="fr-FR" smtClean="0"/>
              <a:t>15/09/2021</a:t>
            </a:fld>
            <a:endParaRPr lang="fr-FR"/>
          </a:p>
        </p:txBody>
      </p:sp>
      <p:sp>
        <p:nvSpPr>
          <p:cNvPr id="5" name="Footer Placeholder 4"/>
          <p:cNvSpPr>
            <a:spLocks noGrp="1"/>
          </p:cNvSpPr>
          <p:nvPr>
            <p:ph type="ftr" sz="quarter" idx="11"/>
          </p:nvPr>
        </p:nvSpPr>
        <p:spPr/>
        <p:txBody>
          <a:bodyPr/>
          <a:lstStyle/>
          <a:p>
            <a:r>
              <a:rPr lang="fr-FR"/>
              <a:t>https://gitlab.univ-nantes.fr/chenouard-r/optimizationbenchmarklibrary/-/tree/main</a:t>
            </a:r>
          </a:p>
        </p:txBody>
      </p:sp>
      <p:sp>
        <p:nvSpPr>
          <p:cNvPr id="6" name="Slide Number Placeholder 5"/>
          <p:cNvSpPr>
            <a:spLocks noGrp="1"/>
          </p:cNvSpPr>
          <p:nvPr>
            <p:ph type="sldNum" sz="quarter" idx="12"/>
          </p:nvPr>
        </p:nvSpPr>
        <p:spPr/>
        <p:txBody>
          <a:bodyPr/>
          <a:lstStyle/>
          <a:p>
            <a:fld id="{84B496F3-01D1-4A1A-9568-C9164F745038}" type="slidenum">
              <a:rPr lang="fr-FR" smtClean="0"/>
              <a:t>‹N°›</a:t>
            </a:fld>
            <a:endParaRPr lang="fr-FR"/>
          </a:p>
        </p:txBody>
      </p:sp>
    </p:spTree>
    <p:extLst>
      <p:ext uri="{BB962C8B-B14F-4D97-AF65-F5344CB8AC3E}">
        <p14:creationId xmlns:p14="http://schemas.microsoft.com/office/powerpoint/2010/main" val="3894809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68CD174-0652-4D8D-8F1F-F0E3E1D8706F}" type="datetime1">
              <a:rPr lang="fr-FR" smtClean="0"/>
              <a:t>15/09/2021</a:t>
            </a:fld>
            <a:endParaRPr lang="fr-FR"/>
          </a:p>
        </p:txBody>
      </p:sp>
      <p:sp>
        <p:nvSpPr>
          <p:cNvPr id="5" name="Footer Placeholder 4"/>
          <p:cNvSpPr>
            <a:spLocks noGrp="1"/>
          </p:cNvSpPr>
          <p:nvPr>
            <p:ph type="ftr" sz="quarter" idx="11"/>
          </p:nvPr>
        </p:nvSpPr>
        <p:spPr/>
        <p:txBody>
          <a:bodyPr/>
          <a:lstStyle/>
          <a:p>
            <a:r>
              <a:rPr lang="fr-FR"/>
              <a:t>https://gitlab.univ-nantes.fr/chenouard-r/optimizationbenchmarklibrary/-/tree/main</a:t>
            </a:r>
          </a:p>
        </p:txBody>
      </p:sp>
      <p:sp>
        <p:nvSpPr>
          <p:cNvPr id="6" name="Slide Number Placeholder 5"/>
          <p:cNvSpPr>
            <a:spLocks noGrp="1"/>
          </p:cNvSpPr>
          <p:nvPr>
            <p:ph type="sldNum" sz="quarter" idx="12"/>
          </p:nvPr>
        </p:nvSpPr>
        <p:spPr/>
        <p:txBody>
          <a:bodyPr/>
          <a:lstStyle/>
          <a:p>
            <a:fld id="{84B496F3-01D1-4A1A-9568-C9164F745038}" type="slidenum">
              <a:rPr lang="fr-FR" smtClean="0"/>
              <a:t>‹N°›</a:t>
            </a:fld>
            <a:endParaRPr lang="fr-FR"/>
          </a:p>
        </p:txBody>
      </p:sp>
    </p:spTree>
    <p:extLst>
      <p:ext uri="{BB962C8B-B14F-4D97-AF65-F5344CB8AC3E}">
        <p14:creationId xmlns:p14="http://schemas.microsoft.com/office/powerpoint/2010/main" val="1735936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5C337CB-46D3-4A0F-B6B5-697A2C2FFA1B}" type="datetime1">
              <a:rPr lang="fr-FR" smtClean="0"/>
              <a:t>15/09/2021</a:t>
            </a:fld>
            <a:endParaRPr lang="fr-FR"/>
          </a:p>
        </p:txBody>
      </p:sp>
      <p:sp>
        <p:nvSpPr>
          <p:cNvPr id="5" name="Footer Placeholder 4"/>
          <p:cNvSpPr>
            <a:spLocks noGrp="1"/>
          </p:cNvSpPr>
          <p:nvPr>
            <p:ph type="ftr" sz="quarter" idx="11"/>
          </p:nvPr>
        </p:nvSpPr>
        <p:spPr/>
        <p:txBody>
          <a:bodyPr/>
          <a:lstStyle/>
          <a:p>
            <a:r>
              <a:rPr lang="fr-FR"/>
              <a:t>https://gitlab.univ-nantes.fr/chenouard-r/optimizationbenchmarklibrary/-/tree/main</a:t>
            </a:r>
          </a:p>
        </p:txBody>
      </p:sp>
      <p:sp>
        <p:nvSpPr>
          <p:cNvPr id="6" name="Slide Number Placeholder 5"/>
          <p:cNvSpPr>
            <a:spLocks noGrp="1"/>
          </p:cNvSpPr>
          <p:nvPr>
            <p:ph type="sldNum" sz="quarter" idx="12"/>
          </p:nvPr>
        </p:nvSpPr>
        <p:spPr/>
        <p:txBody>
          <a:bodyPr/>
          <a:lstStyle/>
          <a:p>
            <a:fld id="{84B496F3-01D1-4A1A-9568-C9164F745038}" type="slidenum">
              <a:rPr lang="fr-FR" smtClean="0"/>
              <a:t>‹N°›</a:t>
            </a:fld>
            <a:endParaRPr lang="fr-FR"/>
          </a:p>
        </p:txBody>
      </p:sp>
    </p:spTree>
    <p:extLst>
      <p:ext uri="{BB962C8B-B14F-4D97-AF65-F5344CB8AC3E}">
        <p14:creationId xmlns:p14="http://schemas.microsoft.com/office/powerpoint/2010/main" val="433926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884E230-932D-4B50-B0A4-05296CC348E5}" type="datetime1">
              <a:rPr lang="fr-FR" smtClean="0"/>
              <a:t>15/09/2021</a:t>
            </a:fld>
            <a:endParaRPr lang="fr-FR"/>
          </a:p>
        </p:txBody>
      </p:sp>
      <p:sp>
        <p:nvSpPr>
          <p:cNvPr id="5" name="Footer Placeholder 4"/>
          <p:cNvSpPr>
            <a:spLocks noGrp="1"/>
          </p:cNvSpPr>
          <p:nvPr>
            <p:ph type="ftr" sz="quarter" idx="11"/>
          </p:nvPr>
        </p:nvSpPr>
        <p:spPr/>
        <p:txBody>
          <a:bodyPr/>
          <a:lstStyle/>
          <a:p>
            <a:r>
              <a:rPr lang="fr-FR"/>
              <a:t>https://gitlab.univ-nantes.fr/chenouard-r/optimizationbenchmarklibrary/-/tree/main</a:t>
            </a:r>
          </a:p>
        </p:txBody>
      </p:sp>
      <p:sp>
        <p:nvSpPr>
          <p:cNvPr id="6" name="Slide Number Placeholder 5"/>
          <p:cNvSpPr>
            <a:spLocks noGrp="1"/>
          </p:cNvSpPr>
          <p:nvPr>
            <p:ph type="sldNum" sz="quarter" idx="12"/>
          </p:nvPr>
        </p:nvSpPr>
        <p:spPr/>
        <p:txBody>
          <a:bodyPr/>
          <a:lstStyle/>
          <a:p>
            <a:fld id="{84B496F3-01D1-4A1A-9568-C9164F745038}" type="slidenum">
              <a:rPr lang="fr-FR" smtClean="0"/>
              <a:t>‹N°›</a:t>
            </a:fld>
            <a:endParaRPr lang="fr-FR"/>
          </a:p>
        </p:txBody>
      </p:sp>
    </p:spTree>
    <p:extLst>
      <p:ext uri="{BB962C8B-B14F-4D97-AF65-F5344CB8AC3E}">
        <p14:creationId xmlns:p14="http://schemas.microsoft.com/office/powerpoint/2010/main" val="72533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2846C74-03AD-48B2-890F-3031CFFF6108}" type="datetime1">
              <a:rPr lang="fr-FR" smtClean="0"/>
              <a:t>15/09/2021</a:t>
            </a:fld>
            <a:endParaRPr lang="fr-FR"/>
          </a:p>
        </p:txBody>
      </p:sp>
      <p:sp>
        <p:nvSpPr>
          <p:cNvPr id="6" name="Footer Placeholder 5"/>
          <p:cNvSpPr>
            <a:spLocks noGrp="1"/>
          </p:cNvSpPr>
          <p:nvPr>
            <p:ph type="ftr" sz="quarter" idx="11"/>
          </p:nvPr>
        </p:nvSpPr>
        <p:spPr/>
        <p:txBody>
          <a:bodyPr/>
          <a:lstStyle/>
          <a:p>
            <a:r>
              <a:rPr lang="fr-FR"/>
              <a:t>https://gitlab.univ-nantes.fr/chenouard-r/optimizationbenchmarklibrary/-/tree/main</a:t>
            </a:r>
          </a:p>
        </p:txBody>
      </p:sp>
      <p:sp>
        <p:nvSpPr>
          <p:cNvPr id="7" name="Slide Number Placeholder 6"/>
          <p:cNvSpPr>
            <a:spLocks noGrp="1"/>
          </p:cNvSpPr>
          <p:nvPr>
            <p:ph type="sldNum" sz="quarter" idx="12"/>
          </p:nvPr>
        </p:nvSpPr>
        <p:spPr/>
        <p:txBody>
          <a:bodyPr/>
          <a:lstStyle/>
          <a:p>
            <a:fld id="{84B496F3-01D1-4A1A-9568-C9164F745038}" type="slidenum">
              <a:rPr lang="fr-FR" smtClean="0"/>
              <a:t>‹N°›</a:t>
            </a:fld>
            <a:endParaRPr lang="fr-FR"/>
          </a:p>
        </p:txBody>
      </p:sp>
    </p:spTree>
    <p:extLst>
      <p:ext uri="{BB962C8B-B14F-4D97-AF65-F5344CB8AC3E}">
        <p14:creationId xmlns:p14="http://schemas.microsoft.com/office/powerpoint/2010/main" val="840089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0CEE9E7-C7E8-428A-B1F3-A8F2A4068421}" type="datetime1">
              <a:rPr lang="fr-FR" smtClean="0"/>
              <a:t>15/09/2021</a:t>
            </a:fld>
            <a:endParaRPr lang="fr-FR"/>
          </a:p>
        </p:txBody>
      </p:sp>
      <p:sp>
        <p:nvSpPr>
          <p:cNvPr id="8" name="Footer Placeholder 7"/>
          <p:cNvSpPr>
            <a:spLocks noGrp="1"/>
          </p:cNvSpPr>
          <p:nvPr>
            <p:ph type="ftr" sz="quarter" idx="11"/>
          </p:nvPr>
        </p:nvSpPr>
        <p:spPr/>
        <p:txBody>
          <a:bodyPr/>
          <a:lstStyle/>
          <a:p>
            <a:r>
              <a:rPr lang="fr-FR"/>
              <a:t>https://gitlab.univ-nantes.fr/chenouard-r/optimizationbenchmarklibrary/-/tree/main</a:t>
            </a:r>
          </a:p>
        </p:txBody>
      </p:sp>
      <p:sp>
        <p:nvSpPr>
          <p:cNvPr id="9" name="Slide Number Placeholder 8"/>
          <p:cNvSpPr>
            <a:spLocks noGrp="1"/>
          </p:cNvSpPr>
          <p:nvPr>
            <p:ph type="sldNum" sz="quarter" idx="12"/>
          </p:nvPr>
        </p:nvSpPr>
        <p:spPr/>
        <p:txBody>
          <a:bodyPr/>
          <a:lstStyle/>
          <a:p>
            <a:fld id="{84B496F3-01D1-4A1A-9568-C9164F745038}" type="slidenum">
              <a:rPr lang="fr-FR" smtClean="0"/>
              <a:t>‹N°›</a:t>
            </a:fld>
            <a:endParaRPr lang="fr-FR"/>
          </a:p>
        </p:txBody>
      </p:sp>
    </p:spTree>
    <p:extLst>
      <p:ext uri="{BB962C8B-B14F-4D97-AF65-F5344CB8AC3E}">
        <p14:creationId xmlns:p14="http://schemas.microsoft.com/office/powerpoint/2010/main" val="1175848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5B68D16-F6B2-4F2B-889A-AD843462F7A0}" type="datetime1">
              <a:rPr lang="fr-FR" smtClean="0"/>
              <a:t>15/09/2021</a:t>
            </a:fld>
            <a:endParaRPr lang="fr-FR"/>
          </a:p>
        </p:txBody>
      </p:sp>
      <p:sp>
        <p:nvSpPr>
          <p:cNvPr id="4" name="Footer Placeholder 3"/>
          <p:cNvSpPr>
            <a:spLocks noGrp="1"/>
          </p:cNvSpPr>
          <p:nvPr>
            <p:ph type="ftr" sz="quarter" idx="11"/>
          </p:nvPr>
        </p:nvSpPr>
        <p:spPr/>
        <p:txBody>
          <a:bodyPr/>
          <a:lstStyle/>
          <a:p>
            <a:r>
              <a:rPr lang="fr-FR"/>
              <a:t>https://gitlab.univ-nantes.fr/chenouard-r/optimizationbenchmarklibrary/-/tree/main</a:t>
            </a:r>
          </a:p>
        </p:txBody>
      </p:sp>
      <p:sp>
        <p:nvSpPr>
          <p:cNvPr id="5" name="Slide Number Placeholder 4"/>
          <p:cNvSpPr>
            <a:spLocks noGrp="1"/>
          </p:cNvSpPr>
          <p:nvPr>
            <p:ph type="sldNum" sz="quarter" idx="12"/>
          </p:nvPr>
        </p:nvSpPr>
        <p:spPr/>
        <p:txBody>
          <a:bodyPr/>
          <a:lstStyle/>
          <a:p>
            <a:fld id="{84B496F3-01D1-4A1A-9568-C9164F745038}" type="slidenum">
              <a:rPr lang="fr-FR" smtClean="0"/>
              <a:t>‹N°›</a:t>
            </a:fld>
            <a:endParaRPr lang="fr-FR"/>
          </a:p>
        </p:txBody>
      </p:sp>
    </p:spTree>
    <p:extLst>
      <p:ext uri="{BB962C8B-B14F-4D97-AF65-F5344CB8AC3E}">
        <p14:creationId xmlns:p14="http://schemas.microsoft.com/office/powerpoint/2010/main" val="2261857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F7DCA-CB75-4BB3-A3B8-6DC72B9F1A1D}" type="datetime1">
              <a:rPr lang="fr-FR" smtClean="0"/>
              <a:t>15/09/2021</a:t>
            </a:fld>
            <a:endParaRPr lang="fr-FR"/>
          </a:p>
        </p:txBody>
      </p:sp>
      <p:sp>
        <p:nvSpPr>
          <p:cNvPr id="3" name="Footer Placeholder 2"/>
          <p:cNvSpPr>
            <a:spLocks noGrp="1"/>
          </p:cNvSpPr>
          <p:nvPr>
            <p:ph type="ftr" sz="quarter" idx="11"/>
          </p:nvPr>
        </p:nvSpPr>
        <p:spPr/>
        <p:txBody>
          <a:bodyPr/>
          <a:lstStyle/>
          <a:p>
            <a:r>
              <a:rPr lang="fr-FR"/>
              <a:t>https://gitlab.univ-nantes.fr/chenouard-r/optimizationbenchmarklibrary/-/tree/main</a:t>
            </a:r>
          </a:p>
        </p:txBody>
      </p:sp>
      <p:sp>
        <p:nvSpPr>
          <p:cNvPr id="4" name="Slide Number Placeholder 3"/>
          <p:cNvSpPr>
            <a:spLocks noGrp="1"/>
          </p:cNvSpPr>
          <p:nvPr>
            <p:ph type="sldNum" sz="quarter" idx="12"/>
          </p:nvPr>
        </p:nvSpPr>
        <p:spPr/>
        <p:txBody>
          <a:bodyPr/>
          <a:lstStyle/>
          <a:p>
            <a:fld id="{84B496F3-01D1-4A1A-9568-C9164F745038}" type="slidenum">
              <a:rPr lang="fr-FR" smtClean="0"/>
              <a:t>‹N°›</a:t>
            </a:fld>
            <a:endParaRPr lang="fr-FR"/>
          </a:p>
        </p:txBody>
      </p:sp>
    </p:spTree>
    <p:extLst>
      <p:ext uri="{BB962C8B-B14F-4D97-AF65-F5344CB8AC3E}">
        <p14:creationId xmlns:p14="http://schemas.microsoft.com/office/powerpoint/2010/main" val="1093112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24FFD36-0BDB-421F-9E7D-2851965C90E1}" type="datetime1">
              <a:rPr lang="fr-FR" smtClean="0"/>
              <a:t>15/09/2021</a:t>
            </a:fld>
            <a:endParaRPr lang="fr-FR"/>
          </a:p>
        </p:txBody>
      </p:sp>
      <p:sp>
        <p:nvSpPr>
          <p:cNvPr id="6" name="Footer Placeholder 5"/>
          <p:cNvSpPr>
            <a:spLocks noGrp="1"/>
          </p:cNvSpPr>
          <p:nvPr>
            <p:ph type="ftr" sz="quarter" idx="11"/>
          </p:nvPr>
        </p:nvSpPr>
        <p:spPr/>
        <p:txBody>
          <a:bodyPr/>
          <a:lstStyle/>
          <a:p>
            <a:r>
              <a:rPr lang="fr-FR"/>
              <a:t>https://gitlab.univ-nantes.fr/chenouard-r/optimizationbenchmarklibrary/-/tree/main</a:t>
            </a:r>
          </a:p>
        </p:txBody>
      </p:sp>
      <p:sp>
        <p:nvSpPr>
          <p:cNvPr id="7" name="Slide Number Placeholder 6"/>
          <p:cNvSpPr>
            <a:spLocks noGrp="1"/>
          </p:cNvSpPr>
          <p:nvPr>
            <p:ph type="sldNum" sz="quarter" idx="12"/>
          </p:nvPr>
        </p:nvSpPr>
        <p:spPr/>
        <p:txBody>
          <a:bodyPr/>
          <a:lstStyle/>
          <a:p>
            <a:fld id="{84B496F3-01D1-4A1A-9568-C9164F745038}" type="slidenum">
              <a:rPr lang="fr-FR" smtClean="0"/>
              <a:t>‹N°›</a:t>
            </a:fld>
            <a:endParaRPr lang="fr-FR"/>
          </a:p>
        </p:txBody>
      </p:sp>
    </p:spTree>
    <p:extLst>
      <p:ext uri="{BB962C8B-B14F-4D97-AF65-F5344CB8AC3E}">
        <p14:creationId xmlns:p14="http://schemas.microsoft.com/office/powerpoint/2010/main" val="14066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224A9490-6BD1-4074-91BD-49FDE64BEDD3}" type="datetime1">
              <a:rPr lang="fr-FR" smtClean="0"/>
              <a:t>15/09/2021</a:t>
            </a:fld>
            <a:endParaRPr lang="fr-FR"/>
          </a:p>
        </p:txBody>
      </p:sp>
      <p:sp>
        <p:nvSpPr>
          <p:cNvPr id="6" name="Footer Placeholder 5"/>
          <p:cNvSpPr>
            <a:spLocks noGrp="1"/>
          </p:cNvSpPr>
          <p:nvPr>
            <p:ph type="ftr" sz="quarter" idx="11"/>
          </p:nvPr>
        </p:nvSpPr>
        <p:spPr/>
        <p:txBody>
          <a:bodyPr/>
          <a:lstStyle/>
          <a:p>
            <a:r>
              <a:rPr lang="fr-FR"/>
              <a:t>https://gitlab.univ-nantes.fr/chenouard-r/optimizationbenchmarklibrary/-/tree/main</a:t>
            </a:r>
          </a:p>
        </p:txBody>
      </p:sp>
      <p:sp>
        <p:nvSpPr>
          <p:cNvPr id="7" name="Slide Number Placeholder 6"/>
          <p:cNvSpPr>
            <a:spLocks noGrp="1"/>
          </p:cNvSpPr>
          <p:nvPr>
            <p:ph type="sldNum" sz="quarter" idx="12"/>
          </p:nvPr>
        </p:nvSpPr>
        <p:spPr/>
        <p:txBody>
          <a:bodyPr/>
          <a:lstStyle/>
          <a:p>
            <a:fld id="{84B496F3-01D1-4A1A-9568-C9164F745038}" type="slidenum">
              <a:rPr lang="fr-FR" smtClean="0"/>
              <a:t>‹N°›</a:t>
            </a:fld>
            <a:endParaRPr lang="fr-FR"/>
          </a:p>
        </p:txBody>
      </p:sp>
    </p:spTree>
    <p:extLst>
      <p:ext uri="{BB962C8B-B14F-4D97-AF65-F5344CB8AC3E}">
        <p14:creationId xmlns:p14="http://schemas.microsoft.com/office/powerpoint/2010/main" val="141474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image" Target="../media/image7.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4">
                <a:lumMod val="5000"/>
                <a:lumOff val="95000"/>
              </a:schemeClr>
            </a:gs>
            <a:gs pos="74000">
              <a:schemeClr val="bg1">
                <a:lumMod val="75000"/>
              </a:schemeClr>
            </a:gs>
            <a:gs pos="90000">
              <a:schemeClr val="bg1">
                <a:lumMod val="65000"/>
              </a:schemeClr>
            </a:gs>
          </a:gsLst>
          <a:lin ang="189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03F4E8-C2B5-45B2-9E73-27DFB1B5B563}" type="datetime1">
              <a:rPr lang="fr-FR" smtClean="0"/>
              <a:t>15/09/2021</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FR" dirty="0"/>
              <a:t>https://gitlab.univ-nantes.fr/chenouard-r/optimizationbenchmarklibrary/-/tree/main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B496F3-01D1-4A1A-9568-C9164F745038}" type="slidenum">
              <a:rPr lang="fr-FR" smtClean="0"/>
              <a:t>‹N°›</a:t>
            </a:fld>
            <a:endParaRPr lang="fr-FR"/>
          </a:p>
        </p:txBody>
      </p:sp>
      <p:pic>
        <p:nvPicPr>
          <p:cNvPr id="7" name="Image 6">
            <a:extLst>
              <a:ext uri="{FF2B5EF4-FFF2-40B4-BE49-F238E27FC236}">
                <a16:creationId xmlns:a16="http://schemas.microsoft.com/office/drawing/2014/main" id="{9AD97E9D-48DE-4ECB-81D4-A2988BAFF38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737963" y="40682"/>
            <a:ext cx="690105" cy="543590"/>
          </a:xfrm>
          <a:prstGeom prst="rect">
            <a:avLst/>
          </a:prstGeom>
        </p:spPr>
      </p:pic>
      <p:pic>
        <p:nvPicPr>
          <p:cNvPr id="8" name="Image 7">
            <a:extLst>
              <a:ext uri="{FF2B5EF4-FFF2-40B4-BE49-F238E27FC236}">
                <a16:creationId xmlns:a16="http://schemas.microsoft.com/office/drawing/2014/main" id="{1C0A5D3D-2247-4898-A98F-3890D6F9FB05}"/>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8318965" y="40911"/>
            <a:ext cx="997923" cy="543361"/>
          </a:xfrm>
          <a:prstGeom prst="rect">
            <a:avLst/>
          </a:prstGeom>
        </p:spPr>
      </p:pic>
      <p:pic>
        <p:nvPicPr>
          <p:cNvPr id="9" name="Image 8">
            <a:extLst>
              <a:ext uri="{FF2B5EF4-FFF2-40B4-BE49-F238E27FC236}">
                <a16:creationId xmlns:a16="http://schemas.microsoft.com/office/drawing/2014/main" id="{C3E49A50-91A5-4226-BF76-F87D96312CBF}"/>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666766" y="45256"/>
            <a:ext cx="1325313" cy="543361"/>
          </a:xfrm>
          <a:prstGeom prst="rect">
            <a:avLst/>
          </a:prstGeom>
        </p:spPr>
      </p:pic>
      <p:pic>
        <p:nvPicPr>
          <p:cNvPr id="10" name="Image 9">
            <a:extLst>
              <a:ext uri="{FF2B5EF4-FFF2-40B4-BE49-F238E27FC236}">
                <a16:creationId xmlns:a16="http://schemas.microsoft.com/office/drawing/2014/main" id="{FD6F3F70-E38C-4F88-ACA5-33888306DCFD}"/>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354329" y="40682"/>
            <a:ext cx="1325313" cy="543590"/>
          </a:xfrm>
          <a:prstGeom prst="rect">
            <a:avLst/>
          </a:prstGeom>
        </p:spPr>
      </p:pic>
      <p:pic>
        <p:nvPicPr>
          <p:cNvPr id="11" name="Image 10" descr="Une image contenant texte&#10;&#10;Description générée automatiquement">
            <a:extLst>
              <a:ext uri="{FF2B5EF4-FFF2-40B4-BE49-F238E27FC236}">
                <a16:creationId xmlns:a16="http://schemas.microsoft.com/office/drawing/2014/main" id="{9A6C8936-FCEA-4F4E-8562-3782EA86AB0D}"/>
              </a:ext>
            </a:extLst>
          </p:cNvPr>
          <p:cNvPicPr>
            <a:picLocks noChangeAspect="1"/>
          </p:cNvPicPr>
          <p:nvPr userDrawn="1"/>
        </p:nvPicPr>
        <p:blipFill>
          <a:blip r:embed="rId17">
            <a:extLst>
              <a:ext uri="{28A0092B-C50C-407E-A947-70E740481C1C}">
                <a14:useLocalDpi xmlns:a14="http://schemas.microsoft.com/office/drawing/2010/main" val="0"/>
              </a:ext>
            </a:extLst>
          </a:blip>
          <a:stretch>
            <a:fillRect/>
          </a:stretch>
        </p:blipFill>
        <p:spPr>
          <a:xfrm>
            <a:off x="7232244" y="40913"/>
            <a:ext cx="1086721" cy="543361"/>
          </a:xfrm>
          <a:prstGeom prst="rect">
            <a:avLst/>
          </a:prstGeom>
        </p:spPr>
      </p:pic>
      <p:sp>
        <p:nvSpPr>
          <p:cNvPr id="12" name="ZoneTexte 11">
            <a:extLst>
              <a:ext uri="{FF2B5EF4-FFF2-40B4-BE49-F238E27FC236}">
                <a16:creationId xmlns:a16="http://schemas.microsoft.com/office/drawing/2014/main" id="{A391C825-4C2C-4EC9-AAF7-B2BB0A945240}"/>
              </a:ext>
            </a:extLst>
          </p:cNvPr>
          <p:cNvSpPr txBox="1"/>
          <p:nvPr userDrawn="1"/>
        </p:nvSpPr>
        <p:spPr>
          <a:xfrm>
            <a:off x="237605" y="136525"/>
            <a:ext cx="2572789" cy="600164"/>
          </a:xfrm>
          <a:prstGeom prst="rect">
            <a:avLst/>
          </a:prstGeom>
          <a:noFill/>
          <a:ln>
            <a:noFill/>
          </a:ln>
        </p:spPr>
        <p:txBody>
          <a:bodyPr wrap="square" rtlCol="0">
            <a:spAutoFit/>
          </a:bodyPr>
          <a:lstStyle/>
          <a:p>
            <a:pPr algn="ctr"/>
            <a:r>
              <a:rPr lang="fr-FR" sz="1100" dirty="0">
                <a:solidFill>
                  <a:schemeClr val="accent4"/>
                </a:solidFill>
              </a:rPr>
              <a:t>TFE Maxime Gras :</a:t>
            </a:r>
          </a:p>
          <a:p>
            <a:pPr algn="ctr"/>
            <a:r>
              <a:rPr lang="fr-FR" sz="11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rPr>
              <a:t>constitution et test d’une bibliothèque de problème d’ingénierie</a:t>
            </a:r>
            <a:endParaRPr lang="fr-FR" sz="1100" dirty="0">
              <a:solidFill>
                <a:schemeClr val="accent4"/>
              </a:solidFill>
            </a:endParaRPr>
          </a:p>
        </p:txBody>
      </p:sp>
      <p:pic>
        <p:nvPicPr>
          <p:cNvPr id="14" name="Image 13">
            <a:extLst>
              <a:ext uri="{FF2B5EF4-FFF2-40B4-BE49-F238E27FC236}">
                <a16:creationId xmlns:a16="http://schemas.microsoft.com/office/drawing/2014/main" id="{C651052B-36E9-4D0C-BA79-A0FF8ACF7EF4}"/>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5811838" y="-111508"/>
            <a:ext cx="1542296" cy="848197"/>
          </a:xfrm>
          <a:prstGeom prst="rect">
            <a:avLst/>
          </a:prstGeom>
        </p:spPr>
      </p:pic>
      <p:pic>
        <p:nvPicPr>
          <p:cNvPr id="16" name="Image 15">
            <a:extLst>
              <a:ext uri="{FF2B5EF4-FFF2-40B4-BE49-F238E27FC236}">
                <a16:creationId xmlns:a16="http://schemas.microsoft.com/office/drawing/2014/main" id="{47D3F98C-EBA9-44B0-B439-91D1D0B7B63E}"/>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11486389" y="46339"/>
            <a:ext cx="537933" cy="537933"/>
          </a:xfrm>
          <a:prstGeom prst="rect">
            <a:avLst/>
          </a:prstGeom>
        </p:spPr>
      </p:pic>
    </p:spTree>
    <p:extLst>
      <p:ext uri="{BB962C8B-B14F-4D97-AF65-F5344CB8AC3E}">
        <p14:creationId xmlns:p14="http://schemas.microsoft.com/office/powerpoint/2010/main" val="125315096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pied de page 5">
            <a:extLst>
              <a:ext uri="{FF2B5EF4-FFF2-40B4-BE49-F238E27FC236}">
                <a16:creationId xmlns:a16="http://schemas.microsoft.com/office/drawing/2014/main" id="{1BEDAA14-9DCF-41B4-87EE-926E85FF3DD4}"/>
              </a:ext>
            </a:extLst>
          </p:cNvPr>
          <p:cNvSpPr>
            <a:spLocks noGrp="1"/>
          </p:cNvSpPr>
          <p:nvPr>
            <p:ph type="ftr" sz="quarter" idx="11"/>
          </p:nvPr>
        </p:nvSpPr>
        <p:spPr/>
        <p:txBody>
          <a:bodyPr/>
          <a:lstStyle/>
          <a:p>
            <a:r>
              <a:rPr lang="fr-FR"/>
              <a:t>https://gitlab.univ-nantes.fr/chenouard-r/optimizationbenchmarklibrary/-/tree/main</a:t>
            </a:r>
            <a:endParaRPr lang="fr-FR" dirty="0"/>
          </a:p>
        </p:txBody>
      </p:sp>
      <p:sp>
        <p:nvSpPr>
          <p:cNvPr id="7" name="Espace réservé du numéro de diapositive 6">
            <a:extLst>
              <a:ext uri="{FF2B5EF4-FFF2-40B4-BE49-F238E27FC236}">
                <a16:creationId xmlns:a16="http://schemas.microsoft.com/office/drawing/2014/main" id="{5AFA4B63-E8C0-45B7-91B2-CD39E9C1E462}"/>
              </a:ext>
            </a:extLst>
          </p:cNvPr>
          <p:cNvSpPr>
            <a:spLocks noGrp="1"/>
          </p:cNvSpPr>
          <p:nvPr>
            <p:ph type="sldNum" sz="quarter" idx="12"/>
          </p:nvPr>
        </p:nvSpPr>
        <p:spPr/>
        <p:txBody>
          <a:bodyPr/>
          <a:lstStyle/>
          <a:p>
            <a:fld id="{84B496F3-01D1-4A1A-9568-C9164F745038}" type="slidenum">
              <a:rPr lang="fr-FR" smtClean="0"/>
              <a:t>1</a:t>
            </a:fld>
            <a:endParaRPr lang="fr-FR" dirty="0"/>
          </a:p>
        </p:txBody>
      </p:sp>
      <p:sp>
        <p:nvSpPr>
          <p:cNvPr id="8" name="Titre 2">
            <a:extLst>
              <a:ext uri="{FF2B5EF4-FFF2-40B4-BE49-F238E27FC236}">
                <a16:creationId xmlns:a16="http://schemas.microsoft.com/office/drawing/2014/main" id="{9DF269CF-25ED-47B0-9CEF-CBB743DC980E}"/>
              </a:ext>
            </a:extLst>
          </p:cNvPr>
          <p:cNvSpPr txBox="1">
            <a:spLocks/>
          </p:cNvSpPr>
          <p:nvPr/>
        </p:nvSpPr>
        <p:spPr>
          <a:xfrm>
            <a:off x="1524000" y="1890346"/>
            <a:ext cx="9144000" cy="2387600"/>
          </a:xfrm>
          <a:prstGeom prst="rect">
            <a:avLst/>
          </a:prstGeom>
        </p:spPr>
        <p:txBody>
          <a:bodyPr anchor="b"/>
          <a:lstStyle>
            <a:lvl1pPr algn="l" defTabSz="914400" rtl="0" eaLnBrk="1" latinLnBrk="0" hangingPunct="1">
              <a:lnSpc>
                <a:spcPct val="90000"/>
              </a:lnSpc>
              <a:spcBef>
                <a:spcPct val="0"/>
              </a:spcBef>
              <a:buNone/>
              <a:defRPr sz="4400" kern="1200">
                <a:solidFill>
                  <a:srgbClr val="F2AF2A"/>
                </a:solidFill>
                <a:latin typeface="Titillium" pitchFamily="2" charset="77"/>
                <a:ea typeface="+mj-ea"/>
                <a:cs typeface="+mj-cs"/>
              </a:defRPr>
            </a:lvl1pPr>
          </a:lstStyle>
          <a:p>
            <a:pPr algn="ctr"/>
            <a:r>
              <a:rPr lang="fr-FR" sz="6000" dirty="0">
                <a:solidFill>
                  <a:schemeClr val="accent4"/>
                </a:solidFill>
              </a:rPr>
              <a:t>Réunion d’avancement </a:t>
            </a:r>
          </a:p>
          <a:p>
            <a:pPr algn="ctr"/>
            <a:r>
              <a:rPr lang="fr-FR" dirty="0">
                <a:solidFill>
                  <a:schemeClr val="accent4"/>
                </a:solidFill>
              </a:rPr>
              <a:t>Mercredi 15 septembre à 15h</a:t>
            </a:r>
          </a:p>
          <a:p>
            <a:pPr algn="ctr"/>
            <a:endParaRPr lang="fr-FR" dirty="0"/>
          </a:p>
        </p:txBody>
      </p:sp>
    </p:spTree>
    <p:extLst>
      <p:ext uri="{BB962C8B-B14F-4D97-AF65-F5344CB8AC3E}">
        <p14:creationId xmlns:p14="http://schemas.microsoft.com/office/powerpoint/2010/main" val="1576305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46AC7364-5365-4B80-B20A-6384AEBCBD33}"/>
              </a:ext>
            </a:extLst>
          </p:cNvPr>
          <p:cNvSpPr>
            <a:spLocks noGrp="1"/>
          </p:cNvSpPr>
          <p:nvPr>
            <p:ph type="ftr" sz="quarter" idx="11"/>
          </p:nvPr>
        </p:nvSpPr>
        <p:spPr/>
        <p:txBody>
          <a:bodyPr/>
          <a:lstStyle/>
          <a:p>
            <a:r>
              <a:rPr lang="fr-FR"/>
              <a:t>https://gitlab.univ-nantes.fr/chenouard-r/optimizationbenchmarklibrary/-/tree/main</a:t>
            </a:r>
          </a:p>
        </p:txBody>
      </p:sp>
      <p:sp>
        <p:nvSpPr>
          <p:cNvPr id="5" name="Espace réservé du numéro de diapositive 4">
            <a:extLst>
              <a:ext uri="{FF2B5EF4-FFF2-40B4-BE49-F238E27FC236}">
                <a16:creationId xmlns:a16="http://schemas.microsoft.com/office/drawing/2014/main" id="{1B8283EB-1DD4-4E2D-B917-3352ED65135B}"/>
              </a:ext>
            </a:extLst>
          </p:cNvPr>
          <p:cNvSpPr>
            <a:spLocks noGrp="1"/>
          </p:cNvSpPr>
          <p:nvPr>
            <p:ph type="sldNum" sz="quarter" idx="12"/>
          </p:nvPr>
        </p:nvSpPr>
        <p:spPr/>
        <p:txBody>
          <a:bodyPr/>
          <a:lstStyle/>
          <a:p>
            <a:fld id="{84B496F3-01D1-4A1A-9568-C9164F745038}" type="slidenum">
              <a:rPr lang="fr-FR" smtClean="0"/>
              <a:t>10</a:t>
            </a:fld>
            <a:endParaRPr lang="fr-FR"/>
          </a:p>
        </p:txBody>
      </p:sp>
      <p:sp>
        <p:nvSpPr>
          <p:cNvPr id="15" name="Titre 1">
            <a:extLst>
              <a:ext uri="{FF2B5EF4-FFF2-40B4-BE49-F238E27FC236}">
                <a16:creationId xmlns:a16="http://schemas.microsoft.com/office/drawing/2014/main" id="{ACC883DE-291F-482D-9ADC-CE45A95AC87B}"/>
              </a:ext>
            </a:extLst>
          </p:cNvPr>
          <p:cNvSpPr>
            <a:spLocks noGrp="1"/>
          </p:cNvSpPr>
          <p:nvPr>
            <p:ph type="title"/>
          </p:nvPr>
        </p:nvSpPr>
        <p:spPr>
          <a:xfrm>
            <a:off x="970995" y="744110"/>
            <a:ext cx="10250010" cy="869050"/>
          </a:xfrm>
        </p:spPr>
        <p:txBody>
          <a:bodyPr>
            <a:normAutofit/>
          </a:bodyPr>
          <a:lstStyle/>
          <a:p>
            <a:r>
              <a:rPr lang="fr-FR" sz="2800" dirty="0">
                <a:solidFill>
                  <a:srgbClr val="2A2D46"/>
                </a:solidFill>
                <a:latin typeface="Titillium"/>
              </a:rPr>
              <a:t>Début officiel du stage.</a:t>
            </a:r>
          </a:p>
        </p:txBody>
      </p:sp>
      <p:sp>
        <p:nvSpPr>
          <p:cNvPr id="16" name="Titre 1">
            <a:extLst>
              <a:ext uri="{FF2B5EF4-FFF2-40B4-BE49-F238E27FC236}">
                <a16:creationId xmlns:a16="http://schemas.microsoft.com/office/drawing/2014/main" id="{CB326D5A-3C1B-470C-BC9F-DE04E43CBC54}"/>
              </a:ext>
            </a:extLst>
          </p:cNvPr>
          <p:cNvSpPr txBox="1">
            <a:spLocks/>
          </p:cNvSpPr>
          <p:nvPr/>
        </p:nvSpPr>
        <p:spPr>
          <a:xfrm>
            <a:off x="970995" y="1613160"/>
            <a:ext cx="10250010" cy="450073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dirty="0">
                <a:solidFill>
                  <a:srgbClr val="231F20"/>
                </a:solidFill>
                <a:latin typeface="Titillium"/>
              </a:rPr>
              <a:t>En cas de retard des papiers, dans quelle mesure il est possible de faire démarrer le stage plus tard pour ne pas avoir à rentrer en France en casa d’opportunité au Canada ? </a:t>
            </a:r>
          </a:p>
        </p:txBody>
      </p:sp>
    </p:spTree>
    <p:extLst>
      <p:ext uri="{BB962C8B-B14F-4D97-AF65-F5344CB8AC3E}">
        <p14:creationId xmlns:p14="http://schemas.microsoft.com/office/powerpoint/2010/main" val="1818806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6873DD1F-BF1A-419E-B457-AB20DFEF8D9E}"/>
              </a:ext>
            </a:extLst>
          </p:cNvPr>
          <p:cNvSpPr>
            <a:spLocks noGrp="1"/>
          </p:cNvSpPr>
          <p:nvPr>
            <p:ph type="ftr" sz="quarter" idx="11"/>
          </p:nvPr>
        </p:nvSpPr>
        <p:spPr/>
        <p:txBody>
          <a:bodyPr/>
          <a:lstStyle/>
          <a:p>
            <a:r>
              <a:rPr lang="fr-FR"/>
              <a:t>https://gitlab.univ-nantes.fr/chenouard-r/optimizationbenchmarklibrary/-/tree/main</a:t>
            </a:r>
          </a:p>
        </p:txBody>
      </p:sp>
      <p:sp>
        <p:nvSpPr>
          <p:cNvPr id="5" name="Espace réservé du numéro de diapositive 4">
            <a:extLst>
              <a:ext uri="{FF2B5EF4-FFF2-40B4-BE49-F238E27FC236}">
                <a16:creationId xmlns:a16="http://schemas.microsoft.com/office/drawing/2014/main" id="{9BC29CAD-8F65-4F69-877F-5561F90B86AD}"/>
              </a:ext>
            </a:extLst>
          </p:cNvPr>
          <p:cNvSpPr>
            <a:spLocks noGrp="1"/>
          </p:cNvSpPr>
          <p:nvPr>
            <p:ph type="sldNum" sz="quarter" idx="12"/>
          </p:nvPr>
        </p:nvSpPr>
        <p:spPr/>
        <p:txBody>
          <a:bodyPr/>
          <a:lstStyle/>
          <a:p>
            <a:fld id="{84B496F3-01D1-4A1A-9568-C9164F745038}" type="slidenum">
              <a:rPr lang="fr-FR" smtClean="0"/>
              <a:t>11</a:t>
            </a:fld>
            <a:endParaRPr lang="fr-FR" dirty="0"/>
          </a:p>
        </p:txBody>
      </p:sp>
      <p:sp>
        <p:nvSpPr>
          <p:cNvPr id="8" name="Titre 1">
            <a:extLst>
              <a:ext uri="{FF2B5EF4-FFF2-40B4-BE49-F238E27FC236}">
                <a16:creationId xmlns:a16="http://schemas.microsoft.com/office/drawing/2014/main" id="{F0F1B333-F2B3-4B5B-95E6-EB52F1C4011B}"/>
              </a:ext>
            </a:extLst>
          </p:cNvPr>
          <p:cNvSpPr>
            <a:spLocks noGrp="1"/>
          </p:cNvSpPr>
          <p:nvPr>
            <p:ph type="title"/>
          </p:nvPr>
        </p:nvSpPr>
        <p:spPr>
          <a:xfrm>
            <a:off x="970995" y="744110"/>
            <a:ext cx="10250010" cy="869050"/>
          </a:xfrm>
        </p:spPr>
        <p:txBody>
          <a:bodyPr/>
          <a:lstStyle/>
          <a:p>
            <a:r>
              <a:rPr lang="fr-FR" dirty="0">
                <a:solidFill>
                  <a:srgbClr val="E84E0F"/>
                </a:solidFill>
                <a:latin typeface="Titillium"/>
              </a:rPr>
              <a:t>Conclusion</a:t>
            </a:r>
          </a:p>
        </p:txBody>
      </p:sp>
      <p:sp>
        <p:nvSpPr>
          <p:cNvPr id="9" name="Titre 1">
            <a:extLst>
              <a:ext uri="{FF2B5EF4-FFF2-40B4-BE49-F238E27FC236}">
                <a16:creationId xmlns:a16="http://schemas.microsoft.com/office/drawing/2014/main" id="{702CD11C-D98A-41EC-98A7-BC2D16B1176B}"/>
              </a:ext>
            </a:extLst>
          </p:cNvPr>
          <p:cNvSpPr txBox="1">
            <a:spLocks/>
          </p:cNvSpPr>
          <p:nvPr/>
        </p:nvSpPr>
        <p:spPr>
          <a:xfrm>
            <a:off x="970995" y="1613160"/>
            <a:ext cx="10250010" cy="450073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dirty="0">
                <a:solidFill>
                  <a:srgbClr val="231F20"/>
                </a:solidFill>
                <a:latin typeface="Titillium"/>
              </a:rPr>
              <a:t>Quelle direction prendre cette semaine ? Modèle France COVID (lourd) ou implémentation d’autres modèles plus simples ? Si deuxième choix, lesquels ?</a:t>
            </a:r>
            <a:br>
              <a:rPr lang="fr-FR" sz="1800" dirty="0">
                <a:solidFill>
                  <a:srgbClr val="231F20"/>
                </a:solidFill>
                <a:latin typeface="Titillium"/>
              </a:rPr>
            </a:br>
            <a:br>
              <a:rPr lang="fr-FR" sz="1800" dirty="0">
                <a:solidFill>
                  <a:srgbClr val="231F20"/>
                </a:solidFill>
                <a:latin typeface="Titillium"/>
              </a:rPr>
            </a:br>
            <a:r>
              <a:rPr lang="fr-FR" sz="1800" dirty="0">
                <a:solidFill>
                  <a:srgbClr val="231F20"/>
                </a:solidFill>
                <a:latin typeface="Titillium"/>
              </a:rPr>
              <a:t>Surveillance de l’immigration Canadienne.</a:t>
            </a:r>
            <a:br>
              <a:rPr lang="fr-FR" sz="1800" dirty="0">
                <a:solidFill>
                  <a:srgbClr val="231F20"/>
                </a:solidFill>
                <a:latin typeface="Titillium"/>
              </a:rPr>
            </a:br>
            <a:br>
              <a:rPr lang="fr-FR" sz="1800" dirty="0">
                <a:solidFill>
                  <a:srgbClr val="231F20"/>
                </a:solidFill>
                <a:latin typeface="Titillium"/>
              </a:rPr>
            </a:br>
            <a:r>
              <a:rPr lang="fr-FR" sz="1800" b="1" dirty="0">
                <a:solidFill>
                  <a:srgbClr val="231F20"/>
                </a:solidFill>
                <a:latin typeface="Titillium"/>
              </a:rPr>
              <a:t>Prochaine réunion : </a:t>
            </a:r>
            <a:r>
              <a:rPr lang="fr-FR" sz="1800" dirty="0">
                <a:solidFill>
                  <a:srgbClr val="231F20"/>
                </a:solidFill>
                <a:latin typeface="Titillium"/>
              </a:rPr>
              <a:t>Mercredi 22 septembre à 14h sur zoom</a:t>
            </a:r>
            <a:br>
              <a:rPr lang="fr-FR" sz="1800" dirty="0">
                <a:solidFill>
                  <a:srgbClr val="231F20"/>
                </a:solidFill>
                <a:latin typeface="Titillium"/>
              </a:rPr>
            </a:br>
            <a:br>
              <a:rPr lang="fr-FR" sz="1800" dirty="0">
                <a:solidFill>
                  <a:srgbClr val="231F20"/>
                </a:solidFill>
                <a:latin typeface="Titillium"/>
              </a:rPr>
            </a:br>
            <a:endParaRPr lang="fr-FR" sz="1800" dirty="0">
              <a:solidFill>
                <a:srgbClr val="231F20"/>
              </a:solidFill>
              <a:latin typeface="Titillium"/>
            </a:endParaRPr>
          </a:p>
        </p:txBody>
      </p:sp>
    </p:spTree>
    <p:extLst>
      <p:ext uri="{BB962C8B-B14F-4D97-AF65-F5344CB8AC3E}">
        <p14:creationId xmlns:p14="http://schemas.microsoft.com/office/powerpoint/2010/main" val="626564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E85622A-308F-4FFD-8C59-F4BC3C3B38A4}"/>
              </a:ext>
            </a:extLst>
          </p:cNvPr>
          <p:cNvSpPr>
            <a:spLocks noGrp="1"/>
          </p:cNvSpPr>
          <p:nvPr>
            <p:ph type="ftr" sz="quarter" idx="11"/>
          </p:nvPr>
        </p:nvSpPr>
        <p:spPr/>
        <p:txBody>
          <a:bodyPr/>
          <a:lstStyle/>
          <a:p>
            <a:r>
              <a:rPr lang="fr-FR"/>
              <a:t>https://gitlab.univ-nantes.fr/chenouard-r/optimizationbenchmarklibrary/-/tree/main</a:t>
            </a:r>
          </a:p>
        </p:txBody>
      </p:sp>
      <p:sp>
        <p:nvSpPr>
          <p:cNvPr id="5" name="Espace réservé du numéro de diapositive 4">
            <a:extLst>
              <a:ext uri="{FF2B5EF4-FFF2-40B4-BE49-F238E27FC236}">
                <a16:creationId xmlns:a16="http://schemas.microsoft.com/office/drawing/2014/main" id="{FD3B93E9-BD3A-475D-A970-88A60E8D2EF6}"/>
              </a:ext>
            </a:extLst>
          </p:cNvPr>
          <p:cNvSpPr>
            <a:spLocks noGrp="1"/>
          </p:cNvSpPr>
          <p:nvPr>
            <p:ph type="sldNum" sz="quarter" idx="12"/>
          </p:nvPr>
        </p:nvSpPr>
        <p:spPr/>
        <p:txBody>
          <a:bodyPr/>
          <a:lstStyle/>
          <a:p>
            <a:fld id="{84B496F3-01D1-4A1A-9568-C9164F745038}" type="slidenum">
              <a:rPr lang="fr-FR" smtClean="0"/>
              <a:t>2</a:t>
            </a:fld>
            <a:endParaRPr lang="fr-FR"/>
          </a:p>
        </p:txBody>
      </p:sp>
      <p:sp>
        <p:nvSpPr>
          <p:cNvPr id="6" name="Titre 1">
            <a:extLst>
              <a:ext uri="{FF2B5EF4-FFF2-40B4-BE49-F238E27FC236}">
                <a16:creationId xmlns:a16="http://schemas.microsoft.com/office/drawing/2014/main" id="{BB2DDDC5-5DDF-4AF8-8303-E35E5B05BA13}"/>
              </a:ext>
            </a:extLst>
          </p:cNvPr>
          <p:cNvSpPr>
            <a:spLocks noGrp="1"/>
          </p:cNvSpPr>
          <p:nvPr>
            <p:ph type="title"/>
          </p:nvPr>
        </p:nvSpPr>
        <p:spPr>
          <a:xfrm>
            <a:off x="970995" y="744110"/>
            <a:ext cx="10250010" cy="869050"/>
          </a:xfrm>
        </p:spPr>
        <p:txBody>
          <a:bodyPr/>
          <a:lstStyle/>
          <a:p>
            <a:r>
              <a:rPr lang="fr-FR" dirty="0">
                <a:solidFill>
                  <a:srgbClr val="E84E0F"/>
                </a:solidFill>
                <a:latin typeface="Titillium"/>
              </a:rPr>
              <a:t>Sommaire</a:t>
            </a:r>
          </a:p>
        </p:txBody>
      </p:sp>
      <p:sp>
        <p:nvSpPr>
          <p:cNvPr id="7" name="Espace réservé du contenu 2">
            <a:extLst>
              <a:ext uri="{FF2B5EF4-FFF2-40B4-BE49-F238E27FC236}">
                <a16:creationId xmlns:a16="http://schemas.microsoft.com/office/drawing/2014/main" id="{D97AD159-FF0F-4E68-A262-A6F09F3AB6D0}"/>
              </a:ext>
            </a:extLst>
          </p:cNvPr>
          <p:cNvSpPr>
            <a:spLocks noGrp="1"/>
          </p:cNvSpPr>
          <p:nvPr>
            <p:ph idx="1"/>
          </p:nvPr>
        </p:nvSpPr>
        <p:spPr>
          <a:xfrm>
            <a:off x="1553307" y="1613160"/>
            <a:ext cx="4542693" cy="4351338"/>
          </a:xfrm>
        </p:spPr>
        <p:txBody>
          <a:bodyPr/>
          <a:lstStyle/>
          <a:p>
            <a:pPr marL="457200" indent="-457200">
              <a:buFont typeface="Arial" panose="020B0604020202020204" pitchFamily="34" charset="0"/>
              <a:buChar char="•"/>
            </a:pPr>
            <a:r>
              <a:rPr lang="fr-FR" sz="2800" dirty="0">
                <a:solidFill>
                  <a:schemeClr val="accent4"/>
                </a:solidFill>
              </a:rPr>
              <a:t>Modèle France COVID</a:t>
            </a:r>
            <a:endParaRPr lang="fr-FR" dirty="0"/>
          </a:p>
          <a:p>
            <a:pPr marL="1143000" lvl="1" indent="-457200">
              <a:buFont typeface="Arial" panose="020B0604020202020204" pitchFamily="34" charset="0"/>
              <a:buChar char="•"/>
            </a:pPr>
            <a:r>
              <a:rPr lang="fr-FR" dirty="0">
                <a:solidFill>
                  <a:srgbClr val="2A2D46"/>
                </a:solidFill>
              </a:rPr>
              <a:t>Principe du modèle</a:t>
            </a:r>
          </a:p>
          <a:p>
            <a:pPr marL="1143000" lvl="1" indent="-457200">
              <a:buFont typeface="Arial" panose="020B0604020202020204" pitchFamily="34" charset="0"/>
              <a:buChar char="•"/>
            </a:pPr>
            <a:r>
              <a:rPr lang="fr-FR" dirty="0">
                <a:solidFill>
                  <a:srgbClr val="2A2D46"/>
                </a:solidFill>
              </a:rPr>
              <a:t>Entrées et sorties</a:t>
            </a:r>
          </a:p>
          <a:p>
            <a:pPr lvl="1" indent="0">
              <a:buNone/>
            </a:pPr>
            <a:endParaRPr lang="fr-FR" dirty="0"/>
          </a:p>
          <a:p>
            <a:pPr marL="457200" indent="-457200">
              <a:buFont typeface="Arial" panose="020B0604020202020204" pitchFamily="34" charset="0"/>
              <a:buChar char="•"/>
            </a:pPr>
            <a:r>
              <a:rPr lang="fr-FR" sz="2800" dirty="0">
                <a:solidFill>
                  <a:schemeClr val="accent4"/>
                </a:solidFill>
              </a:rPr>
              <a:t>Autres modèles </a:t>
            </a:r>
          </a:p>
          <a:p>
            <a:pPr marL="457200" indent="-457200">
              <a:buFont typeface="Arial" panose="020B0604020202020204" pitchFamily="34" charset="0"/>
              <a:buChar char="•"/>
            </a:pPr>
            <a:endParaRPr lang="fr-FR" dirty="0">
              <a:solidFill>
                <a:schemeClr val="accent4"/>
              </a:solidFill>
            </a:endParaRPr>
          </a:p>
          <a:p>
            <a:pPr marL="457200" indent="-457200"/>
            <a:r>
              <a:rPr lang="fr-FR" dirty="0">
                <a:solidFill>
                  <a:schemeClr val="accent4"/>
                </a:solidFill>
              </a:rPr>
              <a:t>Canada</a:t>
            </a:r>
            <a:endParaRPr lang="fr-FR" dirty="0"/>
          </a:p>
          <a:p>
            <a:pPr marL="1143000" lvl="1" indent="-457200"/>
            <a:r>
              <a:rPr lang="fr-FR" dirty="0">
                <a:solidFill>
                  <a:srgbClr val="2A2D46"/>
                </a:solidFill>
              </a:rPr>
              <a:t>Papiers et billet</a:t>
            </a:r>
          </a:p>
          <a:p>
            <a:pPr marL="1143000" lvl="1" indent="-457200"/>
            <a:r>
              <a:rPr lang="fr-FR" dirty="0">
                <a:solidFill>
                  <a:srgbClr val="2A2D46"/>
                </a:solidFill>
              </a:rPr>
              <a:t>Début officiel du stage</a:t>
            </a:r>
          </a:p>
          <a:p>
            <a:pPr marL="457200" indent="-457200">
              <a:buFont typeface="Arial" panose="020B0604020202020204" pitchFamily="34" charset="0"/>
              <a:buChar char="•"/>
            </a:pPr>
            <a:endParaRPr lang="fr-FR" dirty="0">
              <a:solidFill>
                <a:srgbClr val="2A2D46"/>
              </a:solidFill>
            </a:endParaRPr>
          </a:p>
          <a:p>
            <a:pPr lvl="1" indent="0">
              <a:buNone/>
            </a:pPr>
            <a:endParaRPr lang="fr-FR" dirty="0"/>
          </a:p>
        </p:txBody>
      </p:sp>
      <p:sp>
        <p:nvSpPr>
          <p:cNvPr id="10" name="Espace réservé du contenu 2">
            <a:extLst>
              <a:ext uri="{FF2B5EF4-FFF2-40B4-BE49-F238E27FC236}">
                <a16:creationId xmlns:a16="http://schemas.microsoft.com/office/drawing/2014/main" id="{2B45A845-1F81-4249-B709-90AA48A6EF99}"/>
              </a:ext>
            </a:extLst>
          </p:cNvPr>
          <p:cNvSpPr txBox="1">
            <a:spLocks/>
          </p:cNvSpPr>
          <p:nvPr/>
        </p:nvSpPr>
        <p:spPr>
          <a:xfrm>
            <a:off x="6096000" y="1613160"/>
            <a:ext cx="454269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endParaRPr lang="fr-FR" dirty="0">
              <a:solidFill>
                <a:srgbClr val="2A2D46"/>
              </a:solidFill>
            </a:endParaRPr>
          </a:p>
        </p:txBody>
      </p:sp>
    </p:spTree>
    <p:extLst>
      <p:ext uri="{BB962C8B-B14F-4D97-AF65-F5344CB8AC3E}">
        <p14:creationId xmlns:p14="http://schemas.microsoft.com/office/powerpoint/2010/main" val="347805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70936F1-C274-4354-A046-650B1F3F01D6}"/>
              </a:ext>
            </a:extLst>
          </p:cNvPr>
          <p:cNvSpPr>
            <a:spLocks noGrp="1"/>
          </p:cNvSpPr>
          <p:nvPr>
            <p:ph type="ftr" sz="quarter" idx="11"/>
          </p:nvPr>
        </p:nvSpPr>
        <p:spPr/>
        <p:txBody>
          <a:bodyPr/>
          <a:lstStyle/>
          <a:p>
            <a:r>
              <a:rPr lang="fr-FR"/>
              <a:t>https://gitlab.univ-nantes.fr/chenouard-r/optimizationbenchmarklibrary/-/tree/main</a:t>
            </a:r>
          </a:p>
        </p:txBody>
      </p:sp>
      <p:sp>
        <p:nvSpPr>
          <p:cNvPr id="5" name="Espace réservé du numéro de diapositive 4">
            <a:extLst>
              <a:ext uri="{FF2B5EF4-FFF2-40B4-BE49-F238E27FC236}">
                <a16:creationId xmlns:a16="http://schemas.microsoft.com/office/drawing/2014/main" id="{77B5D76F-C6D5-4C01-B83E-E17C2062263A}"/>
              </a:ext>
            </a:extLst>
          </p:cNvPr>
          <p:cNvSpPr>
            <a:spLocks noGrp="1"/>
          </p:cNvSpPr>
          <p:nvPr>
            <p:ph type="sldNum" sz="quarter" idx="12"/>
          </p:nvPr>
        </p:nvSpPr>
        <p:spPr/>
        <p:txBody>
          <a:bodyPr/>
          <a:lstStyle/>
          <a:p>
            <a:fld id="{84B496F3-01D1-4A1A-9568-C9164F745038}" type="slidenum">
              <a:rPr lang="fr-FR" smtClean="0"/>
              <a:t>3</a:t>
            </a:fld>
            <a:endParaRPr lang="fr-FR"/>
          </a:p>
        </p:txBody>
      </p:sp>
      <p:sp>
        <p:nvSpPr>
          <p:cNvPr id="9" name="Titre 2">
            <a:extLst>
              <a:ext uri="{FF2B5EF4-FFF2-40B4-BE49-F238E27FC236}">
                <a16:creationId xmlns:a16="http://schemas.microsoft.com/office/drawing/2014/main" id="{8E3FA929-A921-437F-8A56-FF1A3D76C978}"/>
              </a:ext>
            </a:extLst>
          </p:cNvPr>
          <p:cNvSpPr txBox="1">
            <a:spLocks/>
          </p:cNvSpPr>
          <p:nvPr/>
        </p:nvSpPr>
        <p:spPr>
          <a:xfrm>
            <a:off x="1524000" y="2235200"/>
            <a:ext cx="9144000" cy="2387600"/>
          </a:xfrm>
          <a:prstGeom prst="rect">
            <a:avLst/>
          </a:prstGeom>
        </p:spPr>
        <p:txBody>
          <a:bodyPr anchor="ctr"/>
          <a:lstStyle>
            <a:lvl1pPr algn="l" defTabSz="914400" rtl="0" eaLnBrk="1" latinLnBrk="0" hangingPunct="1">
              <a:lnSpc>
                <a:spcPct val="90000"/>
              </a:lnSpc>
              <a:spcBef>
                <a:spcPct val="0"/>
              </a:spcBef>
              <a:buNone/>
              <a:defRPr sz="4400" kern="1200">
                <a:solidFill>
                  <a:srgbClr val="F2AF2A"/>
                </a:solidFill>
                <a:latin typeface="Titillium" pitchFamily="2" charset="77"/>
                <a:ea typeface="+mj-ea"/>
                <a:cs typeface="+mj-cs"/>
              </a:defRPr>
            </a:lvl1pPr>
          </a:lstStyle>
          <a:p>
            <a:pPr algn="ctr"/>
            <a:r>
              <a:rPr lang="fr-FR" dirty="0">
                <a:solidFill>
                  <a:schemeClr val="accent4"/>
                </a:solidFill>
              </a:rPr>
              <a:t>Modèle France COVID</a:t>
            </a:r>
          </a:p>
          <a:p>
            <a:pPr algn="ctr"/>
            <a:endParaRPr lang="fr-FR" dirty="0"/>
          </a:p>
        </p:txBody>
      </p:sp>
    </p:spTree>
    <p:extLst>
      <p:ext uri="{BB962C8B-B14F-4D97-AF65-F5344CB8AC3E}">
        <p14:creationId xmlns:p14="http://schemas.microsoft.com/office/powerpoint/2010/main" val="296993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46AC7364-5365-4B80-B20A-6384AEBCBD33}"/>
              </a:ext>
            </a:extLst>
          </p:cNvPr>
          <p:cNvSpPr>
            <a:spLocks noGrp="1"/>
          </p:cNvSpPr>
          <p:nvPr>
            <p:ph type="ftr" sz="quarter" idx="11"/>
          </p:nvPr>
        </p:nvSpPr>
        <p:spPr/>
        <p:txBody>
          <a:bodyPr/>
          <a:lstStyle/>
          <a:p>
            <a:r>
              <a:rPr lang="fr-FR"/>
              <a:t>https://gitlab.univ-nantes.fr/chenouard-r/optimizationbenchmarklibrary/-/tree/main</a:t>
            </a:r>
          </a:p>
        </p:txBody>
      </p:sp>
      <p:sp>
        <p:nvSpPr>
          <p:cNvPr id="5" name="Espace réservé du numéro de diapositive 4">
            <a:extLst>
              <a:ext uri="{FF2B5EF4-FFF2-40B4-BE49-F238E27FC236}">
                <a16:creationId xmlns:a16="http://schemas.microsoft.com/office/drawing/2014/main" id="{1B8283EB-1DD4-4E2D-B917-3352ED65135B}"/>
              </a:ext>
            </a:extLst>
          </p:cNvPr>
          <p:cNvSpPr>
            <a:spLocks noGrp="1"/>
          </p:cNvSpPr>
          <p:nvPr>
            <p:ph type="sldNum" sz="quarter" idx="12"/>
          </p:nvPr>
        </p:nvSpPr>
        <p:spPr/>
        <p:txBody>
          <a:bodyPr/>
          <a:lstStyle/>
          <a:p>
            <a:fld id="{84B496F3-01D1-4A1A-9568-C9164F745038}" type="slidenum">
              <a:rPr lang="fr-FR" smtClean="0"/>
              <a:t>4</a:t>
            </a:fld>
            <a:endParaRPr lang="fr-FR"/>
          </a:p>
        </p:txBody>
      </p:sp>
      <p:sp>
        <p:nvSpPr>
          <p:cNvPr id="15" name="Titre 1">
            <a:extLst>
              <a:ext uri="{FF2B5EF4-FFF2-40B4-BE49-F238E27FC236}">
                <a16:creationId xmlns:a16="http://schemas.microsoft.com/office/drawing/2014/main" id="{ACC883DE-291F-482D-9ADC-CE45A95AC87B}"/>
              </a:ext>
            </a:extLst>
          </p:cNvPr>
          <p:cNvSpPr>
            <a:spLocks noGrp="1"/>
          </p:cNvSpPr>
          <p:nvPr>
            <p:ph type="title"/>
          </p:nvPr>
        </p:nvSpPr>
        <p:spPr>
          <a:xfrm>
            <a:off x="970995" y="744110"/>
            <a:ext cx="10250010" cy="869050"/>
          </a:xfrm>
        </p:spPr>
        <p:txBody>
          <a:bodyPr>
            <a:normAutofit/>
          </a:bodyPr>
          <a:lstStyle/>
          <a:p>
            <a:r>
              <a:rPr lang="fr-FR" sz="2800" dirty="0">
                <a:solidFill>
                  <a:srgbClr val="2A2D46"/>
                </a:solidFill>
                <a:latin typeface="Titillium"/>
              </a:rPr>
              <a:t>Principe du Modèle</a:t>
            </a:r>
          </a:p>
        </p:txBody>
      </p:sp>
      <p:sp>
        <p:nvSpPr>
          <p:cNvPr id="16" name="Titre 1">
            <a:extLst>
              <a:ext uri="{FF2B5EF4-FFF2-40B4-BE49-F238E27FC236}">
                <a16:creationId xmlns:a16="http://schemas.microsoft.com/office/drawing/2014/main" id="{CB326D5A-3C1B-470C-BC9F-DE04E43CBC54}"/>
              </a:ext>
            </a:extLst>
          </p:cNvPr>
          <p:cNvSpPr txBox="1">
            <a:spLocks/>
          </p:cNvSpPr>
          <p:nvPr/>
        </p:nvSpPr>
        <p:spPr>
          <a:xfrm>
            <a:off x="970995" y="1613160"/>
            <a:ext cx="5125004" cy="450073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dirty="0">
                <a:solidFill>
                  <a:srgbClr val="231F20"/>
                </a:solidFill>
                <a:latin typeface="Titillium"/>
              </a:rPr>
              <a:t>L’objectif est d’avoir une prévisions du nombre de cas symptomatiques, asymptomatiques, des admissions en hôpital et des taux de détection des cas semaine par semaine dans une région française précise. On </a:t>
            </a:r>
            <a:r>
              <a:rPr lang="fr-FR" sz="1800">
                <a:solidFill>
                  <a:srgbClr val="231F20"/>
                </a:solidFill>
                <a:latin typeface="Titillium"/>
              </a:rPr>
              <a:t>cherche alors à </a:t>
            </a:r>
            <a:r>
              <a:rPr lang="fr-FR" sz="1800" dirty="0">
                <a:solidFill>
                  <a:srgbClr val="231F20"/>
                </a:solidFill>
                <a:latin typeface="Titillium"/>
              </a:rPr>
              <a:t>estimer la sous détection des cas de COVID.</a:t>
            </a:r>
          </a:p>
          <a:p>
            <a:endParaRPr lang="fr-FR" sz="1800" dirty="0">
              <a:solidFill>
                <a:srgbClr val="231F20"/>
              </a:solidFill>
              <a:latin typeface="Titillium"/>
            </a:endParaRPr>
          </a:p>
          <a:p>
            <a:r>
              <a:rPr lang="fr-FR" sz="1800" dirty="0">
                <a:solidFill>
                  <a:srgbClr val="231F20"/>
                </a:solidFill>
                <a:latin typeface="Titillium"/>
              </a:rPr>
              <a:t>Modèle reposant essentiellement sur des probabilités et des itérations uns une population définie.</a:t>
            </a:r>
            <a:br>
              <a:rPr lang="fr-FR" sz="1800" dirty="0">
                <a:solidFill>
                  <a:srgbClr val="231F20"/>
                </a:solidFill>
                <a:latin typeface="Titillium"/>
              </a:rPr>
            </a:br>
            <a:br>
              <a:rPr lang="fr-FR" sz="1800" dirty="0">
                <a:solidFill>
                  <a:srgbClr val="231F20"/>
                </a:solidFill>
                <a:latin typeface="Titillium"/>
              </a:rPr>
            </a:br>
            <a:r>
              <a:rPr lang="fr-FR" sz="1800" dirty="0">
                <a:solidFill>
                  <a:srgbClr val="231F20"/>
                </a:solidFill>
                <a:latin typeface="Titillium"/>
              </a:rPr>
              <a:t>Pas adapté à Ibex  </a:t>
            </a:r>
          </a:p>
        </p:txBody>
      </p:sp>
      <p:pic>
        <p:nvPicPr>
          <p:cNvPr id="3" name="Image 2">
            <a:extLst>
              <a:ext uri="{FF2B5EF4-FFF2-40B4-BE49-F238E27FC236}">
                <a16:creationId xmlns:a16="http://schemas.microsoft.com/office/drawing/2014/main" id="{4F28DED3-7634-412B-B1D7-2722CB2676AF}"/>
              </a:ext>
            </a:extLst>
          </p:cNvPr>
          <p:cNvPicPr>
            <a:picLocks noChangeAspect="1"/>
          </p:cNvPicPr>
          <p:nvPr/>
        </p:nvPicPr>
        <p:blipFill>
          <a:blip r:embed="rId2"/>
          <a:stretch>
            <a:fillRect/>
          </a:stretch>
        </p:blipFill>
        <p:spPr>
          <a:xfrm>
            <a:off x="6095998" y="1022140"/>
            <a:ext cx="5414209" cy="2929767"/>
          </a:xfrm>
          <a:prstGeom prst="rect">
            <a:avLst/>
          </a:prstGeom>
        </p:spPr>
      </p:pic>
      <p:pic>
        <p:nvPicPr>
          <p:cNvPr id="7" name="Image 6">
            <a:extLst>
              <a:ext uri="{FF2B5EF4-FFF2-40B4-BE49-F238E27FC236}">
                <a16:creationId xmlns:a16="http://schemas.microsoft.com/office/drawing/2014/main" id="{19C90AD4-DE68-4120-90EC-C4E6FA355F39}"/>
              </a:ext>
            </a:extLst>
          </p:cNvPr>
          <p:cNvPicPr>
            <a:picLocks noChangeAspect="1"/>
          </p:cNvPicPr>
          <p:nvPr/>
        </p:nvPicPr>
        <p:blipFill>
          <a:blip r:embed="rId3"/>
          <a:stretch>
            <a:fillRect/>
          </a:stretch>
        </p:blipFill>
        <p:spPr>
          <a:xfrm>
            <a:off x="6096000" y="4017603"/>
            <a:ext cx="5416732" cy="1818257"/>
          </a:xfrm>
          <a:prstGeom prst="rect">
            <a:avLst/>
          </a:prstGeom>
        </p:spPr>
      </p:pic>
    </p:spTree>
    <p:extLst>
      <p:ext uri="{BB962C8B-B14F-4D97-AF65-F5344CB8AC3E}">
        <p14:creationId xmlns:p14="http://schemas.microsoft.com/office/powerpoint/2010/main" val="1579629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46AC7364-5365-4B80-B20A-6384AEBCBD33}"/>
              </a:ext>
            </a:extLst>
          </p:cNvPr>
          <p:cNvSpPr>
            <a:spLocks noGrp="1"/>
          </p:cNvSpPr>
          <p:nvPr>
            <p:ph type="ftr" sz="quarter" idx="11"/>
          </p:nvPr>
        </p:nvSpPr>
        <p:spPr/>
        <p:txBody>
          <a:bodyPr/>
          <a:lstStyle/>
          <a:p>
            <a:r>
              <a:rPr lang="fr-FR"/>
              <a:t>https://gitlab.univ-nantes.fr/chenouard-r/optimizationbenchmarklibrary/-/tree/main</a:t>
            </a:r>
          </a:p>
        </p:txBody>
      </p:sp>
      <p:sp>
        <p:nvSpPr>
          <p:cNvPr id="5" name="Espace réservé du numéro de diapositive 4">
            <a:extLst>
              <a:ext uri="{FF2B5EF4-FFF2-40B4-BE49-F238E27FC236}">
                <a16:creationId xmlns:a16="http://schemas.microsoft.com/office/drawing/2014/main" id="{1B8283EB-1DD4-4E2D-B917-3352ED65135B}"/>
              </a:ext>
            </a:extLst>
          </p:cNvPr>
          <p:cNvSpPr>
            <a:spLocks noGrp="1"/>
          </p:cNvSpPr>
          <p:nvPr>
            <p:ph type="sldNum" sz="quarter" idx="12"/>
          </p:nvPr>
        </p:nvSpPr>
        <p:spPr/>
        <p:txBody>
          <a:bodyPr/>
          <a:lstStyle/>
          <a:p>
            <a:fld id="{84B496F3-01D1-4A1A-9568-C9164F745038}" type="slidenum">
              <a:rPr lang="fr-FR" smtClean="0"/>
              <a:t>5</a:t>
            </a:fld>
            <a:endParaRPr lang="fr-FR"/>
          </a:p>
        </p:txBody>
      </p:sp>
      <p:sp>
        <p:nvSpPr>
          <p:cNvPr id="15" name="Titre 1">
            <a:extLst>
              <a:ext uri="{FF2B5EF4-FFF2-40B4-BE49-F238E27FC236}">
                <a16:creationId xmlns:a16="http://schemas.microsoft.com/office/drawing/2014/main" id="{ACC883DE-291F-482D-9ADC-CE45A95AC87B}"/>
              </a:ext>
            </a:extLst>
          </p:cNvPr>
          <p:cNvSpPr>
            <a:spLocks noGrp="1"/>
          </p:cNvSpPr>
          <p:nvPr>
            <p:ph type="title"/>
          </p:nvPr>
        </p:nvSpPr>
        <p:spPr>
          <a:xfrm>
            <a:off x="970995" y="744110"/>
            <a:ext cx="10250010" cy="869050"/>
          </a:xfrm>
        </p:spPr>
        <p:txBody>
          <a:bodyPr>
            <a:normAutofit/>
          </a:bodyPr>
          <a:lstStyle/>
          <a:p>
            <a:r>
              <a:rPr lang="fr-FR" sz="2800">
                <a:solidFill>
                  <a:srgbClr val="2A2D46"/>
                </a:solidFill>
                <a:latin typeface="Titillium"/>
              </a:rPr>
              <a:t>Entrées et Sortie</a:t>
            </a:r>
            <a:endParaRPr lang="fr-FR" sz="2800" dirty="0">
              <a:solidFill>
                <a:srgbClr val="2A2D46"/>
              </a:solidFill>
              <a:latin typeface="Titillium"/>
            </a:endParaRPr>
          </a:p>
        </p:txBody>
      </p:sp>
      <p:sp>
        <p:nvSpPr>
          <p:cNvPr id="16" name="Titre 1">
            <a:extLst>
              <a:ext uri="{FF2B5EF4-FFF2-40B4-BE49-F238E27FC236}">
                <a16:creationId xmlns:a16="http://schemas.microsoft.com/office/drawing/2014/main" id="{CB326D5A-3C1B-470C-BC9F-DE04E43CBC54}"/>
              </a:ext>
            </a:extLst>
          </p:cNvPr>
          <p:cNvSpPr txBox="1">
            <a:spLocks/>
          </p:cNvSpPr>
          <p:nvPr/>
        </p:nvSpPr>
        <p:spPr>
          <a:xfrm>
            <a:off x="970994" y="1613160"/>
            <a:ext cx="5125005" cy="450073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dirty="0">
                <a:solidFill>
                  <a:srgbClr val="231F20"/>
                </a:solidFill>
                <a:latin typeface="Titillium"/>
              </a:rPr>
              <a:t>On choisit essentiellement une région, un nombre d’itérations stochastiques et un alpha servant à évaluer de la justesse des autres sorties (celles données précédemment). </a:t>
            </a:r>
            <a:br>
              <a:rPr lang="fr-FR" sz="1800" dirty="0">
                <a:solidFill>
                  <a:srgbClr val="231F20"/>
                </a:solidFill>
                <a:latin typeface="Titillium"/>
              </a:rPr>
            </a:br>
            <a:br>
              <a:rPr lang="fr-FR" sz="1800" dirty="0">
                <a:solidFill>
                  <a:srgbClr val="231F20"/>
                </a:solidFill>
                <a:latin typeface="Titillium"/>
              </a:rPr>
            </a:br>
            <a:r>
              <a:rPr lang="fr-FR" sz="1800" dirty="0">
                <a:solidFill>
                  <a:srgbClr val="231F20"/>
                </a:solidFill>
                <a:latin typeface="Titillium"/>
              </a:rPr>
              <a:t>Le but avec NOMAD sera de trouver la alpha maximisant </a:t>
            </a:r>
            <a:r>
              <a:rPr lang="fr-FR" sz="1800" dirty="0" err="1">
                <a:solidFill>
                  <a:srgbClr val="231F20"/>
                </a:solidFill>
                <a:latin typeface="Titillium"/>
              </a:rPr>
              <a:t>Loglikelihood</a:t>
            </a:r>
            <a:r>
              <a:rPr lang="fr-FR" sz="1800" dirty="0">
                <a:solidFill>
                  <a:srgbClr val="231F20"/>
                </a:solidFill>
                <a:latin typeface="Titillium"/>
              </a:rPr>
              <a:t>. </a:t>
            </a:r>
            <a:br>
              <a:rPr lang="fr-FR" sz="1800" dirty="0">
                <a:solidFill>
                  <a:srgbClr val="231F20"/>
                </a:solidFill>
                <a:latin typeface="Titillium"/>
              </a:rPr>
            </a:br>
            <a:br>
              <a:rPr lang="fr-FR" sz="1800" dirty="0">
                <a:solidFill>
                  <a:srgbClr val="231F20"/>
                </a:solidFill>
                <a:latin typeface="Titillium"/>
              </a:rPr>
            </a:br>
            <a:r>
              <a:rPr lang="fr-FR" sz="1800" dirty="0">
                <a:solidFill>
                  <a:srgbClr val="231F20"/>
                </a:solidFill>
                <a:latin typeface="Titillium"/>
              </a:rPr>
              <a:t>L’avancée sera probablement plus efficace une fois à Polytechnique.</a:t>
            </a:r>
          </a:p>
        </p:txBody>
      </p:sp>
      <p:pic>
        <p:nvPicPr>
          <p:cNvPr id="3" name="Image 2">
            <a:extLst>
              <a:ext uri="{FF2B5EF4-FFF2-40B4-BE49-F238E27FC236}">
                <a16:creationId xmlns:a16="http://schemas.microsoft.com/office/drawing/2014/main" id="{643821A2-7252-4CAD-A6E7-62F71ABE17AB}"/>
              </a:ext>
            </a:extLst>
          </p:cNvPr>
          <p:cNvPicPr>
            <a:picLocks noChangeAspect="1"/>
          </p:cNvPicPr>
          <p:nvPr/>
        </p:nvPicPr>
        <p:blipFill>
          <a:blip r:embed="rId2"/>
          <a:stretch>
            <a:fillRect/>
          </a:stretch>
        </p:blipFill>
        <p:spPr>
          <a:xfrm>
            <a:off x="6095999" y="908551"/>
            <a:ext cx="5195376" cy="5040897"/>
          </a:xfrm>
          <a:prstGeom prst="rect">
            <a:avLst/>
          </a:prstGeom>
        </p:spPr>
      </p:pic>
    </p:spTree>
    <p:extLst>
      <p:ext uri="{BB962C8B-B14F-4D97-AF65-F5344CB8AC3E}">
        <p14:creationId xmlns:p14="http://schemas.microsoft.com/office/powerpoint/2010/main" val="199626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70936F1-C274-4354-A046-650B1F3F01D6}"/>
              </a:ext>
            </a:extLst>
          </p:cNvPr>
          <p:cNvSpPr>
            <a:spLocks noGrp="1"/>
          </p:cNvSpPr>
          <p:nvPr>
            <p:ph type="ftr" sz="quarter" idx="11"/>
          </p:nvPr>
        </p:nvSpPr>
        <p:spPr/>
        <p:txBody>
          <a:bodyPr/>
          <a:lstStyle/>
          <a:p>
            <a:r>
              <a:rPr lang="fr-FR"/>
              <a:t>https://gitlab.univ-nantes.fr/chenouard-r/optimizationbenchmarklibrary/-/tree/main</a:t>
            </a:r>
          </a:p>
        </p:txBody>
      </p:sp>
      <p:sp>
        <p:nvSpPr>
          <p:cNvPr id="5" name="Espace réservé du numéro de diapositive 4">
            <a:extLst>
              <a:ext uri="{FF2B5EF4-FFF2-40B4-BE49-F238E27FC236}">
                <a16:creationId xmlns:a16="http://schemas.microsoft.com/office/drawing/2014/main" id="{77B5D76F-C6D5-4C01-B83E-E17C2062263A}"/>
              </a:ext>
            </a:extLst>
          </p:cNvPr>
          <p:cNvSpPr>
            <a:spLocks noGrp="1"/>
          </p:cNvSpPr>
          <p:nvPr>
            <p:ph type="sldNum" sz="quarter" idx="12"/>
          </p:nvPr>
        </p:nvSpPr>
        <p:spPr/>
        <p:txBody>
          <a:bodyPr/>
          <a:lstStyle/>
          <a:p>
            <a:fld id="{84B496F3-01D1-4A1A-9568-C9164F745038}" type="slidenum">
              <a:rPr lang="fr-FR" smtClean="0"/>
              <a:t>6</a:t>
            </a:fld>
            <a:endParaRPr lang="fr-FR"/>
          </a:p>
        </p:txBody>
      </p:sp>
      <p:sp>
        <p:nvSpPr>
          <p:cNvPr id="9" name="Titre 2">
            <a:extLst>
              <a:ext uri="{FF2B5EF4-FFF2-40B4-BE49-F238E27FC236}">
                <a16:creationId xmlns:a16="http://schemas.microsoft.com/office/drawing/2014/main" id="{8E3FA929-A921-437F-8A56-FF1A3D76C978}"/>
              </a:ext>
            </a:extLst>
          </p:cNvPr>
          <p:cNvSpPr txBox="1">
            <a:spLocks/>
          </p:cNvSpPr>
          <p:nvPr/>
        </p:nvSpPr>
        <p:spPr>
          <a:xfrm>
            <a:off x="1524000" y="2235200"/>
            <a:ext cx="9144000" cy="2387600"/>
          </a:xfrm>
          <a:prstGeom prst="rect">
            <a:avLst/>
          </a:prstGeom>
        </p:spPr>
        <p:txBody>
          <a:bodyPr anchor="ctr"/>
          <a:lstStyle>
            <a:lvl1pPr algn="l" defTabSz="914400" rtl="0" eaLnBrk="1" latinLnBrk="0" hangingPunct="1">
              <a:lnSpc>
                <a:spcPct val="90000"/>
              </a:lnSpc>
              <a:spcBef>
                <a:spcPct val="0"/>
              </a:spcBef>
              <a:buNone/>
              <a:defRPr sz="4400" kern="1200">
                <a:solidFill>
                  <a:srgbClr val="F2AF2A"/>
                </a:solidFill>
                <a:latin typeface="Titillium" pitchFamily="2" charset="77"/>
                <a:ea typeface="+mj-ea"/>
                <a:cs typeface="+mj-cs"/>
              </a:defRPr>
            </a:lvl1pPr>
          </a:lstStyle>
          <a:p>
            <a:pPr algn="ctr"/>
            <a:r>
              <a:rPr lang="fr-FR" dirty="0">
                <a:solidFill>
                  <a:schemeClr val="accent4"/>
                </a:solidFill>
              </a:rPr>
              <a:t>Autres Modèles</a:t>
            </a:r>
          </a:p>
          <a:p>
            <a:pPr algn="ctr"/>
            <a:endParaRPr lang="fr-FR" dirty="0"/>
          </a:p>
        </p:txBody>
      </p:sp>
    </p:spTree>
    <p:extLst>
      <p:ext uri="{BB962C8B-B14F-4D97-AF65-F5344CB8AC3E}">
        <p14:creationId xmlns:p14="http://schemas.microsoft.com/office/powerpoint/2010/main" val="4096739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9F8CBDCA-1742-48A8-87BA-5D1224967AE6}"/>
              </a:ext>
            </a:extLst>
          </p:cNvPr>
          <p:cNvSpPr>
            <a:spLocks noGrp="1"/>
          </p:cNvSpPr>
          <p:nvPr>
            <p:ph type="ftr" sz="quarter" idx="11"/>
          </p:nvPr>
        </p:nvSpPr>
        <p:spPr/>
        <p:txBody>
          <a:bodyPr/>
          <a:lstStyle/>
          <a:p>
            <a:r>
              <a:rPr lang="fr-FR"/>
              <a:t>https://gitlab.univ-nantes.fr/chenouard-r/optimizationbenchmarklibrary/-/tree/main</a:t>
            </a:r>
          </a:p>
        </p:txBody>
      </p:sp>
      <p:sp>
        <p:nvSpPr>
          <p:cNvPr id="5" name="Espace réservé du numéro de diapositive 4">
            <a:extLst>
              <a:ext uri="{FF2B5EF4-FFF2-40B4-BE49-F238E27FC236}">
                <a16:creationId xmlns:a16="http://schemas.microsoft.com/office/drawing/2014/main" id="{905DF345-A36A-4E3F-AD8A-8EC42FA68B97}"/>
              </a:ext>
            </a:extLst>
          </p:cNvPr>
          <p:cNvSpPr>
            <a:spLocks noGrp="1"/>
          </p:cNvSpPr>
          <p:nvPr>
            <p:ph type="sldNum" sz="quarter" idx="12"/>
          </p:nvPr>
        </p:nvSpPr>
        <p:spPr/>
        <p:txBody>
          <a:bodyPr/>
          <a:lstStyle/>
          <a:p>
            <a:fld id="{84B496F3-01D1-4A1A-9568-C9164F745038}" type="slidenum">
              <a:rPr lang="fr-FR" smtClean="0"/>
              <a:t>7</a:t>
            </a:fld>
            <a:endParaRPr lang="fr-FR"/>
          </a:p>
        </p:txBody>
      </p:sp>
      <p:sp>
        <p:nvSpPr>
          <p:cNvPr id="8" name="Espace réservé du contenu 2">
            <a:extLst>
              <a:ext uri="{FF2B5EF4-FFF2-40B4-BE49-F238E27FC236}">
                <a16:creationId xmlns:a16="http://schemas.microsoft.com/office/drawing/2014/main" id="{A4CACB3A-E9F2-49BB-AE6E-023EDD6CD20A}"/>
              </a:ext>
            </a:extLst>
          </p:cNvPr>
          <p:cNvSpPr>
            <a:spLocks noGrp="1"/>
          </p:cNvSpPr>
          <p:nvPr>
            <p:ph idx="1"/>
          </p:nvPr>
        </p:nvSpPr>
        <p:spPr>
          <a:xfrm>
            <a:off x="5084871" y="870218"/>
            <a:ext cx="6137058" cy="5403850"/>
          </a:xfrm>
        </p:spPr>
        <p:txBody>
          <a:bodyPr anchor="ctr"/>
          <a:lstStyle/>
          <a:p>
            <a:pPr marL="0" indent="0" algn="ctr">
              <a:buNone/>
            </a:pPr>
            <a:r>
              <a:rPr lang="fr-FR" i="1" dirty="0">
                <a:solidFill>
                  <a:schemeClr val="bg1">
                    <a:lumMod val="65000"/>
                  </a:schemeClr>
                </a:solidFill>
              </a:rPr>
              <a:t>Image</a:t>
            </a:r>
          </a:p>
        </p:txBody>
      </p:sp>
      <p:sp>
        <p:nvSpPr>
          <p:cNvPr id="9" name="Titre 1">
            <a:extLst>
              <a:ext uri="{FF2B5EF4-FFF2-40B4-BE49-F238E27FC236}">
                <a16:creationId xmlns:a16="http://schemas.microsoft.com/office/drawing/2014/main" id="{5DDD39CC-36E3-4987-8DBF-60E9568C0463}"/>
              </a:ext>
            </a:extLst>
          </p:cNvPr>
          <p:cNvSpPr txBox="1">
            <a:spLocks/>
          </p:cNvSpPr>
          <p:nvPr/>
        </p:nvSpPr>
        <p:spPr>
          <a:xfrm>
            <a:off x="818857" y="865676"/>
            <a:ext cx="3424669" cy="540385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dirty="0">
                <a:solidFill>
                  <a:srgbClr val="231F20"/>
                </a:solidFill>
                <a:latin typeface="Titillium"/>
              </a:rPr>
              <a:t>Quels modèles implémenter en priorité ?</a:t>
            </a:r>
          </a:p>
          <a:p>
            <a:endParaRPr lang="fr-FR" sz="1800" dirty="0">
              <a:solidFill>
                <a:srgbClr val="231F20"/>
              </a:solidFill>
              <a:latin typeface="Titillium"/>
            </a:endParaRPr>
          </a:p>
          <a:p>
            <a:r>
              <a:rPr lang="fr-FR" sz="1800" dirty="0">
                <a:solidFill>
                  <a:srgbClr val="231F20"/>
                </a:solidFill>
                <a:latin typeface="Titillium"/>
              </a:rPr>
              <a:t>Modèles de Mme </a:t>
            </a:r>
            <a:r>
              <a:rPr lang="fr-FR" sz="1800" dirty="0" err="1">
                <a:solidFill>
                  <a:srgbClr val="231F20"/>
                </a:solidFill>
                <a:latin typeface="Titillium"/>
              </a:rPr>
              <a:t>Diampovesa</a:t>
            </a:r>
            <a:r>
              <a:rPr lang="fr-FR" sz="1800" dirty="0">
                <a:solidFill>
                  <a:srgbClr val="231F20"/>
                </a:solidFill>
                <a:latin typeface="Titillium"/>
              </a:rPr>
              <a:t> ?</a:t>
            </a:r>
          </a:p>
          <a:p>
            <a:endParaRPr lang="fr-FR" sz="1800" dirty="0">
              <a:solidFill>
                <a:srgbClr val="231F20"/>
              </a:solidFill>
              <a:latin typeface="Titillium"/>
            </a:endParaRPr>
          </a:p>
          <a:p>
            <a:r>
              <a:rPr lang="fr-FR" sz="1800" dirty="0">
                <a:solidFill>
                  <a:srgbClr val="231F20"/>
                </a:solidFill>
                <a:latin typeface="Titillium"/>
              </a:rPr>
              <a:t>Modèles donnés au début du stage ?</a:t>
            </a:r>
          </a:p>
        </p:txBody>
      </p:sp>
      <p:pic>
        <p:nvPicPr>
          <p:cNvPr id="3" name="Image 2">
            <a:extLst>
              <a:ext uri="{FF2B5EF4-FFF2-40B4-BE49-F238E27FC236}">
                <a16:creationId xmlns:a16="http://schemas.microsoft.com/office/drawing/2014/main" id="{52F23C42-E26F-4220-AA36-BD195B8A59F2}"/>
              </a:ext>
            </a:extLst>
          </p:cNvPr>
          <p:cNvPicPr>
            <a:picLocks noChangeAspect="1"/>
          </p:cNvPicPr>
          <p:nvPr/>
        </p:nvPicPr>
        <p:blipFill>
          <a:blip r:embed="rId2"/>
          <a:stretch>
            <a:fillRect/>
          </a:stretch>
        </p:blipFill>
        <p:spPr>
          <a:xfrm>
            <a:off x="4630653" y="787936"/>
            <a:ext cx="6591275" cy="3210771"/>
          </a:xfrm>
          <a:prstGeom prst="rect">
            <a:avLst/>
          </a:prstGeom>
        </p:spPr>
      </p:pic>
      <p:pic>
        <p:nvPicPr>
          <p:cNvPr id="7" name="Image 6">
            <a:extLst>
              <a:ext uri="{FF2B5EF4-FFF2-40B4-BE49-F238E27FC236}">
                <a16:creationId xmlns:a16="http://schemas.microsoft.com/office/drawing/2014/main" id="{08A62FC9-0270-44EB-9EB5-660A7B76FA67}"/>
              </a:ext>
            </a:extLst>
          </p:cNvPr>
          <p:cNvPicPr>
            <a:picLocks noChangeAspect="1"/>
          </p:cNvPicPr>
          <p:nvPr/>
        </p:nvPicPr>
        <p:blipFill>
          <a:blip r:embed="rId3"/>
          <a:stretch>
            <a:fillRect/>
          </a:stretch>
        </p:blipFill>
        <p:spPr>
          <a:xfrm>
            <a:off x="4630652" y="3998707"/>
            <a:ext cx="6591276" cy="2041546"/>
          </a:xfrm>
          <a:prstGeom prst="rect">
            <a:avLst/>
          </a:prstGeom>
        </p:spPr>
      </p:pic>
    </p:spTree>
    <p:extLst>
      <p:ext uri="{BB962C8B-B14F-4D97-AF65-F5344CB8AC3E}">
        <p14:creationId xmlns:p14="http://schemas.microsoft.com/office/powerpoint/2010/main" val="327143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070936F1-C274-4354-A046-650B1F3F01D6}"/>
              </a:ext>
            </a:extLst>
          </p:cNvPr>
          <p:cNvSpPr>
            <a:spLocks noGrp="1"/>
          </p:cNvSpPr>
          <p:nvPr>
            <p:ph type="ftr" sz="quarter" idx="11"/>
          </p:nvPr>
        </p:nvSpPr>
        <p:spPr/>
        <p:txBody>
          <a:bodyPr/>
          <a:lstStyle/>
          <a:p>
            <a:r>
              <a:rPr lang="fr-FR"/>
              <a:t>https://gitlab.univ-nantes.fr/chenouard-r/optimizationbenchmarklibrary/-/tree/main</a:t>
            </a:r>
          </a:p>
        </p:txBody>
      </p:sp>
      <p:sp>
        <p:nvSpPr>
          <p:cNvPr id="5" name="Espace réservé du numéro de diapositive 4">
            <a:extLst>
              <a:ext uri="{FF2B5EF4-FFF2-40B4-BE49-F238E27FC236}">
                <a16:creationId xmlns:a16="http://schemas.microsoft.com/office/drawing/2014/main" id="{77B5D76F-C6D5-4C01-B83E-E17C2062263A}"/>
              </a:ext>
            </a:extLst>
          </p:cNvPr>
          <p:cNvSpPr>
            <a:spLocks noGrp="1"/>
          </p:cNvSpPr>
          <p:nvPr>
            <p:ph type="sldNum" sz="quarter" idx="12"/>
          </p:nvPr>
        </p:nvSpPr>
        <p:spPr/>
        <p:txBody>
          <a:bodyPr/>
          <a:lstStyle/>
          <a:p>
            <a:fld id="{84B496F3-01D1-4A1A-9568-C9164F745038}" type="slidenum">
              <a:rPr lang="fr-FR" smtClean="0"/>
              <a:t>8</a:t>
            </a:fld>
            <a:endParaRPr lang="fr-FR"/>
          </a:p>
        </p:txBody>
      </p:sp>
      <p:sp>
        <p:nvSpPr>
          <p:cNvPr id="9" name="Titre 2">
            <a:extLst>
              <a:ext uri="{FF2B5EF4-FFF2-40B4-BE49-F238E27FC236}">
                <a16:creationId xmlns:a16="http://schemas.microsoft.com/office/drawing/2014/main" id="{8E3FA929-A921-437F-8A56-FF1A3D76C978}"/>
              </a:ext>
            </a:extLst>
          </p:cNvPr>
          <p:cNvSpPr txBox="1">
            <a:spLocks/>
          </p:cNvSpPr>
          <p:nvPr/>
        </p:nvSpPr>
        <p:spPr>
          <a:xfrm>
            <a:off x="1524000" y="2235200"/>
            <a:ext cx="9144000" cy="2387600"/>
          </a:xfrm>
          <a:prstGeom prst="rect">
            <a:avLst/>
          </a:prstGeom>
        </p:spPr>
        <p:txBody>
          <a:bodyPr anchor="ctr"/>
          <a:lstStyle>
            <a:lvl1pPr algn="l" defTabSz="914400" rtl="0" eaLnBrk="1" latinLnBrk="0" hangingPunct="1">
              <a:lnSpc>
                <a:spcPct val="90000"/>
              </a:lnSpc>
              <a:spcBef>
                <a:spcPct val="0"/>
              </a:spcBef>
              <a:buNone/>
              <a:defRPr sz="4400" kern="1200">
                <a:solidFill>
                  <a:srgbClr val="F2AF2A"/>
                </a:solidFill>
                <a:latin typeface="Titillium" pitchFamily="2" charset="77"/>
                <a:ea typeface="+mj-ea"/>
                <a:cs typeface="+mj-cs"/>
              </a:defRPr>
            </a:lvl1pPr>
          </a:lstStyle>
          <a:p>
            <a:pPr algn="ctr"/>
            <a:r>
              <a:rPr lang="fr-FR" dirty="0">
                <a:solidFill>
                  <a:schemeClr val="accent4"/>
                </a:solidFill>
              </a:rPr>
              <a:t>Canada</a:t>
            </a:r>
          </a:p>
          <a:p>
            <a:pPr algn="ctr"/>
            <a:endParaRPr lang="fr-FR" dirty="0"/>
          </a:p>
        </p:txBody>
      </p:sp>
    </p:spTree>
    <p:extLst>
      <p:ext uri="{BB962C8B-B14F-4D97-AF65-F5344CB8AC3E}">
        <p14:creationId xmlns:p14="http://schemas.microsoft.com/office/powerpoint/2010/main" val="3639042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46AC7364-5365-4B80-B20A-6384AEBCBD33}"/>
              </a:ext>
            </a:extLst>
          </p:cNvPr>
          <p:cNvSpPr>
            <a:spLocks noGrp="1"/>
          </p:cNvSpPr>
          <p:nvPr>
            <p:ph type="ftr" sz="quarter" idx="11"/>
          </p:nvPr>
        </p:nvSpPr>
        <p:spPr/>
        <p:txBody>
          <a:bodyPr/>
          <a:lstStyle/>
          <a:p>
            <a:r>
              <a:rPr lang="fr-FR"/>
              <a:t>https://gitlab.univ-nantes.fr/chenouard-r/optimizationbenchmarklibrary/-/tree/main</a:t>
            </a:r>
          </a:p>
        </p:txBody>
      </p:sp>
      <p:sp>
        <p:nvSpPr>
          <p:cNvPr id="5" name="Espace réservé du numéro de diapositive 4">
            <a:extLst>
              <a:ext uri="{FF2B5EF4-FFF2-40B4-BE49-F238E27FC236}">
                <a16:creationId xmlns:a16="http://schemas.microsoft.com/office/drawing/2014/main" id="{1B8283EB-1DD4-4E2D-B917-3352ED65135B}"/>
              </a:ext>
            </a:extLst>
          </p:cNvPr>
          <p:cNvSpPr>
            <a:spLocks noGrp="1"/>
          </p:cNvSpPr>
          <p:nvPr>
            <p:ph type="sldNum" sz="quarter" idx="12"/>
          </p:nvPr>
        </p:nvSpPr>
        <p:spPr/>
        <p:txBody>
          <a:bodyPr/>
          <a:lstStyle/>
          <a:p>
            <a:fld id="{84B496F3-01D1-4A1A-9568-C9164F745038}" type="slidenum">
              <a:rPr lang="fr-FR" smtClean="0"/>
              <a:t>9</a:t>
            </a:fld>
            <a:endParaRPr lang="fr-FR"/>
          </a:p>
        </p:txBody>
      </p:sp>
      <p:sp>
        <p:nvSpPr>
          <p:cNvPr id="15" name="Titre 1">
            <a:extLst>
              <a:ext uri="{FF2B5EF4-FFF2-40B4-BE49-F238E27FC236}">
                <a16:creationId xmlns:a16="http://schemas.microsoft.com/office/drawing/2014/main" id="{ACC883DE-291F-482D-9ADC-CE45A95AC87B}"/>
              </a:ext>
            </a:extLst>
          </p:cNvPr>
          <p:cNvSpPr>
            <a:spLocks noGrp="1"/>
          </p:cNvSpPr>
          <p:nvPr>
            <p:ph type="title"/>
          </p:nvPr>
        </p:nvSpPr>
        <p:spPr>
          <a:xfrm>
            <a:off x="970995" y="744110"/>
            <a:ext cx="10250010" cy="869050"/>
          </a:xfrm>
        </p:spPr>
        <p:txBody>
          <a:bodyPr>
            <a:normAutofit/>
          </a:bodyPr>
          <a:lstStyle/>
          <a:p>
            <a:r>
              <a:rPr lang="fr-FR" sz="2800" dirty="0">
                <a:solidFill>
                  <a:srgbClr val="2A2D46"/>
                </a:solidFill>
                <a:latin typeface="Titillium"/>
              </a:rPr>
              <a:t>Papiers et Billet</a:t>
            </a:r>
          </a:p>
        </p:txBody>
      </p:sp>
      <p:sp>
        <p:nvSpPr>
          <p:cNvPr id="16" name="Titre 1">
            <a:extLst>
              <a:ext uri="{FF2B5EF4-FFF2-40B4-BE49-F238E27FC236}">
                <a16:creationId xmlns:a16="http://schemas.microsoft.com/office/drawing/2014/main" id="{CB326D5A-3C1B-470C-BC9F-DE04E43CBC54}"/>
              </a:ext>
            </a:extLst>
          </p:cNvPr>
          <p:cNvSpPr txBox="1">
            <a:spLocks/>
          </p:cNvSpPr>
          <p:nvPr/>
        </p:nvSpPr>
        <p:spPr>
          <a:xfrm>
            <a:off x="970995" y="1613160"/>
            <a:ext cx="10250010" cy="450073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dirty="0">
                <a:solidFill>
                  <a:srgbClr val="231F20"/>
                </a:solidFill>
                <a:latin typeface="Titillium"/>
              </a:rPr>
              <a:t>Toujours pas de nouvelles de l’immigration.</a:t>
            </a:r>
          </a:p>
          <a:p>
            <a:endParaRPr lang="fr-FR" sz="1800" dirty="0">
              <a:solidFill>
                <a:srgbClr val="231F20"/>
              </a:solidFill>
              <a:latin typeface="Titillium"/>
            </a:endParaRPr>
          </a:p>
          <a:p>
            <a:r>
              <a:rPr lang="fr-FR" sz="1800" dirty="0">
                <a:solidFill>
                  <a:srgbClr val="231F20"/>
                </a:solidFill>
                <a:latin typeface="Titillium"/>
              </a:rPr>
              <a:t>La recherche de billet n’a pas avancée à cause de divers contre-temps relatifs aux formalités de départ (banque, préavis de départ…)</a:t>
            </a:r>
          </a:p>
          <a:p>
            <a:endParaRPr lang="fr-FR" sz="1800" dirty="0">
              <a:solidFill>
                <a:srgbClr val="231F20"/>
              </a:solidFill>
              <a:latin typeface="Titillium"/>
            </a:endParaRPr>
          </a:p>
        </p:txBody>
      </p:sp>
    </p:spTree>
    <p:extLst>
      <p:ext uri="{BB962C8B-B14F-4D97-AF65-F5344CB8AC3E}">
        <p14:creationId xmlns:p14="http://schemas.microsoft.com/office/powerpoint/2010/main" val="3944270407"/>
      </p:ext>
    </p:extLst>
  </p:cSld>
  <p:clrMapOvr>
    <a:masterClrMapping/>
  </p:clrMapOvr>
</p:sld>
</file>

<file path=ppt/theme/theme1.xml><?xml version="1.0" encoding="utf-8"?>
<a:theme xmlns:a="http://schemas.openxmlformats.org/drawingml/2006/main" name="Office Theme">
  <a:themeElements>
    <a:clrScheme name="Nuances de gri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473</Words>
  <Application>Microsoft Office PowerPoint</Application>
  <PresentationFormat>Grand écran</PresentationFormat>
  <Paragraphs>57</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Titillium</vt:lpstr>
      <vt:lpstr>Office Theme</vt:lpstr>
      <vt:lpstr>Présentation PowerPoint</vt:lpstr>
      <vt:lpstr>Sommaire</vt:lpstr>
      <vt:lpstr>Présentation PowerPoint</vt:lpstr>
      <vt:lpstr>Principe du Modèle</vt:lpstr>
      <vt:lpstr>Entrées et Sortie</vt:lpstr>
      <vt:lpstr>Présentation PowerPoint</vt:lpstr>
      <vt:lpstr>Présentation PowerPoint</vt:lpstr>
      <vt:lpstr>Présentation PowerPoint</vt:lpstr>
      <vt:lpstr>Papiers et Billet</vt:lpstr>
      <vt:lpstr>Début officiel du stage.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 Gras</dc:creator>
  <cp:lastModifiedBy>Maxime Gras</cp:lastModifiedBy>
  <cp:revision>4</cp:revision>
  <dcterms:created xsi:type="dcterms:W3CDTF">2021-09-08T11:56:17Z</dcterms:created>
  <dcterms:modified xsi:type="dcterms:W3CDTF">2021-09-15T08:14:11Z</dcterms:modified>
</cp:coreProperties>
</file>