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</p:sldMasterIdLst>
  <p:notesMasterIdLst>
    <p:notesMasterId r:id="rId15"/>
  </p:notesMasterIdLst>
  <p:sldIdLst>
    <p:sldId id="256" r:id="rId3"/>
    <p:sldId id="698" r:id="rId4"/>
    <p:sldId id="694" r:id="rId5"/>
    <p:sldId id="257" r:id="rId6"/>
    <p:sldId id="702" r:id="rId7"/>
    <p:sldId id="707" r:id="rId8"/>
    <p:sldId id="700" r:id="rId9"/>
    <p:sldId id="708" r:id="rId10"/>
    <p:sldId id="705" r:id="rId11"/>
    <p:sldId id="709" r:id="rId12"/>
    <p:sldId id="706" r:id="rId13"/>
    <p:sldId id="71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250"/>
    <a:srgbClr val="102635"/>
    <a:srgbClr val="F2AF2A"/>
    <a:srgbClr val="40AFB6"/>
    <a:srgbClr val="CB1B4A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5406"/>
  </p:normalViewPr>
  <p:slideViewPr>
    <p:cSldViewPr snapToGrid="0" snapToObjects="1">
      <p:cViewPr varScale="1">
        <p:scale>
          <a:sx n="109" d="100"/>
          <a:sy n="109" d="100"/>
        </p:scale>
        <p:origin x="7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1FC6-3DAF-614E-AC03-836F0BC69FE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12B-52A9-924D-A9C2-85AE824C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12B-52A9-924D-A9C2-85AE824CD2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77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12B-52A9-924D-A9C2-85AE824CD2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97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12B-52A9-924D-A9C2-85AE824CD2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67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12B-52A9-924D-A9C2-85AE824CD2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50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12B-52A9-924D-A9C2-85AE824CD2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64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0E60D-27AF-5F4A-B596-8FAB13C1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E336AC-CA4A-564C-9346-61874B934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9188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504AD3-6B93-614B-939C-31645E7C5360}"/>
              </a:ext>
            </a:extLst>
          </p:cNvPr>
          <p:cNvSpPr/>
          <p:nvPr userDrawn="1"/>
        </p:nvSpPr>
        <p:spPr>
          <a:xfrm>
            <a:off x="903515" y="2138880"/>
            <a:ext cx="9742714" cy="3864429"/>
          </a:xfrm>
          <a:prstGeom prst="rect">
            <a:avLst/>
          </a:prstGeom>
          <a:solidFill>
            <a:srgbClr val="1026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6AC909-0F84-5440-95E4-79B92581F2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551" y="200319"/>
            <a:ext cx="2884343" cy="16281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93763-9D90-A140-A586-1454144B1D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863" y="682667"/>
            <a:ext cx="3121861" cy="663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28F638-B361-334A-969F-BAD5598813A2}"/>
              </a:ext>
            </a:extLst>
          </p:cNvPr>
          <p:cNvSpPr/>
          <p:nvPr userDrawn="1"/>
        </p:nvSpPr>
        <p:spPr>
          <a:xfrm>
            <a:off x="10189029" y="6313714"/>
            <a:ext cx="2002971" cy="54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9FCE2-4CF3-A544-891D-EC414D963B8C}"/>
              </a:ext>
            </a:extLst>
          </p:cNvPr>
          <p:cNvSpPr/>
          <p:nvPr userDrawn="1"/>
        </p:nvSpPr>
        <p:spPr>
          <a:xfrm rot="5400000">
            <a:off x="65297" y="293832"/>
            <a:ext cx="1014397" cy="42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6CF11EDE-DA3A-B74A-B597-DCB8A9C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2694376"/>
            <a:ext cx="7162800" cy="1562098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AFDF92C7-BD11-EE4A-BEBC-BCFD87B9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3" y="4376056"/>
            <a:ext cx="7162800" cy="8817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F2AF2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83532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7E9EA6-6ED4-DD4A-8F6A-965305FF7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15518" y="1402598"/>
            <a:ext cx="8059119" cy="4037308"/>
          </a:xfrm>
          <a:solidFill>
            <a:srgbClr val="102635"/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49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0E60D-27AF-5F4A-B596-8FAB13C1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rgbClr val="F2AF2A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E336AC-CA4A-564C-9346-61874B934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02119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4E336AC-CA4A-564C-9346-61874B934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0001"/>
            <a:ext cx="9144000" cy="6289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C7BD5DE-EE6B-0340-A0F2-322CC816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2945"/>
            <a:ext cx="9144000" cy="157431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8236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35E8C-4409-E540-9DED-F5186EFC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4BAF8-5C10-254A-9E2F-7B64CA00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3030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A27CC-BC5D-E446-863D-1C6F94B3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B4036-6B4B-8D41-A000-620388B3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33AAB1-FFDB-B24E-A66E-FA899123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57987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9C3FB-FC4A-2E4E-8750-9F08E5C6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07214"/>
          </a:xfrm>
        </p:spPr>
        <p:txBody>
          <a:bodyPr anchor="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1E2DAD-5087-E24B-B6F4-DA08B580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102635"/>
          </a:solidFill>
        </p:spPr>
        <p:txBody>
          <a:bodyPr anchor="t"/>
          <a:lstStyle>
            <a:lvl1pPr marL="0" indent="0">
              <a:buNone/>
              <a:defRPr sz="2400" b="0">
                <a:solidFill>
                  <a:srgbClr val="F2AF2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C05F04-D972-BA4D-88BF-BE8BF71C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FFA080-0823-D34E-8CB3-063C203CF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102635"/>
          </a:solidFill>
        </p:spPr>
        <p:txBody>
          <a:bodyPr anchor="t"/>
          <a:lstStyle>
            <a:lvl1pPr marL="0" indent="0">
              <a:buNone/>
              <a:defRPr sz="2400" b="0">
                <a:solidFill>
                  <a:srgbClr val="F2AF2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03441E-8653-3D46-9266-BB0B8E001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44001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0FBC1-C826-C648-B93D-F4760569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A36D8-2CE7-1D4C-A059-B312463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EE1A0-340C-6B46-A39A-DCFC8CE5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00361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07922-9A91-8D45-81F4-E77BBE69381C}"/>
              </a:ext>
            </a:extLst>
          </p:cNvPr>
          <p:cNvSpPr/>
          <p:nvPr userDrawn="1"/>
        </p:nvSpPr>
        <p:spPr>
          <a:xfrm>
            <a:off x="0" y="0"/>
            <a:ext cx="4974956" cy="6858000"/>
          </a:xfrm>
          <a:prstGeom prst="rect">
            <a:avLst/>
          </a:prstGeom>
          <a:solidFill>
            <a:srgbClr val="F2A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90FBC1-C826-C648-B93D-F4760569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468741" cy="1600200"/>
          </a:xfrm>
        </p:spPr>
        <p:txBody>
          <a:bodyPr anchor="t"/>
          <a:lstStyle>
            <a:lvl1pPr>
              <a:defRPr sz="3200">
                <a:solidFill>
                  <a:srgbClr val="10263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A36D8-2CE7-1D4C-A059-B312463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102635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EE1A0-340C-6B46-A39A-DCFC8CE5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68741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10263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F3CB9-D7F7-D840-A886-BE24B0DD14C2}"/>
              </a:ext>
            </a:extLst>
          </p:cNvPr>
          <p:cNvSpPr/>
          <p:nvPr userDrawn="1"/>
        </p:nvSpPr>
        <p:spPr>
          <a:xfrm rot="5400000">
            <a:off x="389390" y="214825"/>
            <a:ext cx="501650" cy="72000"/>
          </a:xfrm>
          <a:prstGeom prst="rect">
            <a:avLst/>
          </a:prstGeom>
          <a:solidFill>
            <a:srgbClr val="1026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13108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7E9EA6-6ED4-DD4A-8F6A-965305FF7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15518" y="1402598"/>
            <a:ext cx="8059119" cy="4037308"/>
          </a:xfrm>
          <a:noFill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51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07922-9A91-8D45-81F4-E77BBE69381C}"/>
              </a:ext>
            </a:extLst>
          </p:cNvPr>
          <p:cNvSpPr/>
          <p:nvPr userDrawn="1"/>
        </p:nvSpPr>
        <p:spPr>
          <a:xfrm>
            <a:off x="0" y="0"/>
            <a:ext cx="4974956" cy="6858000"/>
          </a:xfrm>
          <a:prstGeom prst="rect">
            <a:avLst/>
          </a:prstGeom>
          <a:solidFill>
            <a:srgbClr val="10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90FBC1-C826-C648-B93D-F4760569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468741" cy="1600200"/>
          </a:xfrm>
        </p:spPr>
        <p:txBody>
          <a:bodyPr anchor="t"/>
          <a:lstStyle>
            <a:lvl1pPr>
              <a:defRPr sz="3200">
                <a:solidFill>
                  <a:srgbClr val="F2AF2A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A36D8-2CE7-1D4C-A059-B312463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102635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EE1A0-340C-6B46-A39A-DCFC8CE5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68741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F3CB9-D7F7-D840-A886-BE24B0DD14C2}"/>
              </a:ext>
            </a:extLst>
          </p:cNvPr>
          <p:cNvSpPr/>
          <p:nvPr userDrawn="1"/>
        </p:nvSpPr>
        <p:spPr>
          <a:xfrm rot="5400000">
            <a:off x="389390" y="214825"/>
            <a:ext cx="501650" cy="72000"/>
          </a:xfrm>
          <a:prstGeom prst="rect">
            <a:avLst/>
          </a:prstGeom>
          <a:solidFill>
            <a:srgbClr val="F2AF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778517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A36D8-2CE7-1D4C-A059-B312463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E2EB3247-1C69-A44B-9E29-4BEB373550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81563" cy="6858000"/>
          </a:xfrm>
          <a:ln>
            <a:noFill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050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8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4E336AC-CA4A-564C-9346-61874B934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0001"/>
            <a:ext cx="9144000" cy="6289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C7BD5DE-EE6B-0340-A0F2-322CC816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2945"/>
            <a:ext cx="9144000" cy="157431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41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35E8C-4409-E540-9DED-F5186EFC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000"/>
            <a:ext cx="10515600" cy="134541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4BAF8-5C10-254A-9E2F-7B64CA00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75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A27CC-BC5D-E446-863D-1C6F94B3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B4036-6B4B-8D41-A000-620388B3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33AAB1-FFDB-B24E-A66E-FA899123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8269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9C3FB-FC4A-2E4E-8750-9F08E5C6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07214"/>
          </a:xfrm>
        </p:spPr>
        <p:txBody>
          <a:bodyPr anchor="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1E2DAD-5087-E24B-B6F4-DA08B580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F2AF2A"/>
          </a:solidFill>
        </p:spPr>
        <p:txBody>
          <a:bodyPr anchor="t"/>
          <a:lstStyle>
            <a:lvl1pPr marL="0" indent="0">
              <a:buNone/>
              <a:defRPr sz="2400" b="0">
                <a:solidFill>
                  <a:srgbClr val="102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C05F04-D972-BA4D-88BF-BE8BF71C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FFA080-0823-D34E-8CB3-063C203CF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F2AF2A"/>
          </a:solidFill>
        </p:spPr>
        <p:txBody>
          <a:bodyPr anchor="t"/>
          <a:lstStyle>
            <a:lvl1pPr marL="0" indent="0">
              <a:buNone/>
              <a:defRPr sz="2400" b="0">
                <a:solidFill>
                  <a:srgbClr val="102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03441E-8653-3D46-9266-BB0B8E001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4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0FBC1-C826-C648-B93D-F4760569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A36D8-2CE7-1D4C-A059-B312463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EE1A0-340C-6B46-A39A-DCFC8CE5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156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07922-9A91-8D45-81F4-E77BBE69381C}"/>
              </a:ext>
            </a:extLst>
          </p:cNvPr>
          <p:cNvSpPr/>
          <p:nvPr userDrawn="1"/>
        </p:nvSpPr>
        <p:spPr>
          <a:xfrm>
            <a:off x="0" y="0"/>
            <a:ext cx="4974956" cy="6858000"/>
          </a:xfrm>
          <a:prstGeom prst="rect">
            <a:avLst/>
          </a:prstGeom>
          <a:solidFill>
            <a:srgbClr val="F2A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90FBC1-C826-C648-B93D-F4760569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468741" cy="1600200"/>
          </a:xfrm>
        </p:spPr>
        <p:txBody>
          <a:bodyPr anchor="t"/>
          <a:lstStyle>
            <a:lvl1pPr>
              <a:defRPr sz="3200">
                <a:solidFill>
                  <a:srgbClr val="10263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A36D8-2CE7-1D4C-A059-B312463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EE1A0-340C-6B46-A39A-DCFC8CE5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68741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10263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F3CB9-D7F7-D840-A886-BE24B0DD14C2}"/>
              </a:ext>
            </a:extLst>
          </p:cNvPr>
          <p:cNvSpPr/>
          <p:nvPr userDrawn="1"/>
        </p:nvSpPr>
        <p:spPr>
          <a:xfrm rot="5400000">
            <a:off x="389390" y="214825"/>
            <a:ext cx="501650" cy="72000"/>
          </a:xfrm>
          <a:prstGeom prst="rect">
            <a:avLst/>
          </a:prstGeom>
          <a:solidFill>
            <a:srgbClr val="1026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1728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A36D8-2CE7-1D4C-A059-B312463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E2EB3247-1C69-A44B-9E29-4BEB373550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81563" cy="6858000"/>
          </a:xfrm>
          <a:ln>
            <a:noFill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329957-79BE-7B42-8071-131828F0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000"/>
            <a:ext cx="10515600" cy="1345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BE8CD-3C1E-6B44-9121-523A32D5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141E3-5415-F647-99B8-362F2FD67D4F}"/>
              </a:ext>
            </a:extLst>
          </p:cNvPr>
          <p:cNvSpPr/>
          <p:nvPr userDrawn="1"/>
        </p:nvSpPr>
        <p:spPr>
          <a:xfrm rot="5400000">
            <a:off x="172215" y="396000"/>
            <a:ext cx="900000" cy="108000"/>
          </a:xfrm>
          <a:prstGeom prst="rect">
            <a:avLst/>
          </a:prstGeom>
          <a:solidFill>
            <a:srgbClr val="FAB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279B798-276E-E044-8E46-244420D45530}"/>
              </a:ext>
            </a:extLst>
          </p:cNvPr>
          <p:cNvGrpSpPr/>
          <p:nvPr userDrawn="1"/>
        </p:nvGrpSpPr>
        <p:grpSpPr>
          <a:xfrm>
            <a:off x="10347683" y="6321567"/>
            <a:ext cx="1785499" cy="518124"/>
            <a:chOff x="10401926" y="6337065"/>
            <a:chExt cx="1785499" cy="51812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336AF61-929E-E14D-859E-783185F61DB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t="13976" b="10844"/>
            <a:stretch/>
          </p:blipFill>
          <p:spPr>
            <a:xfrm>
              <a:off x="11268530" y="6337065"/>
              <a:ext cx="918895" cy="51812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7676B2B-12BD-4845-9A6B-60AE5ABEE9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01926" y="6533803"/>
              <a:ext cx="866604" cy="124649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F41ED70-16F3-D743-BF46-CB22CE924711}"/>
              </a:ext>
            </a:extLst>
          </p:cNvPr>
          <p:cNvSpPr txBox="1"/>
          <p:nvPr userDrawn="1"/>
        </p:nvSpPr>
        <p:spPr>
          <a:xfrm>
            <a:off x="4564251" y="6442129"/>
            <a:ext cx="287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F2AF2A"/>
                </a:solidFill>
                <a:latin typeface="Titillium" pitchFamily="2" charset="77"/>
              </a:rPr>
              <a:t>www.ec-nantes.fr</a:t>
            </a:r>
            <a:endParaRPr lang="fr-FR" sz="1200" dirty="0">
              <a:solidFill>
                <a:srgbClr val="F2AF2A"/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62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2" r:id="rId3"/>
    <p:sldLayoutId id="2147483650" r:id="rId4"/>
    <p:sldLayoutId id="2147483652" r:id="rId5"/>
    <p:sldLayoutId id="2147483653" r:id="rId6"/>
    <p:sldLayoutId id="2147483656" r:id="rId7"/>
    <p:sldLayoutId id="2147483661" r:id="rId8"/>
    <p:sldLayoutId id="2147483663" r:id="rId9"/>
    <p:sldLayoutId id="2147483660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2AF2A"/>
          </a:solidFill>
          <a:latin typeface="Titillium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2400" kern="1200">
          <a:solidFill>
            <a:schemeClr val="bg1"/>
          </a:solidFill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2000" kern="1200">
          <a:solidFill>
            <a:schemeClr val="bg1"/>
          </a:solidFill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1800" kern="1200">
          <a:solidFill>
            <a:schemeClr val="bg1"/>
          </a:solidFill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1800" kern="1200">
          <a:solidFill>
            <a:schemeClr val="bg1"/>
          </a:solidFill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329957-79BE-7B42-8071-131828F0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1197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BE8CD-3C1E-6B44-9121-523A32D5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141E3-5415-F647-99B8-362F2FD67D4F}"/>
              </a:ext>
            </a:extLst>
          </p:cNvPr>
          <p:cNvSpPr/>
          <p:nvPr userDrawn="1"/>
        </p:nvSpPr>
        <p:spPr>
          <a:xfrm rot="5400000">
            <a:off x="172215" y="396000"/>
            <a:ext cx="900000" cy="108000"/>
          </a:xfrm>
          <a:prstGeom prst="rect">
            <a:avLst/>
          </a:prstGeom>
          <a:solidFill>
            <a:srgbClr val="FAB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41ED70-16F3-D743-BF46-CB22CE924711}"/>
              </a:ext>
            </a:extLst>
          </p:cNvPr>
          <p:cNvSpPr txBox="1"/>
          <p:nvPr userDrawn="1"/>
        </p:nvSpPr>
        <p:spPr>
          <a:xfrm>
            <a:off x="4564251" y="6442129"/>
            <a:ext cx="287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F2AF2A"/>
                </a:solidFill>
                <a:latin typeface="Titillium" pitchFamily="2" charset="77"/>
              </a:rPr>
              <a:t>www.ec-nantes.fr</a:t>
            </a:r>
            <a:endParaRPr lang="fr-FR" sz="1200" dirty="0">
              <a:solidFill>
                <a:srgbClr val="F2AF2A"/>
              </a:solidFill>
              <a:latin typeface="Titillium" pitchFamily="2" charset="77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3467F81-0E71-FA48-AF84-E1C202333D60}"/>
              </a:ext>
            </a:extLst>
          </p:cNvPr>
          <p:cNvGrpSpPr/>
          <p:nvPr userDrawn="1"/>
        </p:nvGrpSpPr>
        <p:grpSpPr>
          <a:xfrm>
            <a:off x="10253267" y="6389428"/>
            <a:ext cx="1756371" cy="351403"/>
            <a:chOff x="10253267" y="6389428"/>
            <a:chExt cx="1756371" cy="35140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53F8EFC-E210-E34A-A7D2-59A84266F2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1306833" y="6389428"/>
              <a:ext cx="702805" cy="35140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2846D27-C919-E24C-AEE2-A8DBF08A9A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267" y="6461653"/>
              <a:ext cx="973798" cy="206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64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5" r:id="rId2"/>
    <p:sldLayoutId id="2147483666" r:id="rId3"/>
    <p:sldLayoutId id="2147483680" r:id="rId4"/>
    <p:sldLayoutId id="2147483668" r:id="rId5"/>
    <p:sldLayoutId id="2147483671" r:id="rId6"/>
    <p:sldLayoutId id="2147483672" r:id="rId7"/>
    <p:sldLayoutId id="2147483673" r:id="rId8"/>
    <p:sldLayoutId id="2147483674" r:id="rId9"/>
    <p:sldLayoutId id="2147483677" r:id="rId10"/>
    <p:sldLayoutId id="2147483675" r:id="rId11"/>
    <p:sldLayoutId id="214748367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2AF2A"/>
          </a:solidFill>
          <a:latin typeface="Titillium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102635"/>
          </a:solidFill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2400" kern="1200">
          <a:solidFill>
            <a:srgbClr val="102635"/>
          </a:solidFill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2000" kern="1200">
          <a:solidFill>
            <a:srgbClr val="102635"/>
          </a:solidFill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1800" kern="1200">
          <a:solidFill>
            <a:srgbClr val="102635"/>
          </a:solidFill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AF2A"/>
        </a:buClr>
        <a:buSzPct val="80000"/>
        <a:buFont typeface="Police système Courant"/>
        <a:buChar char="&gt;"/>
        <a:defRPr sz="1800" kern="1200">
          <a:solidFill>
            <a:srgbClr val="102635"/>
          </a:solidFill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35923CD-E84D-B645-B60D-69D9A9FD5B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5468" b="5468"/>
          <a:stretch/>
        </p:blipFill>
        <p:spPr>
          <a:xfrm>
            <a:off x="8418564" y="0"/>
            <a:ext cx="3773436" cy="1890346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7549C66-F200-4747-9BC2-4DB63734A45F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Point d’avancement</a:t>
            </a:r>
          </a:p>
          <a:p>
            <a:pPr algn="ctr"/>
            <a:r>
              <a:rPr lang="fr-FR" dirty="0"/>
              <a:t>01/09/2021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4034-D2F4-F945-AB26-AD6A1D85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LaTeX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5BC810-A6A9-9349-A583-6FA22E848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66091" y="1259262"/>
            <a:ext cx="3685319" cy="4821110"/>
          </a:xfrm>
        </p:spPr>
        <p:txBody>
          <a:bodyPr>
            <a:noAutofit/>
          </a:bodyPr>
          <a:lstStyle/>
          <a:p>
            <a:r>
              <a:rPr lang="fr-FR" dirty="0"/>
              <a:t>Document rédigé qui servira de </a:t>
            </a:r>
            <a:r>
              <a:rPr lang="fr-FR" dirty="0" err="1"/>
              <a:t>template</a:t>
            </a:r>
            <a:r>
              <a:rPr lang="fr-FR" dirty="0"/>
              <a:t> pour chacun des modèles qui suivront. Quelques améliorations (mise en page) seront tout de même à prévoir.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9F0729-47BB-43F2-B1DD-5643E50C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80" y="493969"/>
            <a:ext cx="3700663" cy="56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7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396DC71-E3AE-0A4D-9354-075DE4DB6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fr-FR" dirty="0" err="1"/>
              <a:t>GitLab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28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8572940-0AC7-A141-A3A8-1CD7F7F3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041"/>
            <a:ext cx="3433274" cy="6187682"/>
          </a:xfrm>
        </p:spPr>
        <p:txBody>
          <a:bodyPr>
            <a:normAutofit/>
          </a:bodyPr>
          <a:lstStyle/>
          <a:p>
            <a:r>
              <a:rPr lang="fr-FR" sz="2800" dirty="0"/>
              <a:t>On propose l’architecture ci-contre pour le </a:t>
            </a:r>
            <a:r>
              <a:rPr lang="fr-FR" sz="2800" dirty="0" err="1"/>
              <a:t>Gitlab</a:t>
            </a:r>
            <a:r>
              <a:rPr lang="fr-FR" sz="2800" dirty="0"/>
              <a:t> :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L’architecture n’est pas encore présente car la prise en main du </a:t>
            </a:r>
            <a:r>
              <a:rPr lang="fr-FR" sz="2800" dirty="0" err="1"/>
              <a:t>Gitlab</a:t>
            </a:r>
            <a:r>
              <a:rPr lang="fr-FR" sz="2800" dirty="0"/>
              <a:t> n’est pas encore faite.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6BEB9C-84A2-4D48-9A39-E51C3FB29FE6}"/>
              </a:ext>
            </a:extLst>
          </p:cNvPr>
          <p:cNvSpPr txBox="1"/>
          <p:nvPr/>
        </p:nvSpPr>
        <p:spPr>
          <a:xfrm>
            <a:off x="7002952" y="301041"/>
            <a:ext cx="316523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OptimizationBenchmarkLibrary</a:t>
            </a:r>
            <a:endParaRPr lang="fr-FR" dirty="0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0F6261F8-B470-45DD-B4CC-598F7F686ACF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9171090" y="84849"/>
            <a:ext cx="583141" cy="17541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44D13C9-87D8-4A10-B4D1-18C586E0F1D3}"/>
              </a:ext>
            </a:extLst>
          </p:cNvPr>
          <p:cNvSpPr txBox="1"/>
          <p:nvPr/>
        </p:nvSpPr>
        <p:spPr>
          <a:xfrm>
            <a:off x="9829800" y="1253514"/>
            <a:ext cx="101990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Readme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701132-3DA5-49B6-856A-4BA9C3AD3410}"/>
              </a:ext>
            </a:extLst>
          </p:cNvPr>
          <p:cNvSpPr txBox="1"/>
          <p:nvPr/>
        </p:nvSpPr>
        <p:spPr>
          <a:xfrm>
            <a:off x="6318496" y="1253513"/>
            <a:ext cx="102283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LICENSE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121E388-CBD3-4FE5-B7D8-241767AC0391}"/>
              </a:ext>
            </a:extLst>
          </p:cNvPr>
          <p:cNvSpPr txBox="1"/>
          <p:nvPr/>
        </p:nvSpPr>
        <p:spPr>
          <a:xfrm>
            <a:off x="8075613" y="1253514"/>
            <a:ext cx="101990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Modèles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791C420-F90A-434F-9ACB-1EEEEED639D9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7416171" y="84117"/>
            <a:ext cx="583140" cy="1755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397580AD-8F64-4467-B778-D38550D1B7AB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8293997" y="961943"/>
            <a:ext cx="583141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AB856AC8-1C92-40DC-A47F-130BEED9E4FD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 rot="5400000">
            <a:off x="7132145" y="739516"/>
            <a:ext cx="570093" cy="2336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8C038FA-ECB5-4E7E-9518-68B0B1D5A866}"/>
              </a:ext>
            </a:extLst>
          </p:cNvPr>
          <p:cNvSpPr txBox="1"/>
          <p:nvPr/>
        </p:nvSpPr>
        <p:spPr>
          <a:xfrm>
            <a:off x="5667712" y="2192939"/>
            <a:ext cx="116220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Template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5042032-CBAA-488D-89AB-728D402D4FED}"/>
              </a:ext>
            </a:extLst>
          </p:cNvPr>
          <p:cNvSpPr txBox="1"/>
          <p:nvPr/>
        </p:nvSpPr>
        <p:spPr>
          <a:xfrm>
            <a:off x="7348080" y="2191254"/>
            <a:ext cx="247497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Mod01(</a:t>
            </a:r>
            <a:r>
              <a:rPr lang="fr-FR" dirty="0" err="1"/>
              <a:t>MoteurMessine</a:t>
            </a:r>
            <a:r>
              <a:rPr lang="fr-FR" dirty="0"/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F208CBF-FDD7-4CA9-94DF-9365A1AAD4C6}"/>
              </a:ext>
            </a:extLst>
          </p:cNvPr>
          <p:cNvSpPr txBox="1"/>
          <p:nvPr/>
        </p:nvSpPr>
        <p:spPr>
          <a:xfrm>
            <a:off x="10339753" y="2191254"/>
            <a:ext cx="101990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Mod02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E2AF316-614E-4C5F-9F33-83CCA0899C7F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rot="16200000" flipH="1">
            <a:off x="9433433" y="774980"/>
            <a:ext cx="568408" cy="2264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941640B-B6F7-49DB-B788-9A78D6FA94F6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rot="5400000">
            <a:off x="8301363" y="1907050"/>
            <a:ext cx="5684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4D698EF-A89F-4214-B4D8-0A7519B74850}"/>
              </a:ext>
            </a:extLst>
          </p:cNvPr>
          <p:cNvSpPr txBox="1"/>
          <p:nvPr/>
        </p:nvSpPr>
        <p:spPr>
          <a:xfrm>
            <a:off x="8285591" y="3244334"/>
            <a:ext cx="58725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Ibex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F25DBAF-8B3B-4727-BC27-14F18A8BADF9}"/>
              </a:ext>
            </a:extLst>
          </p:cNvPr>
          <p:cNvSpPr txBox="1"/>
          <p:nvPr/>
        </p:nvSpPr>
        <p:spPr>
          <a:xfrm>
            <a:off x="6369236" y="3244334"/>
            <a:ext cx="92135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Nomad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9744A7C-7A25-4C66-AFED-357700C6CF2F}"/>
              </a:ext>
            </a:extLst>
          </p:cNvPr>
          <p:cNvSpPr txBox="1"/>
          <p:nvPr/>
        </p:nvSpPr>
        <p:spPr>
          <a:xfrm>
            <a:off x="9972065" y="3244530"/>
            <a:ext cx="73537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LaTeX</a:t>
            </a:r>
            <a:endParaRPr lang="fr-FR" dirty="0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C32E4CC7-D6BE-4C47-A4D5-14EFD7AA4B6A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rot="16200000" flipH="1">
            <a:off x="9120688" y="2025464"/>
            <a:ext cx="683944" cy="17541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181D2493-B498-414C-B546-F54CC1308FD8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 rot="5400000">
            <a:off x="7365867" y="2024634"/>
            <a:ext cx="683748" cy="1755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5A245515-EE31-4D23-BD9F-FAA2F97D4A90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 rot="5400000">
            <a:off x="8240518" y="2899285"/>
            <a:ext cx="683748" cy="6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7FCA43A-E44C-4C56-A757-6C63764941A0}"/>
              </a:ext>
            </a:extLst>
          </p:cNvPr>
          <p:cNvSpPr txBox="1"/>
          <p:nvPr/>
        </p:nvSpPr>
        <p:spPr>
          <a:xfrm>
            <a:off x="9649680" y="4086400"/>
            <a:ext cx="138014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Moteur </a:t>
            </a:r>
            <a:r>
              <a:rPr lang="fr-FR" dirty="0" err="1"/>
              <a:t>Messine.tex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4BB61B0-E383-4AB9-B36A-4E3AEE4D2692}"/>
              </a:ext>
            </a:extLst>
          </p:cNvPr>
          <p:cNvSpPr txBox="1"/>
          <p:nvPr/>
        </p:nvSpPr>
        <p:spPr>
          <a:xfrm>
            <a:off x="6139840" y="4224899"/>
            <a:ext cx="138014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Param.txt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3C7CFB4-D8FA-4ADA-B730-73F14BB344B5}"/>
              </a:ext>
            </a:extLst>
          </p:cNvPr>
          <p:cNvSpPr txBox="1"/>
          <p:nvPr/>
        </p:nvSpPr>
        <p:spPr>
          <a:xfrm>
            <a:off x="5330519" y="4224899"/>
            <a:ext cx="30748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3408ED6-5A3C-4738-A0F5-0E92F872B139}"/>
              </a:ext>
            </a:extLst>
          </p:cNvPr>
          <p:cNvSpPr txBox="1"/>
          <p:nvPr/>
        </p:nvSpPr>
        <p:spPr>
          <a:xfrm>
            <a:off x="11531662" y="4224899"/>
            <a:ext cx="30748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D1E667D-A98D-46C9-8B54-A78A21077BCE}"/>
              </a:ext>
            </a:extLst>
          </p:cNvPr>
          <p:cNvSpPr txBox="1"/>
          <p:nvPr/>
        </p:nvSpPr>
        <p:spPr>
          <a:xfrm>
            <a:off x="9308916" y="5324146"/>
            <a:ext cx="30748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BEBBF71-5B34-4426-97B0-F480D41853CB}"/>
              </a:ext>
            </a:extLst>
          </p:cNvPr>
          <p:cNvSpPr txBox="1"/>
          <p:nvPr/>
        </p:nvSpPr>
        <p:spPr>
          <a:xfrm>
            <a:off x="6612945" y="5324146"/>
            <a:ext cx="218959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MoteurMessive.mbx</a:t>
            </a:r>
            <a:endParaRPr lang="fr-FR" dirty="0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D5477702-0638-4E50-A53E-EEF8F76459F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 rot="5400000">
            <a:off x="7288239" y="4033168"/>
            <a:ext cx="1710480" cy="8714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605388F9-A6B5-4B7B-858E-BECB36DEAC6A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 rot="16200000" flipH="1">
            <a:off x="8165698" y="4027184"/>
            <a:ext cx="1710480" cy="883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9B3D958-B9D7-47B5-9893-AB1EA985329A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rot="5400000">
            <a:off x="5851473" y="3246456"/>
            <a:ext cx="611233" cy="1345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DDB38D91-9FDA-48AE-945D-D551C2EE6016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rot="5400000">
            <a:off x="6524299" y="3919282"/>
            <a:ext cx="611233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D78F4A62-E93E-42DF-A9D1-2CE671FB9C1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rot="5400000">
            <a:off x="10103485" y="3850131"/>
            <a:ext cx="47253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30FD8001-B14E-4C0D-BAB1-464128B3B23D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rot="16200000" flipH="1">
            <a:off x="10707062" y="3246554"/>
            <a:ext cx="611037" cy="1345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AA2B5AED-2E66-4855-99F4-9D7452CC3D79}"/>
              </a:ext>
            </a:extLst>
          </p:cNvPr>
          <p:cNvSpPr txBox="1"/>
          <p:nvPr/>
        </p:nvSpPr>
        <p:spPr>
          <a:xfrm>
            <a:off x="11163973" y="3244139"/>
            <a:ext cx="73537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Docs</a:t>
            </a:r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D8BD71AA-3155-400A-ABD8-DBCAA7780D4D}"/>
              </a:ext>
            </a:extLst>
          </p:cNvPr>
          <p:cNvCxnSpPr>
            <a:cxnSpLocks/>
            <a:stCxn id="36" idx="2"/>
            <a:endCxn id="88" idx="0"/>
          </p:cNvCxnSpPr>
          <p:nvPr/>
        </p:nvCxnSpPr>
        <p:spPr>
          <a:xfrm rot="16200000" flipH="1">
            <a:off x="9716838" y="1429314"/>
            <a:ext cx="683553" cy="29460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82819061-C72F-46F3-96EB-D605F4E5FCBA}"/>
              </a:ext>
            </a:extLst>
          </p:cNvPr>
          <p:cNvSpPr txBox="1"/>
          <p:nvPr/>
        </p:nvSpPr>
        <p:spPr>
          <a:xfrm>
            <a:off x="5064464" y="3244110"/>
            <a:ext cx="94120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VDesign</a:t>
            </a:r>
            <a:endParaRPr lang="fr-FR" dirty="0"/>
          </a:p>
        </p:txBody>
      </p: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DCF60FC0-72DF-4E90-A701-B368B6B82896}"/>
              </a:ext>
            </a:extLst>
          </p:cNvPr>
          <p:cNvCxnSpPr>
            <a:cxnSpLocks/>
            <a:stCxn id="36" idx="2"/>
            <a:endCxn id="92" idx="0"/>
          </p:cNvCxnSpPr>
          <p:nvPr/>
        </p:nvCxnSpPr>
        <p:spPr>
          <a:xfrm rot="5400000">
            <a:off x="6718555" y="1377098"/>
            <a:ext cx="683524" cy="30505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FBABD-E359-456A-A3EE-414EF6D5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744949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95D0A-1535-4CF1-B915-4E4BFC97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160584"/>
            <a:ext cx="9800493" cy="5281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Lecture « </a:t>
            </a:r>
            <a:r>
              <a:rPr lang="fr-FR" dirty="0" err="1"/>
              <a:t>Derivative</a:t>
            </a:r>
            <a:r>
              <a:rPr lang="fr-FR" dirty="0"/>
              <a:t>-Free and </a:t>
            </a:r>
            <a:r>
              <a:rPr lang="fr-FR" dirty="0" err="1"/>
              <a:t>Blackbox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 »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Avancement sur les modèles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/>
              <a:t>Ibex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/>
              <a:t>Nomad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 err="1"/>
              <a:t>LaTeX</a:t>
            </a:r>
            <a:endParaRPr lang="fr-FR" dirty="0"/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Organisation </a:t>
            </a:r>
            <a:r>
              <a:rPr lang="fr-FR" dirty="0" err="1"/>
              <a:t>GitLab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31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396DC71-E3AE-0A4D-9354-075DE4DB6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fr-FR" dirty="0"/>
              <a:t>Lecture DFO and BBO</a:t>
            </a:r>
          </a:p>
        </p:txBody>
      </p:sp>
    </p:spTree>
    <p:extLst>
      <p:ext uri="{BB962C8B-B14F-4D97-AF65-F5344CB8AC3E}">
        <p14:creationId xmlns:p14="http://schemas.microsoft.com/office/powerpoint/2010/main" val="9525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8572940-0AC7-A141-A3A8-1CD7F7F3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041"/>
            <a:ext cx="3433274" cy="6187682"/>
          </a:xfrm>
        </p:spPr>
        <p:txBody>
          <a:bodyPr>
            <a:normAutofit/>
          </a:bodyPr>
          <a:lstStyle/>
          <a:p>
            <a:r>
              <a:rPr lang="fr-FR" sz="2800" dirty="0"/>
              <a:t>- Lecture terminée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- Principe général compris mais rappel nécessaire en cas de besoin d’application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- Exercices non faits par manque de temps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- Achat du livre envisagé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2D1018-3E57-4B23-8186-98289151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2701" y="457200"/>
            <a:ext cx="3473173" cy="5403850"/>
          </a:xfrm>
        </p:spPr>
      </p:pic>
    </p:spTree>
    <p:extLst>
      <p:ext uri="{BB962C8B-B14F-4D97-AF65-F5344CB8AC3E}">
        <p14:creationId xmlns:p14="http://schemas.microsoft.com/office/powerpoint/2010/main" val="116972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396DC71-E3AE-0A4D-9354-075DE4DB6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fr-FR" dirty="0"/>
              <a:t>Avancement sur les Modèles</a:t>
            </a:r>
          </a:p>
        </p:txBody>
      </p:sp>
    </p:spTree>
    <p:extLst>
      <p:ext uri="{BB962C8B-B14F-4D97-AF65-F5344CB8AC3E}">
        <p14:creationId xmlns:p14="http://schemas.microsoft.com/office/powerpoint/2010/main" val="294842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8572940-0AC7-A141-A3A8-1CD7F7F3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041"/>
            <a:ext cx="3433274" cy="6187682"/>
          </a:xfrm>
        </p:spPr>
        <p:txBody>
          <a:bodyPr>
            <a:normAutofit/>
          </a:bodyPr>
          <a:lstStyle/>
          <a:p>
            <a:r>
              <a:rPr lang="fr-FR" sz="2800" dirty="0"/>
              <a:t>Tests faits uniquement sur le modèle du Moteur Messine jusqu’à maintenant afin de prendre en main les logiciels.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33AD94F-8784-4DC0-B378-5644A15A2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7538" y="1296987"/>
            <a:ext cx="5143500" cy="3724275"/>
          </a:xfrm>
        </p:spPr>
      </p:pic>
    </p:spTree>
    <p:extLst>
      <p:ext uri="{BB962C8B-B14F-4D97-AF65-F5344CB8AC3E}">
        <p14:creationId xmlns:p14="http://schemas.microsoft.com/office/powerpoint/2010/main" val="24573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4034-D2F4-F945-AB26-AD6A1D85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Ibex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5BC810-A6A9-9349-A583-6FA22E848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263166"/>
            <a:ext cx="10515599" cy="4821110"/>
          </a:xfrm>
        </p:spPr>
        <p:txBody>
          <a:bodyPr>
            <a:noAutofit/>
          </a:bodyPr>
          <a:lstStyle/>
          <a:p>
            <a:r>
              <a:rPr lang="fr-FR" dirty="0"/>
              <a:t>Implémentation réussie, donne bien le point optimal sans modification du modèle.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DA9468-7DC5-4C5E-9466-6C300746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1" y="2531451"/>
            <a:ext cx="10439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4034-D2F4-F945-AB26-AD6A1D85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Nomad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5BC810-A6A9-9349-A583-6FA22E848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263166"/>
            <a:ext cx="10515599" cy="4821110"/>
          </a:xfrm>
        </p:spPr>
        <p:txBody>
          <a:bodyPr>
            <a:noAutofit/>
          </a:bodyPr>
          <a:lstStyle/>
          <a:p>
            <a:r>
              <a:rPr lang="fr-FR" dirty="0"/>
              <a:t>Echec de la première implémentation. Révision du modèle pour réduire les paramètres et les contraintes. Echec de la deuxième implémentation pour une raison non encore identifiée (</a:t>
            </a:r>
            <a:r>
              <a:rPr lang="fr-FR" dirty="0" err="1"/>
              <a:t>cf</a:t>
            </a:r>
            <a:r>
              <a:rPr lang="fr-FR" dirty="0"/>
              <a:t> images).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71C47A-78A2-4399-8A13-D30001B6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64"/>
          <a:stretch/>
        </p:blipFill>
        <p:spPr>
          <a:xfrm>
            <a:off x="408963" y="2690655"/>
            <a:ext cx="4633818" cy="2752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D9E431-44DA-46E1-82EB-F0F195F6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71" y="3098151"/>
            <a:ext cx="6728656" cy="19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8572940-0AC7-A141-A3A8-1CD7F7F3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172" y="62262"/>
            <a:ext cx="6339610" cy="477557"/>
          </a:xfrm>
        </p:spPr>
        <p:txBody>
          <a:bodyPr>
            <a:normAutofit/>
          </a:bodyPr>
          <a:lstStyle/>
          <a:p>
            <a:r>
              <a:rPr lang="fr-FR" sz="2800" dirty="0"/>
              <a:t>Comparaison des deux modèles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13067D-B60A-4B3B-B599-66D45877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26" y="1156776"/>
            <a:ext cx="4537447" cy="33863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5BD06DD-06C4-49CE-9513-7FE16B45B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78" y="1156776"/>
            <a:ext cx="3565495" cy="33863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46C454C-20C4-4B8A-BC59-EFA587BF0847}"/>
              </a:ext>
            </a:extLst>
          </p:cNvPr>
          <p:cNvSpPr txBox="1"/>
          <p:nvPr/>
        </p:nvSpPr>
        <p:spPr>
          <a:xfrm>
            <a:off x="6337426" y="539819"/>
            <a:ext cx="19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CC43DE-B1FB-43AC-8953-F3110DD4D712}"/>
              </a:ext>
            </a:extLst>
          </p:cNvPr>
          <p:cNvSpPr txBox="1"/>
          <p:nvPr/>
        </p:nvSpPr>
        <p:spPr>
          <a:xfrm>
            <a:off x="617978" y="539819"/>
            <a:ext cx="19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0AA64A-C73C-4763-AEF9-2CE75BDF78D2}"/>
              </a:ext>
            </a:extLst>
          </p:cNvPr>
          <p:cNvSpPr txBox="1"/>
          <p:nvPr/>
        </p:nvSpPr>
        <p:spPr>
          <a:xfrm>
            <a:off x="392250" y="4967654"/>
            <a:ext cx="439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Le point de départ est pris comme le point au milieu de chaque intervalle ce qui est un choix très naïf et nécessitant une amélioration.</a:t>
            </a:r>
          </a:p>
        </p:txBody>
      </p:sp>
    </p:spTree>
    <p:extLst>
      <p:ext uri="{BB962C8B-B14F-4D97-AF65-F5344CB8AC3E}">
        <p14:creationId xmlns:p14="http://schemas.microsoft.com/office/powerpoint/2010/main" val="626852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Personnalisé 1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Grand écran</PresentationFormat>
  <Paragraphs>50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Police système Courant</vt:lpstr>
      <vt:lpstr>Titillium</vt:lpstr>
      <vt:lpstr>Thème Office</vt:lpstr>
      <vt:lpstr>1_Thème Office</vt:lpstr>
      <vt:lpstr>Présentation PowerPoint</vt:lpstr>
      <vt:lpstr>Sommaire</vt:lpstr>
      <vt:lpstr>Lecture DFO and BBO</vt:lpstr>
      <vt:lpstr>- Lecture terminée  - Principe général compris mais rappel nécessaire en cas de besoin d’application  - Exercices non faits par manque de temps  - Achat du livre envisagé</vt:lpstr>
      <vt:lpstr>Avancement sur les Modèles</vt:lpstr>
      <vt:lpstr>Tests faits uniquement sur le modèle du Moteur Messine jusqu’à maintenant afin de prendre en main les logiciels.  </vt:lpstr>
      <vt:lpstr>Ibex</vt:lpstr>
      <vt:lpstr>Nomad</vt:lpstr>
      <vt:lpstr>Comparaison des deux modèles</vt:lpstr>
      <vt:lpstr>LaTeX</vt:lpstr>
      <vt:lpstr>GitLab</vt:lpstr>
      <vt:lpstr>On propose l’architecture ci-contre pour le Gitlab :   L’architecture n’est pas encore présente car la prise en main du Gitlab n’est pas encore faite.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sylvie.bomski@ec-nantes.fr</dc:creator>
  <cp:lastModifiedBy>Maxime Gras</cp:lastModifiedBy>
  <cp:revision>90</cp:revision>
  <cp:lastPrinted>2020-12-03T14:20:02Z</cp:lastPrinted>
  <dcterms:created xsi:type="dcterms:W3CDTF">2020-09-16T09:15:31Z</dcterms:created>
  <dcterms:modified xsi:type="dcterms:W3CDTF">2021-09-06T12:18:09Z</dcterms:modified>
</cp:coreProperties>
</file>