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600200" y="2386800"/>
            <a:ext cx="899136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2386800"/>
            <a:ext cx="899136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Modifiez le style du titre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C1BA78-1084-4100-B31E-650CD2B541B1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4/12/18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D37266E3-9196-4324-805D-7C18F8AEFA83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Modifiez le style du titre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Modifier les styles du texte du masque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Deuxième niveau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Troisième niveau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Quatrième niveau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Cinquième niveau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63C644-4E83-4C58-A82B-D38592E9D201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4/12/18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4ACE7C7B-A5EA-4055-AC84-8D97531713BA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TU : Tests Unitaires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84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/>
          <p:cNvGrpSpPr/>
          <p:nvPr/>
        </p:nvGrpSpPr>
        <p:grpSpPr>
          <a:xfrm>
            <a:off x="3418920" y="1525320"/>
            <a:ext cx="5353560" cy="4231080"/>
            <a:chOff x="3418920" y="1525320"/>
            <a:chExt cx="5353560" cy="4231080"/>
          </a:xfrm>
        </p:grpSpPr>
        <p:sp>
          <p:nvSpPr>
            <p:cNvPr id="108" name="CustomShape 2"/>
            <p:cNvSpPr/>
            <p:nvPr/>
          </p:nvSpPr>
          <p:spPr>
            <a:xfrm>
              <a:off x="4008960" y="1525320"/>
              <a:ext cx="4173480" cy="4173480"/>
            </a:xfrm>
            <a:prstGeom prst="circularArrow">
              <a:avLst>
                <a:gd name="adj1" fmla="val 5544"/>
                <a:gd name="adj2" fmla="val 330680"/>
                <a:gd name="adj3" fmla="val 13759209"/>
                <a:gd name="adj4" fmla="val 17396146"/>
                <a:gd name="adj5" fmla="val 5757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"/>
            <p:cNvSpPr/>
            <p:nvPr/>
          </p:nvSpPr>
          <p:spPr>
            <a:xfrm>
              <a:off x="5111640" y="1552680"/>
              <a:ext cx="1968120" cy="983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7800" rIns="79920" tIns="127800" bIns="128160" anchor="ctr"/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US" sz="2100" spc="-1" strike="noStrike">
                  <a:solidFill>
                    <a:srgbClr val="ffffff"/>
                  </a:solidFill>
                  <a:latin typeface="Gill Sans MT"/>
                </a:rPr>
                <a:t>Ajouter un test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10" name="CustomShape 4"/>
            <p:cNvSpPr/>
            <p:nvPr/>
          </p:nvSpPr>
          <p:spPr>
            <a:xfrm>
              <a:off x="6804360" y="2782440"/>
              <a:ext cx="1968120" cy="9838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7800" rIns="79920" tIns="127800" bIns="128160" anchor="ctr"/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US" sz="2100" spc="-1" strike="noStrike">
                  <a:solidFill>
                    <a:srgbClr val="ffffff"/>
                  </a:solidFill>
                  <a:latin typeface="Gill Sans MT"/>
                </a:rPr>
                <a:t>Vérifier qu’il échoue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11" name="CustomShape 5"/>
            <p:cNvSpPr/>
            <p:nvPr/>
          </p:nvSpPr>
          <p:spPr>
            <a:xfrm>
              <a:off x="6157800" y="4772520"/>
              <a:ext cx="1968120" cy="98388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7800" rIns="79920" tIns="127800" bIns="128160" anchor="ctr"/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US" sz="2100" spc="-1" strike="noStrike">
                  <a:solidFill>
                    <a:srgbClr val="ffffff"/>
                  </a:solidFill>
                  <a:latin typeface="Gill Sans MT"/>
                </a:rPr>
                <a:t>Écrire le code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12" name="CustomShape 6"/>
            <p:cNvSpPr/>
            <p:nvPr/>
          </p:nvSpPr>
          <p:spPr>
            <a:xfrm>
              <a:off x="4065480" y="4772520"/>
              <a:ext cx="1968120" cy="9838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7800" rIns="79920" tIns="127800" bIns="128160" anchor="ctr"/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US" sz="2100" spc="-1" strike="noStrike">
                  <a:solidFill>
                    <a:srgbClr val="ffffff"/>
                  </a:solidFill>
                  <a:latin typeface="Gill Sans MT"/>
                </a:rPr>
                <a:t>Vérifier que les tests passent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13" name="CustomShape 7"/>
            <p:cNvSpPr/>
            <p:nvPr/>
          </p:nvSpPr>
          <p:spPr>
            <a:xfrm>
              <a:off x="3418920" y="2782440"/>
              <a:ext cx="1968120" cy="98388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7800" rIns="79920" tIns="127800" bIns="128160" anchor="ctr"/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US" sz="2100" spc="-1" strike="noStrike">
                  <a:solidFill>
                    <a:srgbClr val="ffffff"/>
                  </a:solidFill>
                  <a:latin typeface="Gill Sans MT"/>
                </a:rPr>
                <a:t>Refactoring</a:t>
              </a:r>
              <a:endParaRPr b="0" lang="en-US" sz="2100" spc="-1" strike="noStrike">
                <a:latin typeface="Arial"/>
              </a:endParaRPr>
            </a:p>
          </p:txBody>
        </p:sp>
      </p:grpSp>
      <p:grpSp>
        <p:nvGrpSpPr>
          <p:cNvPr id="11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15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Des Questions ?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Dispo sur Github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/MaxtheGoodGuy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8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TU : Tests Unitaires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« C’est pour les reviews askip » - Tek basique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7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TU : Tests Unitaires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« C’est le futur ! » - Tek stylé++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2230560" y="838080"/>
          <a:ext cx="7730640" cy="2469960"/>
        </p:xfrm>
        <a:graphic>
          <a:graphicData uri="http://schemas.openxmlformats.org/drawingml/2006/table">
            <a:tbl>
              <a:tblPr/>
              <a:tblGrid>
                <a:gridCol w="2576880"/>
                <a:gridCol w="2576880"/>
                <a:gridCol w="25768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Tests Unitaires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Tests « à la main 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a21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Temps pour tester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Rapide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Lonnnnnnnnnnnnnng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Compréhensible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Professionnel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Régressions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Possible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f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Confiance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« Tqt 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</a:tr>
            </a:tbl>
          </a:graphicData>
        </a:graphic>
      </p:graphicFrame>
      <p:pic>
        <p:nvPicPr>
          <p:cNvPr id="92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597920" y="3892320"/>
            <a:ext cx="181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Criterion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Pk c’est bien ?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6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9bafb5"/>
                </a:solidFill>
                <a:latin typeface="Gill Sans MT"/>
              </a:rPr>
              <a:t>Test(Suite, Name, …)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Suite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: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 Nom de la suite de test.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Name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: 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Nom du test (unique).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 … : 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Séquence d’initialisation.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98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9bafb5"/>
                </a:solidFill>
                <a:latin typeface="Gill Sans MT"/>
              </a:rPr>
              <a:t>Cr_assert_eq(Actual, Expected, Format String, …)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Suite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: Valeur à tester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Name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: Valeur attendue.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9bafb5"/>
                </a:solidFill>
                <a:latin typeface="Gill Sans MT"/>
              </a:rPr>
              <a:t>- Format String : </a:t>
            </a:r>
            <a:r>
              <a:rPr b="0" lang="en-US" sz="1800" spc="-1" strike="noStrike">
                <a:solidFill>
                  <a:srgbClr val="c96731"/>
                </a:solidFill>
                <a:latin typeface="Gill Sans MT"/>
              </a:rPr>
              <a:t>Affiche ce string sur un fail(optionnel).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00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Coverage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Pardon ?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3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4c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TDD : Test Driven Development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9bafb5"/>
                </a:solidFill>
                <a:latin typeface="Gill Sans MT"/>
              </a:rPr>
              <a:t>Développement piloté par les tests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Image 3" descr=""/>
          <p:cNvPicPr/>
          <p:nvPr/>
        </p:nvPicPr>
        <p:blipFill>
          <a:blip r:embed="rId1"/>
          <a:stretch/>
        </p:blipFill>
        <p:spPr>
          <a:xfrm>
            <a:off x="10718640" y="5541840"/>
            <a:ext cx="1269720" cy="12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129</TotalTime>
  <Application>LibreOffice/6.0.2.1.0$Linux_X86_64 LibreOffice_project/00m0$Build-1</Application>
  <Words>113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2018-04-11T04:27:11Z</dcterms:created>
  <dc:creator>maximilien oteifeh--pfennig</dc:creator>
  <dc:description/>
  <dc:language>en-US</dc:language>
  <cp:lastModifiedBy/>
  <dcterms:modified xsi:type="dcterms:W3CDTF">2018-04-12T11:52:44Z</dcterms:modified>
  <cp:revision>11</cp:revision>
  <dc:subject/>
  <dc:title>TU : Tests Unitaires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