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9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9A43-5DEB-4ADB-A8F7-F9D952AABE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F487DAE-DBE9-467C-867A-5F336D78E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1471BB-4FE2-4316-90B4-DA261B7B55CB}"/>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5" name="Footer Placeholder 4">
            <a:extLst>
              <a:ext uri="{FF2B5EF4-FFF2-40B4-BE49-F238E27FC236}">
                <a16:creationId xmlns:a16="http://schemas.microsoft.com/office/drawing/2014/main" id="{171D26B7-407A-43CA-8727-F16A80C19D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304C5-DDC3-400B-985C-6A007A445067}"/>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422585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E8B1-ACD0-4D11-B744-673A73EBAB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A8804B-0274-45C5-B8A1-A644F1B87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1F4D33-905A-4DC3-A2CA-FBA42C2864F3}"/>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5" name="Footer Placeholder 4">
            <a:extLst>
              <a:ext uri="{FF2B5EF4-FFF2-40B4-BE49-F238E27FC236}">
                <a16:creationId xmlns:a16="http://schemas.microsoft.com/office/drawing/2014/main" id="{4D8665E1-AD34-431C-8071-B92647699A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CC3E58-86C3-49F7-A46F-C78E2C1B87F5}"/>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379006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ECBA5-50C4-41A0-9F32-70C0F5ABEF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2F2AE9-7131-4FFF-B768-D033096313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F6ED1B-CBC2-4F49-BFD2-AB49BC446985}"/>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5" name="Footer Placeholder 4">
            <a:extLst>
              <a:ext uri="{FF2B5EF4-FFF2-40B4-BE49-F238E27FC236}">
                <a16:creationId xmlns:a16="http://schemas.microsoft.com/office/drawing/2014/main" id="{8F992A38-17AF-429B-BC20-2ED2A25A90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4D90F9-04A5-45F5-8F34-4D4FFCD1D14C}"/>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238046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9345-0864-48DC-85A1-81622D053B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883D19-E80A-4A64-B19C-93FAF333A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EB3309-216C-4CF1-B903-F7191CCE04C8}"/>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5" name="Footer Placeholder 4">
            <a:extLst>
              <a:ext uri="{FF2B5EF4-FFF2-40B4-BE49-F238E27FC236}">
                <a16:creationId xmlns:a16="http://schemas.microsoft.com/office/drawing/2014/main" id="{C1C07C0B-8636-4A58-AB76-8FB283CE30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6952E2-FC13-4033-A764-C2B6AF332EA0}"/>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185104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DBE3-1905-468F-AD63-65BBAECB5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A3F0656-E4A1-4090-9604-DD1F13133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E19762-2DA8-4C13-8A1D-8E86F539BF0A}"/>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5" name="Footer Placeholder 4">
            <a:extLst>
              <a:ext uri="{FF2B5EF4-FFF2-40B4-BE49-F238E27FC236}">
                <a16:creationId xmlns:a16="http://schemas.microsoft.com/office/drawing/2014/main" id="{FA0187DE-6424-4E54-9CAE-22F441E494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9C9AD4-B93D-41E3-98CC-D071263DC893}"/>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383131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31F8-D765-432F-ABDC-650B6AC8C0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AB2127-A764-45F0-95E4-66C3C44A1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4A3F0B-9D6A-48FB-8A76-53BB417810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BE3A67-5937-43F3-9138-14BFC08E872A}"/>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6" name="Footer Placeholder 5">
            <a:extLst>
              <a:ext uri="{FF2B5EF4-FFF2-40B4-BE49-F238E27FC236}">
                <a16:creationId xmlns:a16="http://schemas.microsoft.com/office/drawing/2014/main" id="{C7FB8D48-6908-414B-A2AF-396F3D88C9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B893D0-DDA4-4ED6-A0DF-79C686399473}"/>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423329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09F3-9201-4B64-A710-B1757FA533D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15C562-A3E7-43C3-86B0-0EC3C6395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56C7F-922D-4003-AF3B-895525F9F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47E860-ED9C-40F5-832F-157031986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70D34-4F94-460C-93BF-B51E41C8E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C4FD5B-7CBD-4644-8232-84DD887F71A3}"/>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8" name="Footer Placeholder 7">
            <a:extLst>
              <a:ext uri="{FF2B5EF4-FFF2-40B4-BE49-F238E27FC236}">
                <a16:creationId xmlns:a16="http://schemas.microsoft.com/office/drawing/2014/main" id="{8D08A698-255B-42F8-86EF-4F10C4795E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543F6D4-3210-44A8-AFA9-CBE31696BADB}"/>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138724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5848-F1C0-43C1-9B09-E17903B395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B2E31A-A1D2-45B4-8E19-4E2AA4D49A4B}"/>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4" name="Footer Placeholder 3">
            <a:extLst>
              <a:ext uri="{FF2B5EF4-FFF2-40B4-BE49-F238E27FC236}">
                <a16:creationId xmlns:a16="http://schemas.microsoft.com/office/drawing/2014/main" id="{B4D265DC-D023-4F87-AB12-3721B57CC7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648D021-D0BC-449F-8BA7-BA606E6166D0}"/>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163407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CBF9E-E889-44A6-A844-E6954493BC6E}"/>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3" name="Footer Placeholder 2">
            <a:extLst>
              <a:ext uri="{FF2B5EF4-FFF2-40B4-BE49-F238E27FC236}">
                <a16:creationId xmlns:a16="http://schemas.microsoft.com/office/drawing/2014/main" id="{52A16D01-C5B3-4B80-8EFC-95D1A87870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3E29B2A-5079-45D5-B9A0-32CD6D34E46D}"/>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164372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6663-7618-4776-9343-40BC39AF3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032F3F-040B-4E2D-B9AA-0FBC0B19C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1B786F2-BD5D-4FA7-8DEF-8ED7732F1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3909C-2B19-4CB8-80E4-36D84A5CEE6E}"/>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6" name="Footer Placeholder 5">
            <a:extLst>
              <a:ext uri="{FF2B5EF4-FFF2-40B4-BE49-F238E27FC236}">
                <a16:creationId xmlns:a16="http://schemas.microsoft.com/office/drawing/2014/main" id="{418F8CDA-3A0C-4AD3-9719-B8F1408936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87DEC9-03AB-4AE6-9E6A-2981643291E3}"/>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423195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B56C-0D71-4B02-A6E7-D3D6ED03F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280CB54-B7AC-4237-8DB0-5485FAD0C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C2B1B6-70C1-4008-9DD7-712C68B96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7BE08-C95E-402E-82D0-6269B56A2CA9}"/>
              </a:ext>
            </a:extLst>
          </p:cNvPr>
          <p:cNvSpPr>
            <a:spLocks noGrp="1"/>
          </p:cNvSpPr>
          <p:nvPr>
            <p:ph type="dt" sz="half" idx="10"/>
          </p:nvPr>
        </p:nvSpPr>
        <p:spPr/>
        <p:txBody>
          <a:bodyPr/>
          <a:lstStyle/>
          <a:p>
            <a:fld id="{62495A80-2109-48BC-B2D5-BF676EFAF77F}" type="datetimeFigureOut">
              <a:rPr lang="en-GB" smtClean="0"/>
              <a:t>07/12/2019</a:t>
            </a:fld>
            <a:endParaRPr lang="en-GB"/>
          </a:p>
        </p:txBody>
      </p:sp>
      <p:sp>
        <p:nvSpPr>
          <p:cNvPr id="6" name="Footer Placeholder 5">
            <a:extLst>
              <a:ext uri="{FF2B5EF4-FFF2-40B4-BE49-F238E27FC236}">
                <a16:creationId xmlns:a16="http://schemas.microsoft.com/office/drawing/2014/main" id="{44328D45-8A84-4197-BF28-50E04D3DC9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51BEFB-2C74-432A-9B32-C58A8CA363AA}"/>
              </a:ext>
            </a:extLst>
          </p:cNvPr>
          <p:cNvSpPr>
            <a:spLocks noGrp="1"/>
          </p:cNvSpPr>
          <p:nvPr>
            <p:ph type="sldNum" sz="quarter" idx="12"/>
          </p:nvPr>
        </p:nvSpPr>
        <p:spPr/>
        <p:txBody>
          <a:bodyPr/>
          <a:lstStyle/>
          <a:p>
            <a:fld id="{1C3573DA-22E6-41CB-9AFD-9254C809DB44}" type="slidenum">
              <a:rPr lang="en-GB" smtClean="0"/>
              <a:t>‹#›</a:t>
            </a:fld>
            <a:endParaRPr lang="en-GB"/>
          </a:p>
        </p:txBody>
      </p:sp>
    </p:spTree>
    <p:extLst>
      <p:ext uri="{BB962C8B-B14F-4D97-AF65-F5344CB8AC3E}">
        <p14:creationId xmlns:p14="http://schemas.microsoft.com/office/powerpoint/2010/main" val="385601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5929F-1A75-4CFB-A1BB-688AF05C5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3DA045-BB59-4AA9-AD06-20720DB36B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3CD7F5-53BD-4948-8569-9526EE44D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95A80-2109-48BC-B2D5-BF676EFAF77F}" type="datetimeFigureOut">
              <a:rPr lang="en-GB" smtClean="0"/>
              <a:t>07/12/2019</a:t>
            </a:fld>
            <a:endParaRPr lang="en-GB"/>
          </a:p>
        </p:txBody>
      </p:sp>
      <p:sp>
        <p:nvSpPr>
          <p:cNvPr id="5" name="Footer Placeholder 4">
            <a:extLst>
              <a:ext uri="{FF2B5EF4-FFF2-40B4-BE49-F238E27FC236}">
                <a16:creationId xmlns:a16="http://schemas.microsoft.com/office/drawing/2014/main" id="{CA19FB9E-A3F3-4A44-8A02-4B87BE6D3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15BE0AF-B8D1-4014-A0DA-6CAB0E513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573DA-22E6-41CB-9AFD-9254C809DB44}" type="slidenum">
              <a:rPr lang="en-GB" smtClean="0"/>
              <a:t>‹#›</a:t>
            </a:fld>
            <a:endParaRPr lang="en-GB"/>
          </a:p>
        </p:txBody>
      </p:sp>
    </p:spTree>
    <p:extLst>
      <p:ext uri="{BB962C8B-B14F-4D97-AF65-F5344CB8AC3E}">
        <p14:creationId xmlns:p14="http://schemas.microsoft.com/office/powerpoint/2010/main" val="2911913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Skycoast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bworldabudhabi.com/" TargetMode="External"/><Relationship Id="rId2" Type="http://schemas.openxmlformats.org/officeDocument/2006/relationships/hyperlink" Target="https://www.ferrariworldabudhabi.com/" TargetMode="External"/><Relationship Id="rId1" Type="http://schemas.openxmlformats.org/officeDocument/2006/relationships/slideLayout" Target="../slideLayouts/slideLayout2.xml"/><Relationship Id="rId6" Type="http://schemas.openxmlformats.org/officeDocument/2006/relationships/hyperlink" Target="https://www.luneurpark.it/" TargetMode="External"/><Relationship Id="rId5" Type="http://schemas.openxmlformats.org/officeDocument/2006/relationships/hyperlink" Target="https://www.europapark.de/en" TargetMode="External"/><Relationship Id="rId4" Type="http://schemas.openxmlformats.org/officeDocument/2006/relationships/hyperlink" Target="https://disneyworld.disney.g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700D-DEE1-4C88-803B-8ABFE2F1CECD}"/>
              </a:ext>
            </a:extLst>
          </p:cNvPr>
          <p:cNvSpPr>
            <a:spLocks noGrp="1"/>
          </p:cNvSpPr>
          <p:nvPr>
            <p:ph type="ctrTitle"/>
          </p:nvPr>
        </p:nvSpPr>
        <p:spPr/>
        <p:txBody>
          <a:bodyPr/>
          <a:lstStyle/>
          <a:p>
            <a:r>
              <a:rPr lang="en-GB" dirty="0">
                <a:solidFill>
                  <a:schemeClr val="bg1"/>
                </a:solidFill>
              </a:rPr>
              <a:t>Alternative World</a:t>
            </a:r>
          </a:p>
        </p:txBody>
      </p:sp>
      <p:sp>
        <p:nvSpPr>
          <p:cNvPr id="3" name="Subtitle 2">
            <a:extLst>
              <a:ext uri="{FF2B5EF4-FFF2-40B4-BE49-F238E27FC236}">
                <a16:creationId xmlns:a16="http://schemas.microsoft.com/office/drawing/2014/main" id="{2BCC1005-7D5F-4F80-8482-FD509B14F248}"/>
              </a:ext>
            </a:extLst>
          </p:cNvPr>
          <p:cNvSpPr>
            <a:spLocks noGrp="1"/>
          </p:cNvSpPr>
          <p:nvPr>
            <p:ph type="subTitle" idx="1"/>
          </p:nvPr>
        </p:nvSpPr>
        <p:spPr/>
        <p:txBody>
          <a:bodyPr/>
          <a:lstStyle/>
          <a:p>
            <a:r>
              <a:rPr lang="en-GB" dirty="0">
                <a:solidFill>
                  <a:schemeClr val="accent2"/>
                </a:solidFill>
              </a:rPr>
              <a:t>Web Site for Theme Park Proposal</a:t>
            </a:r>
          </a:p>
        </p:txBody>
      </p:sp>
      <p:pic>
        <p:nvPicPr>
          <p:cNvPr id="10" name="Picture 9">
            <a:extLst>
              <a:ext uri="{FF2B5EF4-FFF2-40B4-BE49-F238E27FC236}">
                <a16:creationId xmlns:a16="http://schemas.microsoft.com/office/drawing/2014/main" id="{4F92E60F-59CD-4CF8-BB52-D73177C94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683" y="895510"/>
            <a:ext cx="1676634" cy="1705213"/>
          </a:xfrm>
          <a:prstGeom prst="rect">
            <a:avLst/>
          </a:prstGeom>
        </p:spPr>
      </p:pic>
    </p:spTree>
    <p:extLst>
      <p:ext uri="{BB962C8B-B14F-4D97-AF65-F5344CB8AC3E}">
        <p14:creationId xmlns:p14="http://schemas.microsoft.com/office/powerpoint/2010/main" val="372499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5F18C-DF12-4601-B9DE-00427CD22F09}"/>
              </a:ext>
            </a:extLst>
          </p:cNvPr>
          <p:cNvSpPr>
            <a:spLocks noGrp="1"/>
          </p:cNvSpPr>
          <p:nvPr>
            <p:ph idx="1"/>
          </p:nvPr>
        </p:nvSpPr>
        <p:spPr>
          <a:xfrm>
            <a:off x="838200" y="1825625"/>
            <a:ext cx="10515600" cy="4351338"/>
          </a:xfrm>
        </p:spPr>
        <p:txBody>
          <a:bodyPr/>
          <a:lstStyle/>
          <a:p>
            <a:pPr marL="0" indent="0">
              <a:buNone/>
            </a:pPr>
            <a:r>
              <a:rPr lang="en-GB" dirty="0"/>
              <a:t>The </a:t>
            </a:r>
            <a:r>
              <a:rPr lang="en-GB" dirty="0" err="1"/>
              <a:t>LunEur</a:t>
            </a:r>
            <a:r>
              <a:rPr lang="en-GB" dirty="0"/>
              <a:t> Park is organised to provide the following information</a:t>
            </a:r>
          </a:p>
          <a:p>
            <a:pPr lvl="0"/>
            <a:r>
              <a:rPr lang="en-GB" dirty="0"/>
              <a:t>Timetable</a:t>
            </a:r>
          </a:p>
          <a:p>
            <a:pPr lvl="0"/>
            <a:r>
              <a:rPr lang="en-GB" dirty="0"/>
              <a:t>Events</a:t>
            </a:r>
          </a:p>
          <a:p>
            <a:pPr lvl="0"/>
            <a:r>
              <a:rPr lang="en-GB" dirty="0"/>
              <a:t>Maps</a:t>
            </a:r>
          </a:p>
          <a:p>
            <a:pPr lvl="0"/>
            <a:r>
              <a:rPr lang="en-GB" dirty="0"/>
              <a:t>Tickets</a:t>
            </a:r>
          </a:p>
          <a:p>
            <a:pPr marL="0" indent="0">
              <a:buNone/>
            </a:pPr>
            <a:endParaRPr lang="en-GB" dirty="0"/>
          </a:p>
        </p:txBody>
      </p:sp>
      <p:sp>
        <p:nvSpPr>
          <p:cNvPr id="4" name="Title 1">
            <a:extLst>
              <a:ext uri="{FF2B5EF4-FFF2-40B4-BE49-F238E27FC236}">
                <a16:creationId xmlns:a16="http://schemas.microsoft.com/office/drawing/2014/main" id="{471F826A-B9E4-4894-B14F-18C5D3A79B06}"/>
              </a:ext>
            </a:extLst>
          </p:cNvPr>
          <p:cNvSpPr>
            <a:spLocks noGrp="1"/>
          </p:cNvSpPr>
          <p:nvPr>
            <p:ph type="title"/>
          </p:nvPr>
        </p:nvSpPr>
        <p:spPr>
          <a:xfrm>
            <a:off x="838200" y="365125"/>
            <a:ext cx="10515600" cy="1325563"/>
          </a:xfrm>
        </p:spPr>
        <p:txBody>
          <a:bodyPr/>
          <a:lstStyle/>
          <a:p>
            <a:pPr algn="ctr"/>
            <a:r>
              <a:rPr lang="en-GB" dirty="0"/>
              <a:t>Other Theme Parks - 5</a:t>
            </a:r>
          </a:p>
        </p:txBody>
      </p:sp>
    </p:spTree>
    <p:extLst>
      <p:ext uri="{BB962C8B-B14F-4D97-AF65-F5344CB8AC3E}">
        <p14:creationId xmlns:p14="http://schemas.microsoft.com/office/powerpoint/2010/main" val="113855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1F7A-030E-43A3-B02E-9A3CCB6DF4D3}"/>
              </a:ext>
            </a:extLst>
          </p:cNvPr>
          <p:cNvSpPr>
            <a:spLocks noGrp="1"/>
          </p:cNvSpPr>
          <p:nvPr>
            <p:ph type="title"/>
          </p:nvPr>
        </p:nvSpPr>
        <p:spPr/>
        <p:txBody>
          <a:bodyPr/>
          <a:lstStyle/>
          <a:p>
            <a:pPr algn="ctr"/>
            <a:r>
              <a:rPr lang="en-GB" dirty="0"/>
              <a:t>Other Them Parks - 6</a:t>
            </a:r>
          </a:p>
        </p:txBody>
      </p:sp>
      <p:sp>
        <p:nvSpPr>
          <p:cNvPr id="3" name="Content Placeholder 2">
            <a:extLst>
              <a:ext uri="{FF2B5EF4-FFF2-40B4-BE49-F238E27FC236}">
                <a16:creationId xmlns:a16="http://schemas.microsoft.com/office/drawing/2014/main" id="{FC9A6847-8233-45B0-A244-30EE354476BD}"/>
              </a:ext>
            </a:extLst>
          </p:cNvPr>
          <p:cNvSpPr>
            <a:spLocks noGrp="1"/>
          </p:cNvSpPr>
          <p:nvPr>
            <p:ph idx="1"/>
          </p:nvPr>
        </p:nvSpPr>
        <p:spPr/>
        <p:txBody>
          <a:bodyPr>
            <a:normAutofit fontScale="92500" lnSpcReduction="10000"/>
          </a:bodyPr>
          <a:lstStyle/>
          <a:p>
            <a:pPr marL="0" indent="0">
              <a:buNone/>
            </a:pPr>
            <a:r>
              <a:rPr lang="en-GB" dirty="0"/>
              <a:t>The top list is taken by the Disney World Theme Park website. The graphics and the overall presentation are very professional and all the aspects of the web site are very well considered.</a:t>
            </a:r>
          </a:p>
          <a:p>
            <a:pPr marL="0" indent="0">
              <a:buNone/>
            </a:pPr>
            <a:r>
              <a:rPr lang="en-GB" dirty="0"/>
              <a:t>The customer is immediately able to book an entire holiday with ease and ready to explore every corner of the theme park. All this elements, however, contribute to a more complex and crowded set of information.</a:t>
            </a:r>
          </a:p>
          <a:p>
            <a:pPr marL="0" indent="0">
              <a:buNone/>
            </a:pPr>
            <a:r>
              <a:rPr lang="en-GB" dirty="0"/>
              <a:t>The Ferrari world and the Warner Bros are very good in their simplicity and allow the customer to easily plan their visit.</a:t>
            </a:r>
          </a:p>
          <a:p>
            <a:pPr marL="0" indent="0">
              <a:buNone/>
            </a:pPr>
            <a:r>
              <a:rPr lang="en-GB" dirty="0"/>
              <a:t>The </a:t>
            </a:r>
            <a:r>
              <a:rPr lang="en-GB" dirty="0" err="1"/>
              <a:t>LunEur</a:t>
            </a:r>
            <a:r>
              <a:rPr lang="en-GB" dirty="0"/>
              <a:t> Park is the example with more not well implemented features, too many colours in the presentation and internationalization is totally missing making it very difficult to be usable.</a:t>
            </a:r>
          </a:p>
          <a:p>
            <a:pPr marL="0" indent="0">
              <a:buNone/>
            </a:pPr>
            <a:endParaRPr lang="en-GB" dirty="0"/>
          </a:p>
        </p:txBody>
      </p:sp>
    </p:spTree>
    <p:extLst>
      <p:ext uri="{BB962C8B-B14F-4D97-AF65-F5344CB8AC3E}">
        <p14:creationId xmlns:p14="http://schemas.microsoft.com/office/powerpoint/2010/main" val="259390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1725-B3C5-4E4F-B11A-7BFB1B570F41}"/>
              </a:ext>
            </a:extLst>
          </p:cNvPr>
          <p:cNvSpPr>
            <a:spLocks noGrp="1"/>
          </p:cNvSpPr>
          <p:nvPr>
            <p:ph type="title"/>
          </p:nvPr>
        </p:nvSpPr>
        <p:spPr/>
        <p:txBody>
          <a:bodyPr/>
          <a:lstStyle/>
          <a:p>
            <a:pPr algn="ctr"/>
            <a:r>
              <a:rPr lang="en-GB" dirty="0"/>
              <a:t>Alternative Worlds Theme Park</a:t>
            </a:r>
          </a:p>
        </p:txBody>
      </p:sp>
      <p:sp>
        <p:nvSpPr>
          <p:cNvPr id="3" name="Content Placeholder 2">
            <a:extLst>
              <a:ext uri="{FF2B5EF4-FFF2-40B4-BE49-F238E27FC236}">
                <a16:creationId xmlns:a16="http://schemas.microsoft.com/office/drawing/2014/main" id="{4A408D65-4EF4-481B-8672-EC046EB09CCE}"/>
              </a:ext>
            </a:extLst>
          </p:cNvPr>
          <p:cNvSpPr>
            <a:spLocks noGrp="1"/>
          </p:cNvSpPr>
          <p:nvPr>
            <p:ph idx="1"/>
          </p:nvPr>
        </p:nvSpPr>
        <p:spPr/>
        <p:txBody>
          <a:bodyPr>
            <a:normAutofit fontScale="92500" lnSpcReduction="20000"/>
          </a:bodyPr>
          <a:lstStyle/>
          <a:p>
            <a:pPr marL="0" indent="0">
              <a:buNone/>
            </a:pPr>
            <a:r>
              <a:rPr lang="en-GB" dirty="0"/>
              <a:t>The theme of the park is “alternative worlds”. A place where you can experience the future that you decide. </a:t>
            </a:r>
          </a:p>
          <a:p>
            <a:pPr lvl="0"/>
            <a:r>
              <a:rPr lang="en-GB" dirty="0"/>
              <a:t>Future Visions. 5 cities to be experienced in Virtual and Augmented Reality</a:t>
            </a:r>
          </a:p>
          <a:p>
            <a:pPr lvl="0"/>
            <a:r>
              <a:rPr lang="en-GB" dirty="0"/>
              <a:t>The Soft World. An area dedicated to children where everything is soft</a:t>
            </a:r>
          </a:p>
          <a:p>
            <a:pPr lvl="0"/>
            <a:r>
              <a:rPr lang="en-GB" dirty="0"/>
              <a:t>The Plaza. The place to relax, find food, buy the merchandise, withdraw money, Customer Centre, Medical help</a:t>
            </a:r>
          </a:p>
          <a:p>
            <a:pPr lvl="0"/>
            <a:r>
              <a:rPr lang="en-GB" dirty="0"/>
              <a:t>The Flying Machine. Futuristic and Fast sky coaster (</a:t>
            </a:r>
            <a:r>
              <a:rPr lang="en-GB" u="sng" dirty="0">
                <a:hlinkClick r:id="rId2"/>
              </a:rPr>
              <a:t>https://en.wikipedia.org/wiki/Skycoaster</a:t>
            </a:r>
            <a:r>
              <a:rPr lang="en-GB" dirty="0"/>
              <a:t>) </a:t>
            </a:r>
          </a:p>
          <a:p>
            <a:r>
              <a:rPr lang="en-GB" dirty="0"/>
              <a:t>Theatre of the Future. An interactive theatre made by real living people and hologram</a:t>
            </a:r>
          </a:p>
          <a:p>
            <a:pPr marL="0" indent="0">
              <a:buNone/>
            </a:pPr>
            <a:r>
              <a:rPr lang="en-GB" dirty="0"/>
              <a:t>The web site is responsive and adaptive, developed with HTML 5 semantic web syntax.</a:t>
            </a:r>
          </a:p>
        </p:txBody>
      </p:sp>
    </p:spTree>
    <p:extLst>
      <p:ext uri="{BB962C8B-B14F-4D97-AF65-F5344CB8AC3E}">
        <p14:creationId xmlns:p14="http://schemas.microsoft.com/office/powerpoint/2010/main" val="394986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C335-5B86-448D-9ABC-4439D87950CB}"/>
              </a:ext>
            </a:extLst>
          </p:cNvPr>
          <p:cNvSpPr>
            <a:spLocks noGrp="1"/>
          </p:cNvSpPr>
          <p:nvPr>
            <p:ph type="title"/>
          </p:nvPr>
        </p:nvSpPr>
        <p:spPr/>
        <p:txBody>
          <a:bodyPr/>
          <a:lstStyle/>
          <a:p>
            <a:pPr algn="ctr"/>
            <a:r>
              <a:rPr lang="en-GB" dirty="0"/>
              <a:t>Site Map</a:t>
            </a:r>
          </a:p>
        </p:txBody>
      </p:sp>
      <p:sp>
        <p:nvSpPr>
          <p:cNvPr id="3" name="Content Placeholder 2">
            <a:extLst>
              <a:ext uri="{FF2B5EF4-FFF2-40B4-BE49-F238E27FC236}">
                <a16:creationId xmlns:a16="http://schemas.microsoft.com/office/drawing/2014/main" id="{E8C078F2-6F5A-44D9-B911-D3C2799CD731}"/>
              </a:ext>
            </a:extLst>
          </p:cNvPr>
          <p:cNvSpPr>
            <a:spLocks noGrp="1"/>
          </p:cNvSpPr>
          <p:nvPr>
            <p:ph idx="1"/>
          </p:nvPr>
        </p:nvSpPr>
        <p:spPr/>
        <p:txBody>
          <a:bodyPr/>
          <a:lstStyle/>
          <a:p>
            <a:pPr marL="0" indent="0">
              <a:buNone/>
            </a:pPr>
            <a:r>
              <a:rPr lang="en-GB" dirty="0"/>
              <a:t>The site map of the Alternative Worlds Web Site is organised with a total of four pages. The book tickets page can be removed to adhere to the requested standard of a total of three pages. </a:t>
            </a:r>
          </a:p>
          <a:p>
            <a:pPr marL="0" indent="0">
              <a:buNone/>
            </a:pPr>
            <a:endParaRPr lang="en-GB" dirty="0"/>
          </a:p>
        </p:txBody>
      </p:sp>
      <p:pic>
        <p:nvPicPr>
          <p:cNvPr id="6" name="Picture 5">
            <a:extLst>
              <a:ext uri="{FF2B5EF4-FFF2-40B4-BE49-F238E27FC236}">
                <a16:creationId xmlns:a16="http://schemas.microsoft.com/office/drawing/2014/main" id="{31F474E3-E166-416B-B7C8-27A96CD6A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26174"/>
            <a:ext cx="10191750" cy="2476500"/>
          </a:xfrm>
          <a:prstGeom prst="rect">
            <a:avLst/>
          </a:prstGeom>
        </p:spPr>
      </p:pic>
    </p:spTree>
    <p:extLst>
      <p:ext uri="{BB962C8B-B14F-4D97-AF65-F5344CB8AC3E}">
        <p14:creationId xmlns:p14="http://schemas.microsoft.com/office/powerpoint/2010/main" val="696009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69C4-7D00-4678-9E4F-FB19A4FB8CD6}"/>
              </a:ext>
            </a:extLst>
          </p:cNvPr>
          <p:cNvSpPr>
            <a:spLocks noGrp="1"/>
          </p:cNvSpPr>
          <p:nvPr>
            <p:ph type="title"/>
          </p:nvPr>
        </p:nvSpPr>
        <p:spPr>
          <a:xfrm>
            <a:off x="838200" y="39403"/>
            <a:ext cx="10515600" cy="1325563"/>
          </a:xfrm>
        </p:spPr>
        <p:txBody>
          <a:bodyPr/>
          <a:lstStyle/>
          <a:p>
            <a:pPr algn="ctr"/>
            <a:r>
              <a:rPr lang="en-GB" dirty="0"/>
              <a:t>Wireframes – Desktop – Index</a:t>
            </a:r>
          </a:p>
        </p:txBody>
      </p:sp>
      <p:pic>
        <p:nvPicPr>
          <p:cNvPr id="4" name="Picture 3">
            <a:extLst>
              <a:ext uri="{FF2B5EF4-FFF2-40B4-BE49-F238E27FC236}">
                <a16:creationId xmlns:a16="http://schemas.microsoft.com/office/drawing/2014/main" id="{88ADA41A-A750-4B27-8076-18EDF70C8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511" y="1170834"/>
            <a:ext cx="7742977" cy="5553634"/>
          </a:xfrm>
          <a:prstGeom prst="rect">
            <a:avLst/>
          </a:prstGeom>
        </p:spPr>
      </p:pic>
    </p:spTree>
    <p:extLst>
      <p:ext uri="{BB962C8B-B14F-4D97-AF65-F5344CB8AC3E}">
        <p14:creationId xmlns:p14="http://schemas.microsoft.com/office/powerpoint/2010/main" val="229794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69C4-7D00-4678-9E4F-FB19A4FB8CD6}"/>
              </a:ext>
            </a:extLst>
          </p:cNvPr>
          <p:cNvSpPr>
            <a:spLocks noGrp="1"/>
          </p:cNvSpPr>
          <p:nvPr>
            <p:ph type="title"/>
          </p:nvPr>
        </p:nvSpPr>
        <p:spPr>
          <a:xfrm>
            <a:off x="838200" y="39403"/>
            <a:ext cx="10515600" cy="1325563"/>
          </a:xfrm>
        </p:spPr>
        <p:txBody>
          <a:bodyPr/>
          <a:lstStyle/>
          <a:p>
            <a:pPr algn="ctr"/>
            <a:r>
              <a:rPr lang="en-GB" dirty="0"/>
              <a:t>Wireframes – Desktop – Attractions</a:t>
            </a:r>
          </a:p>
        </p:txBody>
      </p:sp>
      <p:pic>
        <p:nvPicPr>
          <p:cNvPr id="5" name="Picture 4">
            <a:extLst>
              <a:ext uri="{FF2B5EF4-FFF2-40B4-BE49-F238E27FC236}">
                <a16:creationId xmlns:a16="http://schemas.microsoft.com/office/drawing/2014/main" id="{23D17685-7F2D-435E-9418-B11730EF4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125" y="1154820"/>
            <a:ext cx="7707750" cy="5528367"/>
          </a:xfrm>
          <a:prstGeom prst="rect">
            <a:avLst/>
          </a:prstGeom>
        </p:spPr>
      </p:pic>
    </p:spTree>
    <p:extLst>
      <p:ext uri="{BB962C8B-B14F-4D97-AF65-F5344CB8AC3E}">
        <p14:creationId xmlns:p14="http://schemas.microsoft.com/office/powerpoint/2010/main" val="467800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69C4-7D00-4678-9E4F-FB19A4FB8CD6}"/>
              </a:ext>
            </a:extLst>
          </p:cNvPr>
          <p:cNvSpPr>
            <a:spLocks noGrp="1"/>
          </p:cNvSpPr>
          <p:nvPr>
            <p:ph type="title"/>
          </p:nvPr>
        </p:nvSpPr>
        <p:spPr>
          <a:xfrm>
            <a:off x="838200" y="39403"/>
            <a:ext cx="10515600" cy="1325563"/>
          </a:xfrm>
        </p:spPr>
        <p:txBody>
          <a:bodyPr/>
          <a:lstStyle/>
          <a:p>
            <a:pPr algn="ctr"/>
            <a:r>
              <a:rPr lang="en-GB" dirty="0"/>
              <a:t>Wireframes – Desktop – Contact Us</a:t>
            </a:r>
          </a:p>
        </p:txBody>
      </p:sp>
      <p:pic>
        <p:nvPicPr>
          <p:cNvPr id="4" name="Picture 3">
            <a:extLst>
              <a:ext uri="{FF2B5EF4-FFF2-40B4-BE49-F238E27FC236}">
                <a16:creationId xmlns:a16="http://schemas.microsoft.com/office/drawing/2014/main" id="{359F38DA-6BA0-4791-9464-33C30C00E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598" y="1203602"/>
            <a:ext cx="7584803" cy="5440184"/>
          </a:xfrm>
          <a:prstGeom prst="rect">
            <a:avLst/>
          </a:prstGeom>
        </p:spPr>
      </p:pic>
    </p:spTree>
    <p:extLst>
      <p:ext uri="{BB962C8B-B14F-4D97-AF65-F5344CB8AC3E}">
        <p14:creationId xmlns:p14="http://schemas.microsoft.com/office/powerpoint/2010/main" val="2396729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69C4-7D00-4678-9E4F-FB19A4FB8CD6}"/>
              </a:ext>
            </a:extLst>
          </p:cNvPr>
          <p:cNvSpPr>
            <a:spLocks noGrp="1"/>
          </p:cNvSpPr>
          <p:nvPr>
            <p:ph type="title"/>
          </p:nvPr>
        </p:nvSpPr>
        <p:spPr>
          <a:xfrm>
            <a:off x="838200" y="39403"/>
            <a:ext cx="10515600" cy="1325563"/>
          </a:xfrm>
        </p:spPr>
        <p:txBody>
          <a:bodyPr/>
          <a:lstStyle/>
          <a:p>
            <a:pPr algn="ctr"/>
            <a:r>
              <a:rPr lang="en-GB" dirty="0"/>
              <a:t>Wireframes – Mobile</a:t>
            </a:r>
          </a:p>
        </p:txBody>
      </p:sp>
      <p:pic>
        <p:nvPicPr>
          <p:cNvPr id="5" name="Picture 4">
            <a:extLst>
              <a:ext uri="{FF2B5EF4-FFF2-40B4-BE49-F238E27FC236}">
                <a16:creationId xmlns:a16="http://schemas.microsoft.com/office/drawing/2014/main" id="{DCF55214-574C-4317-9403-1647AA622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51979"/>
            <a:ext cx="2012794" cy="6244657"/>
          </a:xfrm>
          <a:prstGeom prst="rect">
            <a:avLst/>
          </a:prstGeom>
        </p:spPr>
      </p:pic>
      <p:pic>
        <p:nvPicPr>
          <p:cNvPr id="7" name="Picture 6">
            <a:extLst>
              <a:ext uri="{FF2B5EF4-FFF2-40B4-BE49-F238E27FC236}">
                <a16:creationId xmlns:a16="http://schemas.microsoft.com/office/drawing/2014/main" id="{13CF097F-6369-49DD-A3B6-CF4FD2B65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791" y="1090134"/>
            <a:ext cx="2012794" cy="5661366"/>
          </a:xfrm>
          <a:prstGeom prst="rect">
            <a:avLst/>
          </a:prstGeom>
        </p:spPr>
      </p:pic>
      <p:pic>
        <p:nvPicPr>
          <p:cNvPr id="9" name="Picture 8">
            <a:extLst>
              <a:ext uri="{FF2B5EF4-FFF2-40B4-BE49-F238E27FC236}">
                <a16:creationId xmlns:a16="http://schemas.microsoft.com/office/drawing/2014/main" id="{0885D8BB-1461-4C10-A3FD-A64AD9AF7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7292" y="1201988"/>
            <a:ext cx="2795957" cy="5330057"/>
          </a:xfrm>
          <a:prstGeom prst="rect">
            <a:avLst/>
          </a:prstGeom>
        </p:spPr>
      </p:pic>
    </p:spTree>
    <p:extLst>
      <p:ext uri="{BB962C8B-B14F-4D97-AF65-F5344CB8AC3E}">
        <p14:creationId xmlns:p14="http://schemas.microsoft.com/office/powerpoint/2010/main" val="167665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B3AFA1-B7C4-44D1-85C9-3AA87247770E}"/>
              </a:ext>
            </a:extLst>
          </p:cNvPr>
          <p:cNvSpPr/>
          <p:nvPr/>
        </p:nvSpPr>
        <p:spPr>
          <a:xfrm>
            <a:off x="276471" y="466883"/>
            <a:ext cx="2519441" cy="1233901"/>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400" dirty="0"/>
              <a:t>Proposal</a:t>
            </a:r>
          </a:p>
          <a:p>
            <a:pPr algn="ctr"/>
            <a:r>
              <a:rPr lang="en-GB" sz="2400" dirty="0"/>
              <a:t>Outline </a:t>
            </a:r>
          </a:p>
        </p:txBody>
      </p:sp>
      <p:cxnSp>
        <p:nvCxnSpPr>
          <p:cNvPr id="8" name="Straight Arrow Connector 7">
            <a:extLst>
              <a:ext uri="{FF2B5EF4-FFF2-40B4-BE49-F238E27FC236}">
                <a16:creationId xmlns:a16="http://schemas.microsoft.com/office/drawing/2014/main" id="{A8ECAC36-A08F-4F16-AE7F-856FB7DD9724}"/>
              </a:ext>
            </a:extLst>
          </p:cNvPr>
          <p:cNvCxnSpPr/>
          <p:nvPr/>
        </p:nvCxnSpPr>
        <p:spPr>
          <a:xfrm>
            <a:off x="436222" y="1379668"/>
            <a:ext cx="2232000" cy="0"/>
          </a:xfrm>
          <a:prstGeom prst="straightConnector1">
            <a:avLst/>
          </a:prstGeom>
          <a:ln w="412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0E96D4-2A85-4789-9856-2550218F8E05}"/>
              </a:ext>
            </a:extLst>
          </p:cNvPr>
          <p:cNvCxnSpPr>
            <a:cxnSpLocks/>
            <a:stCxn id="4" idx="2"/>
          </p:cNvCxnSpPr>
          <p:nvPr/>
        </p:nvCxnSpPr>
        <p:spPr>
          <a:xfrm>
            <a:off x="1536192" y="1700784"/>
            <a:ext cx="0" cy="4057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5CFB0-4C5F-417D-919B-D2D4523B8BE0}"/>
              </a:ext>
            </a:extLst>
          </p:cNvPr>
          <p:cNvCxnSpPr>
            <a:cxnSpLocks/>
          </p:cNvCxnSpPr>
          <p:nvPr/>
        </p:nvCxnSpPr>
        <p:spPr>
          <a:xfrm>
            <a:off x="1536192" y="2377440"/>
            <a:ext cx="54864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62D8ED1-7293-4B13-965A-763F7725C3DB}"/>
              </a:ext>
            </a:extLst>
          </p:cNvPr>
          <p:cNvSpPr/>
          <p:nvPr/>
        </p:nvSpPr>
        <p:spPr>
          <a:xfrm>
            <a:off x="2084832" y="1938528"/>
            <a:ext cx="1932072" cy="9144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Purpose</a:t>
            </a:r>
          </a:p>
        </p:txBody>
      </p:sp>
      <p:pic>
        <p:nvPicPr>
          <p:cNvPr id="16" name="Graphic 15" descr="Clapper board">
            <a:extLst>
              <a:ext uri="{FF2B5EF4-FFF2-40B4-BE49-F238E27FC236}">
                <a16:creationId xmlns:a16="http://schemas.microsoft.com/office/drawing/2014/main" id="{2BA1895A-B1C5-4FD9-96C2-C6381123FF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6512" y="2029968"/>
            <a:ext cx="667512" cy="667512"/>
          </a:xfrm>
          <a:prstGeom prst="rect">
            <a:avLst/>
          </a:prstGeom>
        </p:spPr>
      </p:pic>
      <p:cxnSp>
        <p:nvCxnSpPr>
          <p:cNvPr id="18" name="Straight Connector 17">
            <a:extLst>
              <a:ext uri="{FF2B5EF4-FFF2-40B4-BE49-F238E27FC236}">
                <a16:creationId xmlns:a16="http://schemas.microsoft.com/office/drawing/2014/main" id="{0F222ED1-3F98-4CE6-88BA-3F84A6E6D3CB}"/>
              </a:ext>
            </a:extLst>
          </p:cNvPr>
          <p:cNvCxnSpPr>
            <a:cxnSpLocks/>
          </p:cNvCxnSpPr>
          <p:nvPr/>
        </p:nvCxnSpPr>
        <p:spPr>
          <a:xfrm>
            <a:off x="1536192" y="3539268"/>
            <a:ext cx="54864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9A66ECE-C611-47E1-A238-18057A749456}"/>
              </a:ext>
            </a:extLst>
          </p:cNvPr>
          <p:cNvSpPr/>
          <p:nvPr/>
        </p:nvSpPr>
        <p:spPr>
          <a:xfrm>
            <a:off x="2084832" y="2944908"/>
            <a:ext cx="1949286" cy="996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Target</a:t>
            </a:r>
          </a:p>
          <a:p>
            <a:r>
              <a:rPr lang="en-GB" dirty="0">
                <a:solidFill>
                  <a:schemeClr val="tx1"/>
                </a:solidFill>
              </a:rPr>
              <a:t> Audience</a:t>
            </a:r>
          </a:p>
        </p:txBody>
      </p:sp>
      <p:pic>
        <p:nvPicPr>
          <p:cNvPr id="22" name="Graphic 21" descr="Group of people">
            <a:extLst>
              <a:ext uri="{FF2B5EF4-FFF2-40B4-BE49-F238E27FC236}">
                <a16:creationId xmlns:a16="http://schemas.microsoft.com/office/drawing/2014/main" id="{5B2F5DE9-1359-4B42-A63E-B20781D5E0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2504" y="2999772"/>
            <a:ext cx="914400" cy="914400"/>
          </a:xfrm>
          <a:prstGeom prst="rect">
            <a:avLst/>
          </a:prstGeom>
        </p:spPr>
      </p:pic>
      <p:cxnSp>
        <p:nvCxnSpPr>
          <p:cNvPr id="25" name="Straight Connector 24">
            <a:extLst>
              <a:ext uri="{FF2B5EF4-FFF2-40B4-BE49-F238E27FC236}">
                <a16:creationId xmlns:a16="http://schemas.microsoft.com/office/drawing/2014/main" id="{ED29A405-D1FA-409B-B434-113461CDC2BF}"/>
              </a:ext>
            </a:extLst>
          </p:cNvPr>
          <p:cNvCxnSpPr>
            <a:cxnSpLocks/>
          </p:cNvCxnSpPr>
          <p:nvPr/>
        </p:nvCxnSpPr>
        <p:spPr>
          <a:xfrm>
            <a:off x="1536192" y="5758568"/>
            <a:ext cx="54864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1D6A9AC-C722-4A63-BA20-B16798A7AA33}"/>
              </a:ext>
            </a:extLst>
          </p:cNvPr>
          <p:cNvSpPr/>
          <p:nvPr/>
        </p:nvSpPr>
        <p:spPr>
          <a:xfrm>
            <a:off x="2084832" y="5238974"/>
            <a:ext cx="1911632" cy="996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Market</a:t>
            </a:r>
          </a:p>
          <a:p>
            <a:r>
              <a:rPr lang="en-GB" dirty="0">
                <a:solidFill>
                  <a:schemeClr val="tx1"/>
                </a:solidFill>
              </a:rPr>
              <a:t>Analysis </a:t>
            </a:r>
          </a:p>
        </p:txBody>
      </p:sp>
      <p:pic>
        <p:nvPicPr>
          <p:cNvPr id="30" name="Graphic 29" descr="Presentation with bar chart">
            <a:extLst>
              <a:ext uri="{FF2B5EF4-FFF2-40B4-BE49-F238E27FC236}">
                <a16:creationId xmlns:a16="http://schemas.microsoft.com/office/drawing/2014/main" id="{BF5E16FC-9B25-41E4-B989-EB60A93ADB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7952" y="5357846"/>
            <a:ext cx="758952" cy="758952"/>
          </a:xfrm>
          <a:prstGeom prst="rect">
            <a:avLst/>
          </a:prstGeom>
        </p:spPr>
      </p:pic>
      <p:cxnSp>
        <p:nvCxnSpPr>
          <p:cNvPr id="33" name="Straight Connector 32">
            <a:extLst>
              <a:ext uri="{FF2B5EF4-FFF2-40B4-BE49-F238E27FC236}">
                <a16:creationId xmlns:a16="http://schemas.microsoft.com/office/drawing/2014/main" id="{981D391A-101B-4BF6-B631-4225CA9C523D}"/>
              </a:ext>
            </a:extLst>
          </p:cNvPr>
          <p:cNvCxnSpPr>
            <a:cxnSpLocks/>
          </p:cNvCxnSpPr>
          <p:nvPr/>
        </p:nvCxnSpPr>
        <p:spPr>
          <a:xfrm>
            <a:off x="6711696" y="0"/>
            <a:ext cx="0" cy="4345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C584FE-D997-4852-A689-37388CC650C6}"/>
              </a:ext>
            </a:extLst>
          </p:cNvPr>
          <p:cNvCxnSpPr/>
          <p:nvPr/>
        </p:nvCxnSpPr>
        <p:spPr>
          <a:xfrm>
            <a:off x="6693408" y="987552"/>
            <a:ext cx="804672"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A02520B-D19A-4704-B2F3-7DF15C00BBCB}"/>
              </a:ext>
            </a:extLst>
          </p:cNvPr>
          <p:cNvSpPr/>
          <p:nvPr/>
        </p:nvSpPr>
        <p:spPr>
          <a:xfrm>
            <a:off x="7498080" y="561013"/>
            <a:ext cx="2450586" cy="8315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Theme Park</a:t>
            </a:r>
          </a:p>
        </p:txBody>
      </p:sp>
      <p:pic>
        <p:nvPicPr>
          <p:cNvPr id="38" name="Graphic 37" descr="Drama">
            <a:extLst>
              <a:ext uri="{FF2B5EF4-FFF2-40B4-BE49-F238E27FC236}">
                <a16:creationId xmlns:a16="http://schemas.microsoft.com/office/drawing/2014/main" id="{E93A282C-8CB9-4F15-AA02-70B0188F0C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12713" y="528469"/>
            <a:ext cx="914400" cy="914400"/>
          </a:xfrm>
          <a:prstGeom prst="rect">
            <a:avLst/>
          </a:prstGeom>
        </p:spPr>
      </p:pic>
      <p:cxnSp>
        <p:nvCxnSpPr>
          <p:cNvPr id="40" name="Straight Connector 39">
            <a:extLst>
              <a:ext uri="{FF2B5EF4-FFF2-40B4-BE49-F238E27FC236}">
                <a16:creationId xmlns:a16="http://schemas.microsoft.com/office/drawing/2014/main" id="{56DD1D7B-949C-47F4-BA88-9171C8768E29}"/>
              </a:ext>
            </a:extLst>
          </p:cNvPr>
          <p:cNvCxnSpPr/>
          <p:nvPr/>
        </p:nvCxnSpPr>
        <p:spPr>
          <a:xfrm>
            <a:off x="6711696" y="2105812"/>
            <a:ext cx="78638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F339BE1-DBB7-44E0-995E-D0BD99DA4856}"/>
              </a:ext>
            </a:extLst>
          </p:cNvPr>
          <p:cNvSpPr/>
          <p:nvPr/>
        </p:nvSpPr>
        <p:spPr>
          <a:xfrm>
            <a:off x="7498080" y="1661521"/>
            <a:ext cx="2450582" cy="87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Site Map</a:t>
            </a:r>
          </a:p>
        </p:txBody>
      </p:sp>
      <p:pic>
        <p:nvPicPr>
          <p:cNvPr id="43" name="Graphic 42" descr="Hierarchy">
            <a:extLst>
              <a:ext uri="{FF2B5EF4-FFF2-40B4-BE49-F238E27FC236}">
                <a16:creationId xmlns:a16="http://schemas.microsoft.com/office/drawing/2014/main" id="{BDF17C9E-F1A3-4C0C-8FBF-1928948C75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104737" y="1720957"/>
            <a:ext cx="758952" cy="758952"/>
          </a:xfrm>
          <a:prstGeom prst="rect">
            <a:avLst/>
          </a:prstGeom>
        </p:spPr>
      </p:pic>
      <p:cxnSp>
        <p:nvCxnSpPr>
          <p:cNvPr id="45" name="Straight Connector 44">
            <a:extLst>
              <a:ext uri="{FF2B5EF4-FFF2-40B4-BE49-F238E27FC236}">
                <a16:creationId xmlns:a16="http://schemas.microsoft.com/office/drawing/2014/main" id="{649A358C-710B-4866-BA97-89A085DC9292}"/>
              </a:ext>
            </a:extLst>
          </p:cNvPr>
          <p:cNvCxnSpPr/>
          <p:nvPr/>
        </p:nvCxnSpPr>
        <p:spPr>
          <a:xfrm>
            <a:off x="6711696" y="3268716"/>
            <a:ext cx="786384"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7BC3E37-FE4D-4CEC-8E9E-55F7829972F3}"/>
              </a:ext>
            </a:extLst>
          </p:cNvPr>
          <p:cNvSpPr/>
          <p:nvPr/>
        </p:nvSpPr>
        <p:spPr>
          <a:xfrm>
            <a:off x="7498080" y="2799683"/>
            <a:ext cx="2450576" cy="87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Wireframes</a:t>
            </a:r>
          </a:p>
        </p:txBody>
      </p:sp>
      <p:pic>
        <p:nvPicPr>
          <p:cNvPr id="48" name="Graphic 47" descr="Newspaper">
            <a:extLst>
              <a:ext uri="{FF2B5EF4-FFF2-40B4-BE49-F238E27FC236}">
                <a16:creationId xmlns:a16="http://schemas.microsoft.com/office/drawing/2014/main" id="{0E69D4E1-414B-4B4B-BB47-02C36EF7FBA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141313" y="2985790"/>
            <a:ext cx="685800" cy="685800"/>
          </a:xfrm>
          <a:prstGeom prst="rect">
            <a:avLst/>
          </a:prstGeom>
        </p:spPr>
      </p:pic>
      <p:cxnSp>
        <p:nvCxnSpPr>
          <p:cNvPr id="50" name="Straight Connector 49">
            <a:extLst>
              <a:ext uri="{FF2B5EF4-FFF2-40B4-BE49-F238E27FC236}">
                <a16:creationId xmlns:a16="http://schemas.microsoft.com/office/drawing/2014/main" id="{D38592D8-6CC3-40E0-A2EA-6ADFE69261EF}"/>
              </a:ext>
            </a:extLst>
          </p:cNvPr>
          <p:cNvCxnSpPr/>
          <p:nvPr/>
        </p:nvCxnSpPr>
        <p:spPr>
          <a:xfrm>
            <a:off x="6711696" y="4345020"/>
            <a:ext cx="804672"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5580DEBF-DF5E-4949-B2BA-A0EF566EF673}"/>
              </a:ext>
            </a:extLst>
          </p:cNvPr>
          <p:cNvSpPr/>
          <p:nvPr/>
        </p:nvSpPr>
        <p:spPr>
          <a:xfrm>
            <a:off x="7498080" y="3878677"/>
            <a:ext cx="2450576" cy="87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Team Work</a:t>
            </a:r>
          </a:p>
        </p:txBody>
      </p:sp>
      <p:pic>
        <p:nvPicPr>
          <p:cNvPr id="53" name="Graphic 52" descr="Group brainstorm">
            <a:extLst>
              <a:ext uri="{FF2B5EF4-FFF2-40B4-BE49-F238E27FC236}">
                <a16:creationId xmlns:a16="http://schemas.microsoft.com/office/drawing/2014/main" id="{863CD607-FF36-4250-9369-3DD02D96623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991961" y="3832956"/>
            <a:ext cx="914400" cy="914400"/>
          </a:xfrm>
          <a:prstGeom prst="rect">
            <a:avLst/>
          </a:prstGeom>
        </p:spPr>
      </p:pic>
      <p:sp>
        <p:nvSpPr>
          <p:cNvPr id="31" name="Rectangle 30">
            <a:extLst>
              <a:ext uri="{FF2B5EF4-FFF2-40B4-BE49-F238E27FC236}">
                <a16:creationId xmlns:a16="http://schemas.microsoft.com/office/drawing/2014/main" id="{C49CDB56-D5C1-48C9-8455-AAB3A427D5A5}"/>
              </a:ext>
            </a:extLst>
          </p:cNvPr>
          <p:cNvSpPr/>
          <p:nvPr/>
        </p:nvSpPr>
        <p:spPr>
          <a:xfrm>
            <a:off x="2084832" y="4060476"/>
            <a:ext cx="1932072" cy="996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Reasons</a:t>
            </a:r>
          </a:p>
        </p:txBody>
      </p:sp>
      <p:cxnSp>
        <p:nvCxnSpPr>
          <p:cNvPr id="34" name="Straight Connector 33">
            <a:extLst>
              <a:ext uri="{FF2B5EF4-FFF2-40B4-BE49-F238E27FC236}">
                <a16:creationId xmlns:a16="http://schemas.microsoft.com/office/drawing/2014/main" id="{7668B8BE-7D77-4AE5-AD5F-C09DCA9748A5}"/>
              </a:ext>
            </a:extLst>
          </p:cNvPr>
          <p:cNvCxnSpPr>
            <a:cxnSpLocks/>
          </p:cNvCxnSpPr>
          <p:nvPr/>
        </p:nvCxnSpPr>
        <p:spPr>
          <a:xfrm>
            <a:off x="1540675" y="4538829"/>
            <a:ext cx="548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Graphic 9" descr="Questions">
            <a:extLst>
              <a:ext uri="{FF2B5EF4-FFF2-40B4-BE49-F238E27FC236}">
                <a16:creationId xmlns:a16="http://schemas.microsoft.com/office/drawing/2014/main" id="{D7E85AB9-B7D6-4E7F-8D0B-35E25CE391B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082064" y="4060476"/>
            <a:ext cx="914400" cy="914400"/>
          </a:xfrm>
          <a:prstGeom prst="rect">
            <a:avLst/>
          </a:prstGeom>
        </p:spPr>
      </p:pic>
    </p:spTree>
    <p:extLst>
      <p:ext uri="{BB962C8B-B14F-4D97-AF65-F5344CB8AC3E}">
        <p14:creationId xmlns:p14="http://schemas.microsoft.com/office/powerpoint/2010/main" val="271295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2132-EA90-4C03-AB91-EA55280E476F}"/>
              </a:ext>
            </a:extLst>
          </p:cNvPr>
          <p:cNvSpPr>
            <a:spLocks noGrp="1"/>
          </p:cNvSpPr>
          <p:nvPr>
            <p:ph type="title"/>
          </p:nvPr>
        </p:nvSpPr>
        <p:spPr>
          <a:xfrm>
            <a:off x="838200" y="365125"/>
            <a:ext cx="10515600" cy="787019"/>
          </a:xfrm>
        </p:spPr>
        <p:txBody>
          <a:bodyPr/>
          <a:lstStyle/>
          <a:p>
            <a:pPr algn="ctr"/>
            <a:r>
              <a:rPr lang="en-GB" dirty="0"/>
              <a:t>Purpose</a:t>
            </a:r>
          </a:p>
        </p:txBody>
      </p:sp>
      <p:sp>
        <p:nvSpPr>
          <p:cNvPr id="3" name="Content Placeholder 2">
            <a:extLst>
              <a:ext uri="{FF2B5EF4-FFF2-40B4-BE49-F238E27FC236}">
                <a16:creationId xmlns:a16="http://schemas.microsoft.com/office/drawing/2014/main" id="{028D77E5-98A4-4433-8046-1863715199FD}"/>
              </a:ext>
            </a:extLst>
          </p:cNvPr>
          <p:cNvSpPr>
            <a:spLocks noGrp="1"/>
          </p:cNvSpPr>
          <p:nvPr>
            <p:ph idx="1"/>
          </p:nvPr>
        </p:nvSpPr>
        <p:spPr>
          <a:xfrm>
            <a:off x="347472" y="1408176"/>
            <a:ext cx="11576304" cy="5084699"/>
          </a:xfrm>
          <a:solidFill>
            <a:schemeClr val="bg1"/>
          </a:solidFill>
        </p:spPr>
        <p:txBody>
          <a:bodyPr/>
          <a:lstStyle/>
          <a:p>
            <a:pPr marL="0" indent="0" algn="ctr">
              <a:buNone/>
            </a:pPr>
            <a:r>
              <a:rPr lang="en-GB" dirty="0"/>
              <a:t>Theme Park Operators benefits from having a Web Site </a:t>
            </a:r>
          </a:p>
          <a:p>
            <a:r>
              <a:rPr lang="en-GB" dirty="0"/>
              <a:t>To gain higher reputation - The Website will provide the information that people will be searching  and giving the continuous </a:t>
            </a:r>
          </a:p>
          <a:p>
            <a:r>
              <a:rPr lang="en-GB" dirty="0"/>
              <a:t>To reach customers in every part of world</a:t>
            </a:r>
          </a:p>
          <a:p>
            <a:r>
              <a:rPr lang="en-GB" dirty="0"/>
              <a:t>To be always accessible - A Website is open 24 hours a day, 365 days per year</a:t>
            </a:r>
          </a:p>
          <a:p>
            <a:r>
              <a:rPr lang="en-GB" dirty="0"/>
              <a:t>To target a wider audience - Websites are accessible from anywhere in the world provided that there is an internet connection</a:t>
            </a:r>
          </a:p>
          <a:p>
            <a:r>
              <a:rPr lang="en-GB" dirty="0"/>
              <a:t>To Support and keep customer informed with FAQ and contact us</a:t>
            </a:r>
          </a:p>
          <a:p>
            <a:r>
              <a:rPr lang="en-GB" dirty="0"/>
              <a:t>To enhance the ticket and merchandise sales </a:t>
            </a:r>
          </a:p>
        </p:txBody>
      </p:sp>
    </p:spTree>
    <p:extLst>
      <p:ext uri="{BB962C8B-B14F-4D97-AF65-F5344CB8AC3E}">
        <p14:creationId xmlns:p14="http://schemas.microsoft.com/office/powerpoint/2010/main" val="154911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834B-2176-4E58-8519-FAE7D5AEA445}"/>
              </a:ext>
            </a:extLst>
          </p:cNvPr>
          <p:cNvSpPr>
            <a:spLocks noGrp="1"/>
          </p:cNvSpPr>
          <p:nvPr>
            <p:ph type="title"/>
          </p:nvPr>
        </p:nvSpPr>
        <p:spPr/>
        <p:txBody>
          <a:bodyPr/>
          <a:lstStyle/>
          <a:p>
            <a:pPr algn="ctr"/>
            <a:r>
              <a:rPr lang="en-GB" dirty="0"/>
              <a:t>Target Audience</a:t>
            </a:r>
            <a:br>
              <a:rPr lang="en-GB" dirty="0"/>
            </a:br>
            <a:r>
              <a:rPr lang="en-GB" dirty="0"/>
              <a:t>The People who might look</a:t>
            </a:r>
          </a:p>
        </p:txBody>
      </p:sp>
      <p:sp>
        <p:nvSpPr>
          <p:cNvPr id="3" name="Content Placeholder 2">
            <a:extLst>
              <a:ext uri="{FF2B5EF4-FFF2-40B4-BE49-F238E27FC236}">
                <a16:creationId xmlns:a16="http://schemas.microsoft.com/office/drawing/2014/main" id="{585A5503-7EA8-4268-9706-72CE04EE3625}"/>
              </a:ext>
            </a:extLst>
          </p:cNvPr>
          <p:cNvSpPr>
            <a:spLocks noGrp="1"/>
          </p:cNvSpPr>
          <p:nvPr>
            <p:ph idx="1"/>
          </p:nvPr>
        </p:nvSpPr>
        <p:spPr/>
        <p:txBody>
          <a:bodyPr/>
          <a:lstStyle/>
          <a:p>
            <a:r>
              <a:rPr lang="en-GB" dirty="0"/>
              <a:t>Children </a:t>
            </a:r>
          </a:p>
          <a:p>
            <a:r>
              <a:rPr lang="en-GB" dirty="0"/>
              <a:t>Kids</a:t>
            </a:r>
          </a:p>
          <a:p>
            <a:r>
              <a:rPr lang="en-GB" dirty="0"/>
              <a:t>Parents</a:t>
            </a:r>
          </a:p>
        </p:txBody>
      </p:sp>
    </p:spTree>
    <p:extLst>
      <p:ext uri="{BB962C8B-B14F-4D97-AF65-F5344CB8AC3E}">
        <p14:creationId xmlns:p14="http://schemas.microsoft.com/office/powerpoint/2010/main" val="165224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C27F-DF26-4CA9-B889-8CDA89266C49}"/>
              </a:ext>
            </a:extLst>
          </p:cNvPr>
          <p:cNvSpPr>
            <a:spLocks noGrp="1"/>
          </p:cNvSpPr>
          <p:nvPr>
            <p:ph type="title"/>
          </p:nvPr>
        </p:nvSpPr>
        <p:spPr/>
        <p:txBody>
          <a:bodyPr/>
          <a:lstStyle/>
          <a:p>
            <a:pPr algn="ctr"/>
            <a:r>
              <a:rPr lang="en-GB" dirty="0"/>
              <a:t>Why looking at the Web Site</a:t>
            </a:r>
          </a:p>
        </p:txBody>
      </p:sp>
      <p:sp>
        <p:nvSpPr>
          <p:cNvPr id="3" name="Content Placeholder 2">
            <a:extLst>
              <a:ext uri="{FF2B5EF4-FFF2-40B4-BE49-F238E27FC236}">
                <a16:creationId xmlns:a16="http://schemas.microsoft.com/office/drawing/2014/main" id="{B3D36885-C07F-4F97-BE60-D5597A71FA61}"/>
              </a:ext>
            </a:extLst>
          </p:cNvPr>
          <p:cNvSpPr>
            <a:spLocks noGrp="1"/>
          </p:cNvSpPr>
          <p:nvPr>
            <p:ph idx="1"/>
          </p:nvPr>
        </p:nvSpPr>
        <p:spPr/>
        <p:txBody>
          <a:bodyPr/>
          <a:lstStyle/>
          <a:p>
            <a:r>
              <a:rPr lang="en-GB" dirty="0"/>
              <a:t>To discover the Park </a:t>
            </a:r>
          </a:p>
          <a:p>
            <a:r>
              <a:rPr lang="en-GB" dirty="0"/>
              <a:t>To know about special events and attractions</a:t>
            </a:r>
          </a:p>
          <a:p>
            <a:r>
              <a:rPr lang="en-GB" dirty="0"/>
              <a:t>To book tickets in advance</a:t>
            </a:r>
          </a:p>
          <a:p>
            <a:r>
              <a:rPr lang="en-GB" dirty="0"/>
              <a:t>To ask for help</a:t>
            </a:r>
          </a:p>
        </p:txBody>
      </p:sp>
    </p:spTree>
    <p:extLst>
      <p:ext uri="{BB962C8B-B14F-4D97-AF65-F5344CB8AC3E}">
        <p14:creationId xmlns:p14="http://schemas.microsoft.com/office/powerpoint/2010/main" val="376850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0C790-7E1A-481D-ABE2-18F8438D7A15}"/>
              </a:ext>
            </a:extLst>
          </p:cNvPr>
          <p:cNvSpPr>
            <a:spLocks noGrp="1"/>
          </p:cNvSpPr>
          <p:nvPr>
            <p:ph type="title"/>
          </p:nvPr>
        </p:nvSpPr>
        <p:spPr/>
        <p:txBody>
          <a:bodyPr/>
          <a:lstStyle/>
          <a:p>
            <a:pPr algn="ctr"/>
            <a:r>
              <a:rPr lang="en-GB" dirty="0"/>
              <a:t>Other Theme Parks</a:t>
            </a:r>
          </a:p>
        </p:txBody>
      </p:sp>
      <p:sp>
        <p:nvSpPr>
          <p:cNvPr id="3" name="Content Placeholder 2">
            <a:extLst>
              <a:ext uri="{FF2B5EF4-FFF2-40B4-BE49-F238E27FC236}">
                <a16:creationId xmlns:a16="http://schemas.microsoft.com/office/drawing/2014/main" id="{F6C016D3-C34C-403E-A9D9-141894BBF529}"/>
              </a:ext>
            </a:extLst>
          </p:cNvPr>
          <p:cNvSpPr>
            <a:spLocks noGrp="1"/>
          </p:cNvSpPr>
          <p:nvPr>
            <p:ph idx="1"/>
          </p:nvPr>
        </p:nvSpPr>
        <p:spPr>
          <a:xfrm>
            <a:off x="838200" y="1825625"/>
            <a:ext cx="10515600" cy="4351338"/>
          </a:xfrm>
        </p:spPr>
        <p:txBody>
          <a:bodyPr>
            <a:normAutofit/>
          </a:bodyPr>
          <a:lstStyle/>
          <a:p>
            <a:pPr marL="0" indent="0">
              <a:buNone/>
            </a:pPr>
            <a:r>
              <a:rPr lang="en-GB" sz="1800" dirty="0"/>
              <a:t>The theme parks reviewed for our market analysis are</a:t>
            </a:r>
          </a:p>
          <a:p>
            <a:r>
              <a:rPr lang="en-GB" sz="1800" u="sng" dirty="0">
                <a:hlinkClick r:id="rId2"/>
              </a:rPr>
              <a:t>https://www.ferrariworldabudhabi.com</a:t>
            </a:r>
            <a:endParaRPr lang="en-GB" sz="1800" dirty="0"/>
          </a:p>
          <a:p>
            <a:r>
              <a:rPr lang="en-GB" sz="1800" u="sng" dirty="0">
                <a:hlinkClick r:id="rId3"/>
              </a:rPr>
              <a:t>https://www.wbworldabudhabi.com</a:t>
            </a:r>
            <a:endParaRPr lang="en-GB" sz="1800" dirty="0"/>
          </a:p>
          <a:p>
            <a:r>
              <a:rPr lang="en-GB" sz="1800" u="sng" dirty="0">
                <a:hlinkClick r:id="rId4"/>
              </a:rPr>
              <a:t>https://disneyworld.disney.go.com/</a:t>
            </a:r>
            <a:endParaRPr lang="en-GB" sz="1800" dirty="0"/>
          </a:p>
          <a:p>
            <a:r>
              <a:rPr lang="en-GB" sz="1800" dirty="0">
                <a:hlinkClick r:id="rId5"/>
              </a:rPr>
              <a:t>https://www.europapark.de/en</a:t>
            </a:r>
            <a:endParaRPr lang="en-GB" sz="1800" dirty="0"/>
          </a:p>
          <a:p>
            <a:r>
              <a:rPr lang="en-GB" sz="1800" u="sng" dirty="0">
                <a:hlinkClick r:id="rId6"/>
              </a:rPr>
              <a:t>https://www.luneurpark.it/</a:t>
            </a:r>
            <a:endParaRPr lang="en-GB" sz="1800" dirty="0"/>
          </a:p>
          <a:p>
            <a:pPr marL="0" indent="0">
              <a:buNone/>
            </a:pPr>
            <a:endParaRPr lang="en-GB" dirty="0"/>
          </a:p>
        </p:txBody>
      </p:sp>
    </p:spTree>
    <p:extLst>
      <p:ext uri="{BB962C8B-B14F-4D97-AF65-F5344CB8AC3E}">
        <p14:creationId xmlns:p14="http://schemas.microsoft.com/office/powerpoint/2010/main" val="102022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80A73-81A4-4B24-967C-8DE228AEA563}"/>
              </a:ext>
            </a:extLst>
          </p:cNvPr>
          <p:cNvSpPr>
            <a:spLocks noGrp="1"/>
          </p:cNvSpPr>
          <p:nvPr>
            <p:ph idx="1"/>
          </p:nvPr>
        </p:nvSpPr>
        <p:spPr/>
        <p:txBody>
          <a:bodyPr>
            <a:normAutofit fontScale="92500" lnSpcReduction="20000"/>
          </a:bodyPr>
          <a:lstStyle/>
          <a:p>
            <a:pPr marL="0" indent="0">
              <a:buNone/>
            </a:pPr>
            <a:r>
              <a:rPr lang="en-GB" dirty="0"/>
              <a:t>Ferrari World and Warner Bros seems to be developed from the same web framework.</a:t>
            </a:r>
          </a:p>
          <a:p>
            <a:pPr marL="0" indent="0">
              <a:buNone/>
            </a:pPr>
            <a:r>
              <a:rPr lang="en-GB" dirty="0"/>
              <a:t>The type of information identified on those two theme parks:</a:t>
            </a:r>
          </a:p>
          <a:p>
            <a:pPr lvl="0"/>
            <a:r>
              <a:rPr lang="en-GB" dirty="0"/>
              <a:t>Plan your visit</a:t>
            </a:r>
          </a:p>
          <a:p>
            <a:pPr lvl="0"/>
            <a:r>
              <a:rPr lang="en-GB" dirty="0"/>
              <a:t>Explore</a:t>
            </a:r>
          </a:p>
          <a:p>
            <a:pPr lvl="0"/>
            <a:r>
              <a:rPr lang="en-GB" dirty="0"/>
              <a:t>Tickets</a:t>
            </a:r>
          </a:p>
          <a:p>
            <a:pPr lvl="0"/>
            <a:r>
              <a:rPr lang="en-GB" dirty="0"/>
              <a:t>Offers</a:t>
            </a:r>
          </a:p>
          <a:p>
            <a:pPr lvl="0"/>
            <a:r>
              <a:rPr lang="en-GB" dirty="0"/>
              <a:t>Events</a:t>
            </a:r>
          </a:p>
          <a:p>
            <a:pPr lvl="0"/>
            <a:r>
              <a:rPr lang="en-GB" dirty="0"/>
              <a:t>Group Booking</a:t>
            </a:r>
          </a:p>
          <a:p>
            <a:pPr lvl="0"/>
            <a:r>
              <a:rPr lang="en-GB" dirty="0"/>
              <a:t>Internationalization (Language Selection)</a:t>
            </a:r>
          </a:p>
          <a:p>
            <a:pPr lvl="0"/>
            <a:r>
              <a:rPr lang="en-GB" dirty="0"/>
              <a:t>Account Creation/Login</a:t>
            </a:r>
          </a:p>
          <a:p>
            <a:pPr marL="0" indent="0">
              <a:buNone/>
            </a:pPr>
            <a:endParaRPr lang="en-GB" dirty="0"/>
          </a:p>
        </p:txBody>
      </p:sp>
      <p:sp>
        <p:nvSpPr>
          <p:cNvPr id="4" name="Title 1">
            <a:extLst>
              <a:ext uri="{FF2B5EF4-FFF2-40B4-BE49-F238E27FC236}">
                <a16:creationId xmlns:a16="http://schemas.microsoft.com/office/drawing/2014/main" id="{42BA16B6-6D10-497C-A776-9ED7FD7592A5}"/>
              </a:ext>
            </a:extLst>
          </p:cNvPr>
          <p:cNvSpPr>
            <a:spLocks noGrp="1"/>
          </p:cNvSpPr>
          <p:nvPr>
            <p:ph type="title"/>
          </p:nvPr>
        </p:nvSpPr>
        <p:spPr>
          <a:xfrm>
            <a:off x="838200" y="365125"/>
            <a:ext cx="10515600" cy="1325563"/>
          </a:xfrm>
        </p:spPr>
        <p:txBody>
          <a:bodyPr/>
          <a:lstStyle/>
          <a:p>
            <a:pPr algn="ctr"/>
            <a:r>
              <a:rPr lang="en-GB" dirty="0"/>
              <a:t>Other Theme Parks - 2</a:t>
            </a:r>
          </a:p>
        </p:txBody>
      </p:sp>
    </p:spTree>
    <p:extLst>
      <p:ext uri="{BB962C8B-B14F-4D97-AF65-F5344CB8AC3E}">
        <p14:creationId xmlns:p14="http://schemas.microsoft.com/office/powerpoint/2010/main" val="40837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6A5EC-81D5-4BFE-B8F7-9C2983EF2D32}"/>
              </a:ext>
            </a:extLst>
          </p:cNvPr>
          <p:cNvSpPr>
            <a:spLocks noGrp="1"/>
          </p:cNvSpPr>
          <p:nvPr>
            <p:ph idx="1"/>
          </p:nvPr>
        </p:nvSpPr>
        <p:spPr/>
        <p:txBody>
          <a:bodyPr>
            <a:normAutofit lnSpcReduction="10000"/>
          </a:bodyPr>
          <a:lstStyle/>
          <a:p>
            <a:pPr marL="0" indent="0">
              <a:buNone/>
            </a:pPr>
            <a:r>
              <a:rPr lang="en-GB" dirty="0"/>
              <a:t>The Disney World theme park in Orlando is organised to provide the following information</a:t>
            </a:r>
          </a:p>
          <a:p>
            <a:pPr lvl="0"/>
            <a:r>
              <a:rPr lang="en-GB" dirty="0"/>
              <a:t>Parks and Tickets</a:t>
            </a:r>
          </a:p>
          <a:p>
            <a:pPr lvl="0"/>
            <a:r>
              <a:rPr lang="en-GB" dirty="0"/>
              <a:t>Places to Stay</a:t>
            </a:r>
          </a:p>
          <a:p>
            <a:pPr lvl="0"/>
            <a:r>
              <a:rPr lang="en-GB" dirty="0"/>
              <a:t>Things to Do</a:t>
            </a:r>
          </a:p>
          <a:p>
            <a:pPr lvl="0"/>
            <a:r>
              <a:rPr lang="en-GB" dirty="0"/>
              <a:t>Shop</a:t>
            </a:r>
          </a:p>
          <a:p>
            <a:pPr lvl="0"/>
            <a:r>
              <a:rPr lang="en-GB" dirty="0"/>
              <a:t>Help and Rules</a:t>
            </a:r>
          </a:p>
          <a:p>
            <a:pPr lvl="0"/>
            <a:r>
              <a:rPr lang="en-GB" dirty="0"/>
              <a:t>Cart</a:t>
            </a:r>
          </a:p>
          <a:p>
            <a:pPr lvl="0"/>
            <a:r>
              <a:rPr lang="en-GB" dirty="0"/>
              <a:t>Personal planning experience</a:t>
            </a:r>
          </a:p>
          <a:p>
            <a:pPr marL="0" indent="0">
              <a:buNone/>
            </a:pPr>
            <a:endParaRPr lang="en-GB" dirty="0"/>
          </a:p>
        </p:txBody>
      </p:sp>
      <p:sp>
        <p:nvSpPr>
          <p:cNvPr id="4" name="Title 1">
            <a:extLst>
              <a:ext uri="{FF2B5EF4-FFF2-40B4-BE49-F238E27FC236}">
                <a16:creationId xmlns:a16="http://schemas.microsoft.com/office/drawing/2014/main" id="{5935605C-7165-4D91-B2C0-F301B70FDE3C}"/>
              </a:ext>
            </a:extLst>
          </p:cNvPr>
          <p:cNvSpPr>
            <a:spLocks noGrp="1"/>
          </p:cNvSpPr>
          <p:nvPr>
            <p:ph type="title"/>
          </p:nvPr>
        </p:nvSpPr>
        <p:spPr>
          <a:xfrm>
            <a:off x="838200" y="365125"/>
            <a:ext cx="10515600" cy="1325563"/>
          </a:xfrm>
        </p:spPr>
        <p:txBody>
          <a:bodyPr/>
          <a:lstStyle/>
          <a:p>
            <a:pPr algn="ctr"/>
            <a:r>
              <a:rPr lang="en-GB" dirty="0"/>
              <a:t>Other Theme Parks - 3</a:t>
            </a:r>
          </a:p>
        </p:txBody>
      </p:sp>
    </p:spTree>
    <p:extLst>
      <p:ext uri="{BB962C8B-B14F-4D97-AF65-F5344CB8AC3E}">
        <p14:creationId xmlns:p14="http://schemas.microsoft.com/office/powerpoint/2010/main" val="326025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67E4D-40D6-4D1C-AD28-FE6081FD991D}"/>
              </a:ext>
            </a:extLst>
          </p:cNvPr>
          <p:cNvSpPr>
            <a:spLocks noGrp="1"/>
          </p:cNvSpPr>
          <p:nvPr>
            <p:ph idx="1"/>
          </p:nvPr>
        </p:nvSpPr>
        <p:spPr/>
        <p:txBody>
          <a:bodyPr/>
          <a:lstStyle/>
          <a:p>
            <a:pPr marL="0" indent="0">
              <a:buNone/>
            </a:pPr>
            <a:r>
              <a:rPr lang="en-GB" dirty="0"/>
              <a:t>The Europa Park is organised to provide the following information</a:t>
            </a:r>
          </a:p>
          <a:p>
            <a:pPr lvl="0"/>
            <a:r>
              <a:rPr lang="en-GB" dirty="0"/>
              <a:t>Attractions</a:t>
            </a:r>
          </a:p>
          <a:p>
            <a:pPr lvl="0"/>
            <a:r>
              <a:rPr lang="en-GB" dirty="0"/>
              <a:t>Shows and Events</a:t>
            </a:r>
          </a:p>
          <a:p>
            <a:pPr lvl="0"/>
            <a:r>
              <a:rPr lang="en-GB" dirty="0"/>
              <a:t>Accommodation</a:t>
            </a:r>
          </a:p>
          <a:p>
            <a:pPr lvl="0"/>
            <a:r>
              <a:rPr lang="en-GB" dirty="0"/>
              <a:t>Food and Drink</a:t>
            </a:r>
          </a:p>
          <a:p>
            <a:pPr lvl="0"/>
            <a:r>
              <a:rPr lang="en-GB" dirty="0"/>
              <a:t>Tickets and Gift Cards</a:t>
            </a:r>
          </a:p>
          <a:p>
            <a:pPr lvl="0"/>
            <a:r>
              <a:rPr lang="en-GB" dirty="0"/>
              <a:t>Info</a:t>
            </a:r>
          </a:p>
          <a:p>
            <a:pPr lvl="0"/>
            <a:endParaRPr lang="en-GB" dirty="0"/>
          </a:p>
          <a:p>
            <a:pPr marL="0" indent="0">
              <a:buNone/>
            </a:pPr>
            <a:endParaRPr lang="en-GB" dirty="0"/>
          </a:p>
        </p:txBody>
      </p:sp>
      <p:sp>
        <p:nvSpPr>
          <p:cNvPr id="4" name="Title 1">
            <a:extLst>
              <a:ext uri="{FF2B5EF4-FFF2-40B4-BE49-F238E27FC236}">
                <a16:creationId xmlns:a16="http://schemas.microsoft.com/office/drawing/2014/main" id="{E16DE3E7-2C67-4BD1-ADA8-1D92391EAF9F}"/>
              </a:ext>
            </a:extLst>
          </p:cNvPr>
          <p:cNvSpPr>
            <a:spLocks noGrp="1"/>
          </p:cNvSpPr>
          <p:nvPr>
            <p:ph type="title"/>
          </p:nvPr>
        </p:nvSpPr>
        <p:spPr>
          <a:xfrm>
            <a:off x="838200" y="365125"/>
            <a:ext cx="10515600" cy="1325563"/>
          </a:xfrm>
        </p:spPr>
        <p:txBody>
          <a:bodyPr/>
          <a:lstStyle/>
          <a:p>
            <a:pPr algn="ctr"/>
            <a:r>
              <a:rPr lang="en-GB" dirty="0"/>
              <a:t>Other Theme Parks - 4</a:t>
            </a:r>
          </a:p>
        </p:txBody>
      </p:sp>
    </p:spTree>
    <p:extLst>
      <p:ext uri="{BB962C8B-B14F-4D97-AF65-F5344CB8AC3E}">
        <p14:creationId xmlns:p14="http://schemas.microsoft.com/office/powerpoint/2010/main" val="2799243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663</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Alternative World</vt:lpstr>
      <vt:lpstr>PowerPoint Presentation</vt:lpstr>
      <vt:lpstr>Purpose</vt:lpstr>
      <vt:lpstr>Target Audience The People who might look</vt:lpstr>
      <vt:lpstr>Why looking at the Web Site</vt:lpstr>
      <vt:lpstr>Other Theme Parks</vt:lpstr>
      <vt:lpstr>Other Theme Parks - 2</vt:lpstr>
      <vt:lpstr>Other Theme Parks - 3</vt:lpstr>
      <vt:lpstr>Other Theme Parks - 4</vt:lpstr>
      <vt:lpstr>Other Theme Parks - 5</vt:lpstr>
      <vt:lpstr>Other Them Parks - 6</vt:lpstr>
      <vt:lpstr>Alternative Worlds Theme Park</vt:lpstr>
      <vt:lpstr>Site Map</vt:lpstr>
      <vt:lpstr>Wireframes – Desktop – Index</vt:lpstr>
      <vt:lpstr>Wireframes – Desktop – Attractions</vt:lpstr>
      <vt:lpstr>Wireframes – Desktop – Contact Us</vt:lpstr>
      <vt:lpstr>Wireframes – Mobile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Orsini</dc:creator>
  <cp:lastModifiedBy>Marco Orsini</cp:lastModifiedBy>
  <cp:revision>51</cp:revision>
  <dcterms:created xsi:type="dcterms:W3CDTF">2019-11-01T11:33:10Z</dcterms:created>
  <dcterms:modified xsi:type="dcterms:W3CDTF">2019-12-07T16:21:49Z</dcterms:modified>
</cp:coreProperties>
</file>