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5" r:id="rId7"/>
    <p:sldId id="262" r:id="rId8"/>
    <p:sldId id="263" r:id="rId9"/>
    <p:sldId id="264" r:id="rId10"/>
    <p:sldId id="267" r:id="rId11"/>
    <p:sldId id="268" r:id="rId12"/>
    <p:sldId id="269"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C7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6A8F2-6554-4845-A9A4-517828CF3105}"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018E0-B708-4277-9F80-241F3195B57F}" type="slidenum">
              <a:rPr lang="en-US" smtClean="0"/>
              <a:t>‹#›</a:t>
            </a:fld>
            <a:endParaRPr lang="en-US"/>
          </a:p>
        </p:txBody>
      </p:sp>
    </p:spTree>
    <p:extLst>
      <p:ext uri="{BB962C8B-B14F-4D97-AF65-F5344CB8AC3E}">
        <p14:creationId xmlns:p14="http://schemas.microsoft.com/office/powerpoint/2010/main" val="100503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D018E0-B708-4277-9F80-241F3195B57F}" type="slidenum">
              <a:rPr lang="en-US" smtClean="0"/>
              <a:t>5</a:t>
            </a:fld>
            <a:endParaRPr lang="en-US"/>
          </a:p>
        </p:txBody>
      </p:sp>
    </p:spTree>
    <p:extLst>
      <p:ext uri="{BB962C8B-B14F-4D97-AF65-F5344CB8AC3E}">
        <p14:creationId xmlns:p14="http://schemas.microsoft.com/office/powerpoint/2010/main" val="186940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9A43-5DEB-4ADB-A8F7-F9D952AABE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487DAE-DBE9-467C-867A-5F336D78E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1471BB-4FE2-4316-90B4-DA261B7B55CB}"/>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5" name="Footer Placeholder 4">
            <a:extLst>
              <a:ext uri="{FF2B5EF4-FFF2-40B4-BE49-F238E27FC236}">
                <a16:creationId xmlns:a16="http://schemas.microsoft.com/office/drawing/2014/main" id="{171D26B7-407A-43CA-8727-F16A80C19D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304C5-DDC3-400B-985C-6A007A445067}"/>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422585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E8B1-ACD0-4D11-B744-673A73EBAB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A8804B-0274-45C5-B8A1-A644F1B87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1F4D33-905A-4DC3-A2CA-FBA42C2864F3}"/>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5" name="Footer Placeholder 4">
            <a:extLst>
              <a:ext uri="{FF2B5EF4-FFF2-40B4-BE49-F238E27FC236}">
                <a16:creationId xmlns:a16="http://schemas.microsoft.com/office/drawing/2014/main" id="{4D8665E1-AD34-431C-8071-B92647699A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CC3E58-86C3-49F7-A46F-C78E2C1B87F5}"/>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379006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ECBA5-50C4-41A0-9F32-70C0F5ABE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2F2AE9-7131-4FFF-B768-D033096313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F6ED1B-CBC2-4F49-BFD2-AB49BC446985}"/>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5" name="Footer Placeholder 4">
            <a:extLst>
              <a:ext uri="{FF2B5EF4-FFF2-40B4-BE49-F238E27FC236}">
                <a16:creationId xmlns:a16="http://schemas.microsoft.com/office/drawing/2014/main" id="{8F992A38-17AF-429B-BC20-2ED2A25A90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4D90F9-04A5-45F5-8F34-4D4FFCD1D14C}"/>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238046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rigin Content Agenda">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3423" y="1619250"/>
            <a:ext cx="5561012" cy="4737100"/>
          </a:xfrm>
        </p:spPr>
        <p:txBody>
          <a:bodyPr>
            <a:normAutofit/>
          </a:bodyPr>
          <a:lstStyle>
            <a:lvl1pPr marL="285750" indent="-285750">
              <a:buFont typeface="Arial" panose="020B0604020202020204" pitchFamily="34" charset="0"/>
              <a:buChar char="•"/>
              <a:defRPr sz="1800">
                <a:solidFill>
                  <a:schemeClr val="bg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itle 1"/>
          <p:cNvSpPr>
            <a:spLocks noGrp="1"/>
          </p:cNvSpPr>
          <p:nvPr>
            <p:ph type="title" hasCustomPrompt="1"/>
          </p:nvPr>
        </p:nvSpPr>
        <p:spPr>
          <a:xfrm>
            <a:off x="258764" y="466423"/>
            <a:ext cx="5645672" cy="790800"/>
          </a:xfrm>
        </p:spPr>
        <p:txBody>
          <a:bodyPr anchor="b">
            <a:normAutofit/>
          </a:bodyPr>
          <a:lstStyle>
            <a:lvl1pPr>
              <a:defRPr sz="3600">
                <a:solidFill>
                  <a:schemeClr val="tx1">
                    <a:lumMod val="65000"/>
                    <a:lumOff val="35000"/>
                  </a:schemeClr>
                </a:solidFill>
                <a:latin typeface="+mj-lt"/>
              </a:defRPr>
            </a:lvl1pPr>
          </a:lstStyle>
          <a:p>
            <a:r>
              <a:rPr lang="en-US" dirty="0"/>
              <a:t>TITLE</a:t>
            </a:r>
            <a:endParaRPr lang="en-CA" dirty="0"/>
          </a:p>
        </p:txBody>
      </p:sp>
      <p:sp>
        <p:nvSpPr>
          <p:cNvPr id="7" name="Rectangle 6"/>
          <p:cNvSpPr/>
          <p:nvPr userDrawn="1"/>
        </p:nvSpPr>
        <p:spPr>
          <a:xfrm flipV="1">
            <a:off x="337457" y="525860"/>
            <a:ext cx="1049216" cy="45719"/>
          </a:xfrm>
          <a:prstGeom prst="rect">
            <a:avLst/>
          </a:prstGeom>
          <a:solidFill>
            <a:srgbClr val="9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5F6EB3"/>
              </a:solidFill>
            </a:endParaRPr>
          </a:p>
        </p:txBody>
      </p:sp>
      <p:sp>
        <p:nvSpPr>
          <p:cNvPr id="12" name="Rectangle 11"/>
          <p:cNvSpPr/>
          <p:nvPr userDrawn="1"/>
        </p:nvSpPr>
        <p:spPr>
          <a:xfrm>
            <a:off x="5983129" y="0"/>
            <a:ext cx="6208871" cy="6858000"/>
          </a:xfrm>
          <a:prstGeom prst="rect">
            <a:avLst/>
          </a:prstGeom>
          <a:solidFill>
            <a:srgbClr val="9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CA" dirty="0"/>
          </a:p>
        </p:txBody>
      </p:sp>
    </p:spTree>
    <p:extLst>
      <p:ext uri="{BB962C8B-B14F-4D97-AF65-F5344CB8AC3E}">
        <p14:creationId xmlns:p14="http://schemas.microsoft.com/office/powerpoint/2010/main" val="655599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Origin Content Agenda">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3422" y="1619250"/>
            <a:ext cx="11196643" cy="4737100"/>
          </a:xfrm>
        </p:spPr>
        <p:txBody>
          <a:bodyPr>
            <a:normAutofit/>
          </a:bodyPr>
          <a:lstStyle>
            <a:lvl1pPr marL="285750" indent="-285750">
              <a:buFont typeface="Arial" panose="020B0604020202020204" pitchFamily="34" charset="0"/>
              <a:buChar char="•"/>
              <a:defRPr sz="1800">
                <a:solidFill>
                  <a:schemeClr val="bg2">
                    <a:lumMod val="50000"/>
                  </a:schemeClr>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itle 1"/>
          <p:cNvSpPr>
            <a:spLocks noGrp="1"/>
          </p:cNvSpPr>
          <p:nvPr>
            <p:ph type="title" hasCustomPrompt="1"/>
          </p:nvPr>
        </p:nvSpPr>
        <p:spPr>
          <a:xfrm>
            <a:off x="337457" y="466423"/>
            <a:ext cx="11202609" cy="790800"/>
          </a:xfrm>
        </p:spPr>
        <p:txBody>
          <a:bodyPr anchor="b">
            <a:normAutofit/>
          </a:bodyPr>
          <a:lstStyle>
            <a:lvl1pPr algn="l">
              <a:defRPr sz="3600">
                <a:solidFill>
                  <a:schemeClr val="tx1">
                    <a:lumMod val="65000"/>
                    <a:lumOff val="35000"/>
                  </a:schemeClr>
                </a:solidFill>
                <a:latin typeface="+mj-lt"/>
              </a:defRPr>
            </a:lvl1pPr>
          </a:lstStyle>
          <a:p>
            <a:r>
              <a:rPr lang="en-US" dirty="0"/>
              <a:t>TITLE</a:t>
            </a:r>
            <a:endParaRPr lang="en-CA" dirty="0"/>
          </a:p>
        </p:txBody>
      </p:sp>
      <p:sp>
        <p:nvSpPr>
          <p:cNvPr id="7" name="Rectangle 6"/>
          <p:cNvSpPr/>
          <p:nvPr userDrawn="1"/>
        </p:nvSpPr>
        <p:spPr>
          <a:xfrm flipV="1">
            <a:off x="337457" y="525860"/>
            <a:ext cx="1049216" cy="45719"/>
          </a:xfrm>
          <a:prstGeom prst="rect">
            <a:avLst/>
          </a:prstGeom>
          <a:solidFill>
            <a:srgbClr val="95C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5F6EB3"/>
              </a:solidFill>
            </a:endParaRPr>
          </a:p>
        </p:txBody>
      </p:sp>
    </p:spTree>
    <p:extLst>
      <p:ext uri="{BB962C8B-B14F-4D97-AF65-F5344CB8AC3E}">
        <p14:creationId xmlns:p14="http://schemas.microsoft.com/office/powerpoint/2010/main" val="267215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9345-0864-48DC-85A1-81622D053B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883D19-E80A-4A64-B19C-93FAF333A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EB3309-216C-4CF1-B903-F7191CCE04C8}"/>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5" name="Footer Placeholder 4">
            <a:extLst>
              <a:ext uri="{FF2B5EF4-FFF2-40B4-BE49-F238E27FC236}">
                <a16:creationId xmlns:a16="http://schemas.microsoft.com/office/drawing/2014/main" id="{C1C07C0B-8636-4A58-AB76-8FB283CE30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6952E2-FC13-4033-A764-C2B6AF332EA0}"/>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85104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DBE3-1905-468F-AD63-65BBAECB5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A3F0656-E4A1-4090-9604-DD1F13133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19762-2DA8-4C13-8A1D-8E86F539BF0A}"/>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5" name="Footer Placeholder 4">
            <a:extLst>
              <a:ext uri="{FF2B5EF4-FFF2-40B4-BE49-F238E27FC236}">
                <a16:creationId xmlns:a16="http://schemas.microsoft.com/office/drawing/2014/main" id="{FA0187DE-6424-4E54-9CAE-22F441E494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9C9AD4-B93D-41E3-98CC-D071263DC893}"/>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383131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31F8-D765-432F-ABDC-650B6AC8C0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AB2127-A764-45F0-95E4-66C3C44A1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4A3F0B-9D6A-48FB-8A76-53BB41781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BE3A67-5937-43F3-9138-14BFC08E872A}"/>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6" name="Footer Placeholder 5">
            <a:extLst>
              <a:ext uri="{FF2B5EF4-FFF2-40B4-BE49-F238E27FC236}">
                <a16:creationId xmlns:a16="http://schemas.microsoft.com/office/drawing/2014/main" id="{C7FB8D48-6908-414B-A2AF-396F3D88C9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B893D0-DDA4-4ED6-A0DF-79C686399473}"/>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423329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09F3-9201-4B64-A710-B1757FA533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15C562-A3E7-43C3-86B0-0EC3C6395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56C7F-922D-4003-AF3B-895525F9F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47E860-ED9C-40F5-832F-157031986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70D34-4F94-460C-93BF-B51E41C8E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C4FD5B-7CBD-4644-8232-84DD887F71A3}"/>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8" name="Footer Placeholder 7">
            <a:extLst>
              <a:ext uri="{FF2B5EF4-FFF2-40B4-BE49-F238E27FC236}">
                <a16:creationId xmlns:a16="http://schemas.microsoft.com/office/drawing/2014/main" id="{8D08A698-255B-42F8-86EF-4F10C4795E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543F6D4-3210-44A8-AFA9-CBE31696BADB}"/>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38724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5848-F1C0-43C1-9B09-E17903B395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B2E31A-A1D2-45B4-8E19-4E2AA4D49A4B}"/>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4" name="Footer Placeholder 3">
            <a:extLst>
              <a:ext uri="{FF2B5EF4-FFF2-40B4-BE49-F238E27FC236}">
                <a16:creationId xmlns:a16="http://schemas.microsoft.com/office/drawing/2014/main" id="{B4D265DC-D023-4F87-AB12-3721B57CC7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48D021-D0BC-449F-8BA7-BA606E6166D0}"/>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63407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CBF9E-E889-44A6-A844-E6954493BC6E}"/>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3" name="Footer Placeholder 2">
            <a:extLst>
              <a:ext uri="{FF2B5EF4-FFF2-40B4-BE49-F238E27FC236}">
                <a16:creationId xmlns:a16="http://schemas.microsoft.com/office/drawing/2014/main" id="{52A16D01-C5B3-4B80-8EFC-95D1A87870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3E29B2A-5079-45D5-B9A0-32CD6D34E46D}"/>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64372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6663-7618-4776-9343-40BC39AF3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032F3F-040B-4E2D-B9AA-0FBC0B19C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1B786F2-BD5D-4FA7-8DEF-8ED7732F1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3909C-2B19-4CB8-80E4-36D84A5CEE6E}"/>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6" name="Footer Placeholder 5">
            <a:extLst>
              <a:ext uri="{FF2B5EF4-FFF2-40B4-BE49-F238E27FC236}">
                <a16:creationId xmlns:a16="http://schemas.microsoft.com/office/drawing/2014/main" id="{418F8CDA-3A0C-4AD3-9719-B8F1408936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87DEC9-03AB-4AE6-9E6A-2981643291E3}"/>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423195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B56C-0D71-4B02-A6E7-D3D6ED03F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80CB54-B7AC-4237-8DB0-5485FAD0C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C2B1B6-70C1-4008-9DD7-712C68B96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7BE08-C95E-402E-82D0-6269B56A2CA9}"/>
              </a:ext>
            </a:extLst>
          </p:cNvPr>
          <p:cNvSpPr>
            <a:spLocks noGrp="1"/>
          </p:cNvSpPr>
          <p:nvPr>
            <p:ph type="dt" sz="half" idx="10"/>
          </p:nvPr>
        </p:nvSpPr>
        <p:spPr/>
        <p:txBody>
          <a:bodyPr/>
          <a:lstStyle/>
          <a:p>
            <a:fld id="{62495A80-2109-48BC-B2D5-BF676EFAF77F}" type="datetimeFigureOut">
              <a:rPr lang="en-GB" smtClean="0"/>
              <a:t>30/12/2019</a:t>
            </a:fld>
            <a:endParaRPr lang="en-GB"/>
          </a:p>
        </p:txBody>
      </p:sp>
      <p:sp>
        <p:nvSpPr>
          <p:cNvPr id="6" name="Footer Placeholder 5">
            <a:extLst>
              <a:ext uri="{FF2B5EF4-FFF2-40B4-BE49-F238E27FC236}">
                <a16:creationId xmlns:a16="http://schemas.microsoft.com/office/drawing/2014/main" id="{44328D45-8A84-4197-BF28-50E04D3DC9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51BEFB-2C74-432A-9B32-C58A8CA363AA}"/>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385601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5929F-1A75-4CFB-A1BB-688AF05C5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DA045-BB59-4AA9-AD06-20720DB36B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3CD7F5-53BD-4948-8569-9526EE44D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95A80-2109-48BC-B2D5-BF676EFAF77F}" type="datetimeFigureOut">
              <a:rPr lang="en-GB" smtClean="0"/>
              <a:t>30/12/2019</a:t>
            </a:fld>
            <a:endParaRPr lang="en-GB"/>
          </a:p>
        </p:txBody>
      </p:sp>
      <p:sp>
        <p:nvSpPr>
          <p:cNvPr id="5" name="Footer Placeholder 4">
            <a:extLst>
              <a:ext uri="{FF2B5EF4-FFF2-40B4-BE49-F238E27FC236}">
                <a16:creationId xmlns:a16="http://schemas.microsoft.com/office/drawing/2014/main" id="{CA19FB9E-A3F3-4A44-8A02-4B87BE6D3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15BE0AF-B8D1-4014-A0DA-6CAB0E513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573DA-22E6-41CB-9AFD-9254C809DB44}" type="slidenum">
              <a:rPr lang="en-GB" smtClean="0"/>
              <a:t>‹#›</a:t>
            </a:fld>
            <a:endParaRPr lang="en-GB"/>
          </a:p>
        </p:txBody>
      </p:sp>
    </p:spTree>
    <p:extLst>
      <p:ext uri="{BB962C8B-B14F-4D97-AF65-F5344CB8AC3E}">
        <p14:creationId xmlns:p14="http://schemas.microsoft.com/office/powerpoint/2010/main" val="291191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Skycoaster"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ferrariworldabudhabi.com/" TargetMode="External"/><Relationship Id="rId7" Type="http://schemas.openxmlformats.org/officeDocument/2006/relationships/hyperlink" Target="https://www.luneurpark.it/"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www.europapark.de/en" TargetMode="External"/><Relationship Id="rId5" Type="http://schemas.openxmlformats.org/officeDocument/2006/relationships/hyperlink" Target="https://disneyworld.disney.go.com/" TargetMode="External"/><Relationship Id="rId4" Type="http://schemas.openxmlformats.org/officeDocument/2006/relationships/hyperlink" Target="https://www.wbworldabudhabi.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700D-DEE1-4C88-803B-8ABFE2F1CECD}"/>
              </a:ext>
            </a:extLst>
          </p:cNvPr>
          <p:cNvSpPr>
            <a:spLocks noGrp="1"/>
          </p:cNvSpPr>
          <p:nvPr>
            <p:ph type="ctrTitle"/>
          </p:nvPr>
        </p:nvSpPr>
        <p:spPr/>
        <p:txBody>
          <a:bodyPr/>
          <a:lstStyle/>
          <a:p>
            <a:r>
              <a:rPr lang="en-GB" dirty="0">
                <a:solidFill>
                  <a:schemeClr val="bg1"/>
                </a:solidFill>
              </a:rPr>
              <a:t>Alternative World</a:t>
            </a:r>
          </a:p>
        </p:txBody>
      </p:sp>
      <p:sp>
        <p:nvSpPr>
          <p:cNvPr id="3" name="Subtitle 2">
            <a:extLst>
              <a:ext uri="{FF2B5EF4-FFF2-40B4-BE49-F238E27FC236}">
                <a16:creationId xmlns:a16="http://schemas.microsoft.com/office/drawing/2014/main" id="{2BCC1005-7D5F-4F80-8482-FD509B14F248}"/>
              </a:ext>
            </a:extLst>
          </p:cNvPr>
          <p:cNvSpPr>
            <a:spLocks noGrp="1"/>
          </p:cNvSpPr>
          <p:nvPr>
            <p:ph type="subTitle" idx="1"/>
          </p:nvPr>
        </p:nvSpPr>
        <p:spPr/>
        <p:txBody>
          <a:bodyPr/>
          <a:lstStyle/>
          <a:p>
            <a:r>
              <a:rPr lang="en-GB" dirty="0">
                <a:solidFill>
                  <a:schemeClr val="accent2"/>
                </a:solidFill>
              </a:rPr>
              <a:t>Web Site for Theme Park Proposal</a:t>
            </a:r>
          </a:p>
        </p:txBody>
      </p:sp>
      <p:pic>
        <p:nvPicPr>
          <p:cNvPr id="10" name="Picture 9">
            <a:extLst>
              <a:ext uri="{FF2B5EF4-FFF2-40B4-BE49-F238E27FC236}">
                <a16:creationId xmlns:a16="http://schemas.microsoft.com/office/drawing/2014/main" id="{4F92E60F-59CD-4CF8-BB52-D73177C94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683" y="895510"/>
            <a:ext cx="1676634" cy="1705213"/>
          </a:xfrm>
          <a:prstGeom prst="rect">
            <a:avLst/>
          </a:prstGeom>
        </p:spPr>
      </p:pic>
    </p:spTree>
    <p:extLst>
      <p:ext uri="{BB962C8B-B14F-4D97-AF65-F5344CB8AC3E}">
        <p14:creationId xmlns:p14="http://schemas.microsoft.com/office/powerpoint/2010/main" val="372499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08D65-4EF4-481B-8672-EC046EB09CCE}"/>
              </a:ext>
            </a:extLst>
          </p:cNvPr>
          <p:cNvSpPr>
            <a:spLocks noGrp="1"/>
          </p:cNvSpPr>
          <p:nvPr>
            <p:ph type="body" sz="half" idx="2"/>
          </p:nvPr>
        </p:nvSpPr>
        <p:spPr/>
        <p:txBody>
          <a:bodyPr>
            <a:normAutofit fontScale="92500" lnSpcReduction="10000"/>
          </a:bodyPr>
          <a:lstStyle/>
          <a:p>
            <a:pPr marL="0" indent="0">
              <a:buNone/>
            </a:pPr>
            <a:r>
              <a:rPr lang="en-GB" dirty="0"/>
              <a:t>The theme of the park is “</a:t>
            </a:r>
            <a:r>
              <a:rPr lang="en-GB" i="1" dirty="0"/>
              <a:t>alternative worlds</a:t>
            </a:r>
            <a:r>
              <a:rPr lang="en-GB" dirty="0"/>
              <a:t>”. A place where you can experience the future that you decide. Alternative worlds aims to attract families and adventure seekers in a wide range of age groups.  </a:t>
            </a:r>
          </a:p>
          <a:p>
            <a:pPr lvl="0"/>
            <a:r>
              <a:rPr lang="en-GB" b="1" dirty="0"/>
              <a:t>Future Visions</a:t>
            </a:r>
          </a:p>
          <a:p>
            <a:pPr lvl="1"/>
            <a:r>
              <a:rPr lang="en-GB" sz="1800" dirty="0">
                <a:solidFill>
                  <a:schemeClr val="tx1">
                    <a:lumMod val="50000"/>
                    <a:lumOff val="50000"/>
                  </a:schemeClr>
                </a:solidFill>
              </a:rPr>
              <a:t>Five cities to be experienced in virtual and augmented reality</a:t>
            </a:r>
          </a:p>
          <a:p>
            <a:pPr lvl="0"/>
            <a:r>
              <a:rPr lang="en-GB" b="1" dirty="0"/>
              <a:t>The Soft World</a:t>
            </a:r>
          </a:p>
          <a:p>
            <a:pPr lvl="1"/>
            <a:r>
              <a:rPr lang="en-GB" sz="1800" dirty="0">
                <a:solidFill>
                  <a:schemeClr val="tx1">
                    <a:lumMod val="50000"/>
                    <a:lumOff val="50000"/>
                  </a:schemeClr>
                </a:solidFill>
              </a:rPr>
              <a:t>An area dedicated to children. From bouncy castles to ball pits, the entire world is “</a:t>
            </a:r>
            <a:r>
              <a:rPr lang="en-GB" sz="1800" i="1" dirty="0">
                <a:solidFill>
                  <a:schemeClr val="tx1">
                    <a:lumMod val="50000"/>
                    <a:lumOff val="50000"/>
                  </a:schemeClr>
                </a:solidFill>
              </a:rPr>
              <a:t>bump</a:t>
            </a:r>
            <a:r>
              <a:rPr lang="en-GB" sz="1800" dirty="0">
                <a:solidFill>
                  <a:schemeClr val="tx1">
                    <a:lumMod val="50000"/>
                    <a:lumOff val="50000"/>
                  </a:schemeClr>
                </a:solidFill>
              </a:rPr>
              <a:t>” safe.</a:t>
            </a:r>
          </a:p>
          <a:p>
            <a:pPr lvl="0"/>
            <a:r>
              <a:rPr lang="en-GB" b="1" dirty="0"/>
              <a:t>The Plaza</a:t>
            </a:r>
          </a:p>
          <a:p>
            <a:pPr lvl="1"/>
            <a:r>
              <a:rPr lang="en-GB" sz="1800" dirty="0">
                <a:solidFill>
                  <a:schemeClr val="tx1">
                    <a:lumMod val="50000"/>
                    <a:lumOff val="50000"/>
                  </a:schemeClr>
                </a:solidFill>
              </a:rPr>
              <a:t>For all your convenience needs. The Plaza is the place to relax, find food/snack, buy merchandises and souvenirs, withdraw money, customer service and other special park service such as first aid booth. </a:t>
            </a:r>
          </a:p>
          <a:p>
            <a:pPr lvl="0"/>
            <a:r>
              <a:rPr lang="en-GB" b="1" dirty="0"/>
              <a:t>The Flying Machine</a:t>
            </a:r>
          </a:p>
          <a:p>
            <a:pPr lvl="1"/>
            <a:r>
              <a:rPr lang="en-GB" sz="1800" dirty="0">
                <a:solidFill>
                  <a:schemeClr val="tx1">
                    <a:lumMod val="50000"/>
                    <a:lumOff val="50000"/>
                  </a:schemeClr>
                </a:solidFill>
              </a:rPr>
              <a:t>Futuristic and Fast sky coaster (</a:t>
            </a:r>
            <a:r>
              <a:rPr lang="en-GB" sz="1800" u="sng" dirty="0">
                <a:solidFill>
                  <a:schemeClr val="tx1">
                    <a:lumMod val="50000"/>
                    <a:lumOff val="50000"/>
                  </a:schemeClr>
                </a:solidFill>
                <a:hlinkClick r:id="rId2"/>
              </a:rPr>
              <a:t>https://en.wikipedia.org/wiki/Skycoaster</a:t>
            </a:r>
            <a:r>
              <a:rPr lang="en-GB" sz="1800" dirty="0">
                <a:solidFill>
                  <a:schemeClr val="tx1">
                    <a:lumMod val="50000"/>
                    <a:lumOff val="50000"/>
                  </a:schemeClr>
                </a:solidFill>
              </a:rPr>
              <a:t>) </a:t>
            </a:r>
          </a:p>
          <a:p>
            <a:r>
              <a:rPr lang="en-GB" b="1" dirty="0"/>
              <a:t>Theatre of the Future</a:t>
            </a:r>
          </a:p>
          <a:p>
            <a:pPr lvl="1"/>
            <a:r>
              <a:rPr lang="en-GB" sz="1800" dirty="0">
                <a:solidFill>
                  <a:schemeClr val="tx1">
                    <a:lumMod val="50000"/>
                    <a:lumOff val="50000"/>
                  </a:schemeClr>
                </a:solidFill>
              </a:rPr>
              <a:t>An interactive theatre made by real living people and hologram</a:t>
            </a:r>
          </a:p>
          <a:p>
            <a:pPr marL="0" indent="0">
              <a:buNone/>
            </a:pPr>
            <a:endParaRPr lang="en-GB" sz="1600" i="1" dirty="0">
              <a:latin typeface="+mj-lt"/>
            </a:endParaRPr>
          </a:p>
          <a:p>
            <a:pPr marL="0" indent="0">
              <a:buNone/>
            </a:pPr>
            <a:r>
              <a:rPr lang="en-GB" dirty="0"/>
              <a:t>To allow ease of access and use, the website is designed to be responsive and adaptive, developed using HTML5. </a:t>
            </a:r>
          </a:p>
        </p:txBody>
      </p:sp>
      <p:sp>
        <p:nvSpPr>
          <p:cNvPr id="2" name="Title 1">
            <a:extLst>
              <a:ext uri="{FF2B5EF4-FFF2-40B4-BE49-F238E27FC236}">
                <a16:creationId xmlns:a16="http://schemas.microsoft.com/office/drawing/2014/main" id="{01321725-B3C5-4E4F-B11A-7BFB1B570F41}"/>
              </a:ext>
            </a:extLst>
          </p:cNvPr>
          <p:cNvSpPr>
            <a:spLocks noGrp="1"/>
          </p:cNvSpPr>
          <p:nvPr>
            <p:ph type="title"/>
          </p:nvPr>
        </p:nvSpPr>
        <p:spPr/>
        <p:txBody>
          <a:bodyPr>
            <a:normAutofit/>
          </a:bodyPr>
          <a:lstStyle/>
          <a:p>
            <a:r>
              <a:rPr lang="en-GB" sz="3000" dirty="0"/>
              <a:t>Alternative Worlds Theme Park Attractions</a:t>
            </a:r>
          </a:p>
        </p:txBody>
      </p:sp>
    </p:spTree>
    <p:extLst>
      <p:ext uri="{BB962C8B-B14F-4D97-AF65-F5344CB8AC3E}">
        <p14:creationId xmlns:p14="http://schemas.microsoft.com/office/powerpoint/2010/main" val="394986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078F2-6F5A-44D9-B911-D3C2799CD731}"/>
              </a:ext>
            </a:extLst>
          </p:cNvPr>
          <p:cNvSpPr>
            <a:spLocks noGrp="1"/>
          </p:cNvSpPr>
          <p:nvPr>
            <p:ph type="body" sz="half" idx="2"/>
          </p:nvPr>
        </p:nvSpPr>
        <p:spPr/>
        <p:txBody>
          <a:bodyPr/>
          <a:lstStyle/>
          <a:p>
            <a:pPr marL="0" indent="0">
              <a:buNone/>
            </a:pPr>
            <a:r>
              <a:rPr lang="en-GB" dirty="0"/>
              <a:t>The site map of the Alternative Worlds Web Site is organised with a total of four pages. The book tickets page can be removed to adhere to the requested standard of a total of three pages. </a:t>
            </a:r>
          </a:p>
          <a:p>
            <a:pPr marL="0" indent="0">
              <a:buNone/>
            </a:pPr>
            <a:endParaRPr lang="en-GB" dirty="0"/>
          </a:p>
        </p:txBody>
      </p:sp>
      <p:sp>
        <p:nvSpPr>
          <p:cNvPr id="2" name="Title 1">
            <a:extLst>
              <a:ext uri="{FF2B5EF4-FFF2-40B4-BE49-F238E27FC236}">
                <a16:creationId xmlns:a16="http://schemas.microsoft.com/office/drawing/2014/main" id="{23B2C335-5B86-448D-9ABC-4439D87950CB}"/>
              </a:ext>
            </a:extLst>
          </p:cNvPr>
          <p:cNvSpPr>
            <a:spLocks noGrp="1"/>
          </p:cNvSpPr>
          <p:nvPr>
            <p:ph type="title"/>
          </p:nvPr>
        </p:nvSpPr>
        <p:spPr/>
        <p:txBody>
          <a:bodyPr/>
          <a:lstStyle/>
          <a:p>
            <a:r>
              <a:rPr lang="en-GB" dirty="0"/>
              <a:t>Site Map</a:t>
            </a:r>
          </a:p>
        </p:txBody>
      </p:sp>
      <p:pic>
        <p:nvPicPr>
          <p:cNvPr id="6" name="Picture 5">
            <a:extLst>
              <a:ext uri="{FF2B5EF4-FFF2-40B4-BE49-F238E27FC236}">
                <a16:creationId xmlns:a16="http://schemas.microsoft.com/office/drawing/2014/main" id="{31F474E3-E166-416B-B7C8-27A96CD6A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26174"/>
            <a:ext cx="10191750" cy="2476500"/>
          </a:xfrm>
          <a:prstGeom prst="rect">
            <a:avLst/>
          </a:prstGeom>
        </p:spPr>
      </p:pic>
    </p:spTree>
    <p:extLst>
      <p:ext uri="{BB962C8B-B14F-4D97-AF65-F5344CB8AC3E}">
        <p14:creationId xmlns:p14="http://schemas.microsoft.com/office/powerpoint/2010/main" val="69600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Desktop – Index</a:t>
            </a:r>
          </a:p>
        </p:txBody>
      </p:sp>
      <p:pic>
        <p:nvPicPr>
          <p:cNvPr id="4" name="Picture 3">
            <a:extLst>
              <a:ext uri="{FF2B5EF4-FFF2-40B4-BE49-F238E27FC236}">
                <a16:creationId xmlns:a16="http://schemas.microsoft.com/office/drawing/2014/main" id="{88ADA41A-A750-4B27-8076-18EDF70C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511" y="1170834"/>
            <a:ext cx="7742977" cy="5553634"/>
          </a:xfrm>
          <a:prstGeom prst="rect">
            <a:avLst/>
          </a:prstGeom>
        </p:spPr>
      </p:pic>
    </p:spTree>
    <p:extLst>
      <p:ext uri="{BB962C8B-B14F-4D97-AF65-F5344CB8AC3E}">
        <p14:creationId xmlns:p14="http://schemas.microsoft.com/office/powerpoint/2010/main" val="229794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Desktop – Attractions</a:t>
            </a:r>
          </a:p>
        </p:txBody>
      </p:sp>
      <p:pic>
        <p:nvPicPr>
          <p:cNvPr id="5" name="Picture 4">
            <a:extLst>
              <a:ext uri="{FF2B5EF4-FFF2-40B4-BE49-F238E27FC236}">
                <a16:creationId xmlns:a16="http://schemas.microsoft.com/office/drawing/2014/main" id="{23D17685-7F2D-435E-9418-B11730EF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125" y="1154820"/>
            <a:ext cx="7707750" cy="5528367"/>
          </a:xfrm>
          <a:prstGeom prst="rect">
            <a:avLst/>
          </a:prstGeom>
        </p:spPr>
      </p:pic>
    </p:spTree>
    <p:extLst>
      <p:ext uri="{BB962C8B-B14F-4D97-AF65-F5344CB8AC3E}">
        <p14:creationId xmlns:p14="http://schemas.microsoft.com/office/powerpoint/2010/main" val="46780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Desktop – Contact Us</a:t>
            </a:r>
          </a:p>
        </p:txBody>
      </p:sp>
      <p:pic>
        <p:nvPicPr>
          <p:cNvPr id="4" name="Picture 3">
            <a:extLst>
              <a:ext uri="{FF2B5EF4-FFF2-40B4-BE49-F238E27FC236}">
                <a16:creationId xmlns:a16="http://schemas.microsoft.com/office/drawing/2014/main" id="{359F38DA-6BA0-4791-9464-33C30C00E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598" y="1203602"/>
            <a:ext cx="7584803" cy="5440184"/>
          </a:xfrm>
          <a:prstGeom prst="rect">
            <a:avLst/>
          </a:prstGeom>
        </p:spPr>
      </p:pic>
    </p:spTree>
    <p:extLst>
      <p:ext uri="{BB962C8B-B14F-4D97-AF65-F5344CB8AC3E}">
        <p14:creationId xmlns:p14="http://schemas.microsoft.com/office/powerpoint/2010/main" val="239672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Mobile</a:t>
            </a:r>
          </a:p>
        </p:txBody>
      </p:sp>
      <p:pic>
        <p:nvPicPr>
          <p:cNvPr id="5" name="Picture 4">
            <a:extLst>
              <a:ext uri="{FF2B5EF4-FFF2-40B4-BE49-F238E27FC236}">
                <a16:creationId xmlns:a16="http://schemas.microsoft.com/office/drawing/2014/main" id="{DCF55214-574C-4317-9403-1647AA622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51979"/>
            <a:ext cx="2012794" cy="6244657"/>
          </a:xfrm>
          <a:prstGeom prst="rect">
            <a:avLst/>
          </a:prstGeom>
        </p:spPr>
      </p:pic>
      <p:pic>
        <p:nvPicPr>
          <p:cNvPr id="7" name="Picture 6">
            <a:extLst>
              <a:ext uri="{FF2B5EF4-FFF2-40B4-BE49-F238E27FC236}">
                <a16:creationId xmlns:a16="http://schemas.microsoft.com/office/drawing/2014/main" id="{13CF097F-6369-49DD-A3B6-CF4FD2B65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791" y="1090134"/>
            <a:ext cx="2012794" cy="5661366"/>
          </a:xfrm>
          <a:prstGeom prst="rect">
            <a:avLst/>
          </a:prstGeom>
        </p:spPr>
      </p:pic>
      <p:pic>
        <p:nvPicPr>
          <p:cNvPr id="9" name="Picture 8">
            <a:extLst>
              <a:ext uri="{FF2B5EF4-FFF2-40B4-BE49-F238E27FC236}">
                <a16:creationId xmlns:a16="http://schemas.microsoft.com/office/drawing/2014/main" id="{0885D8BB-1461-4C10-A3FD-A64AD9AF7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7292" y="1201988"/>
            <a:ext cx="2795957" cy="5330057"/>
          </a:xfrm>
          <a:prstGeom prst="rect">
            <a:avLst/>
          </a:prstGeom>
        </p:spPr>
      </p:pic>
    </p:spTree>
    <p:extLst>
      <p:ext uri="{BB962C8B-B14F-4D97-AF65-F5344CB8AC3E}">
        <p14:creationId xmlns:p14="http://schemas.microsoft.com/office/powerpoint/2010/main" val="167665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3AFA1-B7C4-44D1-85C9-3AA87247770E}"/>
              </a:ext>
            </a:extLst>
          </p:cNvPr>
          <p:cNvSpPr/>
          <p:nvPr/>
        </p:nvSpPr>
        <p:spPr>
          <a:xfrm>
            <a:off x="276471" y="466883"/>
            <a:ext cx="2519441" cy="123390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t>Proposal</a:t>
            </a:r>
          </a:p>
          <a:p>
            <a:pPr algn="ctr"/>
            <a:r>
              <a:rPr lang="en-GB" sz="2400" dirty="0"/>
              <a:t>Outline </a:t>
            </a:r>
          </a:p>
        </p:txBody>
      </p:sp>
      <p:cxnSp>
        <p:nvCxnSpPr>
          <p:cNvPr id="8" name="Straight Arrow Connector 7">
            <a:extLst>
              <a:ext uri="{FF2B5EF4-FFF2-40B4-BE49-F238E27FC236}">
                <a16:creationId xmlns:a16="http://schemas.microsoft.com/office/drawing/2014/main" id="{A8ECAC36-A08F-4F16-AE7F-856FB7DD9724}"/>
              </a:ext>
            </a:extLst>
          </p:cNvPr>
          <p:cNvCxnSpPr/>
          <p:nvPr/>
        </p:nvCxnSpPr>
        <p:spPr>
          <a:xfrm>
            <a:off x="436222" y="1379668"/>
            <a:ext cx="2232000" cy="0"/>
          </a:xfrm>
          <a:prstGeom prst="straightConnector1">
            <a:avLst/>
          </a:prstGeom>
          <a:ln w="412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0E96D4-2A85-4789-9856-2550218F8E05}"/>
              </a:ext>
            </a:extLst>
          </p:cNvPr>
          <p:cNvCxnSpPr>
            <a:cxnSpLocks/>
            <a:stCxn id="4" idx="2"/>
          </p:cNvCxnSpPr>
          <p:nvPr/>
        </p:nvCxnSpPr>
        <p:spPr>
          <a:xfrm>
            <a:off x="1536192" y="1700784"/>
            <a:ext cx="0" cy="4057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5CFB0-4C5F-417D-919B-D2D4523B8BE0}"/>
              </a:ext>
            </a:extLst>
          </p:cNvPr>
          <p:cNvCxnSpPr>
            <a:cxnSpLocks/>
          </p:cNvCxnSpPr>
          <p:nvPr/>
        </p:nvCxnSpPr>
        <p:spPr>
          <a:xfrm>
            <a:off x="1536192" y="2377440"/>
            <a:ext cx="54864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2D8ED1-7293-4B13-965A-763F7725C3DB}"/>
              </a:ext>
            </a:extLst>
          </p:cNvPr>
          <p:cNvSpPr/>
          <p:nvPr/>
        </p:nvSpPr>
        <p:spPr>
          <a:xfrm>
            <a:off x="2084832" y="1938528"/>
            <a:ext cx="1932072" cy="9144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Purpose</a:t>
            </a:r>
          </a:p>
        </p:txBody>
      </p:sp>
      <p:pic>
        <p:nvPicPr>
          <p:cNvPr id="16" name="Graphic 15" descr="Clapper board">
            <a:extLst>
              <a:ext uri="{FF2B5EF4-FFF2-40B4-BE49-F238E27FC236}">
                <a16:creationId xmlns:a16="http://schemas.microsoft.com/office/drawing/2014/main" id="{2BA1895A-B1C5-4FD9-96C2-C6381123FFA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6512" y="2029968"/>
            <a:ext cx="667512" cy="667512"/>
          </a:xfrm>
          <a:prstGeom prst="rect">
            <a:avLst/>
          </a:prstGeom>
        </p:spPr>
      </p:pic>
      <p:cxnSp>
        <p:nvCxnSpPr>
          <p:cNvPr id="18" name="Straight Connector 17">
            <a:extLst>
              <a:ext uri="{FF2B5EF4-FFF2-40B4-BE49-F238E27FC236}">
                <a16:creationId xmlns:a16="http://schemas.microsoft.com/office/drawing/2014/main" id="{0F222ED1-3F98-4CE6-88BA-3F84A6E6D3CB}"/>
              </a:ext>
            </a:extLst>
          </p:cNvPr>
          <p:cNvCxnSpPr>
            <a:cxnSpLocks/>
          </p:cNvCxnSpPr>
          <p:nvPr/>
        </p:nvCxnSpPr>
        <p:spPr>
          <a:xfrm>
            <a:off x="1536192" y="3539268"/>
            <a:ext cx="54864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9A66ECE-C611-47E1-A238-18057A749456}"/>
              </a:ext>
            </a:extLst>
          </p:cNvPr>
          <p:cNvSpPr/>
          <p:nvPr/>
        </p:nvSpPr>
        <p:spPr>
          <a:xfrm>
            <a:off x="2084832" y="2944908"/>
            <a:ext cx="1949286" cy="996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Target</a:t>
            </a:r>
          </a:p>
          <a:p>
            <a:r>
              <a:rPr lang="en-GB" dirty="0">
                <a:solidFill>
                  <a:schemeClr val="tx1"/>
                </a:solidFill>
              </a:rPr>
              <a:t> Audience</a:t>
            </a:r>
          </a:p>
        </p:txBody>
      </p:sp>
      <p:pic>
        <p:nvPicPr>
          <p:cNvPr id="22" name="Graphic 21" descr="Group of people">
            <a:extLst>
              <a:ext uri="{FF2B5EF4-FFF2-40B4-BE49-F238E27FC236}">
                <a16:creationId xmlns:a16="http://schemas.microsoft.com/office/drawing/2014/main" id="{5B2F5DE9-1359-4B42-A63E-B20781D5E01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2504" y="2999772"/>
            <a:ext cx="914400" cy="914400"/>
          </a:xfrm>
          <a:prstGeom prst="rect">
            <a:avLst/>
          </a:prstGeom>
        </p:spPr>
      </p:pic>
      <p:cxnSp>
        <p:nvCxnSpPr>
          <p:cNvPr id="25" name="Straight Connector 24">
            <a:extLst>
              <a:ext uri="{FF2B5EF4-FFF2-40B4-BE49-F238E27FC236}">
                <a16:creationId xmlns:a16="http://schemas.microsoft.com/office/drawing/2014/main" id="{ED29A405-D1FA-409B-B434-113461CDC2BF}"/>
              </a:ext>
            </a:extLst>
          </p:cNvPr>
          <p:cNvCxnSpPr>
            <a:cxnSpLocks/>
          </p:cNvCxnSpPr>
          <p:nvPr/>
        </p:nvCxnSpPr>
        <p:spPr>
          <a:xfrm>
            <a:off x="1536192" y="5758568"/>
            <a:ext cx="54864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1D6A9AC-C722-4A63-BA20-B16798A7AA33}"/>
              </a:ext>
            </a:extLst>
          </p:cNvPr>
          <p:cNvSpPr/>
          <p:nvPr/>
        </p:nvSpPr>
        <p:spPr>
          <a:xfrm>
            <a:off x="2084832" y="5238974"/>
            <a:ext cx="1911632" cy="996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Market</a:t>
            </a:r>
          </a:p>
          <a:p>
            <a:r>
              <a:rPr lang="en-GB" dirty="0">
                <a:solidFill>
                  <a:schemeClr val="tx1"/>
                </a:solidFill>
              </a:rPr>
              <a:t>Analysis </a:t>
            </a:r>
          </a:p>
        </p:txBody>
      </p:sp>
      <p:pic>
        <p:nvPicPr>
          <p:cNvPr id="30" name="Graphic 29" descr="Presentation with bar chart">
            <a:extLst>
              <a:ext uri="{FF2B5EF4-FFF2-40B4-BE49-F238E27FC236}">
                <a16:creationId xmlns:a16="http://schemas.microsoft.com/office/drawing/2014/main" id="{BF5E16FC-9B25-41E4-B989-EB60A93ADBE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7952" y="5357846"/>
            <a:ext cx="758952" cy="758952"/>
          </a:xfrm>
          <a:prstGeom prst="rect">
            <a:avLst/>
          </a:prstGeom>
        </p:spPr>
      </p:pic>
      <p:cxnSp>
        <p:nvCxnSpPr>
          <p:cNvPr id="33" name="Straight Connector 32">
            <a:extLst>
              <a:ext uri="{FF2B5EF4-FFF2-40B4-BE49-F238E27FC236}">
                <a16:creationId xmlns:a16="http://schemas.microsoft.com/office/drawing/2014/main" id="{981D391A-101B-4BF6-B631-4225CA9C523D}"/>
              </a:ext>
            </a:extLst>
          </p:cNvPr>
          <p:cNvCxnSpPr>
            <a:cxnSpLocks/>
          </p:cNvCxnSpPr>
          <p:nvPr/>
        </p:nvCxnSpPr>
        <p:spPr>
          <a:xfrm>
            <a:off x="6711696" y="0"/>
            <a:ext cx="0" cy="434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C584FE-D997-4852-A689-37388CC650C6}"/>
              </a:ext>
            </a:extLst>
          </p:cNvPr>
          <p:cNvCxnSpPr/>
          <p:nvPr/>
        </p:nvCxnSpPr>
        <p:spPr>
          <a:xfrm>
            <a:off x="6693408" y="987552"/>
            <a:ext cx="804672"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A02520B-D19A-4704-B2F3-7DF15C00BBCB}"/>
              </a:ext>
            </a:extLst>
          </p:cNvPr>
          <p:cNvSpPr/>
          <p:nvPr/>
        </p:nvSpPr>
        <p:spPr>
          <a:xfrm>
            <a:off x="7498080" y="561013"/>
            <a:ext cx="2450586" cy="8315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Theme Park</a:t>
            </a:r>
          </a:p>
        </p:txBody>
      </p:sp>
      <p:pic>
        <p:nvPicPr>
          <p:cNvPr id="38" name="Graphic 37" descr="Drama">
            <a:extLst>
              <a:ext uri="{FF2B5EF4-FFF2-40B4-BE49-F238E27FC236}">
                <a16:creationId xmlns:a16="http://schemas.microsoft.com/office/drawing/2014/main" id="{E93A282C-8CB9-4F15-AA02-70B0188F0C5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12713" y="528469"/>
            <a:ext cx="914400" cy="914400"/>
          </a:xfrm>
          <a:prstGeom prst="rect">
            <a:avLst/>
          </a:prstGeom>
        </p:spPr>
      </p:pic>
      <p:cxnSp>
        <p:nvCxnSpPr>
          <p:cNvPr id="40" name="Straight Connector 39">
            <a:extLst>
              <a:ext uri="{FF2B5EF4-FFF2-40B4-BE49-F238E27FC236}">
                <a16:creationId xmlns:a16="http://schemas.microsoft.com/office/drawing/2014/main" id="{56DD1D7B-949C-47F4-BA88-9171C8768E29}"/>
              </a:ext>
            </a:extLst>
          </p:cNvPr>
          <p:cNvCxnSpPr/>
          <p:nvPr/>
        </p:nvCxnSpPr>
        <p:spPr>
          <a:xfrm>
            <a:off x="6711696" y="2105812"/>
            <a:ext cx="7863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F339BE1-DBB7-44E0-995E-D0BD99DA4856}"/>
              </a:ext>
            </a:extLst>
          </p:cNvPr>
          <p:cNvSpPr/>
          <p:nvPr/>
        </p:nvSpPr>
        <p:spPr>
          <a:xfrm>
            <a:off x="7498080" y="1661521"/>
            <a:ext cx="2450582" cy="87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Site Map</a:t>
            </a:r>
          </a:p>
        </p:txBody>
      </p:sp>
      <p:pic>
        <p:nvPicPr>
          <p:cNvPr id="43" name="Graphic 42" descr="Hierarchy">
            <a:extLst>
              <a:ext uri="{FF2B5EF4-FFF2-40B4-BE49-F238E27FC236}">
                <a16:creationId xmlns:a16="http://schemas.microsoft.com/office/drawing/2014/main" id="{BDF17C9E-F1A3-4C0C-8FBF-1928948C758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04737" y="1720957"/>
            <a:ext cx="758952" cy="758952"/>
          </a:xfrm>
          <a:prstGeom prst="rect">
            <a:avLst/>
          </a:prstGeom>
        </p:spPr>
      </p:pic>
      <p:cxnSp>
        <p:nvCxnSpPr>
          <p:cNvPr id="45" name="Straight Connector 44">
            <a:extLst>
              <a:ext uri="{FF2B5EF4-FFF2-40B4-BE49-F238E27FC236}">
                <a16:creationId xmlns:a16="http://schemas.microsoft.com/office/drawing/2014/main" id="{649A358C-710B-4866-BA97-89A085DC9292}"/>
              </a:ext>
            </a:extLst>
          </p:cNvPr>
          <p:cNvCxnSpPr/>
          <p:nvPr/>
        </p:nvCxnSpPr>
        <p:spPr>
          <a:xfrm>
            <a:off x="6711696" y="3268716"/>
            <a:ext cx="78638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7BC3E37-FE4D-4CEC-8E9E-55F7829972F3}"/>
              </a:ext>
            </a:extLst>
          </p:cNvPr>
          <p:cNvSpPr/>
          <p:nvPr/>
        </p:nvSpPr>
        <p:spPr>
          <a:xfrm>
            <a:off x="7498080" y="2799683"/>
            <a:ext cx="2450576" cy="87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Wireframes</a:t>
            </a:r>
          </a:p>
        </p:txBody>
      </p:sp>
      <p:pic>
        <p:nvPicPr>
          <p:cNvPr id="48" name="Graphic 47" descr="Newspaper">
            <a:extLst>
              <a:ext uri="{FF2B5EF4-FFF2-40B4-BE49-F238E27FC236}">
                <a16:creationId xmlns:a16="http://schemas.microsoft.com/office/drawing/2014/main" id="{0E69D4E1-414B-4B4B-BB47-02C36EF7FBA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141313" y="2985790"/>
            <a:ext cx="685800" cy="685800"/>
          </a:xfrm>
          <a:prstGeom prst="rect">
            <a:avLst/>
          </a:prstGeom>
        </p:spPr>
      </p:pic>
      <p:cxnSp>
        <p:nvCxnSpPr>
          <p:cNvPr id="50" name="Straight Connector 49">
            <a:extLst>
              <a:ext uri="{FF2B5EF4-FFF2-40B4-BE49-F238E27FC236}">
                <a16:creationId xmlns:a16="http://schemas.microsoft.com/office/drawing/2014/main" id="{D38592D8-6CC3-40E0-A2EA-6ADFE69261EF}"/>
              </a:ext>
            </a:extLst>
          </p:cNvPr>
          <p:cNvCxnSpPr/>
          <p:nvPr/>
        </p:nvCxnSpPr>
        <p:spPr>
          <a:xfrm>
            <a:off x="6711696" y="4345020"/>
            <a:ext cx="804672"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580DEBF-DF5E-4949-B2BA-A0EF566EF673}"/>
              </a:ext>
            </a:extLst>
          </p:cNvPr>
          <p:cNvSpPr/>
          <p:nvPr/>
        </p:nvSpPr>
        <p:spPr>
          <a:xfrm>
            <a:off x="7498080" y="3878677"/>
            <a:ext cx="2450576" cy="87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Team Work</a:t>
            </a:r>
          </a:p>
        </p:txBody>
      </p:sp>
      <p:pic>
        <p:nvPicPr>
          <p:cNvPr id="53" name="Graphic 52" descr="Group brainstorm">
            <a:extLst>
              <a:ext uri="{FF2B5EF4-FFF2-40B4-BE49-F238E27FC236}">
                <a16:creationId xmlns:a16="http://schemas.microsoft.com/office/drawing/2014/main" id="{863CD607-FF36-4250-9369-3DD02D96623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91961" y="3832956"/>
            <a:ext cx="914400" cy="914400"/>
          </a:xfrm>
          <a:prstGeom prst="rect">
            <a:avLst/>
          </a:prstGeom>
        </p:spPr>
      </p:pic>
      <p:sp>
        <p:nvSpPr>
          <p:cNvPr id="31" name="Rectangle 30">
            <a:extLst>
              <a:ext uri="{FF2B5EF4-FFF2-40B4-BE49-F238E27FC236}">
                <a16:creationId xmlns:a16="http://schemas.microsoft.com/office/drawing/2014/main" id="{C49CDB56-D5C1-48C9-8455-AAB3A427D5A5}"/>
              </a:ext>
            </a:extLst>
          </p:cNvPr>
          <p:cNvSpPr/>
          <p:nvPr/>
        </p:nvSpPr>
        <p:spPr>
          <a:xfrm>
            <a:off x="2084832" y="4060476"/>
            <a:ext cx="1932072" cy="996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Reasons</a:t>
            </a:r>
          </a:p>
        </p:txBody>
      </p:sp>
      <p:cxnSp>
        <p:nvCxnSpPr>
          <p:cNvPr id="34" name="Straight Connector 33">
            <a:extLst>
              <a:ext uri="{FF2B5EF4-FFF2-40B4-BE49-F238E27FC236}">
                <a16:creationId xmlns:a16="http://schemas.microsoft.com/office/drawing/2014/main" id="{7668B8BE-7D77-4AE5-AD5F-C09DCA9748A5}"/>
              </a:ext>
            </a:extLst>
          </p:cNvPr>
          <p:cNvCxnSpPr>
            <a:cxnSpLocks/>
          </p:cNvCxnSpPr>
          <p:nvPr/>
        </p:nvCxnSpPr>
        <p:spPr>
          <a:xfrm>
            <a:off x="1540675" y="4538829"/>
            <a:ext cx="548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Graphic 9" descr="Questions">
            <a:extLst>
              <a:ext uri="{FF2B5EF4-FFF2-40B4-BE49-F238E27FC236}">
                <a16:creationId xmlns:a16="http://schemas.microsoft.com/office/drawing/2014/main" id="{D7E85AB9-B7D6-4E7F-8D0B-35E25CE391BA}"/>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082064" y="4060476"/>
            <a:ext cx="914400" cy="914400"/>
          </a:xfrm>
          <a:prstGeom prst="rect">
            <a:avLst/>
          </a:prstGeom>
        </p:spPr>
      </p:pic>
    </p:spTree>
    <p:extLst>
      <p:ext uri="{BB962C8B-B14F-4D97-AF65-F5344CB8AC3E}">
        <p14:creationId xmlns:p14="http://schemas.microsoft.com/office/powerpoint/2010/main" val="271295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D77E5-98A4-4433-8046-1863715199FD}"/>
              </a:ext>
            </a:extLst>
          </p:cNvPr>
          <p:cNvSpPr>
            <a:spLocks noGrp="1"/>
          </p:cNvSpPr>
          <p:nvPr>
            <p:ph type="body" sz="half" idx="2"/>
          </p:nvPr>
        </p:nvSpPr>
        <p:spPr>
          <a:solidFill>
            <a:schemeClr val="bg1"/>
          </a:solidFill>
        </p:spPr>
        <p:txBody>
          <a:bodyPr/>
          <a:lstStyle/>
          <a:p>
            <a:r>
              <a:rPr lang="en-GB" b="1" dirty="0">
                <a:latin typeface="+mj-lt"/>
              </a:rPr>
              <a:t>To generate an online presence </a:t>
            </a:r>
          </a:p>
          <a:p>
            <a:pPr lvl="1"/>
            <a:r>
              <a:rPr lang="en-GB" sz="1800" dirty="0">
                <a:solidFill>
                  <a:schemeClr val="tx1">
                    <a:lumMod val="50000"/>
                    <a:lumOff val="50000"/>
                  </a:schemeClr>
                </a:solidFill>
                <a:latin typeface="+mj-lt"/>
              </a:rPr>
              <a:t>The website will advertise the theme park’s attractions and generate interest from audiences around the globe</a:t>
            </a:r>
          </a:p>
          <a:p>
            <a:r>
              <a:rPr lang="en-GB" b="1" dirty="0">
                <a:latin typeface="+mj-lt"/>
              </a:rPr>
              <a:t>Provide customer convenience</a:t>
            </a:r>
          </a:p>
          <a:p>
            <a:pPr lvl="1"/>
            <a:r>
              <a:rPr lang="en-GB" sz="1800" dirty="0">
                <a:solidFill>
                  <a:schemeClr val="tx1">
                    <a:lumMod val="50000"/>
                    <a:lumOff val="50000"/>
                  </a:schemeClr>
                </a:solidFill>
                <a:latin typeface="+mj-lt"/>
              </a:rPr>
              <a:t>Target audiences can easily gather information about the theme park including buying tickets and seasons passes online</a:t>
            </a:r>
          </a:p>
          <a:p>
            <a:r>
              <a:rPr lang="en-GB" b="1" dirty="0">
                <a:latin typeface="+mj-lt"/>
              </a:rPr>
              <a:t>To enhance ticket and merchandise sales</a:t>
            </a:r>
          </a:p>
          <a:p>
            <a:pPr lvl="1"/>
            <a:r>
              <a:rPr lang="en-GB" sz="1800" dirty="0">
                <a:solidFill>
                  <a:schemeClr val="tx1">
                    <a:lumMod val="50000"/>
                    <a:lumOff val="50000"/>
                  </a:schemeClr>
                </a:solidFill>
                <a:latin typeface="+mj-lt"/>
              </a:rPr>
              <a:t>Purchasing tickets online allow the theme park to generate income without any personnel involved. The attractions and toy shops generate increased interest for target audiences</a:t>
            </a:r>
          </a:p>
        </p:txBody>
      </p:sp>
      <p:sp>
        <p:nvSpPr>
          <p:cNvPr id="2" name="Title 1">
            <a:extLst>
              <a:ext uri="{FF2B5EF4-FFF2-40B4-BE49-F238E27FC236}">
                <a16:creationId xmlns:a16="http://schemas.microsoft.com/office/drawing/2014/main" id="{5BD02132-EA90-4C03-AB91-EA55280E476F}"/>
              </a:ext>
            </a:extLst>
          </p:cNvPr>
          <p:cNvSpPr>
            <a:spLocks noGrp="1"/>
          </p:cNvSpPr>
          <p:nvPr>
            <p:ph type="title"/>
          </p:nvPr>
        </p:nvSpPr>
        <p:spPr/>
        <p:txBody>
          <a:bodyPr/>
          <a:lstStyle/>
          <a:p>
            <a:r>
              <a:rPr lang="en-GB" dirty="0"/>
              <a:t>Purpose of a website</a:t>
            </a:r>
          </a:p>
        </p:txBody>
      </p:sp>
      <p:pic>
        <p:nvPicPr>
          <p:cNvPr id="4" name="Graphic 4" descr="Checklist">
            <a:extLst>
              <a:ext uri="{FF2B5EF4-FFF2-40B4-BE49-F238E27FC236}">
                <a16:creationId xmlns:a16="http://schemas.microsoft.com/office/drawing/2014/main" id="{BB26C528-F1A8-439B-94DC-A8C23857F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2752" y="1723646"/>
            <a:ext cx="3394743" cy="3412387"/>
          </a:xfrm>
          <a:prstGeom prst="rect">
            <a:avLst/>
          </a:prstGeom>
        </p:spPr>
      </p:pic>
    </p:spTree>
    <p:extLst>
      <p:ext uri="{BB962C8B-B14F-4D97-AF65-F5344CB8AC3E}">
        <p14:creationId xmlns:p14="http://schemas.microsoft.com/office/powerpoint/2010/main" val="154911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36885-C07F-4F97-BE60-D5597A71FA61}"/>
              </a:ext>
            </a:extLst>
          </p:cNvPr>
          <p:cNvSpPr>
            <a:spLocks noGrp="1"/>
          </p:cNvSpPr>
          <p:nvPr>
            <p:ph type="body" sz="half" idx="2"/>
          </p:nvPr>
        </p:nvSpPr>
        <p:spPr/>
        <p:txBody>
          <a:bodyPr>
            <a:normAutofit/>
          </a:bodyPr>
          <a:lstStyle/>
          <a:p>
            <a:r>
              <a:rPr lang="en-GB" b="1" dirty="0">
                <a:latin typeface="+mj-lt"/>
              </a:rPr>
              <a:t>Information about the rides and attractions</a:t>
            </a:r>
          </a:p>
          <a:p>
            <a:pPr lvl="1"/>
            <a:r>
              <a:rPr lang="en-GB" sz="1800" dirty="0">
                <a:solidFill>
                  <a:schemeClr val="tx1">
                    <a:lumMod val="50000"/>
                    <a:lumOff val="50000"/>
                  </a:schemeClr>
                </a:solidFill>
                <a:latin typeface="+mj-lt"/>
              </a:rPr>
              <a:t>Audiences gather information about the attractions that cater to their tastes. Presenting the rides and attractions in the main page can easily generate interest.</a:t>
            </a:r>
          </a:p>
          <a:p>
            <a:r>
              <a:rPr lang="en-GB" b="1" dirty="0">
                <a:latin typeface="+mj-lt"/>
              </a:rPr>
              <a:t>Special events and promotions</a:t>
            </a:r>
          </a:p>
          <a:p>
            <a:pPr lvl="1"/>
            <a:r>
              <a:rPr lang="en-GB" sz="1800" dirty="0">
                <a:solidFill>
                  <a:schemeClr val="tx1">
                    <a:lumMod val="50000"/>
                    <a:lumOff val="50000"/>
                  </a:schemeClr>
                </a:solidFill>
                <a:latin typeface="+mj-lt"/>
              </a:rPr>
              <a:t>Audiences look for special theme park events and promotions. Seasonal events such as Christmas/Holiday theme is always popular. Ticket or season’s pass promotions promote interest to potential customers. </a:t>
            </a:r>
          </a:p>
          <a:p>
            <a:r>
              <a:rPr lang="en-GB" b="1" dirty="0">
                <a:latin typeface="+mj-lt"/>
              </a:rPr>
              <a:t>Ability to purchase tickets online</a:t>
            </a:r>
          </a:p>
          <a:p>
            <a:pPr lvl="1"/>
            <a:r>
              <a:rPr lang="en-GB" sz="1800" dirty="0">
                <a:solidFill>
                  <a:schemeClr val="tx1">
                    <a:lumMod val="50000"/>
                    <a:lumOff val="50000"/>
                  </a:schemeClr>
                </a:solidFill>
                <a:latin typeface="+mj-lt"/>
              </a:rPr>
              <a:t>Online purchase/e-cart is a necessary website component. This provides convenience to customers wanting to avoid line ups. </a:t>
            </a:r>
          </a:p>
          <a:p>
            <a:r>
              <a:rPr lang="en-GB" b="1" dirty="0">
                <a:latin typeface="+mj-lt"/>
              </a:rPr>
              <a:t>Ease of use</a:t>
            </a:r>
          </a:p>
          <a:p>
            <a:pPr lvl="1"/>
            <a:r>
              <a:rPr lang="en-GB" sz="1800" dirty="0">
                <a:solidFill>
                  <a:schemeClr val="tx1">
                    <a:lumMod val="50000"/>
                    <a:lumOff val="50000"/>
                  </a:schemeClr>
                </a:solidFill>
                <a:latin typeface="+mj-lt"/>
              </a:rPr>
              <a:t>A poorly structured website without proper layout of information can drive any potential customer away.</a:t>
            </a:r>
            <a:endParaRPr lang="en-GB" sz="1800" dirty="0">
              <a:latin typeface="+mj-lt"/>
            </a:endParaRPr>
          </a:p>
          <a:p>
            <a:r>
              <a:rPr lang="en-GB" b="1" dirty="0">
                <a:latin typeface="+mj-lt"/>
              </a:rPr>
              <a:t>Customer Service</a:t>
            </a:r>
          </a:p>
          <a:p>
            <a:pPr lvl="1"/>
            <a:r>
              <a:rPr lang="en-GB" sz="1800" dirty="0">
                <a:solidFill>
                  <a:schemeClr val="tx1">
                    <a:lumMod val="50000"/>
                    <a:lumOff val="50000"/>
                  </a:schemeClr>
                </a:solidFill>
                <a:latin typeface="+mj-lt"/>
              </a:rPr>
              <a:t>Customer service is integral to potential customers visiting a website for information. By providing a contact us page, a visitor can easily reach out for additional inquiries.</a:t>
            </a:r>
          </a:p>
        </p:txBody>
      </p:sp>
      <p:sp>
        <p:nvSpPr>
          <p:cNvPr id="2" name="Title 1">
            <a:extLst>
              <a:ext uri="{FF2B5EF4-FFF2-40B4-BE49-F238E27FC236}">
                <a16:creationId xmlns:a16="http://schemas.microsoft.com/office/drawing/2014/main" id="{C702C27F-DF26-4CA9-B889-8CDA89266C49}"/>
              </a:ext>
            </a:extLst>
          </p:cNvPr>
          <p:cNvSpPr>
            <a:spLocks noGrp="1"/>
          </p:cNvSpPr>
          <p:nvPr>
            <p:ph type="title"/>
          </p:nvPr>
        </p:nvSpPr>
        <p:spPr/>
        <p:txBody>
          <a:bodyPr>
            <a:noAutofit/>
          </a:bodyPr>
          <a:lstStyle/>
          <a:p>
            <a:r>
              <a:rPr lang="en-GB" sz="3000" dirty="0"/>
              <a:t>What audiences look for in a website</a:t>
            </a:r>
          </a:p>
        </p:txBody>
      </p:sp>
    </p:spTree>
    <p:extLst>
      <p:ext uri="{BB962C8B-B14F-4D97-AF65-F5344CB8AC3E}">
        <p14:creationId xmlns:p14="http://schemas.microsoft.com/office/powerpoint/2010/main" val="376850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016D3-C34C-403E-A9D9-141894BBF529}"/>
              </a:ext>
            </a:extLst>
          </p:cNvPr>
          <p:cNvSpPr>
            <a:spLocks noGrp="1"/>
          </p:cNvSpPr>
          <p:nvPr>
            <p:ph type="body" sz="half" idx="2"/>
          </p:nvPr>
        </p:nvSpPr>
        <p:spPr>
          <a:xfrm>
            <a:off x="343422" y="1371600"/>
            <a:ext cx="11196643" cy="5212080"/>
          </a:xfrm>
        </p:spPr>
        <p:txBody>
          <a:bodyPr>
            <a:noAutofit/>
          </a:bodyPr>
          <a:lstStyle/>
          <a:p>
            <a:pPr marL="0" indent="0">
              <a:buNone/>
            </a:pPr>
            <a:r>
              <a:rPr lang="en-GB" sz="1600" dirty="0"/>
              <a:t>The theme parks reviewed for our market analysis are</a:t>
            </a:r>
          </a:p>
          <a:p>
            <a:r>
              <a:rPr lang="en-GB" sz="1600" b="1" dirty="0"/>
              <a:t>Ferrari World </a:t>
            </a:r>
            <a:r>
              <a:rPr lang="en-GB" sz="1600" u="sng" dirty="0">
                <a:hlinkClick r:id="rId3">
                  <a:extLst>
                    <a:ext uri="{A12FA001-AC4F-418D-AE19-62706E023703}">
                      <ahyp:hlinkClr xmlns:ahyp="http://schemas.microsoft.com/office/drawing/2018/hyperlinkcolor" val="tx"/>
                    </a:ext>
                  </a:extLst>
                </a:hlinkClick>
              </a:rPr>
              <a:t>(</a:t>
            </a:r>
            <a:r>
              <a:rPr lang="en-GB" sz="1600" i="1" u="sng" dirty="0">
                <a:solidFill>
                  <a:srgbClr val="00B050"/>
                </a:solidFill>
                <a:hlinkClick r:id="rId3">
                  <a:extLst>
                    <a:ext uri="{A12FA001-AC4F-418D-AE19-62706E023703}">
                      <ahyp:hlinkClr xmlns:ahyp="http://schemas.microsoft.com/office/drawing/2018/hyperlinkcolor" val="tx"/>
                    </a:ext>
                  </a:extLst>
                </a:hlinkClick>
              </a:rPr>
              <a:t>https://www.ferrariworldabudhabi.com</a:t>
            </a:r>
            <a:r>
              <a:rPr lang="en-GB" sz="1600" u="sng" dirty="0"/>
              <a:t>)</a:t>
            </a:r>
          </a:p>
          <a:p>
            <a:pPr lvl="1"/>
            <a:r>
              <a:rPr lang="en-CA" sz="1600" dirty="0">
                <a:solidFill>
                  <a:schemeClr val="bg2">
                    <a:lumMod val="50000"/>
                  </a:schemeClr>
                </a:solidFill>
              </a:rPr>
              <a:t>Ferrari World Abu Dhabi is a mostly indoors amusement park on </a:t>
            </a:r>
            <a:r>
              <a:rPr lang="en-CA" sz="1600" dirty="0" err="1">
                <a:solidFill>
                  <a:schemeClr val="bg2">
                    <a:lumMod val="50000"/>
                  </a:schemeClr>
                </a:solidFill>
              </a:rPr>
              <a:t>Yas</a:t>
            </a:r>
            <a:r>
              <a:rPr lang="en-CA" sz="1600" dirty="0">
                <a:solidFill>
                  <a:schemeClr val="bg2">
                    <a:lumMod val="50000"/>
                  </a:schemeClr>
                </a:solidFill>
              </a:rPr>
              <a:t> Island in Abu Dhabi, United Arab Emirates. It is the first Ferrari-branded theme park and has the record for the largest space frame structure ever built. The world's fastest roller coaster, is also located here</a:t>
            </a:r>
            <a:endParaRPr lang="en-GB" sz="1600" dirty="0">
              <a:solidFill>
                <a:schemeClr val="bg2">
                  <a:lumMod val="50000"/>
                </a:schemeClr>
              </a:solidFill>
            </a:endParaRPr>
          </a:p>
          <a:p>
            <a:r>
              <a:rPr lang="en-GB" sz="1600" b="1" dirty="0"/>
              <a:t>Warner Bros. World </a:t>
            </a:r>
            <a:r>
              <a:rPr lang="en-GB" sz="1600" u="sng" dirty="0">
                <a:hlinkClick r:id="rId4">
                  <a:extLst>
                    <a:ext uri="{A12FA001-AC4F-418D-AE19-62706E023703}">
                      <ahyp:hlinkClr xmlns:ahyp="http://schemas.microsoft.com/office/drawing/2018/hyperlinkcolor" val="tx"/>
                    </a:ext>
                  </a:extLst>
                </a:hlinkClick>
              </a:rPr>
              <a:t>(</a:t>
            </a:r>
            <a:r>
              <a:rPr lang="en-GB" sz="1600" u="sng" dirty="0">
                <a:solidFill>
                  <a:srgbClr val="00B050"/>
                </a:solidFill>
                <a:hlinkClick r:id="rId4">
                  <a:extLst>
                    <a:ext uri="{A12FA001-AC4F-418D-AE19-62706E023703}">
                      <ahyp:hlinkClr xmlns:ahyp="http://schemas.microsoft.com/office/drawing/2018/hyperlinkcolor" val="tx"/>
                    </a:ext>
                  </a:extLst>
                </a:hlinkClick>
              </a:rPr>
              <a:t>https://www.wbworldabudhabi.com</a:t>
            </a:r>
            <a:r>
              <a:rPr lang="en-GB" sz="1600" u="sng" dirty="0"/>
              <a:t>)</a:t>
            </a:r>
          </a:p>
          <a:p>
            <a:pPr lvl="1"/>
            <a:r>
              <a:rPr lang="en-GB" sz="1600" dirty="0">
                <a:solidFill>
                  <a:schemeClr val="bg2">
                    <a:lumMod val="50000"/>
                  </a:schemeClr>
                </a:solidFill>
              </a:rPr>
              <a:t>Warner Bros. World Abu Dhabi is an indoor amusement park in Abu Dhabi, United Arab Emirates. The park features characters from Warner </a:t>
            </a:r>
            <a:r>
              <a:rPr lang="en-GB" sz="1600" dirty="0" err="1">
                <a:solidFill>
                  <a:schemeClr val="bg2">
                    <a:lumMod val="50000"/>
                  </a:schemeClr>
                </a:solidFill>
              </a:rPr>
              <a:t>Bros.'s</a:t>
            </a:r>
            <a:r>
              <a:rPr lang="en-GB" sz="1600" dirty="0">
                <a:solidFill>
                  <a:schemeClr val="bg2">
                    <a:lumMod val="50000"/>
                  </a:schemeClr>
                </a:solidFill>
              </a:rPr>
              <a:t> franchises, such as Looney Tunes, DC Comics, Hanna-Barbera, and others.</a:t>
            </a:r>
          </a:p>
          <a:p>
            <a:r>
              <a:rPr lang="en-GB" sz="1600" b="1" dirty="0"/>
              <a:t>Disney World</a:t>
            </a:r>
            <a:r>
              <a:rPr lang="en-GB" sz="1600" dirty="0"/>
              <a:t> (</a:t>
            </a:r>
            <a:r>
              <a:rPr lang="en-GB" sz="1600" u="sng" dirty="0">
                <a:solidFill>
                  <a:srgbClr val="00B050"/>
                </a:solidFill>
                <a:hlinkClick r:id="rId5">
                  <a:extLst>
                    <a:ext uri="{A12FA001-AC4F-418D-AE19-62706E023703}">
                      <ahyp:hlinkClr xmlns:ahyp="http://schemas.microsoft.com/office/drawing/2018/hyperlinkcolor" val="tx"/>
                    </a:ext>
                  </a:extLst>
                </a:hlinkClick>
              </a:rPr>
              <a:t>https://disneyworld.disney.go.com/</a:t>
            </a:r>
            <a:r>
              <a:rPr lang="en-GB" sz="1600" u="sng" dirty="0">
                <a:solidFill>
                  <a:srgbClr val="00B050"/>
                </a:solidFill>
              </a:rPr>
              <a:t>)</a:t>
            </a:r>
          </a:p>
          <a:p>
            <a:pPr lvl="1"/>
            <a:r>
              <a:rPr lang="en-CA" sz="1600" dirty="0">
                <a:solidFill>
                  <a:schemeClr val="bg2">
                    <a:lumMod val="50000"/>
                  </a:schemeClr>
                </a:solidFill>
              </a:rPr>
              <a:t>Disney World, is an entertainment complex in Bay Lake and Lake Buena Vista, Florida, in the United States. The park comprises four theme parks, two water parks, 27 themed resort hotels, nine non-Disney hotels, several golf courses, a camping resort, and other entertainment venues, including the outdoor shopping center Disney Springs. </a:t>
            </a:r>
            <a:endParaRPr lang="en-GB" sz="1600" dirty="0">
              <a:solidFill>
                <a:schemeClr val="bg2">
                  <a:lumMod val="50000"/>
                </a:schemeClr>
              </a:solidFill>
            </a:endParaRPr>
          </a:p>
          <a:p>
            <a:r>
              <a:rPr lang="en-GB" sz="1600" b="1" dirty="0"/>
              <a:t>Europa-Park </a:t>
            </a:r>
            <a:r>
              <a:rPr lang="en-GB" sz="1600" dirty="0"/>
              <a:t>(</a:t>
            </a:r>
            <a:r>
              <a:rPr lang="en-GB" sz="1600" dirty="0">
                <a:solidFill>
                  <a:srgbClr val="00B050"/>
                </a:solidFill>
                <a:hlinkClick r:id="rId6">
                  <a:extLst>
                    <a:ext uri="{A12FA001-AC4F-418D-AE19-62706E023703}">
                      <ahyp:hlinkClr xmlns:ahyp="http://schemas.microsoft.com/office/drawing/2018/hyperlinkcolor" val="tx"/>
                    </a:ext>
                  </a:extLst>
                </a:hlinkClick>
              </a:rPr>
              <a:t>https://www.europapark.de/en</a:t>
            </a:r>
            <a:r>
              <a:rPr lang="en-GB" sz="1600" dirty="0"/>
              <a:t>)</a:t>
            </a:r>
          </a:p>
          <a:p>
            <a:pPr lvl="1"/>
            <a:r>
              <a:rPr lang="en-CA" sz="1600" dirty="0">
                <a:solidFill>
                  <a:schemeClr val="bg2">
                    <a:lumMod val="50000"/>
                  </a:schemeClr>
                </a:solidFill>
              </a:rPr>
              <a:t>Europa-Park is the largest theme park in Germany, and the second most popular theme park resort in Europe. The park is home to 13 roller coasters, the oldest being </a:t>
            </a:r>
            <a:r>
              <a:rPr lang="en-CA" sz="1600" dirty="0" err="1">
                <a:solidFill>
                  <a:schemeClr val="bg2">
                    <a:lumMod val="50000"/>
                  </a:schemeClr>
                </a:solidFill>
              </a:rPr>
              <a:t>Alpenexpress</a:t>
            </a:r>
            <a:r>
              <a:rPr lang="en-CA" sz="1600" dirty="0">
                <a:solidFill>
                  <a:schemeClr val="bg2">
                    <a:lumMod val="50000"/>
                  </a:schemeClr>
                </a:solidFill>
              </a:rPr>
              <a:t> </a:t>
            </a:r>
            <a:r>
              <a:rPr lang="en-CA" sz="1600" dirty="0" err="1">
                <a:solidFill>
                  <a:schemeClr val="bg2">
                    <a:lumMod val="50000"/>
                  </a:schemeClr>
                </a:solidFill>
              </a:rPr>
              <a:t>Enzian</a:t>
            </a:r>
            <a:r>
              <a:rPr lang="en-CA" sz="1600" dirty="0">
                <a:solidFill>
                  <a:schemeClr val="bg2">
                    <a:lumMod val="50000"/>
                  </a:schemeClr>
                </a:solidFill>
              </a:rPr>
              <a:t>, a powered coaster that speeds through a diamond mine, and the newest coaster being the Ba-a-a Express, a small kiddie roller coaster. </a:t>
            </a:r>
            <a:endParaRPr lang="en-GB" sz="1600" dirty="0">
              <a:solidFill>
                <a:schemeClr val="bg2">
                  <a:lumMod val="50000"/>
                </a:schemeClr>
              </a:solidFill>
            </a:endParaRPr>
          </a:p>
          <a:p>
            <a:r>
              <a:rPr lang="en-GB" sz="1600" b="1" dirty="0"/>
              <a:t>LunEur</a:t>
            </a:r>
            <a:r>
              <a:rPr lang="en-GB" sz="1600" dirty="0"/>
              <a:t> (</a:t>
            </a:r>
            <a:r>
              <a:rPr lang="en-GB" sz="1600" u="sng" dirty="0">
                <a:solidFill>
                  <a:srgbClr val="00B050"/>
                </a:solidFill>
                <a:hlinkClick r:id="rId7">
                  <a:extLst>
                    <a:ext uri="{A12FA001-AC4F-418D-AE19-62706E023703}">
                      <ahyp:hlinkClr xmlns:ahyp="http://schemas.microsoft.com/office/drawing/2018/hyperlinkcolor" val="tx"/>
                    </a:ext>
                  </a:extLst>
                </a:hlinkClick>
              </a:rPr>
              <a:t>https://www.luneurpark.it/</a:t>
            </a:r>
            <a:r>
              <a:rPr lang="en-GB" sz="1600" u="sng" dirty="0"/>
              <a:t>)</a:t>
            </a:r>
          </a:p>
          <a:p>
            <a:pPr lvl="1"/>
            <a:r>
              <a:rPr lang="en-CA" sz="1600" dirty="0" err="1">
                <a:solidFill>
                  <a:schemeClr val="bg2">
                    <a:lumMod val="50000"/>
                  </a:schemeClr>
                </a:solidFill>
              </a:rPr>
              <a:t>LunEur</a:t>
            </a:r>
            <a:r>
              <a:rPr lang="en-CA" sz="1600" dirty="0">
                <a:solidFill>
                  <a:schemeClr val="bg2">
                    <a:lumMod val="50000"/>
                  </a:schemeClr>
                </a:solidFill>
              </a:rPr>
              <a:t> (complete name Luna Park Permanente di Roma) is the largest amusement park in Rome and the oldest in Italy.</a:t>
            </a:r>
            <a:endParaRPr lang="en-GB" sz="1600" dirty="0">
              <a:solidFill>
                <a:schemeClr val="bg2">
                  <a:lumMod val="50000"/>
                </a:schemeClr>
              </a:solidFill>
            </a:endParaRPr>
          </a:p>
          <a:p>
            <a:pPr lvl="1"/>
            <a:endParaRPr lang="en-GB" sz="1600" dirty="0">
              <a:solidFill>
                <a:schemeClr val="tx1">
                  <a:lumMod val="50000"/>
                  <a:lumOff val="50000"/>
                </a:schemeClr>
              </a:solidFill>
            </a:endParaRPr>
          </a:p>
          <a:p>
            <a:pPr marL="0" indent="0">
              <a:buNone/>
            </a:pPr>
            <a:endParaRPr lang="en-GB" sz="1600" dirty="0">
              <a:solidFill>
                <a:schemeClr val="tx1">
                  <a:lumMod val="50000"/>
                  <a:lumOff val="50000"/>
                </a:schemeClr>
              </a:solidFill>
            </a:endParaRPr>
          </a:p>
        </p:txBody>
      </p:sp>
      <p:sp>
        <p:nvSpPr>
          <p:cNvPr id="2" name="Title 1">
            <a:extLst>
              <a:ext uri="{FF2B5EF4-FFF2-40B4-BE49-F238E27FC236}">
                <a16:creationId xmlns:a16="http://schemas.microsoft.com/office/drawing/2014/main" id="{3FC0C790-7E1A-481D-ABE2-18F8438D7A15}"/>
              </a:ext>
            </a:extLst>
          </p:cNvPr>
          <p:cNvSpPr>
            <a:spLocks noGrp="1"/>
          </p:cNvSpPr>
          <p:nvPr>
            <p:ph type="title"/>
          </p:nvPr>
        </p:nvSpPr>
        <p:spPr/>
        <p:txBody>
          <a:bodyPr>
            <a:normAutofit/>
          </a:bodyPr>
          <a:lstStyle/>
          <a:p>
            <a:r>
              <a:rPr lang="en-GB" sz="3000" dirty="0"/>
              <a:t>List of theme parks reviewed</a:t>
            </a:r>
          </a:p>
        </p:txBody>
      </p:sp>
    </p:spTree>
    <p:extLst>
      <p:ext uri="{BB962C8B-B14F-4D97-AF65-F5344CB8AC3E}">
        <p14:creationId xmlns:p14="http://schemas.microsoft.com/office/powerpoint/2010/main" val="102022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80A73-81A4-4B24-967C-8DE228AEA563}"/>
              </a:ext>
            </a:extLst>
          </p:cNvPr>
          <p:cNvSpPr>
            <a:spLocks noGrp="1"/>
          </p:cNvSpPr>
          <p:nvPr>
            <p:ph type="body" sz="half" idx="2"/>
          </p:nvPr>
        </p:nvSpPr>
        <p:spPr>
          <a:xfrm>
            <a:off x="343422" y="1619249"/>
            <a:ext cx="11196643" cy="4922227"/>
          </a:xfrm>
        </p:spPr>
        <p:txBody>
          <a:bodyPr>
            <a:noAutofit/>
          </a:bodyPr>
          <a:lstStyle/>
          <a:p>
            <a:pPr marL="0" indent="0">
              <a:buNone/>
            </a:pPr>
            <a:r>
              <a:rPr lang="en-GB" sz="1600" dirty="0"/>
              <a:t>Ferrari World and Warner Bros appear to have been developed using the same web framework.</a:t>
            </a:r>
          </a:p>
          <a:p>
            <a:pPr marL="0" indent="0">
              <a:buNone/>
            </a:pPr>
            <a:r>
              <a:rPr lang="en-GB" sz="1600" dirty="0"/>
              <a:t>Below are the aspects of the two sites that appear to work well in attracting customers. By organizing the navigation links under six main links, these sites provide ease of navigation. </a:t>
            </a:r>
          </a:p>
          <a:p>
            <a:pPr lvl="0">
              <a:lnSpc>
                <a:spcPct val="100000"/>
              </a:lnSpc>
              <a:spcBef>
                <a:spcPts val="0"/>
              </a:spcBef>
              <a:spcAft>
                <a:spcPts val="200"/>
              </a:spcAft>
            </a:pPr>
            <a:r>
              <a:rPr lang="en-GB" sz="1500" b="1" dirty="0"/>
              <a:t>Plan your visit</a:t>
            </a:r>
          </a:p>
          <a:p>
            <a:pPr lvl="1">
              <a:lnSpc>
                <a:spcPct val="100000"/>
              </a:lnSpc>
              <a:spcBef>
                <a:spcPts val="0"/>
              </a:spcBef>
              <a:spcAft>
                <a:spcPts val="200"/>
              </a:spcAft>
            </a:pPr>
            <a:r>
              <a:rPr lang="en-GB" sz="1500" dirty="0">
                <a:solidFill>
                  <a:schemeClr val="bg2">
                    <a:lumMod val="50000"/>
                  </a:schemeClr>
                </a:solidFill>
              </a:rPr>
              <a:t>Links about park hours, location and FAQs</a:t>
            </a:r>
          </a:p>
          <a:p>
            <a:pPr lvl="0">
              <a:lnSpc>
                <a:spcPct val="100000"/>
              </a:lnSpc>
              <a:spcBef>
                <a:spcPts val="0"/>
              </a:spcBef>
              <a:spcAft>
                <a:spcPts val="200"/>
              </a:spcAft>
            </a:pPr>
            <a:r>
              <a:rPr lang="en-GB" sz="1500" b="1" dirty="0"/>
              <a:t>Explore </a:t>
            </a:r>
          </a:p>
          <a:p>
            <a:pPr lvl="1">
              <a:lnSpc>
                <a:spcPct val="100000"/>
              </a:lnSpc>
              <a:spcBef>
                <a:spcPts val="0"/>
              </a:spcBef>
              <a:spcAft>
                <a:spcPts val="200"/>
              </a:spcAft>
            </a:pPr>
            <a:r>
              <a:rPr lang="en-GB" sz="1500" dirty="0">
                <a:solidFill>
                  <a:schemeClr val="bg2">
                    <a:lumMod val="50000"/>
                  </a:schemeClr>
                </a:solidFill>
              </a:rPr>
              <a:t>Links about the park’s attractions, rides, shopping areas and events</a:t>
            </a:r>
          </a:p>
          <a:p>
            <a:pPr lvl="0">
              <a:lnSpc>
                <a:spcPct val="100000"/>
              </a:lnSpc>
              <a:spcBef>
                <a:spcPts val="0"/>
              </a:spcBef>
              <a:spcAft>
                <a:spcPts val="200"/>
              </a:spcAft>
            </a:pPr>
            <a:r>
              <a:rPr lang="en-GB" sz="1500" b="1" dirty="0"/>
              <a:t>Tickets</a:t>
            </a:r>
          </a:p>
          <a:p>
            <a:pPr lvl="1">
              <a:lnSpc>
                <a:spcPct val="100000"/>
              </a:lnSpc>
              <a:spcBef>
                <a:spcPts val="0"/>
              </a:spcBef>
              <a:spcAft>
                <a:spcPts val="200"/>
              </a:spcAft>
            </a:pPr>
            <a:r>
              <a:rPr lang="en-GB" sz="1500" dirty="0">
                <a:solidFill>
                  <a:schemeClr val="bg2">
                    <a:lumMod val="50000"/>
                  </a:schemeClr>
                </a:solidFill>
              </a:rPr>
              <a:t>Links to different types of park admission</a:t>
            </a:r>
          </a:p>
          <a:p>
            <a:pPr lvl="0">
              <a:lnSpc>
                <a:spcPct val="100000"/>
              </a:lnSpc>
              <a:spcBef>
                <a:spcPts val="0"/>
              </a:spcBef>
              <a:spcAft>
                <a:spcPts val="200"/>
              </a:spcAft>
            </a:pPr>
            <a:r>
              <a:rPr lang="en-GB" sz="1500" b="1" dirty="0"/>
              <a:t>Offers</a:t>
            </a:r>
          </a:p>
          <a:p>
            <a:pPr lvl="1">
              <a:lnSpc>
                <a:spcPct val="100000"/>
              </a:lnSpc>
              <a:spcBef>
                <a:spcPts val="0"/>
              </a:spcBef>
              <a:spcAft>
                <a:spcPts val="200"/>
              </a:spcAft>
            </a:pPr>
            <a:r>
              <a:rPr lang="en-GB" sz="1500" dirty="0">
                <a:solidFill>
                  <a:schemeClr val="bg2">
                    <a:lumMod val="50000"/>
                  </a:schemeClr>
                </a:solidFill>
              </a:rPr>
              <a:t>Links to new offers or seasonal promotions</a:t>
            </a:r>
          </a:p>
          <a:p>
            <a:pPr lvl="0">
              <a:lnSpc>
                <a:spcPct val="100000"/>
              </a:lnSpc>
              <a:spcBef>
                <a:spcPts val="0"/>
              </a:spcBef>
              <a:spcAft>
                <a:spcPts val="200"/>
              </a:spcAft>
            </a:pPr>
            <a:r>
              <a:rPr lang="en-GB" sz="1500" b="1" dirty="0"/>
              <a:t>Events</a:t>
            </a:r>
          </a:p>
          <a:p>
            <a:pPr lvl="1">
              <a:lnSpc>
                <a:spcPct val="100000"/>
              </a:lnSpc>
              <a:spcBef>
                <a:spcPts val="0"/>
              </a:spcBef>
              <a:spcAft>
                <a:spcPts val="200"/>
              </a:spcAft>
            </a:pPr>
            <a:r>
              <a:rPr lang="en-GB" sz="1500" dirty="0">
                <a:solidFill>
                  <a:schemeClr val="bg2">
                    <a:lumMod val="50000"/>
                  </a:schemeClr>
                </a:solidFill>
              </a:rPr>
              <a:t>Links to the park’s event calendar</a:t>
            </a:r>
          </a:p>
          <a:p>
            <a:pPr lvl="0">
              <a:lnSpc>
                <a:spcPct val="100000"/>
              </a:lnSpc>
              <a:spcBef>
                <a:spcPts val="0"/>
              </a:spcBef>
              <a:spcAft>
                <a:spcPts val="200"/>
              </a:spcAft>
            </a:pPr>
            <a:r>
              <a:rPr lang="en-GB" sz="1500" b="1" dirty="0"/>
              <a:t>Group Booking</a:t>
            </a:r>
          </a:p>
          <a:p>
            <a:pPr lvl="1">
              <a:lnSpc>
                <a:spcPct val="100000"/>
              </a:lnSpc>
              <a:spcBef>
                <a:spcPts val="0"/>
              </a:spcBef>
              <a:spcAft>
                <a:spcPts val="200"/>
              </a:spcAft>
            </a:pPr>
            <a:r>
              <a:rPr lang="en-GB" sz="1500" dirty="0">
                <a:solidFill>
                  <a:schemeClr val="bg2">
                    <a:lumMod val="50000"/>
                  </a:schemeClr>
                </a:solidFill>
              </a:rPr>
              <a:t>A special for large crowd/party booking. </a:t>
            </a:r>
          </a:p>
          <a:p>
            <a:pPr lvl="0">
              <a:lnSpc>
                <a:spcPct val="100000"/>
              </a:lnSpc>
              <a:spcBef>
                <a:spcPts val="0"/>
              </a:spcBef>
              <a:spcAft>
                <a:spcPts val="200"/>
              </a:spcAft>
            </a:pPr>
            <a:r>
              <a:rPr lang="en-GB" sz="1500" b="1" dirty="0"/>
              <a:t>Language Selection</a:t>
            </a:r>
          </a:p>
          <a:p>
            <a:pPr lvl="1">
              <a:lnSpc>
                <a:spcPct val="100000"/>
              </a:lnSpc>
              <a:spcBef>
                <a:spcPts val="0"/>
              </a:spcBef>
              <a:spcAft>
                <a:spcPts val="200"/>
              </a:spcAft>
            </a:pPr>
            <a:r>
              <a:rPr lang="en-GB" sz="1500" dirty="0">
                <a:solidFill>
                  <a:schemeClr val="bg2">
                    <a:lumMod val="50000"/>
                  </a:schemeClr>
                </a:solidFill>
              </a:rPr>
              <a:t>Provides multi-language support in Arabic and English</a:t>
            </a:r>
          </a:p>
          <a:p>
            <a:pPr lvl="0">
              <a:lnSpc>
                <a:spcPct val="100000"/>
              </a:lnSpc>
              <a:spcBef>
                <a:spcPts val="0"/>
              </a:spcBef>
              <a:spcAft>
                <a:spcPts val="200"/>
              </a:spcAft>
            </a:pPr>
            <a:r>
              <a:rPr lang="en-GB" sz="1500" b="1" dirty="0"/>
              <a:t>Account Creation/Login</a:t>
            </a:r>
          </a:p>
          <a:p>
            <a:pPr lvl="1">
              <a:lnSpc>
                <a:spcPct val="100000"/>
              </a:lnSpc>
              <a:spcBef>
                <a:spcPts val="0"/>
              </a:spcBef>
              <a:spcAft>
                <a:spcPts val="200"/>
              </a:spcAft>
            </a:pPr>
            <a:r>
              <a:rPr lang="en-GB" sz="1500" dirty="0">
                <a:solidFill>
                  <a:schemeClr val="bg2">
                    <a:lumMod val="50000"/>
                  </a:schemeClr>
                </a:solidFill>
              </a:rPr>
              <a:t>For season’s pass holders and members to access members only promotions</a:t>
            </a:r>
          </a:p>
        </p:txBody>
      </p:sp>
      <p:sp>
        <p:nvSpPr>
          <p:cNvPr id="4" name="Title 1">
            <a:extLst>
              <a:ext uri="{FF2B5EF4-FFF2-40B4-BE49-F238E27FC236}">
                <a16:creationId xmlns:a16="http://schemas.microsoft.com/office/drawing/2014/main" id="{42BA16B6-6D10-497C-A776-9ED7FD7592A5}"/>
              </a:ext>
            </a:extLst>
          </p:cNvPr>
          <p:cNvSpPr>
            <a:spLocks noGrp="1"/>
          </p:cNvSpPr>
          <p:nvPr>
            <p:ph type="title"/>
          </p:nvPr>
        </p:nvSpPr>
        <p:spPr/>
        <p:txBody>
          <a:bodyPr>
            <a:normAutofit/>
          </a:bodyPr>
          <a:lstStyle/>
          <a:p>
            <a:r>
              <a:rPr lang="en-GB" sz="3000" dirty="0"/>
              <a:t>Theme park review – Ferrari World and Warner Bros. World</a:t>
            </a:r>
          </a:p>
        </p:txBody>
      </p:sp>
    </p:spTree>
    <p:extLst>
      <p:ext uri="{BB962C8B-B14F-4D97-AF65-F5344CB8AC3E}">
        <p14:creationId xmlns:p14="http://schemas.microsoft.com/office/powerpoint/2010/main" val="408378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6A5EC-81D5-4BFE-B8F7-9C2983EF2D32}"/>
              </a:ext>
            </a:extLst>
          </p:cNvPr>
          <p:cNvSpPr>
            <a:spLocks noGrp="1"/>
          </p:cNvSpPr>
          <p:nvPr>
            <p:ph type="body" sz="half" idx="2"/>
          </p:nvPr>
        </p:nvSpPr>
        <p:spPr/>
        <p:txBody>
          <a:bodyPr>
            <a:normAutofit lnSpcReduction="10000"/>
          </a:bodyPr>
          <a:lstStyle/>
          <a:p>
            <a:pPr marL="0" indent="0">
              <a:buNone/>
            </a:pPr>
            <a:r>
              <a:rPr lang="en-GB" sz="1600" dirty="0"/>
              <a:t>The Disney World theme park in Orlando provides well organized links for ease of navigation. The graphics and the overall presentation are professionally laid out and all the aspects of the web site are very well considered. Disney world also offers an online shopping page for Disney merchandise and a personal planning experience page, specific to Disney World which attracts visitors. </a:t>
            </a:r>
          </a:p>
          <a:p>
            <a:pPr marL="0" indent="0">
              <a:buNone/>
            </a:pPr>
            <a:r>
              <a:rPr lang="en-GB" sz="1600" dirty="0"/>
              <a:t>Below are the aspects of the website that appear to work well in attracting customers. </a:t>
            </a:r>
          </a:p>
          <a:p>
            <a:r>
              <a:rPr lang="en-GB" sz="1600" b="1" dirty="0"/>
              <a:t>Parks and Tickets</a:t>
            </a:r>
          </a:p>
          <a:p>
            <a:pPr lvl="1"/>
            <a:r>
              <a:rPr lang="en-GB" sz="1600" dirty="0">
                <a:solidFill>
                  <a:schemeClr val="bg2">
                    <a:lumMod val="50000"/>
                  </a:schemeClr>
                </a:solidFill>
              </a:rPr>
              <a:t>Links to park hours and purchasing tickets</a:t>
            </a:r>
          </a:p>
          <a:p>
            <a:pPr lvl="0"/>
            <a:r>
              <a:rPr lang="en-GB" sz="1600" b="1" dirty="0"/>
              <a:t>Places to Stay</a:t>
            </a:r>
          </a:p>
          <a:p>
            <a:pPr lvl="1"/>
            <a:r>
              <a:rPr lang="en-GB" sz="1600" dirty="0">
                <a:solidFill>
                  <a:schemeClr val="bg2">
                    <a:lumMod val="50000"/>
                  </a:schemeClr>
                </a:solidFill>
              </a:rPr>
              <a:t>Disney World specific service where for booking stays in Disney world hotels</a:t>
            </a:r>
          </a:p>
          <a:p>
            <a:pPr lvl="0"/>
            <a:r>
              <a:rPr lang="en-GB" sz="1600" b="1" dirty="0"/>
              <a:t>Things to Do</a:t>
            </a:r>
          </a:p>
          <a:p>
            <a:pPr lvl="1"/>
            <a:r>
              <a:rPr lang="en-GB" sz="1600" dirty="0">
                <a:solidFill>
                  <a:schemeClr val="bg2">
                    <a:lumMod val="50000"/>
                  </a:schemeClr>
                </a:solidFill>
              </a:rPr>
              <a:t>Links for dining, shopping and attraction activities</a:t>
            </a:r>
          </a:p>
          <a:p>
            <a:pPr lvl="0"/>
            <a:r>
              <a:rPr lang="en-GB" sz="1600" b="1" dirty="0"/>
              <a:t>Help and Rules</a:t>
            </a:r>
          </a:p>
          <a:p>
            <a:pPr lvl="1"/>
            <a:r>
              <a:rPr lang="en-GB" sz="1600" dirty="0">
                <a:solidFill>
                  <a:schemeClr val="bg2">
                    <a:lumMod val="50000"/>
                  </a:schemeClr>
                </a:solidFill>
              </a:rPr>
              <a:t>Customer service page. Provides information about guest services, disability services, FAQs and contacting support</a:t>
            </a:r>
          </a:p>
          <a:p>
            <a:pPr lvl="0"/>
            <a:r>
              <a:rPr lang="en-GB" sz="1600" b="1" dirty="0"/>
              <a:t>Cart</a:t>
            </a:r>
          </a:p>
          <a:p>
            <a:pPr lvl="1"/>
            <a:r>
              <a:rPr lang="en-GB" sz="1600" dirty="0">
                <a:solidFill>
                  <a:schemeClr val="bg2">
                    <a:lumMod val="50000"/>
                  </a:schemeClr>
                </a:solidFill>
              </a:rPr>
              <a:t>E-cart for purchase and checkout</a:t>
            </a:r>
          </a:p>
          <a:p>
            <a:pPr lvl="0"/>
            <a:r>
              <a:rPr lang="en-GB" sz="1600" b="1" dirty="0"/>
              <a:t>Personal planning experience (My Disney Experience)</a:t>
            </a:r>
          </a:p>
          <a:p>
            <a:pPr lvl="1"/>
            <a:r>
              <a:rPr lang="en-GB" sz="1600" dirty="0">
                <a:solidFill>
                  <a:schemeClr val="bg2">
                    <a:lumMod val="50000"/>
                  </a:schemeClr>
                </a:solidFill>
              </a:rPr>
              <a:t>Disney World specific web feature that allows visitors to create a profile, photo album and itinerary when visiting the theme park. </a:t>
            </a:r>
          </a:p>
          <a:p>
            <a:pPr marL="0" indent="0">
              <a:buNone/>
            </a:pPr>
            <a:endParaRPr lang="en-GB" dirty="0"/>
          </a:p>
        </p:txBody>
      </p:sp>
      <p:sp>
        <p:nvSpPr>
          <p:cNvPr id="4" name="Title 1">
            <a:extLst>
              <a:ext uri="{FF2B5EF4-FFF2-40B4-BE49-F238E27FC236}">
                <a16:creationId xmlns:a16="http://schemas.microsoft.com/office/drawing/2014/main" id="{5935605C-7165-4D91-B2C0-F301B70FDE3C}"/>
              </a:ext>
            </a:extLst>
          </p:cNvPr>
          <p:cNvSpPr>
            <a:spLocks noGrp="1"/>
          </p:cNvSpPr>
          <p:nvPr>
            <p:ph type="title"/>
          </p:nvPr>
        </p:nvSpPr>
        <p:spPr/>
        <p:txBody>
          <a:bodyPr>
            <a:normAutofit/>
          </a:bodyPr>
          <a:lstStyle/>
          <a:p>
            <a:r>
              <a:rPr lang="en-GB" sz="3000" dirty="0"/>
              <a:t>Theme park review – Disney World</a:t>
            </a:r>
          </a:p>
        </p:txBody>
      </p:sp>
    </p:spTree>
    <p:extLst>
      <p:ext uri="{BB962C8B-B14F-4D97-AF65-F5344CB8AC3E}">
        <p14:creationId xmlns:p14="http://schemas.microsoft.com/office/powerpoint/2010/main" val="326025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67E4D-40D6-4D1C-AD28-FE6081FD991D}"/>
              </a:ext>
            </a:extLst>
          </p:cNvPr>
          <p:cNvSpPr>
            <a:spLocks noGrp="1"/>
          </p:cNvSpPr>
          <p:nvPr>
            <p:ph type="body" sz="half" idx="2"/>
          </p:nvPr>
        </p:nvSpPr>
        <p:spPr/>
        <p:txBody>
          <a:bodyPr>
            <a:normAutofit fontScale="92500" lnSpcReduction="20000"/>
          </a:bodyPr>
          <a:lstStyle/>
          <a:p>
            <a:pPr marL="0" indent="0">
              <a:buNone/>
            </a:pPr>
            <a:r>
              <a:rPr lang="en-GB" sz="1600" dirty="0"/>
              <a:t>The Europa Park website’s most important aspect is its minimalistic design. Navigating the site is easy and with less elements/objects, makes the webpage load faster. </a:t>
            </a:r>
          </a:p>
          <a:p>
            <a:pPr marL="0" indent="0">
              <a:buNone/>
            </a:pPr>
            <a:r>
              <a:rPr lang="en-GB" sz="1600" dirty="0"/>
              <a:t>Below are the additional positive aspects observed in the website. </a:t>
            </a:r>
          </a:p>
          <a:p>
            <a:pPr marL="0" indent="0">
              <a:buNone/>
            </a:pPr>
            <a:endParaRPr lang="en-GB" sz="1600" dirty="0"/>
          </a:p>
          <a:p>
            <a:pPr lvl="0"/>
            <a:r>
              <a:rPr lang="en-GB" sz="1600" b="1" dirty="0"/>
              <a:t>Attractions</a:t>
            </a:r>
          </a:p>
          <a:p>
            <a:pPr lvl="1"/>
            <a:r>
              <a:rPr lang="en-GB" sz="1600" dirty="0">
                <a:solidFill>
                  <a:schemeClr val="bg2">
                    <a:lumMod val="50000"/>
                  </a:schemeClr>
                </a:solidFill>
              </a:rPr>
              <a:t>Links to all Europa Park’s rides and attractions</a:t>
            </a:r>
          </a:p>
          <a:p>
            <a:pPr lvl="0"/>
            <a:r>
              <a:rPr lang="en-GB" sz="1600" b="1" dirty="0"/>
              <a:t>Shows and Events</a:t>
            </a:r>
          </a:p>
          <a:p>
            <a:pPr lvl="1"/>
            <a:r>
              <a:rPr lang="en-GB" sz="1600" dirty="0">
                <a:solidFill>
                  <a:schemeClr val="bg2">
                    <a:lumMod val="50000"/>
                  </a:schemeClr>
                </a:solidFill>
              </a:rPr>
              <a:t>Links to events and calendar including showtimes</a:t>
            </a:r>
          </a:p>
          <a:p>
            <a:pPr lvl="0"/>
            <a:r>
              <a:rPr lang="en-GB" sz="1600" b="1" dirty="0"/>
              <a:t>Accommodation</a:t>
            </a:r>
          </a:p>
          <a:p>
            <a:pPr lvl="1"/>
            <a:r>
              <a:rPr lang="en-GB" sz="1600" dirty="0">
                <a:solidFill>
                  <a:schemeClr val="bg2">
                    <a:lumMod val="50000"/>
                  </a:schemeClr>
                </a:solidFill>
              </a:rPr>
              <a:t>Links to Europa Park theme park hotels</a:t>
            </a:r>
          </a:p>
          <a:p>
            <a:pPr lvl="0"/>
            <a:r>
              <a:rPr lang="en-GB" sz="1600" b="1" dirty="0"/>
              <a:t>Food and Drink</a:t>
            </a:r>
          </a:p>
          <a:p>
            <a:pPr lvl="1"/>
            <a:r>
              <a:rPr lang="en-GB" sz="1600" dirty="0">
                <a:solidFill>
                  <a:schemeClr val="bg2">
                    <a:lumMod val="50000"/>
                  </a:schemeClr>
                </a:solidFill>
              </a:rPr>
              <a:t>Links to all restaurants and bars in the park</a:t>
            </a:r>
          </a:p>
          <a:p>
            <a:pPr lvl="0"/>
            <a:r>
              <a:rPr lang="en-GB" sz="1600" b="1" dirty="0"/>
              <a:t>Tickets and Gift Cards</a:t>
            </a:r>
          </a:p>
          <a:p>
            <a:pPr lvl="1"/>
            <a:r>
              <a:rPr lang="en-GB" sz="1600" dirty="0">
                <a:solidFill>
                  <a:schemeClr val="bg2">
                    <a:lumMod val="50000"/>
                  </a:schemeClr>
                </a:solidFill>
              </a:rPr>
              <a:t>Links to purchase park tickets including groups, school trips and hotel gift cards</a:t>
            </a:r>
          </a:p>
          <a:p>
            <a:pPr lvl="0"/>
            <a:r>
              <a:rPr lang="en-GB" sz="1600" b="1" dirty="0"/>
              <a:t>Info</a:t>
            </a:r>
          </a:p>
          <a:p>
            <a:pPr lvl="1"/>
            <a:r>
              <a:rPr lang="en-GB" sz="1600" dirty="0">
                <a:solidFill>
                  <a:schemeClr val="bg2">
                    <a:lumMod val="50000"/>
                  </a:schemeClr>
                </a:solidFill>
              </a:rPr>
              <a:t>Provides information about the park’s location, operating hours and other services such birthday parties and loss report</a:t>
            </a:r>
          </a:p>
          <a:p>
            <a:pPr lvl="0"/>
            <a:r>
              <a:rPr lang="en-GB" sz="1600" b="1" dirty="0"/>
              <a:t>Language support</a:t>
            </a:r>
          </a:p>
          <a:p>
            <a:pPr lvl="1"/>
            <a:r>
              <a:rPr lang="en-GB" sz="1600" dirty="0">
                <a:solidFill>
                  <a:schemeClr val="bg2">
                    <a:lumMod val="50000"/>
                  </a:schemeClr>
                </a:solidFill>
              </a:rPr>
              <a:t>Europa Park’s website supports English, German, French, Italian and Dutch languages</a:t>
            </a:r>
          </a:p>
          <a:p>
            <a:pPr lvl="0"/>
            <a:endParaRPr lang="en-GB" sz="1600" dirty="0"/>
          </a:p>
          <a:p>
            <a:pPr marL="0" indent="0">
              <a:buNone/>
            </a:pPr>
            <a:endParaRPr lang="en-GB" sz="1600" dirty="0"/>
          </a:p>
        </p:txBody>
      </p:sp>
      <p:sp>
        <p:nvSpPr>
          <p:cNvPr id="4" name="Title 1">
            <a:extLst>
              <a:ext uri="{FF2B5EF4-FFF2-40B4-BE49-F238E27FC236}">
                <a16:creationId xmlns:a16="http://schemas.microsoft.com/office/drawing/2014/main" id="{E16DE3E7-2C67-4BD1-ADA8-1D92391EAF9F}"/>
              </a:ext>
            </a:extLst>
          </p:cNvPr>
          <p:cNvSpPr>
            <a:spLocks noGrp="1"/>
          </p:cNvSpPr>
          <p:nvPr>
            <p:ph type="title"/>
          </p:nvPr>
        </p:nvSpPr>
        <p:spPr/>
        <p:txBody>
          <a:bodyPr>
            <a:normAutofit/>
          </a:bodyPr>
          <a:lstStyle/>
          <a:p>
            <a:r>
              <a:rPr lang="en-GB" sz="3000" dirty="0"/>
              <a:t>Theme park review – Europa Park</a:t>
            </a:r>
          </a:p>
        </p:txBody>
      </p:sp>
    </p:spTree>
    <p:extLst>
      <p:ext uri="{BB962C8B-B14F-4D97-AF65-F5344CB8AC3E}">
        <p14:creationId xmlns:p14="http://schemas.microsoft.com/office/powerpoint/2010/main" val="279924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5F18C-DF12-4601-B9DE-00427CD22F09}"/>
              </a:ext>
            </a:extLst>
          </p:cNvPr>
          <p:cNvSpPr>
            <a:spLocks noGrp="1"/>
          </p:cNvSpPr>
          <p:nvPr>
            <p:ph type="body" sz="half" idx="2"/>
          </p:nvPr>
        </p:nvSpPr>
        <p:spPr/>
        <p:txBody>
          <a:bodyPr>
            <a:normAutofit/>
          </a:bodyPr>
          <a:lstStyle/>
          <a:p>
            <a:pPr marL="0" indent="0">
              <a:buNone/>
            </a:pPr>
            <a:r>
              <a:rPr lang="en-GB" sz="1600" dirty="0"/>
              <a:t>The LunEur park has aspects in the page that do not work well in attracting potential customers. The website has poorly implemented features including poor colour theme selection, language support and user experience making it very unattractive and hard to navigate in.</a:t>
            </a:r>
          </a:p>
          <a:p>
            <a:pPr marL="0" indent="0">
              <a:buNone/>
            </a:pPr>
            <a:r>
              <a:rPr lang="en-GB" sz="1600" dirty="0"/>
              <a:t>Below are the list of website aspects that do not work well with potential customers:</a:t>
            </a:r>
          </a:p>
          <a:p>
            <a:pPr lvl="0"/>
            <a:r>
              <a:rPr lang="en-GB" sz="1600" b="1" dirty="0"/>
              <a:t>Overall site design</a:t>
            </a:r>
          </a:p>
          <a:p>
            <a:pPr lvl="1"/>
            <a:r>
              <a:rPr lang="en-GB" sz="1600" dirty="0">
                <a:solidFill>
                  <a:schemeClr val="bg2">
                    <a:lumMod val="50000"/>
                  </a:schemeClr>
                </a:solidFill>
              </a:rPr>
              <a:t>The site design appears too simple, lacking impactful visual. The site looks like a regular blog-posting website with the entire site’s width limited to about 70% percent of usable page real estate</a:t>
            </a:r>
          </a:p>
          <a:p>
            <a:pPr lvl="0"/>
            <a:r>
              <a:rPr lang="en-GB" sz="1600" b="1" dirty="0"/>
              <a:t>Language support</a:t>
            </a:r>
          </a:p>
          <a:p>
            <a:pPr lvl="1"/>
            <a:r>
              <a:rPr lang="en-GB" sz="1600" dirty="0">
                <a:solidFill>
                  <a:schemeClr val="bg2">
                    <a:lumMod val="50000"/>
                  </a:schemeClr>
                </a:solidFill>
              </a:rPr>
              <a:t>The website does not support English navigation completely ignoring English speaking customers that would like to visit Rome’s oldest theme park</a:t>
            </a:r>
          </a:p>
          <a:p>
            <a:pPr lvl="0"/>
            <a:r>
              <a:rPr lang="en-GB" sz="1600" b="1" dirty="0"/>
              <a:t>Navigation</a:t>
            </a:r>
          </a:p>
          <a:p>
            <a:pPr lvl="1"/>
            <a:r>
              <a:rPr lang="en-GB" sz="1600" dirty="0">
                <a:solidFill>
                  <a:schemeClr val="bg2">
                    <a:lumMod val="50000"/>
                  </a:schemeClr>
                </a:solidFill>
              </a:rPr>
              <a:t>The navigation links are redundant. The navigation links in the header are also provided in the website body. There is no proper navigation flow that takes a visitor from browsing an attraction to purchasing a ticket</a:t>
            </a:r>
          </a:p>
          <a:p>
            <a:pPr lvl="0"/>
            <a:r>
              <a:rPr lang="en-GB" sz="1600" b="1" dirty="0"/>
              <a:t>Non-usable links</a:t>
            </a:r>
          </a:p>
          <a:p>
            <a:pPr lvl="1"/>
            <a:r>
              <a:rPr lang="en-GB" sz="1600" dirty="0">
                <a:solidFill>
                  <a:schemeClr val="bg2">
                    <a:lumMod val="50000"/>
                  </a:schemeClr>
                </a:solidFill>
              </a:rPr>
              <a:t>There is an ice cream and McDonald’s link in the footer of the page that has no definition or purpose</a:t>
            </a:r>
          </a:p>
          <a:p>
            <a:pPr marL="0" indent="0">
              <a:buNone/>
            </a:pPr>
            <a:endParaRPr lang="en-GB" sz="1600" dirty="0"/>
          </a:p>
        </p:txBody>
      </p:sp>
      <p:sp>
        <p:nvSpPr>
          <p:cNvPr id="4" name="Title 1">
            <a:extLst>
              <a:ext uri="{FF2B5EF4-FFF2-40B4-BE49-F238E27FC236}">
                <a16:creationId xmlns:a16="http://schemas.microsoft.com/office/drawing/2014/main" id="{471F826A-B9E4-4894-B14F-18C5D3A79B06}"/>
              </a:ext>
            </a:extLst>
          </p:cNvPr>
          <p:cNvSpPr>
            <a:spLocks noGrp="1"/>
          </p:cNvSpPr>
          <p:nvPr>
            <p:ph type="title"/>
          </p:nvPr>
        </p:nvSpPr>
        <p:spPr/>
        <p:txBody>
          <a:bodyPr>
            <a:normAutofit/>
          </a:bodyPr>
          <a:lstStyle/>
          <a:p>
            <a:r>
              <a:rPr lang="en-GB" sz="3000" dirty="0"/>
              <a:t>Theme park review – </a:t>
            </a:r>
            <a:r>
              <a:rPr lang="en-GB" sz="3000" dirty="0" err="1"/>
              <a:t>LunEur</a:t>
            </a:r>
            <a:r>
              <a:rPr lang="en-GB" sz="3000" dirty="0"/>
              <a:t> park</a:t>
            </a:r>
          </a:p>
        </p:txBody>
      </p:sp>
    </p:spTree>
    <p:extLst>
      <p:ext uri="{BB962C8B-B14F-4D97-AF65-F5344CB8AC3E}">
        <p14:creationId xmlns:p14="http://schemas.microsoft.com/office/powerpoint/2010/main" val="1138555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TotalTime>
  <Words>1458</Words>
  <Application>Microsoft Office PowerPoint</Application>
  <PresentationFormat>Widescreen</PresentationFormat>
  <Paragraphs>128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Alternative World</vt:lpstr>
      <vt:lpstr>PowerPoint Presentation</vt:lpstr>
      <vt:lpstr>Purpose of a website</vt:lpstr>
      <vt:lpstr>What audiences look for in a website</vt:lpstr>
      <vt:lpstr>List of theme parks reviewed</vt:lpstr>
      <vt:lpstr>Theme park review – Ferrari World and Warner Bros. World</vt:lpstr>
      <vt:lpstr>Theme park review – Disney World</vt:lpstr>
      <vt:lpstr>Theme park review – Europa Park</vt:lpstr>
      <vt:lpstr>Theme park review – LunEur park</vt:lpstr>
      <vt:lpstr>Alternative Worlds Theme Park Attractions</vt:lpstr>
      <vt:lpstr>Site Map</vt:lpstr>
      <vt:lpstr>Wireframes – Desktop – Index</vt:lpstr>
      <vt:lpstr>Wireframes – Desktop – Attractions</vt:lpstr>
      <vt:lpstr>Wireframes – Desktop – Contact Us</vt:lpstr>
      <vt:lpstr>Wireframes – Mobile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Orsini</dc:creator>
  <cp:lastModifiedBy>Mark Eamiguel</cp:lastModifiedBy>
  <cp:revision>105</cp:revision>
  <dcterms:created xsi:type="dcterms:W3CDTF">2019-11-01T11:33:10Z</dcterms:created>
  <dcterms:modified xsi:type="dcterms:W3CDTF">2019-12-30T20:13:21Z</dcterms:modified>
</cp:coreProperties>
</file>