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9" r:id="rId4"/>
    <p:sldId id="263" r:id="rId5"/>
    <p:sldId id="270" r:id="rId6"/>
    <p:sldId id="271" r:id="rId7"/>
    <p:sldId id="272" r:id="rId8"/>
    <p:sldId id="260" r:id="rId9"/>
    <p:sldId id="259" r:id="rId10"/>
    <p:sldId id="266" r:id="rId11"/>
    <p:sldId id="267" r:id="rId12"/>
    <p:sldId id="268" r:id="rId13"/>
    <p:sldId id="257" r:id="rId14"/>
    <p:sldId id="27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3F3"/>
    <a:srgbClr val="DEE6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2"/>
    <p:restoredTop sz="91456"/>
  </p:normalViewPr>
  <p:slideViewPr>
    <p:cSldViewPr snapToGrid="0" snapToObjects="1">
      <p:cViewPr>
        <p:scale>
          <a:sx n="109" d="100"/>
          <a:sy n="109" d="100"/>
        </p:scale>
        <p:origin x="3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12AA7-9395-BC40-B0FE-5BF145F456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7EE4C77-D5DE-CF43-827C-31C6356EC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158A6E91-0CE8-F545-A6C0-A84523B08CB7}"/>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C1BEEE4F-D739-9142-821B-8BC7219726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96ADD1-D894-BC44-9F98-CD3FB9129B3F}"/>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9105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C7174-1F5C-564D-BD1F-1BA34845C2D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8483EC-A69E-454A-8AAB-F92CC2EC7D35}"/>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72581A-3202-5747-BF2E-1A58FA3B6A62}"/>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F72FE5BE-4A1A-E842-85EC-3B5EF97686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851F6F-7482-1B45-A723-440958008A8D}"/>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76260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301CF0-5FD2-064A-85CD-90E519971E4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E481854-C20C-2540-A10C-BAA30AE67CC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CBD3C2-6139-DE46-93AD-7E48878EBE0B}"/>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4396CFB0-7E5B-1244-83A2-398AA7A0EC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CA1738-D409-2442-9B12-14BC279A9C72}"/>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8283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0787E-9AA0-D84D-97B5-B64B9634805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51A560-AAF2-2B41-B054-E0950D165A6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CCA3CA4-EB57-4C4E-9C89-4613F1D39C7A}"/>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DBF7EF4B-8078-DC4A-AD21-A6C06554846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476929-DAD2-824D-8E24-0936171B62B0}"/>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19784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B7DCC0-9242-1044-93E8-B3D4B7414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FA575FF-2584-C14E-9E56-692AA7AE0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BACC0AE-DA61-D24E-9E4B-2FAC867CA726}"/>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782FA3B3-22D6-0F41-A48C-1134F3924D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F25E6F-01E2-BC40-9CAD-1AA465CD1B9E}"/>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69604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EADFA3-D576-5F47-B832-9C7B7A3EE3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D65A3A-9EC4-3548-ADCB-FDD6FBDBFEDC}"/>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1EBFC8-965F-F540-90CB-7E6796A508FE}"/>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2BEB0C4-B0D8-A14F-A05A-B760DCFE8603}"/>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5129DC2A-F768-BC42-9E86-FF37F0D274A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9926125-7301-8D41-B91C-38E47CA610B4}"/>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098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5B2D9-3A14-1540-92F0-B3FBB79BE8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80BA23A-CE70-0946-87E8-D141AF421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6A5E593-ADA5-C04C-9BCC-AAB1C6822FE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B9D2494-1FB7-3D40-BF3C-2EBFCD2AA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3A989AA-747E-D943-BC52-B0205623611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BA80F91-5D9F-8147-9F74-FBF1DE5F1A6C}"/>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8" name="Espace réservé du pied de page 7">
            <a:extLst>
              <a:ext uri="{FF2B5EF4-FFF2-40B4-BE49-F238E27FC236}">
                <a16:creationId xmlns:a16="http://schemas.microsoft.com/office/drawing/2014/main" id="{319BAE48-491A-4647-A993-0B1D0B72A54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8001541-8698-C04D-BB4F-698083354232}"/>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98584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52B8A6-CE9A-A34A-ACAF-9DA0C2AFA97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0A84912-3B4A-A14D-83EC-98391A1F9662}"/>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4" name="Espace réservé du pied de page 3">
            <a:extLst>
              <a:ext uri="{FF2B5EF4-FFF2-40B4-BE49-F238E27FC236}">
                <a16:creationId xmlns:a16="http://schemas.microsoft.com/office/drawing/2014/main" id="{8CF62781-BEDC-804F-A168-89CF52B6A28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1BC411E-C25B-F341-9F2C-7019FC308D46}"/>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78727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390594-59FA-DC4C-B8B0-6DC3BB262689}"/>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3" name="Espace réservé du pied de page 2">
            <a:extLst>
              <a:ext uri="{FF2B5EF4-FFF2-40B4-BE49-F238E27FC236}">
                <a16:creationId xmlns:a16="http://schemas.microsoft.com/office/drawing/2014/main" id="{10864835-5DDE-E348-ACE2-2640B670188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FC424D3-F00A-E240-87C5-6FD48BC13947}"/>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67356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A9AAE-7521-854E-83F0-730660C560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347F08C-FEA9-934E-BA82-D8B2B4DB5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532D74B-6AFA-4B44-A675-45A66D015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E85B4E5-17D0-1E4C-8E6A-B34252F15A57}"/>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A014002C-9A2C-7043-87E5-8DBCA891F50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930560-4CF6-0745-9F87-EF81A447C32D}"/>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95776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B2449-7160-A04C-B6DE-3F1A496D735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a16="http://schemas.microsoft.com/office/drawing/2014/main" id="{E459EB9B-3F63-9545-9759-BDFD14245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FD7D2D5-4E24-7443-B3E0-54CF8F408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ED33B50-BB6E-D44A-9A22-6A43D384926F}"/>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2E8C9B8D-D24B-A646-88C1-BB74F9E285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5D51CA-9E39-624C-BFF3-670B7EA4181E}"/>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30963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19E24B-1A49-8242-B84D-D117DE8C0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6074B65-00FA-3F48-8BAA-37BAE152C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B33F76-5C56-D746-9ED9-7DBDE6FD2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AD4832E6-07CD-C643-93BE-5CD802277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5786B89-F5D6-024F-8733-2DCB0B739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0C9FC-0541-344F-B50D-5BC79892974C}" type="slidenum">
              <a:rPr lang="fr-FR" smtClean="0"/>
              <a:t>‹N°›</a:t>
            </a:fld>
            <a:endParaRPr lang="fr-FR"/>
          </a:p>
        </p:txBody>
      </p:sp>
    </p:spTree>
    <p:extLst>
      <p:ext uri="{BB962C8B-B14F-4D97-AF65-F5344CB8AC3E}">
        <p14:creationId xmlns:p14="http://schemas.microsoft.com/office/powerpoint/2010/main" val="141968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openclassrooms.com/courses/concevez-votre-site-web-avec-php-et-mysql/lire-des-donnees-2" TargetMode="External"/><Relationship Id="rId3" Type="http://schemas.openxmlformats.org/officeDocument/2006/relationships/hyperlink" Target="https://openclassrooms.com/courses/jquery-ecrivez-moins-pour-faire-plus/manipuler-le-contenu" TargetMode="External"/><Relationship Id="rId7" Type="http://schemas.openxmlformats.org/officeDocument/2006/relationships/hyperlink" Target="file:///C:/wamp/www/projetweb/freebie-footer-templates/index.html" TargetMode="External"/><Relationship Id="rId2" Type="http://schemas.openxmlformats.org/officeDocument/2006/relationships/hyperlink" Target="http://memo-web.fr/categorie-jquery-218.php" TargetMode="External"/><Relationship Id="rId1" Type="http://schemas.openxmlformats.org/officeDocument/2006/relationships/slideLayout" Target="../slideLayouts/slideLayout2.xml"/><Relationship Id="rId6" Type="http://schemas.openxmlformats.org/officeDocument/2006/relationships/hyperlink" Target="https://www.journaldunet.fr/web-tech/developpement/1202675-quelles-modifications-faire-dans-les-css-pour-changer-la-couleur-de-la-navbar-barre-de-navigation-dans-bootstrap/" TargetMode="External"/><Relationship Id="rId11" Type="http://schemas.openxmlformats.org/officeDocument/2006/relationships/hyperlink" Target="https://l.facebook.com/l.php?u=https://www.youtube.com/watch?v%3DA0QDIMi7Fok%26t%3D2s&amp;h=ATNy_SuICzFl3D8VSsZvey6QzIDLIqRrT_Ka6qHDbTm6OHwB-GKKnY-k21qV7Il-zTlynmbm914AKFnwMv6D71al8zP_xScwNyksbXfN_b5zHPz4JlGhvkSXdEM" TargetMode="External"/><Relationship Id="rId5" Type="http://schemas.openxmlformats.org/officeDocument/2006/relationships/hyperlink" Target="https://www.w3schools.com/howto/howto_js_rangeslider.asp" TargetMode="External"/><Relationship Id="rId10" Type="http://schemas.openxmlformats.org/officeDocument/2006/relationships/hyperlink" Target="https://openclassrooms.com/courses/programmez-en-oriente-objet-en-php/manipulation-de-donnees-stockees" TargetMode="External"/><Relationship Id="rId4" Type="http://schemas.openxmlformats.org/officeDocument/2006/relationships/hyperlink" Target="https://www.w3schools.com/bootstrap/bootstrap_dropdowns.asp" TargetMode="External"/><Relationship Id="rId9" Type="http://schemas.openxmlformats.org/officeDocument/2006/relationships/hyperlink" Target="https://l.facebook.com/l.php?u=https%3A%2F%2Fopenclassrooms.com%2Fcourses%2Fadoptez-une-architecture-mvc-en-php%2Fisoler-laffichage-du-traitement-php&amp;h=ATNy_SuICzFl3D8VSsZvey6QzIDLIqRrT_Ka6qHDbTm6OHwB-GKKnY-k21qV7Il-zTlynmbm914AKFnwMv6D71al8zP_xScwNyksbXfN_b5zHPz4JlGhvkSXd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83EFB7C-8F80-D74F-9094-2BEE734B2271}"/>
              </a:ext>
            </a:extLst>
          </p:cNvPr>
          <p:cNvSpPr txBox="1"/>
          <p:nvPr/>
        </p:nvSpPr>
        <p:spPr>
          <a:xfrm>
            <a:off x="2448000" y="2448000"/>
            <a:ext cx="7218801" cy="1323439"/>
          </a:xfrm>
          <a:prstGeom prst="rect">
            <a:avLst/>
          </a:prstGeom>
          <a:noFill/>
        </p:spPr>
        <p:txBody>
          <a:bodyPr wrap="square" rtlCol="0">
            <a:spAutoFit/>
          </a:bodyPr>
          <a:lstStyle/>
          <a:p>
            <a:pPr algn="ctr"/>
            <a:r>
              <a:rPr lang="fr-FR" sz="4000" dirty="0"/>
              <a:t>Projet Web dynamique : </a:t>
            </a:r>
          </a:p>
          <a:p>
            <a:pPr algn="ctr"/>
            <a:r>
              <a:rPr lang="fr-FR" sz="4000" i="1" dirty="0"/>
              <a:t>ECELink</a:t>
            </a:r>
          </a:p>
        </p:txBody>
      </p:sp>
      <p:sp>
        <p:nvSpPr>
          <p:cNvPr id="5" name="ZoneTexte 4">
            <a:extLst>
              <a:ext uri="{FF2B5EF4-FFF2-40B4-BE49-F238E27FC236}">
                <a16:creationId xmlns:a16="http://schemas.microsoft.com/office/drawing/2014/main" id="{3589BB2C-2D8C-B74C-A0B4-C5BAD514BE69}"/>
              </a:ext>
            </a:extLst>
          </p:cNvPr>
          <p:cNvSpPr txBox="1"/>
          <p:nvPr/>
        </p:nvSpPr>
        <p:spPr>
          <a:xfrm>
            <a:off x="9256624" y="5457826"/>
            <a:ext cx="2479461" cy="923330"/>
          </a:xfrm>
          <a:prstGeom prst="rect">
            <a:avLst/>
          </a:prstGeom>
          <a:noFill/>
        </p:spPr>
        <p:txBody>
          <a:bodyPr wrap="none" rtlCol="0">
            <a:spAutoFit/>
          </a:bodyPr>
          <a:lstStyle/>
          <a:p>
            <a:r>
              <a:rPr lang="fr-FR" dirty="0"/>
              <a:t>Clément Pécresse Td 10</a:t>
            </a:r>
          </a:p>
          <a:p>
            <a:r>
              <a:rPr lang="fr-FR" dirty="0"/>
              <a:t>Thomas Wuhrlin Td01</a:t>
            </a:r>
          </a:p>
          <a:p>
            <a:r>
              <a:rPr lang="fr-FR" dirty="0"/>
              <a:t>Maxime Toquebiau Td10</a:t>
            </a:r>
          </a:p>
        </p:txBody>
      </p:sp>
    </p:spTree>
    <p:extLst>
      <p:ext uri="{BB962C8B-B14F-4D97-AF65-F5344CB8AC3E}">
        <p14:creationId xmlns:p14="http://schemas.microsoft.com/office/powerpoint/2010/main" val="342062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3FB037-B9EC-F74A-8968-A18D40ED00A0}"/>
              </a:ext>
            </a:extLst>
          </p:cNvPr>
          <p:cNvSpPr>
            <a:spLocks noGrp="1"/>
          </p:cNvSpPr>
          <p:nvPr>
            <p:ph type="title"/>
          </p:nvPr>
        </p:nvSpPr>
        <p:spPr/>
        <p:txBody>
          <a:bodyPr>
            <a:normAutofit/>
          </a:bodyPr>
          <a:lstStyle/>
          <a:p>
            <a:pPr algn="ctr"/>
            <a:r>
              <a:rPr lang="fr-FR" sz="4800" dirty="0"/>
              <a:t>Spécification fonctionnel : PHP, MySQL</a:t>
            </a:r>
          </a:p>
        </p:txBody>
      </p:sp>
      <p:sp>
        <p:nvSpPr>
          <p:cNvPr id="3" name="Espace réservé du contenu 2">
            <a:extLst>
              <a:ext uri="{FF2B5EF4-FFF2-40B4-BE49-F238E27FC236}">
                <a16:creationId xmlns:a16="http://schemas.microsoft.com/office/drawing/2014/main" id="{EE1DE912-D3C7-CC49-9E40-931ED5C57E77}"/>
              </a:ext>
            </a:extLst>
          </p:cNvPr>
          <p:cNvSpPr>
            <a:spLocks noGrp="1"/>
          </p:cNvSpPr>
          <p:nvPr>
            <p:ph idx="1"/>
          </p:nvPr>
        </p:nvSpPr>
        <p:spPr>
          <a:xfrm>
            <a:off x="838200" y="1606550"/>
            <a:ext cx="10515600" cy="4351338"/>
          </a:xfrm>
        </p:spPr>
        <p:txBody>
          <a:bodyPr/>
          <a:lstStyle/>
          <a:p>
            <a:endParaRPr lang="fr-FR" dirty="0"/>
          </a:p>
          <a:p>
            <a:pPr marL="0" indent="0">
              <a:buNone/>
            </a:pPr>
            <a:r>
              <a:rPr lang="fr-FR" sz="2000" dirty="0"/>
              <a:t>Le PHP est un langage extrêmement riche. Il nous permet notamment d’utiliser très dynamiquement des morceaux de code html pour construire des pages plus riches, et surtout qui affichent intelligemment les données de la base de données. </a:t>
            </a:r>
          </a:p>
          <a:p>
            <a:pPr marL="0" indent="0">
              <a:buNone/>
            </a:pPr>
            <a:endParaRPr lang="fr-FR" sz="2000" dirty="0"/>
          </a:p>
          <a:p>
            <a:pPr marL="0" indent="0">
              <a:buNone/>
            </a:pPr>
            <a:r>
              <a:rPr lang="fr-FR" sz="2000" dirty="0"/>
              <a:t>L’utilisation de la Programmation Orientée Objet est également très pratique, surtout pour nous autres experts en Java et C++. Elle nous permet de construire un projet organisé et de simplifier grandement le code. </a:t>
            </a:r>
          </a:p>
        </p:txBody>
      </p:sp>
    </p:spTree>
    <p:extLst>
      <p:ext uri="{BB962C8B-B14F-4D97-AF65-F5344CB8AC3E}">
        <p14:creationId xmlns:p14="http://schemas.microsoft.com/office/powerpoint/2010/main" val="18331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C95677-0448-1540-AF89-7EB8A686BAF8}"/>
              </a:ext>
            </a:extLst>
          </p:cNvPr>
          <p:cNvSpPr>
            <a:spLocks noGrp="1"/>
          </p:cNvSpPr>
          <p:nvPr>
            <p:ph type="title"/>
          </p:nvPr>
        </p:nvSpPr>
        <p:spPr/>
        <p:txBody>
          <a:bodyPr>
            <a:normAutofit/>
          </a:bodyPr>
          <a:lstStyle/>
          <a:p>
            <a:pPr algn="ctr"/>
            <a:r>
              <a:rPr lang="fr-FR" sz="3600" dirty="0"/>
              <a:t>Versioning GIT</a:t>
            </a:r>
          </a:p>
        </p:txBody>
      </p:sp>
      <p:sp>
        <p:nvSpPr>
          <p:cNvPr id="3" name="Espace réservé du contenu 2">
            <a:extLst>
              <a:ext uri="{FF2B5EF4-FFF2-40B4-BE49-F238E27FC236}">
                <a16:creationId xmlns:a16="http://schemas.microsoft.com/office/drawing/2014/main" id="{42D0E636-33DA-EB49-B9D8-9522420EBD5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58632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0842BF-3070-4243-91EF-52407D0F0BB2}"/>
              </a:ext>
            </a:extLst>
          </p:cNvPr>
          <p:cNvSpPr>
            <a:spLocks noGrp="1"/>
          </p:cNvSpPr>
          <p:nvPr>
            <p:ph type="title"/>
          </p:nvPr>
        </p:nvSpPr>
        <p:spPr>
          <a:xfrm>
            <a:off x="838200" y="0"/>
            <a:ext cx="10515600" cy="1325563"/>
          </a:xfrm>
        </p:spPr>
        <p:txBody>
          <a:bodyPr>
            <a:normAutofit/>
          </a:bodyPr>
          <a:lstStyle/>
          <a:p>
            <a:pPr algn="ctr"/>
            <a:r>
              <a:rPr lang="fr-FR" sz="3600" dirty="0"/>
              <a:t>Bilans Personnels</a:t>
            </a:r>
          </a:p>
        </p:txBody>
      </p:sp>
      <p:sp>
        <p:nvSpPr>
          <p:cNvPr id="3" name="Espace réservé du contenu 2">
            <a:extLst>
              <a:ext uri="{FF2B5EF4-FFF2-40B4-BE49-F238E27FC236}">
                <a16:creationId xmlns:a16="http://schemas.microsoft.com/office/drawing/2014/main" id="{99922A7D-47E1-2245-9830-D0440A7041FD}"/>
              </a:ext>
            </a:extLst>
          </p:cNvPr>
          <p:cNvSpPr>
            <a:spLocks noGrp="1"/>
          </p:cNvSpPr>
          <p:nvPr>
            <p:ph idx="1"/>
          </p:nvPr>
        </p:nvSpPr>
        <p:spPr>
          <a:xfrm>
            <a:off x="838200" y="1075765"/>
            <a:ext cx="10515600" cy="5101198"/>
          </a:xfrm>
        </p:spPr>
        <p:txBody>
          <a:bodyPr>
            <a:normAutofit lnSpcReduction="10000"/>
          </a:bodyPr>
          <a:lstStyle/>
          <a:p>
            <a:pPr marL="0" indent="0">
              <a:buNone/>
            </a:pPr>
            <a:r>
              <a:rPr lang="fr-FR" sz="1200" b="1" dirty="0"/>
              <a:t>Maxime Toquebiau</a:t>
            </a:r>
          </a:p>
          <a:p>
            <a:r>
              <a:rPr lang="fr-FR" sz="1200" dirty="0"/>
              <a:t>Je me suis chargé de la partie back-end du site, j’ai donc dû (ré)apprendre toute la construction d’un site en PHP. </a:t>
            </a:r>
          </a:p>
          <a:p>
            <a:r>
              <a:rPr lang="fr-FR" sz="1200" dirty="0"/>
              <a:t>L’utilisation de la base de donnée a également nécessité que j’utilise la classe PDO et que je revois mes acquis en MySQL et en conception de base.</a:t>
            </a:r>
          </a:p>
          <a:p>
            <a:r>
              <a:rPr lang="fr-FR" sz="1200" dirty="0"/>
              <a:t>La grosse charge de travail n’a pas été vaine : je comprends maintenant le fonctionnement d’un géré par PHP, et suis capable d’en recréer un si l’envie me vient. </a:t>
            </a:r>
          </a:p>
          <a:p>
            <a:r>
              <a:rPr lang="fr-FR" sz="1200" dirty="0"/>
              <a:t>Je regrette juste de ne pas avoir eu plus de temps. Beaucoup d’interactions ne fonctionnent pas, et la conception de la base n’est pas du tout exploitée au maximum. Pour régler ça, ce n’est pas les compétences qui nous manquaient mais bien le temps, ce qui est assez frustrant.</a:t>
            </a:r>
          </a:p>
          <a:p>
            <a:endParaRPr lang="fr-FR" sz="1200" dirty="0"/>
          </a:p>
          <a:p>
            <a:pPr marL="0" indent="0">
              <a:buNone/>
            </a:pPr>
            <a:r>
              <a:rPr lang="fr-FR" sz="1200" b="1" dirty="0"/>
              <a:t>Thomas Wuhrlin</a:t>
            </a:r>
          </a:p>
          <a:p>
            <a:r>
              <a:rPr lang="fr-FR" sz="1200" dirty="0"/>
              <a:t>Ce projet m’a permis de perfectionner mes connaissances en JavaScript et jQuery</a:t>
            </a:r>
          </a:p>
          <a:p>
            <a:r>
              <a:rPr lang="fr-FR" sz="1200" dirty="0"/>
              <a:t>Il m’a également permis de maitriser le Framework Bootstrap qui est très utile pour designer correctement une page web</a:t>
            </a:r>
          </a:p>
          <a:p>
            <a:r>
              <a:rPr lang="fr-FR" sz="1200" dirty="0"/>
              <a:t>Enfin j’ai pu apprendre et comprendre les différentes étapes de confection d’un site internet, ce qui est un vrai plus au point de vue personnel</a:t>
            </a:r>
          </a:p>
          <a:p>
            <a:r>
              <a:rPr lang="fr-FR" sz="1200" dirty="0"/>
              <a:t>J’ai trouvé le concept de projet « piscine » plutôt motivant, dommage que ce soit pendant une période de rush dans les autres matières.</a:t>
            </a:r>
          </a:p>
          <a:p>
            <a:pPr marL="0" indent="0">
              <a:buNone/>
            </a:pPr>
            <a:r>
              <a:rPr lang="fr-FR" sz="1200" b="1" dirty="0"/>
              <a:t>Clément Pecresse</a:t>
            </a:r>
          </a:p>
          <a:p>
            <a:r>
              <a:rPr lang="fr-FR" sz="1200" dirty="0"/>
              <a:t>J’avais la chance d’avoir un background en html CSS JS et notamment bootstrap appris pendant mon stage de cette année. J’ai pu consolider mes acquis et bien avancer sur les design. Ce projet quand à lui m’a appris à utiliser de nouveaux éléments, le PHP et d’autres. </a:t>
            </a:r>
          </a:p>
          <a:p>
            <a:r>
              <a:rPr lang="fr-FR" sz="1200" dirty="0"/>
              <a:t>J’ai trouvé la charge très mal répartit notamment avec les DS à venir (est ce que les professeurs dialoguent entre eux ?) car je n’ai pas, à l’heure qu’il est, pu regarder un de mes cours cette semaine et nous avons quatre DS dans les quatre prochains jours.</a:t>
            </a:r>
          </a:p>
          <a:p>
            <a:r>
              <a:rPr lang="fr-FR" sz="1200" dirty="0"/>
              <a:t>La répartition du travail globale du projet était bonne, l’entente aussi. Chacun a respecté les horaires des séances. </a:t>
            </a:r>
          </a:p>
          <a:p>
            <a:r>
              <a:rPr lang="fr-FR" sz="1200" dirty="0"/>
              <a:t>Avec une durée de travail supérieur le rendu aurait pu être meilleur.</a:t>
            </a:r>
          </a:p>
        </p:txBody>
      </p:sp>
    </p:spTree>
    <p:extLst>
      <p:ext uri="{BB962C8B-B14F-4D97-AF65-F5344CB8AC3E}">
        <p14:creationId xmlns:p14="http://schemas.microsoft.com/office/powerpoint/2010/main" val="227989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7D87A-49EA-F44B-95A4-9BACA2BB50B8}"/>
              </a:ext>
            </a:extLst>
          </p:cNvPr>
          <p:cNvSpPr>
            <a:spLocks noGrp="1"/>
          </p:cNvSpPr>
          <p:nvPr>
            <p:ph type="title"/>
          </p:nvPr>
        </p:nvSpPr>
        <p:spPr/>
        <p:txBody>
          <a:bodyPr>
            <a:normAutofit/>
          </a:bodyPr>
          <a:lstStyle/>
          <a:p>
            <a:pPr algn="ctr"/>
            <a:r>
              <a:rPr lang="fr-FR" sz="3600" dirty="0"/>
              <a:t>Bilan Collectif</a:t>
            </a:r>
          </a:p>
        </p:txBody>
      </p:sp>
      <p:sp>
        <p:nvSpPr>
          <p:cNvPr id="3" name="Espace réservé du contenu 2">
            <a:extLst>
              <a:ext uri="{FF2B5EF4-FFF2-40B4-BE49-F238E27FC236}">
                <a16:creationId xmlns:a16="http://schemas.microsoft.com/office/drawing/2014/main" id="{EF5B9084-9229-3746-955B-643A6A7F1730}"/>
              </a:ext>
            </a:extLst>
          </p:cNvPr>
          <p:cNvSpPr>
            <a:spLocks noGrp="1"/>
          </p:cNvSpPr>
          <p:nvPr>
            <p:ph idx="1"/>
          </p:nvPr>
        </p:nvSpPr>
        <p:spPr>
          <a:xfrm>
            <a:off x="838200" y="1843087"/>
            <a:ext cx="10515600" cy="4333875"/>
          </a:xfrm>
        </p:spPr>
        <p:txBody>
          <a:bodyPr/>
          <a:lstStyle/>
          <a:p>
            <a:r>
              <a:rPr lang="fr-FR" dirty="0"/>
              <a:t>Bonne cohésion et entente d’équipe</a:t>
            </a:r>
          </a:p>
          <a:p>
            <a:r>
              <a:rPr lang="fr-FR" dirty="0"/>
              <a:t> Acquisition  de nouvelles compétences dans différents langages de programmation </a:t>
            </a:r>
            <a:r>
              <a:rPr lang="fr-FR"/>
              <a:t>Web (HTML, CSS, </a:t>
            </a:r>
            <a:r>
              <a:rPr lang="fr-FR" dirty="0"/>
              <a:t>jQuery, JavaScript et PHP notamment)</a:t>
            </a:r>
          </a:p>
          <a:p>
            <a:r>
              <a:rPr lang="fr-FR" dirty="0"/>
              <a:t>Découverte des différentes étapes de préparation d’un site web</a:t>
            </a:r>
          </a:p>
          <a:p>
            <a:r>
              <a:rPr lang="fr-FR" dirty="0"/>
              <a:t>Confection d’une base de donnée en fonction des contraintes d’un cahier des charges précis</a:t>
            </a:r>
          </a:p>
          <a:p>
            <a:pPr marL="0" indent="0">
              <a:buNone/>
            </a:pPr>
            <a:endParaRPr lang="fr-FR" dirty="0"/>
          </a:p>
          <a:p>
            <a:endParaRPr lang="fr-FR" dirty="0"/>
          </a:p>
        </p:txBody>
      </p:sp>
    </p:spTree>
    <p:extLst>
      <p:ext uri="{BB962C8B-B14F-4D97-AF65-F5344CB8AC3E}">
        <p14:creationId xmlns:p14="http://schemas.microsoft.com/office/powerpoint/2010/main" val="156274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E5D2A-FA31-654B-A859-303F9045AAF1}"/>
              </a:ext>
            </a:extLst>
          </p:cNvPr>
          <p:cNvSpPr>
            <a:spLocks noGrp="1"/>
          </p:cNvSpPr>
          <p:nvPr>
            <p:ph type="title"/>
          </p:nvPr>
        </p:nvSpPr>
        <p:spPr>
          <a:xfrm>
            <a:off x="838200" y="0"/>
            <a:ext cx="10515600" cy="1325563"/>
          </a:xfrm>
        </p:spPr>
        <p:txBody>
          <a:bodyPr>
            <a:normAutofit/>
          </a:bodyPr>
          <a:lstStyle/>
          <a:p>
            <a:pPr algn="ctr"/>
            <a:r>
              <a:rPr lang="fr-FR" sz="3600" dirty="0"/>
              <a:t>Bibliographie</a:t>
            </a:r>
          </a:p>
        </p:txBody>
      </p:sp>
      <p:sp>
        <p:nvSpPr>
          <p:cNvPr id="3" name="Espace réservé du contenu 2">
            <a:extLst>
              <a:ext uri="{FF2B5EF4-FFF2-40B4-BE49-F238E27FC236}">
                <a16:creationId xmlns:a16="http://schemas.microsoft.com/office/drawing/2014/main" id="{C87BC4CB-AB0C-6046-9053-5EE65E849C64}"/>
              </a:ext>
            </a:extLst>
          </p:cNvPr>
          <p:cNvSpPr>
            <a:spLocks noGrp="1"/>
          </p:cNvSpPr>
          <p:nvPr>
            <p:ph idx="1"/>
          </p:nvPr>
        </p:nvSpPr>
        <p:spPr>
          <a:xfrm>
            <a:off x="838200" y="1129553"/>
            <a:ext cx="10515600" cy="5047410"/>
          </a:xfrm>
        </p:spPr>
        <p:txBody>
          <a:bodyPr>
            <a:normAutofit/>
          </a:bodyPr>
          <a:lstStyle/>
          <a:p>
            <a:pPr marL="0" indent="0">
              <a:buNone/>
            </a:pPr>
            <a:r>
              <a:rPr lang="fr-FR" sz="1400" b="1" dirty="0"/>
              <a:t>Sources aide globale:</a:t>
            </a:r>
            <a:endParaRPr lang="fr-FR" sz="1400" b="1" u="sng" dirty="0">
              <a:hlinkClick r:id="rId2"/>
            </a:endParaRPr>
          </a:p>
          <a:p>
            <a:pPr marL="0" indent="0">
              <a:buNone/>
            </a:pPr>
            <a:r>
              <a:rPr lang="fr-FR" sz="1400" u="sng" dirty="0">
                <a:hlinkClick r:id="rId2"/>
              </a:rPr>
              <a:t>http://memo-web.fr/categorie-jquery-218.php</a:t>
            </a:r>
            <a:endParaRPr lang="fr-FR" sz="1400" dirty="0"/>
          </a:p>
          <a:p>
            <a:pPr marL="0" indent="0">
              <a:buNone/>
            </a:pPr>
            <a:r>
              <a:rPr lang="fr-FR" sz="1400" u="sng" dirty="0">
                <a:hlinkClick r:id="rId3"/>
              </a:rPr>
              <a:t>https://openclassrooms.com/courses/jquery-ecrivez-moins-pour-faire-plus/manipuler-le-contenu</a:t>
            </a:r>
            <a:endParaRPr lang="fr-FR" sz="1400" dirty="0"/>
          </a:p>
          <a:p>
            <a:pPr marL="0" indent="0">
              <a:buNone/>
            </a:pPr>
            <a:r>
              <a:rPr lang="fr-FR" sz="1400" u="sng" dirty="0">
                <a:hlinkClick r:id="rId4"/>
              </a:rPr>
              <a:t>https://www.w3schools.com/bootstrap/bootstrap_dropdowns.asp</a:t>
            </a:r>
            <a:endParaRPr lang="fr-FR" sz="1400" dirty="0"/>
          </a:p>
          <a:p>
            <a:pPr marL="0" indent="0">
              <a:buNone/>
            </a:pPr>
            <a:r>
              <a:rPr lang="fr-FR" sz="1400" u="sng" dirty="0">
                <a:hlinkClick r:id="rId5"/>
              </a:rPr>
              <a:t>https://www.w3schools.com/howto/howto_js_rangeslider.asp</a:t>
            </a:r>
            <a:endParaRPr lang="fr-FR" sz="1400" u="sng" dirty="0"/>
          </a:p>
          <a:p>
            <a:pPr marL="0" indent="0">
              <a:buNone/>
            </a:pPr>
            <a:r>
              <a:rPr lang="fr-FR" sz="1400" b="1" dirty="0"/>
              <a:t>Template page accueil</a:t>
            </a:r>
            <a:br>
              <a:rPr lang="fr-FR" sz="1400" dirty="0"/>
            </a:br>
            <a:r>
              <a:rPr lang="fr-FR" sz="1400" dirty="0">
                <a:hlinkClick r:id="rId6"/>
              </a:rPr>
              <a:t>https://www.journaldunet.fr/web-tech/developpement/1202675-quelles-modifications-faire-dans-les-css-pour-changer-la-couleur-de-la-navbar-barre-de-navigation-dans-bootstrap/</a:t>
            </a:r>
            <a:endParaRPr lang="fr-FR" sz="1400" dirty="0"/>
          </a:p>
          <a:p>
            <a:pPr marL="0" indent="0">
              <a:buNone/>
            </a:pPr>
            <a:r>
              <a:rPr lang="fr-FR" sz="1400" b="1" dirty="0"/>
              <a:t>Template </a:t>
            </a:r>
            <a:r>
              <a:rPr lang="fr-FR" sz="1400" b="1" dirty="0" err="1"/>
              <a:t>Footer</a:t>
            </a:r>
            <a:br>
              <a:rPr lang="fr-FR" sz="1400" dirty="0"/>
            </a:br>
            <a:r>
              <a:rPr lang="fr-FR" sz="1400" dirty="0">
                <a:hlinkClick r:id="rId7"/>
              </a:rPr>
              <a:t>file:///C:/wamp/www/projetweb/freebie-footer-templates/index.html</a:t>
            </a:r>
            <a:endParaRPr lang="fr-FR" sz="1400" dirty="0"/>
          </a:p>
          <a:p>
            <a:pPr marL="0" indent="0">
              <a:buNone/>
            </a:pPr>
            <a:r>
              <a:rPr lang="fr-FR" sz="1400" b="1" dirty="0" err="1"/>
              <a:t>Openclassroom</a:t>
            </a:r>
            <a:r>
              <a:rPr lang="fr-FR" sz="1400" b="1" dirty="0"/>
              <a:t> courses </a:t>
            </a:r>
            <a:br>
              <a:rPr lang="fr-FR" sz="1400" dirty="0"/>
            </a:br>
            <a:r>
              <a:rPr lang="fr-FR" sz="1400" dirty="0">
                <a:hlinkClick r:id="rId8"/>
              </a:rPr>
              <a:t>https://openclassrooms.com/courses/concevez-votre-site-web-avec-php-et-mysql/lire-des-donnees-2</a:t>
            </a:r>
            <a:br>
              <a:rPr lang="fr-FR" sz="1400" dirty="0"/>
            </a:br>
            <a:r>
              <a:rPr lang="fr-FR" sz="1400" dirty="0">
                <a:hlinkClick r:id="rId9"/>
              </a:rPr>
              <a:t>https://openclassrooms.com/courses/adoptez-une-architecture-mvc-en-php/isoler-laffichage-du-traitement-php</a:t>
            </a:r>
            <a:br>
              <a:rPr lang="fr-FR" sz="1400" dirty="0"/>
            </a:br>
            <a:r>
              <a:rPr lang="fr-FR" sz="1400" dirty="0">
                <a:hlinkClick r:id="rId10"/>
              </a:rPr>
              <a:t>https://openclassrooms.com/courses/programmez-en-oriente-objet-en-php/manipulation-de-donnees-stockees</a:t>
            </a:r>
            <a:endParaRPr lang="fr-FR" sz="1400" dirty="0"/>
          </a:p>
          <a:p>
            <a:pPr marL="0" indent="0">
              <a:buNone/>
            </a:pPr>
            <a:br>
              <a:rPr lang="fr-FR" sz="1400" dirty="0"/>
            </a:br>
            <a:r>
              <a:rPr lang="fr-FR" sz="1400" b="1" dirty="0"/>
              <a:t>modèle interface :</a:t>
            </a:r>
            <a:br>
              <a:rPr lang="fr-FR" sz="1400" dirty="0"/>
            </a:br>
            <a:r>
              <a:rPr lang="fr-FR" sz="1400" dirty="0">
                <a:hlinkClick r:id="rId11"/>
              </a:rPr>
              <a:t>https://www.youtube.com/watch?v=A0QDIMi7Fok&amp;t=2s</a:t>
            </a:r>
            <a:endParaRPr lang="fr-FR" sz="1400" dirty="0"/>
          </a:p>
          <a:p>
            <a:pPr marL="0" indent="0">
              <a:buNone/>
            </a:pPr>
            <a:endParaRPr lang="fr-FR" sz="1400" dirty="0"/>
          </a:p>
        </p:txBody>
      </p:sp>
    </p:spTree>
    <p:extLst>
      <p:ext uri="{BB962C8B-B14F-4D97-AF65-F5344CB8AC3E}">
        <p14:creationId xmlns:p14="http://schemas.microsoft.com/office/powerpoint/2010/main" val="160683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6DFB93-60D5-E746-B5AC-06AE2EADC9E1}"/>
              </a:ext>
            </a:extLst>
          </p:cNvPr>
          <p:cNvSpPr>
            <a:spLocks noGrp="1"/>
          </p:cNvSpPr>
          <p:nvPr>
            <p:ph type="title"/>
          </p:nvPr>
        </p:nvSpPr>
        <p:spPr/>
        <p:txBody>
          <a:bodyPr/>
          <a:lstStyle/>
          <a:p>
            <a:pPr algn="ctr"/>
            <a:r>
              <a:rPr lang="fr-FR" dirty="0"/>
              <a:t>Sommaire</a:t>
            </a:r>
          </a:p>
        </p:txBody>
      </p:sp>
      <p:sp>
        <p:nvSpPr>
          <p:cNvPr id="3" name="Espace réservé du contenu 2">
            <a:extLst>
              <a:ext uri="{FF2B5EF4-FFF2-40B4-BE49-F238E27FC236}">
                <a16:creationId xmlns:a16="http://schemas.microsoft.com/office/drawing/2014/main" id="{C2D36F3D-B028-4445-854B-CE3784BAF918}"/>
              </a:ext>
            </a:extLst>
          </p:cNvPr>
          <p:cNvSpPr>
            <a:spLocks noGrp="1"/>
          </p:cNvSpPr>
          <p:nvPr>
            <p:ph idx="1"/>
          </p:nvPr>
        </p:nvSpPr>
        <p:spPr/>
        <p:txBody>
          <a:bodyPr/>
          <a:lstStyle/>
          <a:p>
            <a:r>
              <a:rPr lang="fr-FR" dirty="0"/>
              <a:t>Conception du back</a:t>
            </a:r>
          </a:p>
          <a:p>
            <a:r>
              <a:rPr lang="fr-FR" dirty="0"/>
              <a:t>Design du front</a:t>
            </a:r>
          </a:p>
          <a:p>
            <a:r>
              <a:rPr lang="fr-FR" dirty="0"/>
              <a:t>Spécifications fonctionnelles</a:t>
            </a:r>
          </a:p>
          <a:p>
            <a:r>
              <a:rPr lang="fr-FR" dirty="0"/>
              <a:t>Versioning GIT</a:t>
            </a:r>
          </a:p>
          <a:p>
            <a:r>
              <a:rPr lang="fr-FR" dirty="0"/>
              <a:t>Bilans individuels</a:t>
            </a:r>
          </a:p>
          <a:p>
            <a:r>
              <a:rPr lang="fr-FR" dirty="0"/>
              <a:t>Bilan collectif</a:t>
            </a:r>
          </a:p>
          <a:p>
            <a:r>
              <a:rPr lang="fr-FR" dirty="0"/>
              <a:t>Bibliographie</a:t>
            </a:r>
          </a:p>
        </p:txBody>
      </p:sp>
    </p:spTree>
    <p:extLst>
      <p:ext uri="{BB962C8B-B14F-4D97-AF65-F5344CB8AC3E}">
        <p14:creationId xmlns:p14="http://schemas.microsoft.com/office/powerpoint/2010/main" val="131388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1C7A3-AC23-4534-AC31-68EC519B740A}"/>
              </a:ext>
            </a:extLst>
          </p:cNvPr>
          <p:cNvSpPr>
            <a:spLocks noGrp="1"/>
          </p:cNvSpPr>
          <p:nvPr>
            <p:ph type="title"/>
          </p:nvPr>
        </p:nvSpPr>
        <p:spPr>
          <a:xfrm>
            <a:off x="640613" y="-146547"/>
            <a:ext cx="10515600" cy="1325563"/>
          </a:xfrm>
        </p:spPr>
        <p:txBody>
          <a:bodyPr>
            <a:normAutofit/>
          </a:bodyPr>
          <a:lstStyle/>
          <a:p>
            <a:pPr algn="ctr"/>
            <a:r>
              <a:rPr lang="fr-FR" sz="3600" dirty="0"/>
              <a:t>Conception du back</a:t>
            </a:r>
            <a:endParaRPr lang="en-US" sz="3600" dirty="0"/>
          </a:p>
        </p:txBody>
      </p:sp>
      <p:sp>
        <p:nvSpPr>
          <p:cNvPr id="6" name="ZoneTexte 5">
            <a:extLst>
              <a:ext uri="{FF2B5EF4-FFF2-40B4-BE49-F238E27FC236}">
                <a16:creationId xmlns:a16="http://schemas.microsoft.com/office/drawing/2014/main" id="{4D799FCF-39A7-40ED-8D1C-5F81F12A43EB}"/>
              </a:ext>
            </a:extLst>
          </p:cNvPr>
          <p:cNvSpPr txBox="1"/>
          <p:nvPr/>
        </p:nvSpPr>
        <p:spPr>
          <a:xfrm>
            <a:off x="271945" y="2350651"/>
            <a:ext cx="4733803" cy="4185761"/>
          </a:xfrm>
          <a:prstGeom prst="rect">
            <a:avLst/>
          </a:prstGeom>
          <a:noFill/>
        </p:spPr>
        <p:txBody>
          <a:bodyPr wrap="square" rtlCol="0">
            <a:spAutoFit/>
          </a:bodyPr>
          <a:lstStyle/>
          <a:p>
            <a:r>
              <a:rPr lang="fr-FR" sz="1400" dirty="0"/>
              <a:t>Voilà (ci-contre) le modèle entités-associations de notre base de données.</a:t>
            </a:r>
          </a:p>
          <a:p>
            <a:r>
              <a:rPr lang="fr-FR" sz="1400" dirty="0"/>
              <a:t>La principale table est Auteur, dont héritent Etudiant, Enseignant et Professionnel. </a:t>
            </a:r>
          </a:p>
          <a:p>
            <a:r>
              <a:rPr lang="fr-FR" sz="1400" dirty="0"/>
              <a:t>Les auteurs peuvent être en relation (ami, professionnel, follow). Ils peuvent également notifier d’autres auteurs (en réagissant ou commentant un post), et s’envoyer des messages.</a:t>
            </a:r>
          </a:p>
          <a:p>
            <a:r>
              <a:rPr lang="fr-FR" sz="1400" dirty="0"/>
              <a:t>Post regroupe tous les types de post : </a:t>
            </a:r>
            <a:r>
              <a:rPr lang="fr-FR" sz="1400" dirty="0" err="1"/>
              <a:t>Video</a:t>
            </a:r>
            <a:r>
              <a:rPr lang="fr-FR" sz="1400" dirty="0"/>
              <a:t>, Photo, Offre, Statut.</a:t>
            </a:r>
          </a:p>
          <a:p>
            <a:r>
              <a:rPr lang="fr-FR" sz="1400" dirty="0"/>
              <a:t>Les auteurs peuvent publier des Posts et des évènements. Ils peuvent aussi commenter ou réagir aux Posts, et participer aux évènements.</a:t>
            </a:r>
          </a:p>
          <a:p>
            <a:r>
              <a:rPr lang="fr-FR" sz="1400" dirty="0"/>
              <a:t>Toutes les tables sont indexées. On retrouve également partout l’attribut « actif ». Il sert à supprimer virtuellement (désactiver) des champs dans la table. Un admin pourra ensuite décider de réactiver un champs désactivé, ou de supprimer définitivement tous les champs désactivés de la table, par exemple.</a:t>
            </a:r>
            <a:endParaRPr lang="en-US" sz="1400" dirty="0"/>
          </a:p>
        </p:txBody>
      </p:sp>
      <p:pic>
        <p:nvPicPr>
          <p:cNvPr id="8" name="Image 7">
            <a:extLst>
              <a:ext uri="{FF2B5EF4-FFF2-40B4-BE49-F238E27FC236}">
                <a16:creationId xmlns:a16="http://schemas.microsoft.com/office/drawing/2014/main" id="{C9E25A60-FB34-4EDE-99EE-A75E502F2892}"/>
              </a:ext>
            </a:extLst>
          </p:cNvPr>
          <p:cNvPicPr>
            <a:picLocks noChangeAspect="1"/>
          </p:cNvPicPr>
          <p:nvPr/>
        </p:nvPicPr>
        <p:blipFill>
          <a:blip r:embed="rId2"/>
          <a:stretch>
            <a:fillRect/>
          </a:stretch>
        </p:blipFill>
        <p:spPr>
          <a:xfrm>
            <a:off x="4733803" y="694944"/>
            <a:ext cx="7111702" cy="6163056"/>
          </a:xfrm>
          <a:prstGeom prst="rect">
            <a:avLst/>
          </a:prstGeom>
        </p:spPr>
      </p:pic>
      <p:sp>
        <p:nvSpPr>
          <p:cNvPr id="3" name="ZoneTexte 2">
            <a:extLst>
              <a:ext uri="{FF2B5EF4-FFF2-40B4-BE49-F238E27FC236}">
                <a16:creationId xmlns:a16="http://schemas.microsoft.com/office/drawing/2014/main" id="{C113E34D-DEEC-3643-B142-ABEA71CED8C7}"/>
              </a:ext>
            </a:extLst>
          </p:cNvPr>
          <p:cNvSpPr txBox="1"/>
          <p:nvPr/>
        </p:nvSpPr>
        <p:spPr>
          <a:xfrm>
            <a:off x="1520927" y="1788616"/>
            <a:ext cx="1850186" cy="400110"/>
          </a:xfrm>
          <a:prstGeom prst="rect">
            <a:avLst/>
          </a:prstGeom>
          <a:noFill/>
        </p:spPr>
        <p:txBody>
          <a:bodyPr wrap="none" rtlCol="0">
            <a:spAutoFit/>
          </a:bodyPr>
          <a:lstStyle/>
          <a:p>
            <a:r>
              <a:rPr lang="fr-FR" sz="2000" dirty="0"/>
              <a:t>Base de donnée</a:t>
            </a:r>
          </a:p>
        </p:txBody>
      </p:sp>
    </p:spTree>
    <p:extLst>
      <p:ext uri="{BB962C8B-B14F-4D97-AF65-F5344CB8AC3E}">
        <p14:creationId xmlns:p14="http://schemas.microsoft.com/office/powerpoint/2010/main" val="220270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4B160-7BB8-7848-B646-FCF2830DCA64}"/>
              </a:ext>
            </a:extLst>
          </p:cNvPr>
          <p:cNvSpPr>
            <a:spLocks noGrp="1"/>
          </p:cNvSpPr>
          <p:nvPr>
            <p:ph type="title"/>
          </p:nvPr>
        </p:nvSpPr>
        <p:spPr>
          <a:xfrm>
            <a:off x="660400" y="-117475"/>
            <a:ext cx="10515600" cy="1325563"/>
          </a:xfrm>
        </p:spPr>
        <p:txBody>
          <a:bodyPr>
            <a:normAutofit/>
          </a:bodyPr>
          <a:lstStyle/>
          <a:p>
            <a:pPr algn="ctr"/>
            <a:r>
              <a:rPr lang="fr-FR" sz="3600" dirty="0"/>
              <a:t>Conception du back : </a:t>
            </a:r>
            <a:r>
              <a:rPr lang="fr-FR" sz="3600" dirty="0" err="1"/>
              <a:t>Php</a:t>
            </a:r>
            <a:r>
              <a:rPr lang="fr-FR" sz="3600" dirty="0"/>
              <a:t>, MySQL</a:t>
            </a:r>
          </a:p>
        </p:txBody>
      </p:sp>
      <p:sp>
        <p:nvSpPr>
          <p:cNvPr id="3" name="Espace réservé du contenu 2">
            <a:extLst>
              <a:ext uri="{FF2B5EF4-FFF2-40B4-BE49-F238E27FC236}">
                <a16:creationId xmlns:a16="http://schemas.microsoft.com/office/drawing/2014/main" id="{B00282E5-0BB9-2346-ADBA-6B6CAF7FBA2B}"/>
              </a:ext>
            </a:extLst>
          </p:cNvPr>
          <p:cNvSpPr>
            <a:spLocks noGrp="1"/>
          </p:cNvSpPr>
          <p:nvPr>
            <p:ph idx="1"/>
          </p:nvPr>
        </p:nvSpPr>
        <p:spPr>
          <a:xfrm>
            <a:off x="838200" y="1208088"/>
            <a:ext cx="10515600" cy="4968875"/>
          </a:xfrm>
        </p:spPr>
        <p:txBody>
          <a:bodyPr>
            <a:normAutofit/>
          </a:bodyPr>
          <a:lstStyle/>
          <a:p>
            <a:pPr>
              <a:buFontTx/>
              <a:buChar char="-"/>
            </a:pPr>
            <a:r>
              <a:rPr lang="fr-FR" sz="1800" dirty="0"/>
              <a:t>Pour l’architecture du code, nous avons décidé d’implémenter le pattern Model-</a:t>
            </a:r>
            <a:r>
              <a:rPr lang="fr-FR" sz="1800" dirty="0" err="1"/>
              <a:t>View</a:t>
            </a:r>
            <a:r>
              <a:rPr lang="fr-FR" sz="1800" dirty="0"/>
              <a:t>-</a:t>
            </a:r>
            <a:r>
              <a:rPr lang="fr-FR" sz="1800" dirty="0" err="1"/>
              <a:t>Controler</a:t>
            </a:r>
            <a:r>
              <a:rPr lang="fr-FR" sz="1800" dirty="0"/>
              <a:t> (MVC). Il contient un objet Controler. Le Model se charge d’échanger avec la base de données et de stocker les données reçues. La View s’occupe de l’affichage. Le Controler fait le lien entre le Model et la View. En plus de ces trois acteurs, nous avons aussi le Routeur : </a:t>
            </a:r>
            <a:r>
              <a:rPr lang="fr-FR" sz="1800" dirty="0" err="1"/>
              <a:t>index.php</a:t>
            </a:r>
            <a:r>
              <a:rPr lang="fr-FR" sz="1800" dirty="0"/>
              <a:t>. C’est lui qui va être appelé par l’utilisateur. Il va gérer les échanges entre les pages en utilisant l’objet Controler.</a:t>
            </a:r>
          </a:p>
          <a:p>
            <a:pPr>
              <a:buFontTx/>
              <a:buChar char="-"/>
            </a:pPr>
            <a:r>
              <a:rPr lang="fr-FR" sz="1800" dirty="0"/>
              <a:t>L’objet Controler du routeur est définie comme une superglobale. En utilisant la variable de session $_SESSION, on </a:t>
            </a:r>
            <a:r>
              <a:rPr lang="fr-FR" sz="1800" dirty="0" err="1"/>
              <a:t>serialize</a:t>
            </a:r>
            <a:r>
              <a:rPr lang="fr-FR" sz="1800" dirty="0"/>
              <a:t> l’objet Controler pour pouvoir le récupérer dans toutes les pages. Ainsi, quand on se connecte, le compte est actif aussi longtemps que l’utilisateur reste sur le site, et quelques temps après la fermeture.</a:t>
            </a:r>
          </a:p>
          <a:p>
            <a:pPr>
              <a:buFontTx/>
              <a:buChar char="-"/>
            </a:pPr>
            <a:r>
              <a:rPr lang="fr-FR" sz="1800" dirty="0"/>
              <a:t>Au sein de Model, on trouve un autre pattern : Object-</a:t>
            </a:r>
            <a:r>
              <a:rPr lang="fr-FR" sz="1800" dirty="0" err="1"/>
              <a:t>Relational</a:t>
            </a:r>
            <a:r>
              <a:rPr lang="fr-FR" sz="1800" dirty="0"/>
              <a:t>-Maping (ORM). On utilise des classes « Entity Manager » (ProManager, PostManager…) pour échanger avec la base de données via des requêtes SQL. On stocke ensuite les données dans des classes Object (Pro, Post…). Cela nous permet d’utiliser efficacement et simplement les données de la base dans le Controler.</a:t>
            </a:r>
          </a:p>
          <a:p>
            <a:pPr>
              <a:buFontTx/>
              <a:buChar char="-"/>
            </a:pPr>
            <a:r>
              <a:rPr lang="fr-FR" sz="1800" dirty="0"/>
              <a:t>Pour afficher toutes les pages, on utilise un fichier template.php qui sera le template html d’une page du site. On trouve à l’intérieur de celui-ci des variables PHP dans lesquelles on va mettre le contenu (html et PHP) des différentes pages du site. Cette technique nous permet également de répéter certaines parties du code html. Cela nous sert par exemple à afficher autant de publications que nous voulons sur la page d’accueil.  </a:t>
            </a:r>
          </a:p>
          <a:p>
            <a:pPr marL="0" indent="0">
              <a:buNone/>
            </a:pPr>
            <a:endParaRPr lang="fr-FR" sz="1800" dirty="0"/>
          </a:p>
        </p:txBody>
      </p:sp>
    </p:spTree>
    <p:extLst>
      <p:ext uri="{BB962C8B-B14F-4D97-AF65-F5344CB8AC3E}">
        <p14:creationId xmlns:p14="http://schemas.microsoft.com/office/powerpoint/2010/main" val="258921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8C64FE1F-61AA-754F-9FD9-373FA4DE7ED5}"/>
              </a:ext>
            </a:extLst>
          </p:cNvPr>
          <p:cNvPicPr>
            <a:picLocks noChangeAspect="1"/>
          </p:cNvPicPr>
          <p:nvPr/>
        </p:nvPicPr>
        <p:blipFill rotWithShape="1">
          <a:blip r:embed="rId2"/>
          <a:srcRect b="91735"/>
          <a:stretch/>
        </p:blipFill>
        <p:spPr>
          <a:xfrm>
            <a:off x="633412" y="787400"/>
            <a:ext cx="11344275" cy="698329"/>
          </a:xfrm>
          <a:prstGeom prst="rect">
            <a:avLst/>
          </a:prstGeom>
        </p:spPr>
      </p:pic>
      <p:cxnSp>
        <p:nvCxnSpPr>
          <p:cNvPr id="17" name="Connecteur droit avec flèche 16">
            <a:extLst>
              <a:ext uri="{FF2B5EF4-FFF2-40B4-BE49-F238E27FC236}">
                <a16:creationId xmlns:a16="http://schemas.microsoft.com/office/drawing/2014/main" id="{EE4E8C63-151A-DC4A-B367-AB705DB918FC}"/>
              </a:ext>
            </a:extLst>
          </p:cNvPr>
          <p:cNvCxnSpPr>
            <a:cxnSpLocks/>
          </p:cNvCxnSpPr>
          <p:nvPr/>
        </p:nvCxnSpPr>
        <p:spPr>
          <a:xfrm flipH="1">
            <a:off x="933450" y="1485729"/>
            <a:ext cx="414339" cy="50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9" name="Image 48">
            <a:extLst>
              <a:ext uri="{FF2B5EF4-FFF2-40B4-BE49-F238E27FC236}">
                <a16:creationId xmlns:a16="http://schemas.microsoft.com/office/drawing/2014/main" id="{518A89F8-1632-EA40-A01F-B58BE9EDFB6A}"/>
              </a:ext>
            </a:extLst>
          </p:cNvPr>
          <p:cNvPicPr>
            <a:picLocks noChangeAspect="1"/>
          </p:cNvPicPr>
          <p:nvPr/>
        </p:nvPicPr>
        <p:blipFill>
          <a:blip r:embed="rId3"/>
          <a:stretch>
            <a:fillRect/>
          </a:stretch>
        </p:blipFill>
        <p:spPr>
          <a:xfrm>
            <a:off x="190500" y="1987550"/>
            <a:ext cx="2100263" cy="1507210"/>
          </a:xfrm>
          <a:prstGeom prst="rect">
            <a:avLst/>
          </a:prstGeom>
        </p:spPr>
      </p:pic>
      <p:cxnSp>
        <p:nvCxnSpPr>
          <p:cNvPr id="55" name="Connecteur droit avec flèche 54">
            <a:extLst>
              <a:ext uri="{FF2B5EF4-FFF2-40B4-BE49-F238E27FC236}">
                <a16:creationId xmlns:a16="http://schemas.microsoft.com/office/drawing/2014/main" id="{74E526FD-7482-C746-B0D4-89AFA9204567}"/>
              </a:ext>
            </a:extLst>
          </p:cNvPr>
          <p:cNvCxnSpPr/>
          <p:nvPr/>
        </p:nvCxnSpPr>
        <p:spPr>
          <a:xfrm flipH="1">
            <a:off x="1762125" y="1344613"/>
            <a:ext cx="1571625" cy="64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eur droit avec flèche 56">
            <a:extLst>
              <a:ext uri="{FF2B5EF4-FFF2-40B4-BE49-F238E27FC236}">
                <a16:creationId xmlns:a16="http://schemas.microsoft.com/office/drawing/2014/main" id="{E6CC5D52-7DD4-8148-894E-4DE99CDA02B9}"/>
              </a:ext>
            </a:extLst>
          </p:cNvPr>
          <p:cNvCxnSpPr>
            <a:cxnSpLocks/>
          </p:cNvCxnSpPr>
          <p:nvPr/>
        </p:nvCxnSpPr>
        <p:spPr>
          <a:xfrm flipH="1">
            <a:off x="3576638" y="1344613"/>
            <a:ext cx="1428752" cy="64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eur droit avec flèche 60">
            <a:extLst>
              <a:ext uri="{FF2B5EF4-FFF2-40B4-BE49-F238E27FC236}">
                <a16:creationId xmlns:a16="http://schemas.microsoft.com/office/drawing/2014/main" id="{6880C5CE-C97E-974F-B998-BF14A2BEB601}"/>
              </a:ext>
            </a:extLst>
          </p:cNvPr>
          <p:cNvCxnSpPr/>
          <p:nvPr/>
        </p:nvCxnSpPr>
        <p:spPr>
          <a:xfrm flipH="1">
            <a:off x="6691313" y="1344613"/>
            <a:ext cx="276541" cy="64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 name="Image 62">
            <a:extLst>
              <a:ext uri="{FF2B5EF4-FFF2-40B4-BE49-F238E27FC236}">
                <a16:creationId xmlns:a16="http://schemas.microsoft.com/office/drawing/2014/main" id="{8D6FEF12-9C72-EA4D-9DB6-6A0C1B55C494}"/>
              </a:ext>
            </a:extLst>
          </p:cNvPr>
          <p:cNvPicPr>
            <a:picLocks noChangeAspect="1"/>
          </p:cNvPicPr>
          <p:nvPr/>
        </p:nvPicPr>
        <p:blipFill>
          <a:blip r:embed="rId4"/>
          <a:stretch>
            <a:fillRect/>
          </a:stretch>
        </p:blipFill>
        <p:spPr>
          <a:xfrm>
            <a:off x="2491462" y="1987549"/>
            <a:ext cx="2339196" cy="1507211"/>
          </a:xfrm>
          <a:prstGeom prst="rect">
            <a:avLst/>
          </a:prstGeom>
        </p:spPr>
      </p:pic>
      <p:pic>
        <p:nvPicPr>
          <p:cNvPr id="67" name="Image 66">
            <a:extLst>
              <a:ext uri="{FF2B5EF4-FFF2-40B4-BE49-F238E27FC236}">
                <a16:creationId xmlns:a16="http://schemas.microsoft.com/office/drawing/2014/main" id="{C07C9EB8-1AE8-D447-9DEC-E636B310E796}"/>
              </a:ext>
            </a:extLst>
          </p:cNvPr>
          <p:cNvPicPr>
            <a:picLocks noChangeAspect="1"/>
          </p:cNvPicPr>
          <p:nvPr/>
        </p:nvPicPr>
        <p:blipFill>
          <a:blip r:embed="rId5"/>
          <a:stretch>
            <a:fillRect/>
          </a:stretch>
        </p:blipFill>
        <p:spPr>
          <a:xfrm>
            <a:off x="7373883" y="1987550"/>
            <a:ext cx="2074917" cy="1493680"/>
          </a:xfrm>
          <a:prstGeom prst="rect">
            <a:avLst/>
          </a:prstGeom>
        </p:spPr>
      </p:pic>
      <p:cxnSp>
        <p:nvCxnSpPr>
          <p:cNvPr id="69" name="Connecteur droit avec flèche 68">
            <a:extLst>
              <a:ext uri="{FF2B5EF4-FFF2-40B4-BE49-F238E27FC236}">
                <a16:creationId xmlns:a16="http://schemas.microsoft.com/office/drawing/2014/main" id="{C697A4D0-2473-964A-94FD-330E6CBC83E9}"/>
              </a:ext>
            </a:extLst>
          </p:cNvPr>
          <p:cNvCxnSpPr/>
          <p:nvPr/>
        </p:nvCxnSpPr>
        <p:spPr>
          <a:xfrm>
            <a:off x="8520113" y="1344613"/>
            <a:ext cx="0" cy="64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Image 70">
            <a:extLst>
              <a:ext uri="{FF2B5EF4-FFF2-40B4-BE49-F238E27FC236}">
                <a16:creationId xmlns:a16="http://schemas.microsoft.com/office/drawing/2014/main" id="{1C034EA8-47A0-EA48-9218-EADDFC79D32B}"/>
              </a:ext>
            </a:extLst>
          </p:cNvPr>
          <p:cNvPicPr>
            <a:picLocks noChangeAspect="1"/>
          </p:cNvPicPr>
          <p:nvPr/>
        </p:nvPicPr>
        <p:blipFill rotWithShape="1">
          <a:blip r:embed="rId6"/>
          <a:srcRect l="82281" t="2171" r="6473" b="74582"/>
          <a:stretch/>
        </p:blipFill>
        <p:spPr>
          <a:xfrm>
            <a:off x="9666442" y="1987549"/>
            <a:ext cx="1053005" cy="1538049"/>
          </a:xfrm>
          <a:prstGeom prst="rect">
            <a:avLst/>
          </a:prstGeom>
        </p:spPr>
      </p:pic>
      <p:cxnSp>
        <p:nvCxnSpPr>
          <p:cNvPr id="73" name="Connecteur droit avec flèche 72">
            <a:extLst>
              <a:ext uri="{FF2B5EF4-FFF2-40B4-BE49-F238E27FC236}">
                <a16:creationId xmlns:a16="http://schemas.microsoft.com/office/drawing/2014/main" id="{7166F217-D2F7-0E43-970C-3B4AD6771303}"/>
              </a:ext>
            </a:extLst>
          </p:cNvPr>
          <p:cNvCxnSpPr/>
          <p:nvPr/>
        </p:nvCxnSpPr>
        <p:spPr>
          <a:xfrm>
            <a:off x="10191750" y="1344613"/>
            <a:ext cx="0" cy="64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 name="Image 74">
            <a:extLst>
              <a:ext uri="{FF2B5EF4-FFF2-40B4-BE49-F238E27FC236}">
                <a16:creationId xmlns:a16="http://schemas.microsoft.com/office/drawing/2014/main" id="{30FA0C5A-0057-7341-8224-715170F70A40}"/>
              </a:ext>
            </a:extLst>
          </p:cNvPr>
          <p:cNvPicPr>
            <a:picLocks noChangeAspect="1"/>
          </p:cNvPicPr>
          <p:nvPr/>
        </p:nvPicPr>
        <p:blipFill>
          <a:blip r:embed="rId7"/>
          <a:stretch>
            <a:fillRect/>
          </a:stretch>
        </p:blipFill>
        <p:spPr>
          <a:xfrm>
            <a:off x="9649500" y="3773488"/>
            <a:ext cx="2139894" cy="1538049"/>
          </a:xfrm>
          <a:prstGeom prst="rect">
            <a:avLst/>
          </a:prstGeom>
        </p:spPr>
      </p:pic>
      <p:cxnSp>
        <p:nvCxnSpPr>
          <p:cNvPr id="77" name="Connecteur droit avec flèche 76">
            <a:extLst>
              <a:ext uri="{FF2B5EF4-FFF2-40B4-BE49-F238E27FC236}">
                <a16:creationId xmlns:a16="http://schemas.microsoft.com/office/drawing/2014/main" id="{5B072894-DFA5-D940-9EF1-681C07418414}"/>
              </a:ext>
            </a:extLst>
          </p:cNvPr>
          <p:cNvCxnSpPr/>
          <p:nvPr/>
        </p:nvCxnSpPr>
        <p:spPr>
          <a:xfrm flipH="1">
            <a:off x="10848975" y="1344613"/>
            <a:ext cx="228600" cy="2357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ZoneTexte 77">
            <a:extLst>
              <a:ext uri="{FF2B5EF4-FFF2-40B4-BE49-F238E27FC236}">
                <a16:creationId xmlns:a16="http://schemas.microsoft.com/office/drawing/2014/main" id="{2B77A24D-095B-B047-A7F3-83163E932E41}"/>
              </a:ext>
            </a:extLst>
          </p:cNvPr>
          <p:cNvSpPr txBox="1"/>
          <p:nvPr/>
        </p:nvSpPr>
        <p:spPr>
          <a:xfrm>
            <a:off x="549406" y="3516260"/>
            <a:ext cx="1460942" cy="338554"/>
          </a:xfrm>
          <a:prstGeom prst="rect">
            <a:avLst/>
          </a:prstGeom>
          <a:noFill/>
        </p:spPr>
        <p:txBody>
          <a:bodyPr wrap="square" rtlCol="0">
            <a:spAutoFit/>
          </a:bodyPr>
          <a:lstStyle/>
          <a:p>
            <a:r>
              <a:rPr lang="fr-FR" sz="1600" dirty="0"/>
              <a:t>Page Accueil</a:t>
            </a:r>
          </a:p>
        </p:txBody>
      </p:sp>
      <p:sp>
        <p:nvSpPr>
          <p:cNvPr id="80" name="ZoneTexte 79">
            <a:extLst>
              <a:ext uri="{FF2B5EF4-FFF2-40B4-BE49-F238E27FC236}">
                <a16:creationId xmlns:a16="http://schemas.microsoft.com/office/drawing/2014/main" id="{7C4B1349-9C19-D54E-A81A-DC3FD26C29F1}"/>
              </a:ext>
            </a:extLst>
          </p:cNvPr>
          <p:cNvSpPr txBox="1"/>
          <p:nvPr/>
        </p:nvSpPr>
        <p:spPr>
          <a:xfrm>
            <a:off x="10039549" y="5311537"/>
            <a:ext cx="1359796" cy="338554"/>
          </a:xfrm>
          <a:prstGeom prst="rect">
            <a:avLst/>
          </a:prstGeom>
          <a:noFill/>
        </p:spPr>
        <p:txBody>
          <a:bodyPr wrap="none" rtlCol="0">
            <a:spAutoFit/>
          </a:bodyPr>
          <a:lstStyle/>
          <a:p>
            <a:r>
              <a:rPr lang="fr-FR" sz="1600" dirty="0"/>
              <a:t>Page Message</a:t>
            </a:r>
          </a:p>
        </p:txBody>
      </p:sp>
      <p:sp>
        <p:nvSpPr>
          <p:cNvPr id="81" name="ZoneTexte 80">
            <a:extLst>
              <a:ext uri="{FF2B5EF4-FFF2-40B4-BE49-F238E27FC236}">
                <a16:creationId xmlns:a16="http://schemas.microsoft.com/office/drawing/2014/main" id="{8530F23D-B933-CA42-B5D4-2374A3331D37}"/>
              </a:ext>
            </a:extLst>
          </p:cNvPr>
          <p:cNvSpPr txBox="1"/>
          <p:nvPr/>
        </p:nvSpPr>
        <p:spPr>
          <a:xfrm>
            <a:off x="5353310" y="3471469"/>
            <a:ext cx="1226490" cy="338554"/>
          </a:xfrm>
          <a:prstGeom prst="rect">
            <a:avLst/>
          </a:prstGeom>
          <a:noFill/>
        </p:spPr>
        <p:txBody>
          <a:bodyPr wrap="none" rtlCol="0">
            <a:spAutoFit/>
          </a:bodyPr>
          <a:lstStyle/>
          <a:p>
            <a:r>
              <a:rPr lang="fr-FR" sz="1600" dirty="0"/>
              <a:t>Page Réseau</a:t>
            </a:r>
          </a:p>
        </p:txBody>
      </p:sp>
      <p:sp>
        <p:nvSpPr>
          <p:cNvPr id="82" name="ZoneTexte 81">
            <a:extLst>
              <a:ext uri="{FF2B5EF4-FFF2-40B4-BE49-F238E27FC236}">
                <a16:creationId xmlns:a16="http://schemas.microsoft.com/office/drawing/2014/main" id="{C7DEDE57-E123-174F-8F5D-1C7414056588}"/>
              </a:ext>
            </a:extLst>
          </p:cNvPr>
          <p:cNvSpPr txBox="1"/>
          <p:nvPr/>
        </p:nvSpPr>
        <p:spPr>
          <a:xfrm>
            <a:off x="7841574" y="3434934"/>
            <a:ext cx="1281376" cy="338554"/>
          </a:xfrm>
          <a:prstGeom prst="rect">
            <a:avLst/>
          </a:prstGeom>
          <a:noFill/>
        </p:spPr>
        <p:txBody>
          <a:bodyPr wrap="none" rtlCol="0">
            <a:spAutoFit/>
          </a:bodyPr>
          <a:lstStyle/>
          <a:p>
            <a:r>
              <a:rPr lang="fr-FR" sz="1600" dirty="0"/>
              <a:t>Page Emplois</a:t>
            </a:r>
          </a:p>
        </p:txBody>
      </p:sp>
      <p:sp>
        <p:nvSpPr>
          <p:cNvPr id="83" name="ZoneTexte 82">
            <a:extLst>
              <a:ext uri="{FF2B5EF4-FFF2-40B4-BE49-F238E27FC236}">
                <a16:creationId xmlns:a16="http://schemas.microsoft.com/office/drawing/2014/main" id="{700F1E42-69CD-5544-B650-E1A0360F5BB4}"/>
              </a:ext>
            </a:extLst>
          </p:cNvPr>
          <p:cNvSpPr txBox="1"/>
          <p:nvPr/>
        </p:nvSpPr>
        <p:spPr>
          <a:xfrm>
            <a:off x="3058351" y="3491796"/>
            <a:ext cx="1066446" cy="338554"/>
          </a:xfrm>
          <a:prstGeom prst="rect">
            <a:avLst/>
          </a:prstGeom>
          <a:noFill/>
        </p:spPr>
        <p:txBody>
          <a:bodyPr wrap="none" rtlCol="0">
            <a:spAutoFit/>
          </a:bodyPr>
          <a:lstStyle/>
          <a:p>
            <a:r>
              <a:rPr lang="fr-FR" sz="1600" dirty="0"/>
              <a:t>Page Profil</a:t>
            </a:r>
          </a:p>
        </p:txBody>
      </p:sp>
      <p:sp>
        <p:nvSpPr>
          <p:cNvPr id="84" name="ZoneTexte 83">
            <a:extLst>
              <a:ext uri="{FF2B5EF4-FFF2-40B4-BE49-F238E27FC236}">
                <a16:creationId xmlns:a16="http://schemas.microsoft.com/office/drawing/2014/main" id="{13A58A61-69E5-D747-A9E2-3FA0B9A6BE73}"/>
              </a:ext>
            </a:extLst>
          </p:cNvPr>
          <p:cNvSpPr txBox="1"/>
          <p:nvPr/>
        </p:nvSpPr>
        <p:spPr>
          <a:xfrm>
            <a:off x="9561902" y="3399215"/>
            <a:ext cx="1163652" cy="338554"/>
          </a:xfrm>
          <a:prstGeom prst="rect">
            <a:avLst/>
          </a:prstGeom>
          <a:noFill/>
        </p:spPr>
        <p:txBody>
          <a:bodyPr wrap="none" rtlCol="0">
            <a:spAutoFit/>
          </a:bodyPr>
          <a:lstStyle/>
          <a:p>
            <a:r>
              <a:rPr lang="fr-FR" sz="1600" dirty="0"/>
              <a:t>Notification</a:t>
            </a:r>
          </a:p>
        </p:txBody>
      </p:sp>
      <p:pic>
        <p:nvPicPr>
          <p:cNvPr id="86" name="Image 85">
            <a:extLst>
              <a:ext uri="{FF2B5EF4-FFF2-40B4-BE49-F238E27FC236}">
                <a16:creationId xmlns:a16="http://schemas.microsoft.com/office/drawing/2014/main" id="{47AFCB17-76D6-014B-A5EB-D0FD96507C59}"/>
              </a:ext>
            </a:extLst>
          </p:cNvPr>
          <p:cNvPicPr>
            <a:picLocks noChangeAspect="1"/>
          </p:cNvPicPr>
          <p:nvPr/>
        </p:nvPicPr>
        <p:blipFill>
          <a:blip r:embed="rId8"/>
          <a:stretch>
            <a:fillRect/>
          </a:stretch>
        </p:blipFill>
        <p:spPr>
          <a:xfrm>
            <a:off x="5092323" y="1976983"/>
            <a:ext cx="2104273" cy="1514813"/>
          </a:xfrm>
          <a:prstGeom prst="rect">
            <a:avLst/>
          </a:prstGeom>
        </p:spPr>
      </p:pic>
      <p:sp>
        <p:nvSpPr>
          <p:cNvPr id="2" name="Rectangle 1">
            <a:extLst>
              <a:ext uri="{FF2B5EF4-FFF2-40B4-BE49-F238E27FC236}">
                <a16:creationId xmlns:a16="http://schemas.microsoft.com/office/drawing/2014/main" id="{B75E7698-C0A5-A740-AB04-A8FA2CF94640}"/>
              </a:ext>
            </a:extLst>
          </p:cNvPr>
          <p:cNvSpPr/>
          <p:nvPr/>
        </p:nvSpPr>
        <p:spPr>
          <a:xfrm>
            <a:off x="4291014" y="0"/>
            <a:ext cx="4448553" cy="646331"/>
          </a:xfrm>
          <a:prstGeom prst="rect">
            <a:avLst/>
          </a:prstGeom>
        </p:spPr>
        <p:txBody>
          <a:bodyPr wrap="square">
            <a:spAutoFit/>
          </a:bodyPr>
          <a:lstStyle/>
          <a:p>
            <a:r>
              <a:rPr lang="fr-FR" sz="3600" dirty="0"/>
              <a:t>Design du front</a:t>
            </a:r>
          </a:p>
        </p:txBody>
      </p:sp>
      <p:pic>
        <p:nvPicPr>
          <p:cNvPr id="25" name="Image 24">
            <a:extLst>
              <a:ext uri="{FF2B5EF4-FFF2-40B4-BE49-F238E27FC236}">
                <a16:creationId xmlns:a16="http://schemas.microsoft.com/office/drawing/2014/main" id="{B1178434-0B09-2244-AF89-4075B6071015}"/>
              </a:ext>
            </a:extLst>
          </p:cNvPr>
          <p:cNvPicPr>
            <a:picLocks noChangeAspect="1"/>
          </p:cNvPicPr>
          <p:nvPr/>
        </p:nvPicPr>
        <p:blipFill>
          <a:blip r:embed="rId9"/>
          <a:stretch>
            <a:fillRect/>
          </a:stretch>
        </p:blipFill>
        <p:spPr>
          <a:xfrm>
            <a:off x="933450" y="4103746"/>
            <a:ext cx="3807814" cy="2415581"/>
          </a:xfrm>
          <a:prstGeom prst="rect">
            <a:avLst/>
          </a:prstGeom>
        </p:spPr>
      </p:pic>
      <p:cxnSp>
        <p:nvCxnSpPr>
          <p:cNvPr id="6" name="Connecteur droit avec flèche 5">
            <a:extLst>
              <a:ext uri="{FF2B5EF4-FFF2-40B4-BE49-F238E27FC236}">
                <a16:creationId xmlns:a16="http://schemas.microsoft.com/office/drawing/2014/main" id="{9AC8A193-2224-7A46-B239-45B145DED920}"/>
              </a:ext>
            </a:extLst>
          </p:cNvPr>
          <p:cNvCxnSpPr>
            <a:cxnSpLocks/>
          </p:cNvCxnSpPr>
          <p:nvPr/>
        </p:nvCxnSpPr>
        <p:spPr>
          <a:xfrm flipH="1" flipV="1">
            <a:off x="3448522" y="5030368"/>
            <a:ext cx="2019562" cy="367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B4CFD189-5FDD-4C45-AF6C-D365BF1BC4D2}"/>
              </a:ext>
            </a:extLst>
          </p:cNvPr>
          <p:cNvCxnSpPr>
            <a:cxnSpLocks/>
          </p:cNvCxnSpPr>
          <p:nvPr/>
        </p:nvCxnSpPr>
        <p:spPr>
          <a:xfrm flipH="1" flipV="1">
            <a:off x="3448522" y="5214157"/>
            <a:ext cx="2019563" cy="183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223373E2-87F7-BE42-BDE4-89CCAD85BE19}"/>
              </a:ext>
            </a:extLst>
          </p:cNvPr>
          <p:cNvCxnSpPr>
            <a:cxnSpLocks/>
          </p:cNvCxnSpPr>
          <p:nvPr/>
        </p:nvCxnSpPr>
        <p:spPr>
          <a:xfrm flipH="1" flipV="1">
            <a:off x="3448523" y="5397946"/>
            <a:ext cx="1904787" cy="437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5ED62E4E-FE10-A04E-A7EA-400FA10793AA}"/>
              </a:ext>
            </a:extLst>
          </p:cNvPr>
          <p:cNvSpPr txBox="1"/>
          <p:nvPr/>
        </p:nvSpPr>
        <p:spPr>
          <a:xfrm>
            <a:off x="1894470" y="6537578"/>
            <a:ext cx="1885773" cy="338554"/>
          </a:xfrm>
          <a:prstGeom prst="rect">
            <a:avLst/>
          </a:prstGeom>
          <a:noFill/>
        </p:spPr>
        <p:txBody>
          <a:bodyPr wrap="none" rtlCol="0">
            <a:spAutoFit/>
          </a:bodyPr>
          <a:lstStyle/>
          <a:p>
            <a:r>
              <a:rPr lang="fr-FR" sz="1600" dirty="0"/>
              <a:t>Page d’identification</a:t>
            </a:r>
          </a:p>
        </p:txBody>
      </p:sp>
      <p:sp>
        <p:nvSpPr>
          <p:cNvPr id="20" name="ZoneTexte 19">
            <a:extLst>
              <a:ext uri="{FF2B5EF4-FFF2-40B4-BE49-F238E27FC236}">
                <a16:creationId xmlns:a16="http://schemas.microsoft.com/office/drawing/2014/main" id="{4D87ED1E-FEE2-5E42-9C36-309F7923FA35}"/>
              </a:ext>
            </a:extLst>
          </p:cNvPr>
          <p:cNvSpPr txBox="1"/>
          <p:nvPr/>
        </p:nvSpPr>
        <p:spPr>
          <a:xfrm>
            <a:off x="5416315" y="5270579"/>
            <a:ext cx="1798890" cy="261610"/>
          </a:xfrm>
          <a:prstGeom prst="rect">
            <a:avLst/>
          </a:prstGeom>
          <a:noFill/>
        </p:spPr>
        <p:txBody>
          <a:bodyPr wrap="none" rtlCol="0">
            <a:spAutoFit/>
          </a:bodyPr>
          <a:lstStyle/>
          <a:p>
            <a:r>
              <a:rPr lang="fr-FR" sz="1100" dirty="0"/>
              <a:t>Identification de l’utilisateur</a:t>
            </a:r>
          </a:p>
        </p:txBody>
      </p:sp>
      <p:sp>
        <p:nvSpPr>
          <p:cNvPr id="21" name="ZoneTexte 20">
            <a:extLst>
              <a:ext uri="{FF2B5EF4-FFF2-40B4-BE49-F238E27FC236}">
                <a16:creationId xmlns:a16="http://schemas.microsoft.com/office/drawing/2014/main" id="{8DA0C300-37D1-8142-885A-01119B2847B5}"/>
              </a:ext>
            </a:extLst>
          </p:cNvPr>
          <p:cNvSpPr txBox="1"/>
          <p:nvPr/>
        </p:nvSpPr>
        <p:spPr>
          <a:xfrm>
            <a:off x="5288365" y="5731801"/>
            <a:ext cx="1402948" cy="261610"/>
          </a:xfrm>
          <a:prstGeom prst="rect">
            <a:avLst/>
          </a:prstGeom>
          <a:noFill/>
        </p:spPr>
        <p:txBody>
          <a:bodyPr wrap="none" rtlCol="0">
            <a:spAutoFit/>
          </a:bodyPr>
          <a:lstStyle/>
          <a:p>
            <a:r>
              <a:rPr lang="fr-FR" sz="1100" dirty="0"/>
              <a:t>Bouton de connexion</a:t>
            </a:r>
          </a:p>
        </p:txBody>
      </p:sp>
    </p:spTree>
    <p:extLst>
      <p:ext uri="{BB962C8B-B14F-4D97-AF65-F5344CB8AC3E}">
        <p14:creationId xmlns:p14="http://schemas.microsoft.com/office/powerpoint/2010/main" val="194932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 42">
            <a:extLst>
              <a:ext uri="{FF2B5EF4-FFF2-40B4-BE49-F238E27FC236}">
                <a16:creationId xmlns:a16="http://schemas.microsoft.com/office/drawing/2014/main" id="{8CE37485-41F1-C043-BEA2-75B15C13D106}"/>
              </a:ext>
            </a:extLst>
          </p:cNvPr>
          <p:cNvPicPr>
            <a:picLocks noChangeAspect="1"/>
          </p:cNvPicPr>
          <p:nvPr/>
        </p:nvPicPr>
        <p:blipFill>
          <a:blip r:embed="rId2"/>
          <a:stretch>
            <a:fillRect/>
          </a:stretch>
        </p:blipFill>
        <p:spPr>
          <a:xfrm>
            <a:off x="5902931" y="96498"/>
            <a:ext cx="6167149" cy="4425721"/>
          </a:xfrm>
          <a:prstGeom prst="rect">
            <a:avLst/>
          </a:prstGeom>
        </p:spPr>
      </p:pic>
      <p:cxnSp>
        <p:nvCxnSpPr>
          <p:cNvPr id="9" name="Connecteur droit avec flèche 8">
            <a:extLst>
              <a:ext uri="{FF2B5EF4-FFF2-40B4-BE49-F238E27FC236}">
                <a16:creationId xmlns:a16="http://schemas.microsoft.com/office/drawing/2014/main" id="{16B5F85D-0A7E-1A42-AB73-14A0A0F36117}"/>
              </a:ext>
            </a:extLst>
          </p:cNvPr>
          <p:cNvCxnSpPr>
            <a:cxnSpLocks/>
          </p:cNvCxnSpPr>
          <p:nvPr/>
        </p:nvCxnSpPr>
        <p:spPr>
          <a:xfrm flipH="1" flipV="1">
            <a:off x="4594530" y="937418"/>
            <a:ext cx="1585913" cy="257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Image 14">
            <a:extLst>
              <a:ext uri="{FF2B5EF4-FFF2-40B4-BE49-F238E27FC236}">
                <a16:creationId xmlns:a16="http://schemas.microsoft.com/office/drawing/2014/main" id="{2D009BDF-D716-BF45-8A43-684599213916}"/>
              </a:ext>
            </a:extLst>
          </p:cNvPr>
          <p:cNvPicPr>
            <a:picLocks noChangeAspect="1"/>
          </p:cNvPicPr>
          <p:nvPr/>
        </p:nvPicPr>
        <p:blipFill rotWithShape="1">
          <a:blip r:embed="rId3"/>
          <a:srcRect l="20958" t="12891" r="20386" b="74538"/>
          <a:stretch/>
        </p:blipFill>
        <p:spPr>
          <a:xfrm>
            <a:off x="457200" y="2504993"/>
            <a:ext cx="4414842" cy="695724"/>
          </a:xfrm>
          <a:prstGeom prst="rect">
            <a:avLst/>
          </a:prstGeom>
        </p:spPr>
      </p:pic>
      <p:cxnSp>
        <p:nvCxnSpPr>
          <p:cNvPr id="20" name="Connecteur droit avec flèche 19">
            <a:extLst>
              <a:ext uri="{FF2B5EF4-FFF2-40B4-BE49-F238E27FC236}">
                <a16:creationId xmlns:a16="http://schemas.microsoft.com/office/drawing/2014/main" id="{656B2FA6-9E4E-6748-B898-A6C673456FEC}"/>
              </a:ext>
            </a:extLst>
          </p:cNvPr>
          <p:cNvCxnSpPr>
            <a:cxnSpLocks/>
          </p:cNvCxnSpPr>
          <p:nvPr/>
        </p:nvCxnSpPr>
        <p:spPr>
          <a:xfrm flipH="1">
            <a:off x="1060450" y="2914649"/>
            <a:ext cx="516890" cy="508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C6716187-0EEF-FC46-A00E-1820686E7789}"/>
              </a:ext>
            </a:extLst>
          </p:cNvPr>
          <p:cNvSpPr txBox="1"/>
          <p:nvPr/>
        </p:nvSpPr>
        <p:spPr>
          <a:xfrm>
            <a:off x="86182" y="3349027"/>
            <a:ext cx="1311603" cy="430887"/>
          </a:xfrm>
          <a:prstGeom prst="rect">
            <a:avLst/>
          </a:prstGeom>
          <a:noFill/>
        </p:spPr>
        <p:txBody>
          <a:bodyPr wrap="square" rtlCol="0">
            <a:spAutoFit/>
          </a:bodyPr>
          <a:lstStyle/>
          <a:p>
            <a:r>
              <a:rPr lang="fr-FR" sz="1100" dirty="0"/>
              <a:t>Permet de saisir une publication</a:t>
            </a:r>
          </a:p>
        </p:txBody>
      </p:sp>
      <p:cxnSp>
        <p:nvCxnSpPr>
          <p:cNvPr id="17" name="Connecteur droit 16">
            <a:extLst>
              <a:ext uri="{FF2B5EF4-FFF2-40B4-BE49-F238E27FC236}">
                <a16:creationId xmlns:a16="http://schemas.microsoft.com/office/drawing/2014/main" id="{CB84F2F3-8B74-B24F-BD2F-0CC249FB5182}"/>
              </a:ext>
            </a:extLst>
          </p:cNvPr>
          <p:cNvCxnSpPr>
            <a:cxnSpLocks/>
          </p:cNvCxnSpPr>
          <p:nvPr/>
        </p:nvCxnSpPr>
        <p:spPr>
          <a:xfrm flipH="1">
            <a:off x="4872042" y="1081177"/>
            <a:ext cx="2425404" cy="1449873"/>
          </a:xfrm>
          <a:prstGeom prst="line">
            <a:avLst/>
          </a:prstGeom>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452FF5F6-ABBB-EA42-88AD-41F77B4587C5}"/>
              </a:ext>
            </a:extLst>
          </p:cNvPr>
          <p:cNvCxnSpPr>
            <a:cxnSpLocks/>
          </p:cNvCxnSpPr>
          <p:nvPr/>
        </p:nvCxnSpPr>
        <p:spPr>
          <a:xfrm>
            <a:off x="4408509" y="3100977"/>
            <a:ext cx="8302" cy="441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192116AE-3586-A144-8B92-C96515087CC9}"/>
              </a:ext>
            </a:extLst>
          </p:cNvPr>
          <p:cNvSpPr txBox="1"/>
          <p:nvPr/>
        </p:nvSpPr>
        <p:spPr>
          <a:xfrm>
            <a:off x="4065099" y="3462279"/>
            <a:ext cx="907390" cy="430887"/>
          </a:xfrm>
          <a:prstGeom prst="rect">
            <a:avLst/>
          </a:prstGeom>
          <a:noFill/>
        </p:spPr>
        <p:txBody>
          <a:bodyPr wrap="square" rtlCol="0">
            <a:spAutoFit/>
          </a:bodyPr>
          <a:lstStyle/>
          <a:p>
            <a:r>
              <a:rPr lang="fr-FR" sz="1100" dirty="0"/>
              <a:t>Valider publication</a:t>
            </a:r>
          </a:p>
        </p:txBody>
      </p:sp>
      <p:sp>
        <p:nvSpPr>
          <p:cNvPr id="48" name="Ellipse 47">
            <a:extLst>
              <a:ext uri="{FF2B5EF4-FFF2-40B4-BE49-F238E27FC236}">
                <a16:creationId xmlns:a16="http://schemas.microsoft.com/office/drawing/2014/main" id="{C5786AD7-7BD2-7C47-94FA-7A50A2736ED9}"/>
              </a:ext>
            </a:extLst>
          </p:cNvPr>
          <p:cNvSpPr/>
          <p:nvPr/>
        </p:nvSpPr>
        <p:spPr>
          <a:xfrm>
            <a:off x="3961581" y="2708526"/>
            <a:ext cx="633280" cy="20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0" name="Connecteur droit avec flèche 49">
            <a:extLst>
              <a:ext uri="{FF2B5EF4-FFF2-40B4-BE49-F238E27FC236}">
                <a16:creationId xmlns:a16="http://schemas.microsoft.com/office/drawing/2014/main" id="{EB9DA102-868A-9D48-99FF-3299C8313F9F}"/>
              </a:ext>
            </a:extLst>
          </p:cNvPr>
          <p:cNvCxnSpPr>
            <a:cxnSpLocks/>
            <a:stCxn id="48" idx="2"/>
          </p:cNvCxnSpPr>
          <p:nvPr/>
        </p:nvCxnSpPr>
        <p:spPr>
          <a:xfrm flipH="1">
            <a:off x="3171676" y="2811588"/>
            <a:ext cx="789905" cy="627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A644518D-360D-334A-9091-C7A1D8ABD9ED}"/>
              </a:ext>
            </a:extLst>
          </p:cNvPr>
          <p:cNvSpPr txBox="1"/>
          <p:nvPr/>
        </p:nvSpPr>
        <p:spPr>
          <a:xfrm>
            <a:off x="2644083" y="3326551"/>
            <a:ext cx="1055186" cy="430887"/>
          </a:xfrm>
          <a:prstGeom prst="rect">
            <a:avLst/>
          </a:prstGeom>
          <a:noFill/>
        </p:spPr>
        <p:txBody>
          <a:bodyPr wrap="square" rtlCol="0">
            <a:spAutoFit/>
          </a:bodyPr>
          <a:lstStyle/>
          <a:p>
            <a:r>
              <a:rPr lang="fr-FR" sz="1100" dirty="0"/>
              <a:t>Ajouter photo/vidéo</a:t>
            </a:r>
          </a:p>
        </p:txBody>
      </p:sp>
      <p:pic>
        <p:nvPicPr>
          <p:cNvPr id="53" name="Image 52">
            <a:extLst>
              <a:ext uri="{FF2B5EF4-FFF2-40B4-BE49-F238E27FC236}">
                <a16:creationId xmlns:a16="http://schemas.microsoft.com/office/drawing/2014/main" id="{E426EE1A-AB77-074F-A928-AA14BBEA357C}"/>
              </a:ext>
            </a:extLst>
          </p:cNvPr>
          <p:cNvPicPr>
            <a:picLocks noChangeAspect="1"/>
          </p:cNvPicPr>
          <p:nvPr/>
        </p:nvPicPr>
        <p:blipFill rotWithShape="1">
          <a:blip r:embed="rId4"/>
          <a:srcRect l="17455" t="25134" r="18052" b="55398"/>
          <a:stretch/>
        </p:blipFill>
        <p:spPr>
          <a:xfrm>
            <a:off x="2171700" y="4760435"/>
            <a:ext cx="6007611" cy="1322776"/>
          </a:xfrm>
          <a:prstGeom prst="rect">
            <a:avLst/>
          </a:prstGeom>
        </p:spPr>
      </p:pic>
      <p:cxnSp>
        <p:nvCxnSpPr>
          <p:cNvPr id="55" name="Connecteur droit avec flèche 54">
            <a:extLst>
              <a:ext uri="{FF2B5EF4-FFF2-40B4-BE49-F238E27FC236}">
                <a16:creationId xmlns:a16="http://schemas.microsoft.com/office/drawing/2014/main" id="{7DD55A6A-D435-D744-BA0E-178BC710BB03}"/>
              </a:ext>
            </a:extLst>
          </p:cNvPr>
          <p:cNvCxnSpPr>
            <a:cxnSpLocks/>
          </p:cNvCxnSpPr>
          <p:nvPr/>
        </p:nvCxnSpPr>
        <p:spPr>
          <a:xfrm flipH="1">
            <a:off x="5749290" y="2403953"/>
            <a:ext cx="1442471" cy="2356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ECF904AE-3576-6F4B-A61E-BA7DAD85FAF7}"/>
              </a:ext>
            </a:extLst>
          </p:cNvPr>
          <p:cNvCxnSpPr>
            <a:cxnSpLocks/>
          </p:cNvCxnSpPr>
          <p:nvPr/>
        </p:nvCxnSpPr>
        <p:spPr>
          <a:xfrm flipH="1">
            <a:off x="4147824" y="5855917"/>
            <a:ext cx="447037" cy="533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eur droit avec flèche 59">
            <a:extLst>
              <a:ext uri="{FF2B5EF4-FFF2-40B4-BE49-F238E27FC236}">
                <a16:creationId xmlns:a16="http://schemas.microsoft.com/office/drawing/2014/main" id="{96D1A399-36C8-8646-934E-46E0DED25B22}"/>
              </a:ext>
            </a:extLst>
          </p:cNvPr>
          <p:cNvCxnSpPr>
            <a:cxnSpLocks/>
          </p:cNvCxnSpPr>
          <p:nvPr/>
        </p:nvCxnSpPr>
        <p:spPr>
          <a:xfrm flipH="1">
            <a:off x="7018020" y="5905839"/>
            <a:ext cx="372670" cy="546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ZoneTexte 63">
            <a:extLst>
              <a:ext uri="{FF2B5EF4-FFF2-40B4-BE49-F238E27FC236}">
                <a16:creationId xmlns:a16="http://schemas.microsoft.com/office/drawing/2014/main" id="{EEA485C2-C77A-7E49-AB2A-A578CCF7E18E}"/>
              </a:ext>
            </a:extLst>
          </p:cNvPr>
          <p:cNvSpPr txBox="1"/>
          <p:nvPr/>
        </p:nvSpPr>
        <p:spPr>
          <a:xfrm>
            <a:off x="3535338" y="6305167"/>
            <a:ext cx="1059523" cy="430887"/>
          </a:xfrm>
          <a:prstGeom prst="rect">
            <a:avLst/>
          </a:prstGeom>
          <a:noFill/>
        </p:spPr>
        <p:txBody>
          <a:bodyPr wrap="square" rtlCol="0">
            <a:spAutoFit/>
          </a:bodyPr>
          <a:lstStyle/>
          <a:p>
            <a:r>
              <a:rPr lang="fr-FR" sz="1100" dirty="0"/>
              <a:t>Saisir un commentaire</a:t>
            </a:r>
          </a:p>
        </p:txBody>
      </p:sp>
      <p:sp>
        <p:nvSpPr>
          <p:cNvPr id="65" name="ZoneTexte 64">
            <a:extLst>
              <a:ext uri="{FF2B5EF4-FFF2-40B4-BE49-F238E27FC236}">
                <a16:creationId xmlns:a16="http://schemas.microsoft.com/office/drawing/2014/main" id="{8371C977-8128-FC4E-B492-50ED85EC5656}"/>
              </a:ext>
            </a:extLst>
          </p:cNvPr>
          <p:cNvSpPr txBox="1"/>
          <p:nvPr/>
        </p:nvSpPr>
        <p:spPr>
          <a:xfrm>
            <a:off x="6002168" y="6389806"/>
            <a:ext cx="1388522" cy="261610"/>
          </a:xfrm>
          <a:prstGeom prst="rect">
            <a:avLst/>
          </a:prstGeom>
          <a:noFill/>
        </p:spPr>
        <p:txBody>
          <a:bodyPr wrap="none" rtlCol="0">
            <a:spAutoFit/>
          </a:bodyPr>
          <a:lstStyle/>
          <a:p>
            <a:r>
              <a:rPr lang="fr-FR" sz="1100" dirty="0"/>
              <a:t>Publier commentaire</a:t>
            </a:r>
          </a:p>
        </p:txBody>
      </p:sp>
      <p:pic>
        <p:nvPicPr>
          <p:cNvPr id="30" name="Image 29">
            <a:extLst>
              <a:ext uri="{FF2B5EF4-FFF2-40B4-BE49-F238E27FC236}">
                <a16:creationId xmlns:a16="http://schemas.microsoft.com/office/drawing/2014/main" id="{23B9CAB5-1920-A448-B10E-770E7056C88B}"/>
              </a:ext>
            </a:extLst>
          </p:cNvPr>
          <p:cNvPicPr>
            <a:picLocks noChangeAspect="1"/>
          </p:cNvPicPr>
          <p:nvPr/>
        </p:nvPicPr>
        <p:blipFill>
          <a:blip r:embed="rId5"/>
          <a:stretch>
            <a:fillRect/>
          </a:stretch>
        </p:blipFill>
        <p:spPr>
          <a:xfrm>
            <a:off x="1397784" y="49273"/>
            <a:ext cx="3196745" cy="2059754"/>
          </a:xfrm>
          <a:prstGeom prst="rect">
            <a:avLst/>
          </a:prstGeom>
        </p:spPr>
      </p:pic>
      <p:sp>
        <p:nvSpPr>
          <p:cNvPr id="14" name="ZoneTexte 13">
            <a:extLst>
              <a:ext uri="{FF2B5EF4-FFF2-40B4-BE49-F238E27FC236}">
                <a16:creationId xmlns:a16="http://schemas.microsoft.com/office/drawing/2014/main" id="{6BE3421C-EE91-3E43-AF52-82ADD06D8B9B}"/>
              </a:ext>
            </a:extLst>
          </p:cNvPr>
          <p:cNvSpPr txBox="1"/>
          <p:nvPr/>
        </p:nvSpPr>
        <p:spPr>
          <a:xfrm>
            <a:off x="2598450" y="2090086"/>
            <a:ext cx="795411" cy="261610"/>
          </a:xfrm>
          <a:prstGeom prst="rect">
            <a:avLst/>
          </a:prstGeom>
          <a:noFill/>
        </p:spPr>
        <p:txBody>
          <a:bodyPr wrap="none" rtlCol="0">
            <a:spAutoFit/>
          </a:bodyPr>
          <a:lstStyle/>
          <a:p>
            <a:r>
              <a:rPr lang="fr-FR" sz="1100" dirty="0"/>
              <a:t>Page Profil</a:t>
            </a:r>
          </a:p>
        </p:txBody>
      </p:sp>
    </p:spTree>
    <p:extLst>
      <p:ext uri="{BB962C8B-B14F-4D97-AF65-F5344CB8AC3E}">
        <p14:creationId xmlns:p14="http://schemas.microsoft.com/office/powerpoint/2010/main" val="194861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20A5BDAD-06BF-D244-9F90-E9579C48B9C5}"/>
              </a:ext>
            </a:extLst>
          </p:cNvPr>
          <p:cNvPicPr>
            <a:picLocks noChangeAspect="1"/>
          </p:cNvPicPr>
          <p:nvPr/>
        </p:nvPicPr>
        <p:blipFill>
          <a:blip r:embed="rId2"/>
          <a:stretch>
            <a:fillRect/>
          </a:stretch>
        </p:blipFill>
        <p:spPr>
          <a:xfrm>
            <a:off x="304529" y="33624"/>
            <a:ext cx="3426038" cy="2467819"/>
          </a:xfrm>
          <a:prstGeom prst="rect">
            <a:avLst/>
          </a:prstGeom>
        </p:spPr>
      </p:pic>
      <p:pic>
        <p:nvPicPr>
          <p:cNvPr id="18" name="Image 17">
            <a:extLst>
              <a:ext uri="{FF2B5EF4-FFF2-40B4-BE49-F238E27FC236}">
                <a16:creationId xmlns:a16="http://schemas.microsoft.com/office/drawing/2014/main" id="{B111D963-9134-FD49-84B9-6DF222CD6AA5}"/>
              </a:ext>
            </a:extLst>
          </p:cNvPr>
          <p:cNvPicPr>
            <a:picLocks noChangeAspect="1"/>
          </p:cNvPicPr>
          <p:nvPr/>
        </p:nvPicPr>
        <p:blipFill>
          <a:blip r:embed="rId3"/>
          <a:stretch>
            <a:fillRect/>
          </a:stretch>
        </p:blipFill>
        <p:spPr>
          <a:xfrm>
            <a:off x="304529" y="3228275"/>
            <a:ext cx="4523006" cy="3255996"/>
          </a:xfrm>
          <a:prstGeom prst="rect">
            <a:avLst/>
          </a:prstGeom>
        </p:spPr>
      </p:pic>
      <p:sp>
        <p:nvSpPr>
          <p:cNvPr id="21" name="ZoneTexte 20">
            <a:extLst>
              <a:ext uri="{FF2B5EF4-FFF2-40B4-BE49-F238E27FC236}">
                <a16:creationId xmlns:a16="http://schemas.microsoft.com/office/drawing/2014/main" id="{204EF9BC-4BAF-0746-813B-7AB93E1B4AA0}"/>
              </a:ext>
            </a:extLst>
          </p:cNvPr>
          <p:cNvSpPr txBox="1"/>
          <p:nvPr/>
        </p:nvSpPr>
        <p:spPr>
          <a:xfrm>
            <a:off x="1925344" y="6484271"/>
            <a:ext cx="1281376" cy="338554"/>
          </a:xfrm>
          <a:prstGeom prst="rect">
            <a:avLst/>
          </a:prstGeom>
          <a:noFill/>
        </p:spPr>
        <p:txBody>
          <a:bodyPr wrap="none" rtlCol="0">
            <a:spAutoFit/>
          </a:bodyPr>
          <a:lstStyle/>
          <a:p>
            <a:r>
              <a:rPr lang="fr-FR" sz="1600" dirty="0"/>
              <a:t>Page Emplois</a:t>
            </a:r>
          </a:p>
        </p:txBody>
      </p:sp>
      <p:sp>
        <p:nvSpPr>
          <p:cNvPr id="22" name="ZoneTexte 21">
            <a:extLst>
              <a:ext uri="{FF2B5EF4-FFF2-40B4-BE49-F238E27FC236}">
                <a16:creationId xmlns:a16="http://schemas.microsoft.com/office/drawing/2014/main" id="{E1317A90-5C1D-DD42-99E5-7E174515CC3B}"/>
              </a:ext>
            </a:extLst>
          </p:cNvPr>
          <p:cNvSpPr txBox="1"/>
          <p:nvPr/>
        </p:nvSpPr>
        <p:spPr>
          <a:xfrm>
            <a:off x="6015507" y="2975897"/>
            <a:ext cx="1068049" cy="338554"/>
          </a:xfrm>
          <a:prstGeom prst="rect">
            <a:avLst/>
          </a:prstGeom>
          <a:noFill/>
        </p:spPr>
        <p:txBody>
          <a:bodyPr wrap="none" rtlCol="0">
            <a:spAutoFit/>
          </a:bodyPr>
          <a:lstStyle/>
          <a:p>
            <a:r>
              <a:rPr lang="fr-FR" sz="1600" dirty="0"/>
              <a:t>Page profil</a:t>
            </a:r>
          </a:p>
        </p:txBody>
      </p:sp>
      <p:cxnSp>
        <p:nvCxnSpPr>
          <p:cNvPr id="24" name="Connecteur droit avec flèche 23">
            <a:extLst>
              <a:ext uri="{FF2B5EF4-FFF2-40B4-BE49-F238E27FC236}">
                <a16:creationId xmlns:a16="http://schemas.microsoft.com/office/drawing/2014/main" id="{B475A68A-091E-3646-80E3-5047E1541D03}"/>
              </a:ext>
            </a:extLst>
          </p:cNvPr>
          <p:cNvCxnSpPr>
            <a:cxnSpLocks/>
          </p:cNvCxnSpPr>
          <p:nvPr/>
        </p:nvCxnSpPr>
        <p:spPr>
          <a:xfrm flipH="1" flipV="1">
            <a:off x="4314760" y="4704924"/>
            <a:ext cx="692422" cy="130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A98DAB9D-59A0-6343-9C9D-713C3165D99B}"/>
              </a:ext>
            </a:extLst>
          </p:cNvPr>
          <p:cNvSpPr txBox="1"/>
          <p:nvPr/>
        </p:nvSpPr>
        <p:spPr>
          <a:xfrm>
            <a:off x="4906601" y="4725468"/>
            <a:ext cx="1409360" cy="261610"/>
          </a:xfrm>
          <a:prstGeom prst="rect">
            <a:avLst/>
          </a:prstGeom>
          <a:noFill/>
        </p:spPr>
        <p:txBody>
          <a:bodyPr wrap="none" rtlCol="0">
            <a:spAutoFit/>
          </a:bodyPr>
          <a:lstStyle/>
          <a:p>
            <a:r>
              <a:rPr lang="fr-FR" sz="1100" dirty="0"/>
              <a:t>Postuler à l’emplois 4</a:t>
            </a:r>
          </a:p>
        </p:txBody>
      </p:sp>
      <p:cxnSp>
        <p:nvCxnSpPr>
          <p:cNvPr id="30" name="Connecteur droit avec flèche 29">
            <a:extLst>
              <a:ext uri="{FF2B5EF4-FFF2-40B4-BE49-F238E27FC236}">
                <a16:creationId xmlns:a16="http://schemas.microsoft.com/office/drawing/2014/main" id="{47F67BD1-ACF4-C143-ADD9-626FEB5CA7FA}"/>
              </a:ext>
            </a:extLst>
          </p:cNvPr>
          <p:cNvCxnSpPr>
            <a:cxnSpLocks/>
          </p:cNvCxnSpPr>
          <p:nvPr/>
        </p:nvCxnSpPr>
        <p:spPr>
          <a:xfrm flipH="1" flipV="1">
            <a:off x="3240340" y="3940663"/>
            <a:ext cx="1766842" cy="345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5573C58-2680-4D4F-93E6-A13921D378A7}"/>
              </a:ext>
            </a:extLst>
          </p:cNvPr>
          <p:cNvSpPr txBox="1"/>
          <p:nvPr/>
        </p:nvSpPr>
        <p:spPr>
          <a:xfrm>
            <a:off x="4949759" y="4168918"/>
            <a:ext cx="1162274" cy="430887"/>
          </a:xfrm>
          <a:prstGeom prst="rect">
            <a:avLst/>
          </a:prstGeom>
          <a:noFill/>
        </p:spPr>
        <p:txBody>
          <a:bodyPr wrap="square" rtlCol="0">
            <a:spAutoFit/>
          </a:bodyPr>
          <a:lstStyle/>
          <a:p>
            <a:r>
              <a:rPr lang="fr-FR" sz="1100" dirty="0"/>
              <a:t>Choix du secteur d’activité</a:t>
            </a:r>
          </a:p>
        </p:txBody>
      </p:sp>
      <p:pic>
        <p:nvPicPr>
          <p:cNvPr id="33" name="Image 32">
            <a:extLst>
              <a:ext uri="{FF2B5EF4-FFF2-40B4-BE49-F238E27FC236}">
                <a16:creationId xmlns:a16="http://schemas.microsoft.com/office/drawing/2014/main" id="{7C0EB96B-F26D-784A-8D5B-80D27820E8F2}"/>
              </a:ext>
            </a:extLst>
          </p:cNvPr>
          <p:cNvPicPr>
            <a:picLocks noChangeAspect="1"/>
          </p:cNvPicPr>
          <p:nvPr/>
        </p:nvPicPr>
        <p:blipFill>
          <a:blip r:embed="rId4"/>
          <a:stretch>
            <a:fillRect/>
          </a:stretch>
        </p:blipFill>
        <p:spPr>
          <a:xfrm>
            <a:off x="4627799" y="192872"/>
            <a:ext cx="3843466" cy="2762491"/>
          </a:xfrm>
          <a:prstGeom prst="rect">
            <a:avLst/>
          </a:prstGeom>
        </p:spPr>
      </p:pic>
      <p:cxnSp>
        <p:nvCxnSpPr>
          <p:cNvPr id="35" name="Connecteur droit avec flèche 34">
            <a:extLst>
              <a:ext uri="{FF2B5EF4-FFF2-40B4-BE49-F238E27FC236}">
                <a16:creationId xmlns:a16="http://schemas.microsoft.com/office/drawing/2014/main" id="{CB6E3177-7EFF-1D47-BBB9-AD985F4F628C}"/>
              </a:ext>
            </a:extLst>
          </p:cNvPr>
          <p:cNvCxnSpPr>
            <a:cxnSpLocks/>
          </p:cNvCxnSpPr>
          <p:nvPr/>
        </p:nvCxnSpPr>
        <p:spPr>
          <a:xfrm flipH="1" flipV="1">
            <a:off x="3730569" y="1159085"/>
            <a:ext cx="1096966" cy="207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151658B5-185A-A643-927B-5C0D41BEF00B}"/>
              </a:ext>
            </a:extLst>
          </p:cNvPr>
          <p:cNvCxnSpPr>
            <a:cxnSpLocks/>
          </p:cNvCxnSpPr>
          <p:nvPr/>
        </p:nvCxnSpPr>
        <p:spPr>
          <a:xfrm flipH="1">
            <a:off x="7031439" y="1063580"/>
            <a:ext cx="1639676" cy="464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D67896BB-FB5E-784E-A25B-DCDBC85ACC3C}"/>
              </a:ext>
            </a:extLst>
          </p:cNvPr>
          <p:cNvCxnSpPr>
            <a:cxnSpLocks/>
          </p:cNvCxnSpPr>
          <p:nvPr/>
        </p:nvCxnSpPr>
        <p:spPr>
          <a:xfrm flipH="1">
            <a:off x="6999926" y="1063580"/>
            <a:ext cx="1671189" cy="1196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ZoneTexte 45">
            <a:extLst>
              <a:ext uri="{FF2B5EF4-FFF2-40B4-BE49-F238E27FC236}">
                <a16:creationId xmlns:a16="http://schemas.microsoft.com/office/drawing/2014/main" id="{447A0539-5231-5142-8DD2-EC31339673AF}"/>
              </a:ext>
            </a:extLst>
          </p:cNvPr>
          <p:cNvSpPr txBox="1"/>
          <p:nvPr/>
        </p:nvSpPr>
        <p:spPr>
          <a:xfrm>
            <a:off x="8623452" y="887773"/>
            <a:ext cx="2020204" cy="430887"/>
          </a:xfrm>
          <a:prstGeom prst="rect">
            <a:avLst/>
          </a:prstGeom>
          <a:noFill/>
        </p:spPr>
        <p:txBody>
          <a:bodyPr wrap="square" rtlCol="0">
            <a:spAutoFit/>
          </a:bodyPr>
          <a:lstStyle/>
          <a:p>
            <a:r>
              <a:rPr lang="fr-FR" sz="1100" dirty="0"/>
              <a:t>Modification des informations du profil de l’utilisateur</a:t>
            </a:r>
          </a:p>
        </p:txBody>
      </p:sp>
      <p:sp>
        <p:nvSpPr>
          <p:cNvPr id="2" name="Rectangle 1">
            <a:extLst>
              <a:ext uri="{FF2B5EF4-FFF2-40B4-BE49-F238E27FC236}">
                <a16:creationId xmlns:a16="http://schemas.microsoft.com/office/drawing/2014/main" id="{910E9C1B-8C69-D442-9EC5-668B15C96DEC}"/>
              </a:ext>
            </a:extLst>
          </p:cNvPr>
          <p:cNvSpPr/>
          <p:nvPr/>
        </p:nvSpPr>
        <p:spPr>
          <a:xfrm>
            <a:off x="8240902" y="6355826"/>
            <a:ext cx="1193725" cy="369332"/>
          </a:xfrm>
          <a:prstGeom prst="rect">
            <a:avLst/>
          </a:prstGeom>
        </p:spPr>
        <p:txBody>
          <a:bodyPr wrap="none">
            <a:spAutoFit/>
          </a:bodyPr>
          <a:lstStyle/>
          <a:p>
            <a:r>
              <a:rPr lang="fr-FR" sz="1600" dirty="0"/>
              <a:t>Page</a:t>
            </a:r>
            <a:r>
              <a:rPr lang="fr-FR" dirty="0"/>
              <a:t> </a:t>
            </a:r>
            <a:r>
              <a:rPr lang="fr-FR" sz="1600" dirty="0"/>
              <a:t>réseau</a:t>
            </a:r>
          </a:p>
        </p:txBody>
      </p:sp>
      <p:pic>
        <p:nvPicPr>
          <p:cNvPr id="19" name="Image 18">
            <a:extLst>
              <a:ext uri="{FF2B5EF4-FFF2-40B4-BE49-F238E27FC236}">
                <a16:creationId xmlns:a16="http://schemas.microsoft.com/office/drawing/2014/main" id="{5DEA01D3-F628-454A-A369-C6C147B0F526}"/>
              </a:ext>
            </a:extLst>
          </p:cNvPr>
          <p:cNvPicPr>
            <a:picLocks noChangeAspect="1"/>
          </p:cNvPicPr>
          <p:nvPr/>
        </p:nvPicPr>
        <p:blipFill>
          <a:blip r:embed="rId5"/>
          <a:stretch>
            <a:fillRect/>
          </a:stretch>
        </p:blipFill>
        <p:spPr>
          <a:xfrm>
            <a:off x="7031439" y="3755167"/>
            <a:ext cx="3612653" cy="2600659"/>
          </a:xfrm>
          <a:prstGeom prst="rect">
            <a:avLst/>
          </a:prstGeom>
        </p:spPr>
      </p:pic>
      <p:sp>
        <p:nvSpPr>
          <p:cNvPr id="5" name="Rectangle 4">
            <a:extLst>
              <a:ext uri="{FF2B5EF4-FFF2-40B4-BE49-F238E27FC236}">
                <a16:creationId xmlns:a16="http://schemas.microsoft.com/office/drawing/2014/main" id="{E627B0F0-CB4A-534F-9FDF-5B1FCC028441}"/>
              </a:ext>
            </a:extLst>
          </p:cNvPr>
          <p:cNvSpPr/>
          <p:nvPr/>
        </p:nvSpPr>
        <p:spPr>
          <a:xfrm>
            <a:off x="10480046" y="2970337"/>
            <a:ext cx="1711954" cy="600164"/>
          </a:xfrm>
          <a:prstGeom prst="rect">
            <a:avLst/>
          </a:prstGeom>
        </p:spPr>
        <p:txBody>
          <a:bodyPr wrap="square">
            <a:spAutoFit/>
          </a:bodyPr>
          <a:lstStyle/>
          <a:p>
            <a:r>
              <a:rPr lang="fr-FR" sz="1100" dirty="0"/>
              <a:t>Situation pro de la personne appartenant au réseau de l’utilisateur</a:t>
            </a:r>
          </a:p>
        </p:txBody>
      </p:sp>
      <p:cxnSp>
        <p:nvCxnSpPr>
          <p:cNvPr id="23" name="Connecteur droit avec flèche 22">
            <a:extLst>
              <a:ext uri="{FF2B5EF4-FFF2-40B4-BE49-F238E27FC236}">
                <a16:creationId xmlns:a16="http://schemas.microsoft.com/office/drawing/2014/main" id="{90620DE6-407D-E644-8995-0F7CC6057ABA}"/>
              </a:ext>
            </a:extLst>
          </p:cNvPr>
          <p:cNvCxnSpPr>
            <a:cxnSpLocks/>
          </p:cNvCxnSpPr>
          <p:nvPr/>
        </p:nvCxnSpPr>
        <p:spPr>
          <a:xfrm flipH="1">
            <a:off x="9313287" y="3503048"/>
            <a:ext cx="1166759" cy="1159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2B7EB48C-973B-7D46-A09B-ACA315A1B1E0}"/>
              </a:ext>
            </a:extLst>
          </p:cNvPr>
          <p:cNvCxnSpPr>
            <a:cxnSpLocks/>
          </p:cNvCxnSpPr>
          <p:nvPr/>
        </p:nvCxnSpPr>
        <p:spPr>
          <a:xfrm flipH="1" flipV="1">
            <a:off x="9897136" y="4770327"/>
            <a:ext cx="855976" cy="285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6FB0E40-22E7-024A-BAE0-F500BB6B8F5A}"/>
              </a:ext>
            </a:extLst>
          </p:cNvPr>
          <p:cNvSpPr/>
          <p:nvPr/>
        </p:nvSpPr>
        <p:spPr>
          <a:xfrm>
            <a:off x="10742985" y="4985297"/>
            <a:ext cx="1233169" cy="600164"/>
          </a:xfrm>
          <a:prstGeom prst="rect">
            <a:avLst/>
          </a:prstGeom>
        </p:spPr>
        <p:txBody>
          <a:bodyPr wrap="square">
            <a:spAutoFit/>
          </a:bodyPr>
          <a:lstStyle/>
          <a:p>
            <a:r>
              <a:rPr lang="fr-FR" sz="1100" dirty="0"/>
              <a:t>Supprimer un ami du réseau de l’utilisateur </a:t>
            </a:r>
          </a:p>
        </p:txBody>
      </p:sp>
      <p:cxnSp>
        <p:nvCxnSpPr>
          <p:cNvPr id="34" name="Connecteur droit avec flèche 33">
            <a:extLst>
              <a:ext uri="{FF2B5EF4-FFF2-40B4-BE49-F238E27FC236}">
                <a16:creationId xmlns:a16="http://schemas.microsoft.com/office/drawing/2014/main" id="{E474B62A-9585-164A-83E7-6F8A84D99762}"/>
              </a:ext>
            </a:extLst>
          </p:cNvPr>
          <p:cNvCxnSpPr>
            <a:cxnSpLocks/>
          </p:cNvCxnSpPr>
          <p:nvPr/>
        </p:nvCxnSpPr>
        <p:spPr>
          <a:xfrm flipH="1">
            <a:off x="7707977" y="3267779"/>
            <a:ext cx="1186363" cy="1116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55EABD8C-25DF-5046-B3F4-228536ECC603}"/>
              </a:ext>
            </a:extLst>
          </p:cNvPr>
          <p:cNvSpPr/>
          <p:nvPr/>
        </p:nvSpPr>
        <p:spPr>
          <a:xfrm>
            <a:off x="8805426" y="2737814"/>
            <a:ext cx="1577168" cy="600164"/>
          </a:xfrm>
          <a:prstGeom prst="rect">
            <a:avLst/>
          </a:prstGeom>
        </p:spPr>
        <p:txBody>
          <a:bodyPr wrap="square">
            <a:spAutoFit/>
          </a:bodyPr>
          <a:lstStyle/>
          <a:p>
            <a:r>
              <a:rPr lang="fr-FR" sz="1100" dirty="0"/>
              <a:t>Bouton d’ajout d’un amis dans le réseau de l’utilisateur</a:t>
            </a:r>
          </a:p>
        </p:txBody>
      </p:sp>
    </p:spTree>
    <p:extLst>
      <p:ext uri="{BB962C8B-B14F-4D97-AF65-F5344CB8AC3E}">
        <p14:creationId xmlns:p14="http://schemas.microsoft.com/office/powerpoint/2010/main" val="207172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89D3F-42F0-0B49-B49A-921EC6B3CE1A}"/>
              </a:ext>
            </a:extLst>
          </p:cNvPr>
          <p:cNvSpPr>
            <a:spLocks noGrp="1"/>
          </p:cNvSpPr>
          <p:nvPr>
            <p:ph type="title"/>
          </p:nvPr>
        </p:nvSpPr>
        <p:spPr>
          <a:xfrm>
            <a:off x="838200" y="365125"/>
            <a:ext cx="10515600" cy="835025"/>
          </a:xfrm>
        </p:spPr>
        <p:txBody>
          <a:bodyPr/>
          <a:lstStyle/>
          <a:p>
            <a:pPr algn="ctr"/>
            <a:r>
              <a:rPr lang="fr-FR" dirty="0"/>
              <a:t>Spécification fonctionnel : HTML/CSS</a:t>
            </a:r>
          </a:p>
        </p:txBody>
      </p:sp>
      <p:sp>
        <p:nvSpPr>
          <p:cNvPr id="4" name="ZoneTexte 3">
            <a:extLst>
              <a:ext uri="{FF2B5EF4-FFF2-40B4-BE49-F238E27FC236}">
                <a16:creationId xmlns:a16="http://schemas.microsoft.com/office/drawing/2014/main" id="{6AE53575-56DF-5744-AF85-E8C50B586BAE}"/>
              </a:ext>
            </a:extLst>
          </p:cNvPr>
          <p:cNvSpPr txBox="1"/>
          <p:nvPr/>
        </p:nvSpPr>
        <p:spPr>
          <a:xfrm>
            <a:off x="1028699" y="1371600"/>
            <a:ext cx="10044113" cy="523220"/>
          </a:xfrm>
          <a:prstGeom prst="rect">
            <a:avLst/>
          </a:prstGeom>
          <a:noFill/>
        </p:spPr>
        <p:txBody>
          <a:bodyPr wrap="square" rtlCol="0">
            <a:spAutoFit/>
          </a:bodyPr>
          <a:lstStyle/>
          <a:p>
            <a:pPr marL="285750" indent="-285750">
              <a:buFont typeface="Wingdings" pitchFamily="2" charset="2"/>
              <a:buChar char="à"/>
            </a:pPr>
            <a:r>
              <a:rPr lang="fr-FR" sz="1400" dirty="0">
                <a:sym typeface="Wingdings" pitchFamily="2" charset="2"/>
              </a:rPr>
              <a:t>Concernant le design de notre site, nous avons utilisé Bootstrap qui est un Framework alliant html et CSS permettant un graphisme plus précis et des meilleures interactions entre les différentes pages de notre réseau social. </a:t>
            </a:r>
          </a:p>
        </p:txBody>
      </p:sp>
      <p:pic>
        <p:nvPicPr>
          <p:cNvPr id="5" name="Image 4">
            <a:extLst>
              <a:ext uri="{FF2B5EF4-FFF2-40B4-BE49-F238E27FC236}">
                <a16:creationId xmlns:a16="http://schemas.microsoft.com/office/drawing/2014/main" id="{C33D1FF0-4663-4BB2-97BE-B2B043B3E315}"/>
              </a:ext>
            </a:extLst>
          </p:cNvPr>
          <p:cNvPicPr>
            <a:picLocks noChangeAspect="1"/>
          </p:cNvPicPr>
          <p:nvPr/>
        </p:nvPicPr>
        <p:blipFill>
          <a:blip r:embed="rId2"/>
          <a:stretch>
            <a:fillRect/>
          </a:stretch>
        </p:blipFill>
        <p:spPr>
          <a:xfrm>
            <a:off x="1028699" y="1894820"/>
            <a:ext cx="9203602" cy="4592833"/>
          </a:xfrm>
          <a:prstGeom prst="rect">
            <a:avLst/>
          </a:prstGeom>
        </p:spPr>
      </p:pic>
      <p:cxnSp>
        <p:nvCxnSpPr>
          <p:cNvPr id="9" name="Connecteur droit avec flèche 8">
            <a:extLst>
              <a:ext uri="{FF2B5EF4-FFF2-40B4-BE49-F238E27FC236}">
                <a16:creationId xmlns:a16="http://schemas.microsoft.com/office/drawing/2014/main" id="{0C152E32-E851-4E0B-9C32-EA5FCBB815B6}"/>
              </a:ext>
            </a:extLst>
          </p:cNvPr>
          <p:cNvCxnSpPr/>
          <p:nvPr/>
        </p:nvCxnSpPr>
        <p:spPr>
          <a:xfrm flipH="1" flipV="1">
            <a:off x="7831667" y="2066270"/>
            <a:ext cx="2861733" cy="219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9A02A016-0F38-491D-AA87-157D76823FD1}"/>
              </a:ext>
            </a:extLst>
          </p:cNvPr>
          <p:cNvSpPr txBox="1"/>
          <p:nvPr/>
        </p:nvSpPr>
        <p:spPr>
          <a:xfrm>
            <a:off x="10693400" y="2192867"/>
            <a:ext cx="1498600" cy="646331"/>
          </a:xfrm>
          <a:prstGeom prst="rect">
            <a:avLst/>
          </a:prstGeom>
          <a:noFill/>
        </p:spPr>
        <p:txBody>
          <a:bodyPr wrap="square" rtlCol="0">
            <a:spAutoFit/>
          </a:bodyPr>
          <a:lstStyle/>
          <a:p>
            <a:r>
              <a:rPr lang="fr-FR" sz="1200" dirty="0"/>
              <a:t>Bar de Navigation de type navbar invers: Bootstrap</a:t>
            </a:r>
            <a:endParaRPr lang="fr-FR" sz="1100" dirty="0"/>
          </a:p>
        </p:txBody>
      </p:sp>
      <p:cxnSp>
        <p:nvCxnSpPr>
          <p:cNvPr id="12" name="Connecteur droit avec flèche 11">
            <a:extLst>
              <a:ext uri="{FF2B5EF4-FFF2-40B4-BE49-F238E27FC236}">
                <a16:creationId xmlns:a16="http://schemas.microsoft.com/office/drawing/2014/main" id="{F621F9ED-881B-4491-9472-D255536E549D}"/>
              </a:ext>
            </a:extLst>
          </p:cNvPr>
          <p:cNvCxnSpPr/>
          <p:nvPr/>
        </p:nvCxnSpPr>
        <p:spPr>
          <a:xfrm flipH="1" flipV="1">
            <a:off x="9906000" y="2066270"/>
            <a:ext cx="711200" cy="1371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eur droit avec flèche 13">
            <a:extLst>
              <a:ext uri="{FF2B5EF4-FFF2-40B4-BE49-F238E27FC236}">
                <a16:creationId xmlns:a16="http://schemas.microsoft.com/office/drawing/2014/main" id="{1E548C35-F6E8-4BD2-BD55-1A1A35B499BD}"/>
              </a:ext>
            </a:extLst>
          </p:cNvPr>
          <p:cNvCxnSpPr/>
          <p:nvPr/>
        </p:nvCxnSpPr>
        <p:spPr>
          <a:xfrm flipH="1" flipV="1">
            <a:off x="7484533" y="3056467"/>
            <a:ext cx="3132667"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C6DCFB86-3008-4113-B077-EA25F427DF3B}"/>
              </a:ext>
            </a:extLst>
          </p:cNvPr>
          <p:cNvCxnSpPr/>
          <p:nvPr/>
        </p:nvCxnSpPr>
        <p:spPr>
          <a:xfrm flipH="1">
            <a:off x="6392333" y="3437467"/>
            <a:ext cx="4224867" cy="448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543C976E-5AB8-41DA-A95F-3C56CE45ED2C}"/>
              </a:ext>
            </a:extLst>
          </p:cNvPr>
          <p:cNvSpPr/>
          <p:nvPr/>
        </p:nvSpPr>
        <p:spPr>
          <a:xfrm>
            <a:off x="10693400" y="2192867"/>
            <a:ext cx="1498600" cy="71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E995265D-D31C-4152-8E8E-37CB26C3418A}"/>
              </a:ext>
            </a:extLst>
          </p:cNvPr>
          <p:cNvSpPr txBox="1"/>
          <p:nvPr/>
        </p:nvSpPr>
        <p:spPr>
          <a:xfrm>
            <a:off x="10617200" y="3318933"/>
            <a:ext cx="1447800" cy="1015663"/>
          </a:xfrm>
          <a:prstGeom prst="rect">
            <a:avLst/>
          </a:prstGeom>
          <a:noFill/>
        </p:spPr>
        <p:txBody>
          <a:bodyPr wrap="square" rtlCol="0">
            <a:spAutoFit/>
          </a:bodyPr>
          <a:lstStyle/>
          <a:p>
            <a:r>
              <a:rPr lang="fr-FR" sz="1200" dirty="0"/>
              <a:t>Chaque bouton de utilisé provient de la librairie Bootstrap et d’un librairie pour nos icones</a:t>
            </a:r>
          </a:p>
        </p:txBody>
      </p:sp>
      <p:sp>
        <p:nvSpPr>
          <p:cNvPr id="19" name="Rectangle 18">
            <a:extLst>
              <a:ext uri="{FF2B5EF4-FFF2-40B4-BE49-F238E27FC236}">
                <a16:creationId xmlns:a16="http://schemas.microsoft.com/office/drawing/2014/main" id="{0453709C-7A18-49DF-8970-943F51382B10}"/>
              </a:ext>
            </a:extLst>
          </p:cNvPr>
          <p:cNvSpPr/>
          <p:nvPr/>
        </p:nvSpPr>
        <p:spPr>
          <a:xfrm>
            <a:off x="10617200" y="3272366"/>
            <a:ext cx="1498600" cy="1062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avec flèche 20">
            <a:extLst>
              <a:ext uri="{FF2B5EF4-FFF2-40B4-BE49-F238E27FC236}">
                <a16:creationId xmlns:a16="http://schemas.microsoft.com/office/drawing/2014/main" id="{48EAF9F0-3C31-4C11-A483-173E12FB54B6}"/>
              </a:ext>
            </a:extLst>
          </p:cNvPr>
          <p:cNvCxnSpPr/>
          <p:nvPr/>
        </p:nvCxnSpPr>
        <p:spPr>
          <a:xfrm flipH="1" flipV="1">
            <a:off x="8271933" y="2066270"/>
            <a:ext cx="2345267" cy="1371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984D114B-F7F2-43C1-9D9A-5D56FEA71B76}"/>
              </a:ext>
            </a:extLst>
          </p:cNvPr>
          <p:cNvCxnSpPr>
            <a:cxnSpLocks/>
            <a:stCxn id="32" idx="3"/>
          </p:cNvCxnSpPr>
          <p:nvPr/>
        </p:nvCxnSpPr>
        <p:spPr>
          <a:xfrm flipV="1">
            <a:off x="872067" y="2327825"/>
            <a:ext cx="1947333" cy="71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46AB8439-7483-49C6-A6D9-CF4B9DB278CB}"/>
              </a:ext>
            </a:extLst>
          </p:cNvPr>
          <p:cNvCxnSpPr>
            <a:cxnSpLocks/>
            <a:stCxn id="32" idx="3"/>
          </p:cNvCxnSpPr>
          <p:nvPr/>
        </p:nvCxnSpPr>
        <p:spPr>
          <a:xfrm>
            <a:off x="872067" y="2398935"/>
            <a:ext cx="2954866" cy="114013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7759DA45-07A3-4BBA-9B14-0CB712A11732}"/>
              </a:ext>
            </a:extLst>
          </p:cNvPr>
          <p:cNvCxnSpPr>
            <a:cxnSpLocks/>
            <a:stCxn id="32" idx="3"/>
          </p:cNvCxnSpPr>
          <p:nvPr/>
        </p:nvCxnSpPr>
        <p:spPr>
          <a:xfrm>
            <a:off x="872067" y="2398935"/>
            <a:ext cx="6265334" cy="11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AD262562-71A1-406B-B3F7-CAB52DB52E33}"/>
              </a:ext>
            </a:extLst>
          </p:cNvPr>
          <p:cNvSpPr/>
          <p:nvPr/>
        </p:nvSpPr>
        <p:spPr>
          <a:xfrm>
            <a:off x="2810933" y="2275820"/>
            <a:ext cx="965200" cy="34137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719DCACA-4A20-46AD-BDD7-A1D98277734D}"/>
              </a:ext>
            </a:extLst>
          </p:cNvPr>
          <p:cNvSpPr/>
          <p:nvPr/>
        </p:nvSpPr>
        <p:spPr>
          <a:xfrm>
            <a:off x="3826933" y="2192867"/>
            <a:ext cx="3234267" cy="349673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6D67C057-AC7D-461B-9032-8616BDC67645}"/>
              </a:ext>
            </a:extLst>
          </p:cNvPr>
          <p:cNvSpPr/>
          <p:nvPr/>
        </p:nvSpPr>
        <p:spPr>
          <a:xfrm>
            <a:off x="7137401" y="2192867"/>
            <a:ext cx="1371600" cy="349673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F18E9186-F4C4-4153-B985-9F997496B44F}"/>
              </a:ext>
            </a:extLst>
          </p:cNvPr>
          <p:cNvSpPr txBox="1"/>
          <p:nvPr/>
        </p:nvSpPr>
        <p:spPr>
          <a:xfrm>
            <a:off x="33867" y="1706437"/>
            <a:ext cx="838200" cy="1384995"/>
          </a:xfrm>
          <a:prstGeom prst="rect">
            <a:avLst/>
          </a:prstGeom>
          <a:noFill/>
        </p:spPr>
        <p:txBody>
          <a:bodyPr wrap="square" rtlCol="0">
            <a:spAutoFit/>
          </a:bodyPr>
          <a:lstStyle/>
          <a:p>
            <a:r>
              <a:rPr lang="fr-FR" sz="1200" dirty="0"/>
              <a:t>Chaque page est structurée à l’aide des row et col de Bootstrap</a:t>
            </a:r>
          </a:p>
        </p:txBody>
      </p:sp>
      <p:sp>
        <p:nvSpPr>
          <p:cNvPr id="38" name="Rectangle 37">
            <a:extLst>
              <a:ext uri="{FF2B5EF4-FFF2-40B4-BE49-F238E27FC236}">
                <a16:creationId xmlns:a16="http://schemas.microsoft.com/office/drawing/2014/main" id="{27635124-0745-4AEB-B67B-685A2E7C1480}"/>
              </a:ext>
            </a:extLst>
          </p:cNvPr>
          <p:cNvSpPr/>
          <p:nvPr/>
        </p:nvSpPr>
        <p:spPr>
          <a:xfrm>
            <a:off x="33867" y="1706437"/>
            <a:ext cx="838200" cy="145163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a:extLst>
              <a:ext uri="{FF2B5EF4-FFF2-40B4-BE49-F238E27FC236}">
                <a16:creationId xmlns:a16="http://schemas.microsoft.com/office/drawing/2014/main" id="{CBEF143A-21A5-46BE-9D12-350F9277B16C}"/>
              </a:ext>
            </a:extLst>
          </p:cNvPr>
          <p:cNvSpPr txBox="1"/>
          <p:nvPr/>
        </p:nvSpPr>
        <p:spPr>
          <a:xfrm>
            <a:off x="33867" y="3437467"/>
            <a:ext cx="944032" cy="2308324"/>
          </a:xfrm>
          <a:prstGeom prst="rect">
            <a:avLst/>
          </a:prstGeom>
          <a:noFill/>
        </p:spPr>
        <p:txBody>
          <a:bodyPr wrap="square" rtlCol="0">
            <a:spAutoFit/>
          </a:bodyPr>
          <a:lstStyle/>
          <a:p>
            <a:r>
              <a:rPr lang="fr-FR" sz="1200" dirty="0"/>
              <a:t>Pour afficher des éléments nous utilisons des panel ou des cards pour les images</a:t>
            </a:r>
          </a:p>
          <a:p>
            <a:r>
              <a:rPr lang="fr-FR" sz="1200" dirty="0"/>
              <a:t>Librairie Bootstrap </a:t>
            </a:r>
          </a:p>
          <a:p>
            <a:endParaRPr lang="fr-FR" sz="1200" dirty="0"/>
          </a:p>
        </p:txBody>
      </p:sp>
      <p:sp>
        <p:nvSpPr>
          <p:cNvPr id="41" name="Rectangle 40">
            <a:extLst>
              <a:ext uri="{FF2B5EF4-FFF2-40B4-BE49-F238E27FC236}">
                <a16:creationId xmlns:a16="http://schemas.microsoft.com/office/drawing/2014/main" id="{085AE112-DABC-4FBE-AACF-49FCF1B096C7}"/>
              </a:ext>
            </a:extLst>
          </p:cNvPr>
          <p:cNvSpPr/>
          <p:nvPr/>
        </p:nvSpPr>
        <p:spPr>
          <a:xfrm>
            <a:off x="33867" y="3437467"/>
            <a:ext cx="944032" cy="225213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 name="Connecteur droit avec flèche 42">
            <a:extLst>
              <a:ext uri="{FF2B5EF4-FFF2-40B4-BE49-F238E27FC236}">
                <a16:creationId xmlns:a16="http://schemas.microsoft.com/office/drawing/2014/main" id="{9967AD9D-4C37-42B0-87A5-698197BD73CD}"/>
              </a:ext>
            </a:extLst>
          </p:cNvPr>
          <p:cNvCxnSpPr>
            <a:stCxn id="41" idx="3"/>
          </p:cNvCxnSpPr>
          <p:nvPr/>
        </p:nvCxnSpPr>
        <p:spPr>
          <a:xfrm>
            <a:off x="977899" y="4563534"/>
            <a:ext cx="2976034" cy="42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CB5D3B1E-7E86-4374-B8AF-D5ADC2C65A22}"/>
              </a:ext>
            </a:extLst>
          </p:cNvPr>
          <p:cNvCxnSpPr>
            <a:stCxn id="41" idx="3"/>
          </p:cNvCxnSpPr>
          <p:nvPr/>
        </p:nvCxnSpPr>
        <p:spPr>
          <a:xfrm flipV="1">
            <a:off x="977899" y="3056467"/>
            <a:ext cx="6239933" cy="150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9B7B99DA-5F33-4A7D-B7C6-F568558FD8CC}"/>
              </a:ext>
            </a:extLst>
          </p:cNvPr>
          <p:cNvCxnSpPr>
            <a:stCxn id="41" idx="3"/>
          </p:cNvCxnSpPr>
          <p:nvPr/>
        </p:nvCxnSpPr>
        <p:spPr>
          <a:xfrm flipV="1">
            <a:off x="977899" y="4428067"/>
            <a:ext cx="6430434" cy="135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10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B3428-8F02-E64F-81BB-6AAEE4B097EA}"/>
              </a:ext>
            </a:extLst>
          </p:cNvPr>
          <p:cNvSpPr>
            <a:spLocks noGrp="1"/>
          </p:cNvSpPr>
          <p:nvPr>
            <p:ph type="title"/>
          </p:nvPr>
        </p:nvSpPr>
        <p:spPr>
          <a:xfrm>
            <a:off x="838200" y="123825"/>
            <a:ext cx="10515600" cy="1325563"/>
          </a:xfrm>
        </p:spPr>
        <p:txBody>
          <a:bodyPr>
            <a:normAutofit/>
          </a:bodyPr>
          <a:lstStyle/>
          <a:p>
            <a:pPr algn="ctr"/>
            <a:r>
              <a:rPr lang="fr-FR" dirty="0"/>
              <a:t>Spécification fonctionnel : Javascript/JQuery</a:t>
            </a:r>
          </a:p>
        </p:txBody>
      </p:sp>
      <p:sp>
        <p:nvSpPr>
          <p:cNvPr id="3" name="Espace réservé du contenu 2">
            <a:extLst>
              <a:ext uri="{FF2B5EF4-FFF2-40B4-BE49-F238E27FC236}">
                <a16:creationId xmlns:a16="http://schemas.microsoft.com/office/drawing/2014/main" id="{1C7C197B-1128-434D-964B-7E62E5F0F971}"/>
              </a:ext>
            </a:extLst>
          </p:cNvPr>
          <p:cNvSpPr>
            <a:spLocks noGrp="1"/>
          </p:cNvSpPr>
          <p:nvPr>
            <p:ph idx="1"/>
          </p:nvPr>
        </p:nvSpPr>
        <p:spPr>
          <a:xfrm>
            <a:off x="618904" y="2049163"/>
            <a:ext cx="5674756" cy="2250044"/>
          </a:xfrm>
        </p:spPr>
        <p:txBody>
          <a:bodyPr>
            <a:normAutofit/>
          </a:bodyPr>
          <a:lstStyle/>
          <a:p>
            <a:pPr marL="0" indent="0" algn="just">
              <a:buNone/>
            </a:pPr>
            <a:r>
              <a:rPr lang="fr-FR" sz="1800" dirty="0"/>
              <a:t>Les langages JavaScript et jQuery ont pu nous être utiles afin de d’assurer les différents traitements du site. Ils nous ont permis de créer de véritables interactions entre les différents éléments HTML désignés avec Bootstrap. Ces langages nous permettent de modifier les différents affichages de nos pages par les données rentrés par l’utilisateur.</a:t>
            </a:r>
          </a:p>
          <a:p>
            <a:pPr marL="0" indent="0">
              <a:buNone/>
            </a:pPr>
            <a:endParaRPr lang="fr-FR" sz="1400" dirty="0"/>
          </a:p>
        </p:txBody>
      </p:sp>
      <p:pic>
        <p:nvPicPr>
          <p:cNvPr id="5" name="Image 4">
            <a:extLst>
              <a:ext uri="{FF2B5EF4-FFF2-40B4-BE49-F238E27FC236}">
                <a16:creationId xmlns:a16="http://schemas.microsoft.com/office/drawing/2014/main" id="{A2C504B5-228C-9D4E-8F83-404C82A5C827}"/>
              </a:ext>
            </a:extLst>
          </p:cNvPr>
          <p:cNvPicPr>
            <a:picLocks noChangeAspect="1"/>
          </p:cNvPicPr>
          <p:nvPr/>
        </p:nvPicPr>
        <p:blipFill>
          <a:blip r:embed="rId2"/>
          <a:stretch>
            <a:fillRect/>
          </a:stretch>
        </p:blipFill>
        <p:spPr>
          <a:xfrm>
            <a:off x="6593087" y="3971399"/>
            <a:ext cx="4760713" cy="2535537"/>
          </a:xfrm>
          <a:prstGeom prst="rect">
            <a:avLst/>
          </a:prstGeom>
        </p:spPr>
      </p:pic>
      <p:pic>
        <p:nvPicPr>
          <p:cNvPr id="7" name="Image 6">
            <a:extLst>
              <a:ext uri="{FF2B5EF4-FFF2-40B4-BE49-F238E27FC236}">
                <a16:creationId xmlns:a16="http://schemas.microsoft.com/office/drawing/2014/main" id="{EC2EE503-52FC-6647-B75B-9DFB94192AAC}"/>
              </a:ext>
            </a:extLst>
          </p:cNvPr>
          <p:cNvPicPr>
            <a:picLocks noChangeAspect="1"/>
          </p:cNvPicPr>
          <p:nvPr/>
        </p:nvPicPr>
        <p:blipFill>
          <a:blip r:embed="rId3"/>
          <a:stretch>
            <a:fillRect/>
          </a:stretch>
        </p:blipFill>
        <p:spPr>
          <a:xfrm>
            <a:off x="6593087" y="1172029"/>
            <a:ext cx="4760713" cy="2660825"/>
          </a:xfrm>
          <a:prstGeom prst="rect">
            <a:avLst/>
          </a:prstGeom>
        </p:spPr>
      </p:pic>
      <p:sp>
        <p:nvSpPr>
          <p:cNvPr id="10" name="ZoneTexte 9">
            <a:extLst>
              <a:ext uri="{FF2B5EF4-FFF2-40B4-BE49-F238E27FC236}">
                <a16:creationId xmlns:a16="http://schemas.microsoft.com/office/drawing/2014/main" id="{08A07C0A-E885-4340-8725-5BCEAB37C50F}"/>
              </a:ext>
            </a:extLst>
          </p:cNvPr>
          <p:cNvSpPr txBox="1"/>
          <p:nvPr/>
        </p:nvSpPr>
        <p:spPr>
          <a:xfrm>
            <a:off x="689262" y="4259860"/>
            <a:ext cx="5304971" cy="1200329"/>
          </a:xfrm>
          <a:prstGeom prst="rect">
            <a:avLst/>
          </a:prstGeom>
          <a:noFill/>
        </p:spPr>
        <p:txBody>
          <a:bodyPr wrap="square" rtlCol="0">
            <a:spAutoFit/>
          </a:bodyPr>
          <a:lstStyle/>
          <a:p>
            <a:pPr algn="just"/>
            <a:r>
              <a:rPr lang="fr-FR" dirty="0"/>
              <a:t>Par exemple sur la page profil ci-contre où l’utilisateur parvient à changer sa description personnelle par le texte rentrée préalablement. Ce traitement est effectué grâce à un code JavaScript.</a:t>
            </a:r>
          </a:p>
        </p:txBody>
      </p:sp>
    </p:spTree>
    <p:extLst>
      <p:ext uri="{BB962C8B-B14F-4D97-AF65-F5344CB8AC3E}">
        <p14:creationId xmlns:p14="http://schemas.microsoft.com/office/powerpoint/2010/main" val="8805152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1011</Words>
  <Application>Microsoft Macintosh PowerPoint</Application>
  <PresentationFormat>Grand écran</PresentationFormat>
  <Paragraphs>99</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Wingdings</vt:lpstr>
      <vt:lpstr>Thème Office</vt:lpstr>
      <vt:lpstr>Présentation PowerPoint</vt:lpstr>
      <vt:lpstr>Sommaire</vt:lpstr>
      <vt:lpstr>Conception du back</vt:lpstr>
      <vt:lpstr>Conception du back : Php, MySQL</vt:lpstr>
      <vt:lpstr>Présentation PowerPoint</vt:lpstr>
      <vt:lpstr>Présentation PowerPoint</vt:lpstr>
      <vt:lpstr>Présentation PowerPoint</vt:lpstr>
      <vt:lpstr>Spécification fonctionnel : HTML/CSS</vt:lpstr>
      <vt:lpstr>Spécification fonctionnel : Javascript/JQuery</vt:lpstr>
      <vt:lpstr>Spécification fonctionnel : PHP, MySQL</vt:lpstr>
      <vt:lpstr>Versioning GIT</vt:lpstr>
      <vt:lpstr>Bilans Personnels</vt:lpstr>
      <vt:lpstr>Bilan Collectif</vt:lpstr>
      <vt:lpstr>Bibliographie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WUHRLIN</dc:creator>
  <cp:lastModifiedBy>Thomas WUHRLIN</cp:lastModifiedBy>
  <cp:revision>42</cp:revision>
  <dcterms:created xsi:type="dcterms:W3CDTF">2018-05-04T17:17:06Z</dcterms:created>
  <dcterms:modified xsi:type="dcterms:W3CDTF">2018-05-05T19:02:10Z</dcterms:modified>
</cp:coreProperties>
</file>