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9" r:id="rId4"/>
    <p:sldId id="263" r:id="rId5"/>
    <p:sldId id="270" r:id="rId6"/>
    <p:sldId id="271" r:id="rId7"/>
    <p:sldId id="272" r:id="rId8"/>
    <p:sldId id="260" r:id="rId9"/>
    <p:sldId id="259" r:id="rId10"/>
    <p:sldId id="266" r:id="rId11"/>
    <p:sldId id="267" r:id="rId12"/>
    <p:sldId id="268" r:id="rId13"/>
    <p:sldId id="257"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3F3"/>
    <a:srgbClr val="DEE6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6"/>
    <p:restoredTop sz="94675"/>
  </p:normalViewPr>
  <p:slideViewPr>
    <p:cSldViewPr snapToGrid="0" snapToObjects="1">
      <p:cViewPr>
        <p:scale>
          <a:sx n="95" d="100"/>
          <a:sy n="95" d="100"/>
        </p:scale>
        <p:origin x="14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12AA7-9395-BC40-B0FE-5BF145F45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EE4C77-D5DE-CF43-827C-31C6356EC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158A6E91-0CE8-F545-A6C0-A84523B08CB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C1BEEE4F-D739-9142-821B-8BC7219726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6ADD1-D894-BC44-9F98-CD3FB9129B3F}"/>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910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C7174-1F5C-564D-BD1F-1BA34845C2D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8483EC-A69E-454A-8AAB-F92CC2EC7D3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2581A-3202-5747-BF2E-1A58FA3B6A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F72FE5BE-4A1A-E842-85EC-3B5EF9768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851F6F-7482-1B45-A723-440958008A8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762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301CF0-5FD2-064A-85CD-90E519971E4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E481854-C20C-2540-A10C-BAA30AE67C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CBD3C2-6139-DE46-93AD-7E48878EBE0B}"/>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4396CFB0-7E5B-1244-83A2-398AA7A0E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CA1738-D409-2442-9B12-14BC279A9C7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8283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787E-9AA0-D84D-97B5-B64B963480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51A560-AAF2-2B41-B054-E0950D165A6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CA3CA4-EB57-4C4E-9C89-4613F1D39C7A}"/>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DBF7EF4B-8078-DC4A-AD21-A6C065548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476929-DAD2-824D-8E24-0936171B62B0}"/>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1978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B7DCC0-9242-1044-93E8-B3D4B7414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A575FF-2584-C14E-9E56-692AA7AE0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BACC0AE-DA61-D24E-9E4B-2FAC867CA726}"/>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782FA3B3-22D6-0F41-A48C-1134F3924D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F25E6F-01E2-BC40-9CAD-1AA465CD1B9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69604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ADFA3-D576-5F47-B832-9C7B7A3EE3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D65A3A-9EC4-3548-ADCB-FDD6FBDBFED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1EBFC8-965F-F540-90CB-7E6796A508F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2BEB0C4-B0D8-A14F-A05A-B760DCFE8603}"/>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5129DC2A-F768-BC42-9E86-FF37F0D274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926125-7301-8D41-B91C-38E47CA610B4}"/>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098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5B2D9-3A14-1540-92F0-B3FBB79BE8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BA23A-CE70-0946-87E8-D141AF421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6A5E593-ADA5-C04C-9BCC-AAB1C6822FE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9D2494-1FB7-3D40-BF3C-2EBFCD2AA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3A989AA-747E-D943-BC52-B0205623611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A80F91-5D9F-8147-9F74-FBF1DE5F1A6C}"/>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8" name="Espace réservé du pied de page 7">
            <a:extLst>
              <a:ext uri="{FF2B5EF4-FFF2-40B4-BE49-F238E27FC236}">
                <a16:creationId xmlns:a16="http://schemas.microsoft.com/office/drawing/2014/main" id="{319BAE48-491A-4647-A993-0B1D0B72A5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001541-8698-C04D-BB4F-69808335423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9858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2B8A6-CE9A-A34A-ACAF-9DA0C2AFA9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A84912-3B4A-A14D-83EC-98391A1F96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4" name="Espace réservé du pied de page 3">
            <a:extLst>
              <a:ext uri="{FF2B5EF4-FFF2-40B4-BE49-F238E27FC236}">
                <a16:creationId xmlns:a16="http://schemas.microsoft.com/office/drawing/2014/main" id="{8CF62781-BEDC-804F-A168-89CF52B6A2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1BC411E-C25B-F341-9F2C-7019FC308D46}"/>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7872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390594-59FA-DC4C-B8B0-6DC3BB262689}"/>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3" name="Espace réservé du pied de page 2">
            <a:extLst>
              <a:ext uri="{FF2B5EF4-FFF2-40B4-BE49-F238E27FC236}">
                <a16:creationId xmlns:a16="http://schemas.microsoft.com/office/drawing/2014/main" id="{10864835-5DDE-E348-ACE2-2640B67018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C424D3-F00A-E240-87C5-6FD48BC13947}"/>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67356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A9AAE-7521-854E-83F0-730660C560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347F08C-FEA9-934E-BA82-D8B2B4DB5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532D74B-6AFA-4B44-A675-45A66D015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E85B4E5-17D0-1E4C-8E6A-B34252F15A5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A014002C-9A2C-7043-87E5-8DBCA891F5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930560-4CF6-0745-9F87-EF81A447C32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95776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B2449-7160-A04C-B6DE-3F1A496D73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E459EB9B-3F63-9545-9759-BDFD14245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D7D2D5-4E24-7443-B3E0-54CF8F408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ED33B50-BB6E-D44A-9A22-6A43D384926F}"/>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2E8C9B8D-D24B-A646-88C1-BB74F9E285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5D51CA-9E39-624C-BFF3-670B7EA4181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30963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19E24B-1A49-8242-B84D-D117DE8C0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6074B65-00FA-3F48-8BAA-37BAE152C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33F76-5C56-D746-9ED9-7DBDE6FD2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AD4832E6-07CD-C643-93BE-5CD802277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786B89-F5D6-024F-8733-2DCB0B739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0C9FC-0541-344F-B50D-5BC79892974C}" type="slidenum">
              <a:rPr lang="fr-FR" smtClean="0"/>
              <a:t>‹N°›</a:t>
            </a:fld>
            <a:endParaRPr lang="fr-FR"/>
          </a:p>
        </p:txBody>
      </p:sp>
    </p:spTree>
    <p:extLst>
      <p:ext uri="{BB962C8B-B14F-4D97-AF65-F5344CB8AC3E}">
        <p14:creationId xmlns:p14="http://schemas.microsoft.com/office/powerpoint/2010/main" val="141968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classrooms.com/courses/jquery-ecrivez-moins-pour-faire-plus/manipuler-le-contenu" TargetMode="External"/><Relationship Id="rId2" Type="http://schemas.openxmlformats.org/officeDocument/2006/relationships/hyperlink" Target="http://memo-web.fr/categorie-jquery-218.php" TargetMode="External"/><Relationship Id="rId1" Type="http://schemas.openxmlformats.org/officeDocument/2006/relationships/slideLayout" Target="../slideLayouts/slideLayout2.xml"/><Relationship Id="rId5" Type="http://schemas.openxmlformats.org/officeDocument/2006/relationships/hyperlink" Target="https://www.w3schools.com/howto/howto_js_rangeslider.asp" TargetMode="External"/><Relationship Id="rId4" Type="http://schemas.openxmlformats.org/officeDocument/2006/relationships/hyperlink" Target="https://www.w3schools.com/bootstrap/bootstrap_dropdown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83EFB7C-8F80-D74F-9094-2BEE734B2271}"/>
              </a:ext>
            </a:extLst>
          </p:cNvPr>
          <p:cNvSpPr txBox="1"/>
          <p:nvPr/>
        </p:nvSpPr>
        <p:spPr>
          <a:xfrm>
            <a:off x="2753874" y="2134749"/>
            <a:ext cx="7218801" cy="1938992"/>
          </a:xfrm>
          <a:prstGeom prst="rect">
            <a:avLst/>
          </a:prstGeom>
          <a:noFill/>
        </p:spPr>
        <p:txBody>
          <a:bodyPr wrap="square" rtlCol="0">
            <a:spAutoFit/>
          </a:bodyPr>
          <a:lstStyle/>
          <a:p>
            <a:pPr algn="ctr"/>
            <a:r>
              <a:rPr lang="fr-FR" sz="4000" dirty="0"/>
              <a:t>Projet Web dynamique : </a:t>
            </a:r>
          </a:p>
          <a:p>
            <a:pPr algn="ctr"/>
            <a:r>
              <a:rPr lang="fr-FR" sz="4000" dirty="0"/>
              <a:t>Social Media Professionnel</a:t>
            </a:r>
          </a:p>
          <a:p>
            <a:pPr algn="ctr"/>
            <a:r>
              <a:rPr lang="fr-FR" sz="4000" dirty="0"/>
              <a:t> pour la communauté ECE Paris</a:t>
            </a:r>
          </a:p>
        </p:txBody>
      </p:sp>
      <p:sp>
        <p:nvSpPr>
          <p:cNvPr id="5" name="ZoneTexte 4">
            <a:extLst>
              <a:ext uri="{FF2B5EF4-FFF2-40B4-BE49-F238E27FC236}">
                <a16:creationId xmlns:a16="http://schemas.microsoft.com/office/drawing/2014/main" id="{3589BB2C-2D8C-B74C-A0B4-C5BAD514BE69}"/>
              </a:ext>
            </a:extLst>
          </p:cNvPr>
          <p:cNvSpPr txBox="1"/>
          <p:nvPr/>
        </p:nvSpPr>
        <p:spPr>
          <a:xfrm>
            <a:off x="9256624" y="5457826"/>
            <a:ext cx="2479461" cy="923330"/>
          </a:xfrm>
          <a:prstGeom prst="rect">
            <a:avLst/>
          </a:prstGeom>
          <a:noFill/>
        </p:spPr>
        <p:txBody>
          <a:bodyPr wrap="none" rtlCol="0">
            <a:spAutoFit/>
          </a:bodyPr>
          <a:lstStyle/>
          <a:p>
            <a:r>
              <a:rPr lang="fr-FR" dirty="0"/>
              <a:t>Clément Pécresse Td 10</a:t>
            </a:r>
          </a:p>
          <a:p>
            <a:r>
              <a:rPr lang="fr-FR" dirty="0"/>
              <a:t>Thomas Wuhrlin Td01</a:t>
            </a:r>
          </a:p>
          <a:p>
            <a:r>
              <a:rPr lang="fr-FR" dirty="0"/>
              <a:t>Maxime Toquebiau Td10</a:t>
            </a:r>
          </a:p>
        </p:txBody>
      </p:sp>
    </p:spTree>
    <p:extLst>
      <p:ext uri="{BB962C8B-B14F-4D97-AF65-F5344CB8AC3E}">
        <p14:creationId xmlns:p14="http://schemas.microsoft.com/office/powerpoint/2010/main" val="342062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FB037-B9EC-F74A-8968-A18D40ED00A0}"/>
              </a:ext>
            </a:extLst>
          </p:cNvPr>
          <p:cNvSpPr>
            <a:spLocks noGrp="1"/>
          </p:cNvSpPr>
          <p:nvPr>
            <p:ph type="title"/>
          </p:nvPr>
        </p:nvSpPr>
        <p:spPr/>
        <p:txBody>
          <a:bodyPr>
            <a:normAutofit/>
          </a:bodyPr>
          <a:lstStyle/>
          <a:p>
            <a:pPr algn="ctr"/>
            <a:r>
              <a:rPr lang="fr-FR" sz="3600" dirty="0"/>
              <a:t>Spécification fonctionnel</a:t>
            </a:r>
          </a:p>
        </p:txBody>
      </p:sp>
      <p:sp>
        <p:nvSpPr>
          <p:cNvPr id="3" name="Espace réservé du contenu 2">
            <a:extLst>
              <a:ext uri="{FF2B5EF4-FFF2-40B4-BE49-F238E27FC236}">
                <a16:creationId xmlns:a16="http://schemas.microsoft.com/office/drawing/2014/main" id="{EE1DE912-D3C7-CC49-9E40-931ED5C57E7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8331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95677-0448-1540-AF89-7EB8A686BAF8}"/>
              </a:ext>
            </a:extLst>
          </p:cNvPr>
          <p:cNvSpPr>
            <a:spLocks noGrp="1"/>
          </p:cNvSpPr>
          <p:nvPr>
            <p:ph type="title"/>
          </p:nvPr>
        </p:nvSpPr>
        <p:spPr/>
        <p:txBody>
          <a:bodyPr>
            <a:normAutofit/>
          </a:bodyPr>
          <a:lstStyle/>
          <a:p>
            <a:pPr algn="ctr"/>
            <a:r>
              <a:rPr lang="fr-FR" sz="3600" dirty="0"/>
              <a:t>Versioning GIT</a:t>
            </a:r>
          </a:p>
        </p:txBody>
      </p:sp>
      <p:sp>
        <p:nvSpPr>
          <p:cNvPr id="3" name="Espace réservé du contenu 2">
            <a:extLst>
              <a:ext uri="{FF2B5EF4-FFF2-40B4-BE49-F238E27FC236}">
                <a16:creationId xmlns:a16="http://schemas.microsoft.com/office/drawing/2014/main" id="{42D0E636-33DA-EB49-B9D8-9522420EBD5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8632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0842BF-3070-4243-91EF-52407D0F0BB2}"/>
              </a:ext>
            </a:extLst>
          </p:cNvPr>
          <p:cNvSpPr>
            <a:spLocks noGrp="1"/>
          </p:cNvSpPr>
          <p:nvPr>
            <p:ph type="title"/>
          </p:nvPr>
        </p:nvSpPr>
        <p:spPr>
          <a:xfrm>
            <a:off x="838200" y="0"/>
            <a:ext cx="10515600" cy="1325563"/>
          </a:xfrm>
        </p:spPr>
        <p:txBody>
          <a:bodyPr>
            <a:normAutofit/>
          </a:bodyPr>
          <a:lstStyle/>
          <a:p>
            <a:pPr algn="ctr"/>
            <a:r>
              <a:rPr lang="fr-FR" sz="3600" dirty="0"/>
              <a:t>Bilans Personnels</a:t>
            </a:r>
          </a:p>
        </p:txBody>
      </p:sp>
      <p:sp>
        <p:nvSpPr>
          <p:cNvPr id="3" name="Espace réservé du contenu 2">
            <a:extLst>
              <a:ext uri="{FF2B5EF4-FFF2-40B4-BE49-F238E27FC236}">
                <a16:creationId xmlns:a16="http://schemas.microsoft.com/office/drawing/2014/main" id="{99922A7D-47E1-2245-9830-D0440A7041FD}"/>
              </a:ext>
            </a:extLst>
          </p:cNvPr>
          <p:cNvSpPr>
            <a:spLocks noGrp="1"/>
          </p:cNvSpPr>
          <p:nvPr>
            <p:ph idx="1"/>
          </p:nvPr>
        </p:nvSpPr>
        <p:spPr>
          <a:xfrm>
            <a:off x="838200" y="1075765"/>
            <a:ext cx="10515600" cy="5101198"/>
          </a:xfrm>
        </p:spPr>
        <p:txBody>
          <a:bodyPr>
            <a:normAutofit/>
          </a:bodyPr>
          <a:lstStyle/>
          <a:p>
            <a:pPr marL="0" indent="0">
              <a:buNone/>
            </a:pPr>
            <a:r>
              <a:rPr lang="fr-FR" sz="1800" b="1" dirty="0"/>
              <a:t>Maxime Toquebiau</a:t>
            </a:r>
          </a:p>
          <a:p>
            <a:endParaRPr lang="fr-FR" sz="1800" dirty="0"/>
          </a:p>
          <a:p>
            <a:endParaRPr lang="fr-FR" sz="1800" dirty="0"/>
          </a:p>
          <a:p>
            <a:pPr marL="0" indent="0">
              <a:buNone/>
            </a:pPr>
            <a:r>
              <a:rPr lang="fr-FR" sz="1800" b="1" dirty="0"/>
              <a:t>Thomas Wuhrlin</a:t>
            </a:r>
          </a:p>
          <a:p>
            <a:r>
              <a:rPr lang="fr-FR" sz="1800" dirty="0"/>
              <a:t>Ce projet m’a permis de perfectionner mes connaissances en JavaScript et jQuery</a:t>
            </a:r>
          </a:p>
          <a:p>
            <a:r>
              <a:rPr lang="fr-FR" sz="1800" dirty="0"/>
              <a:t>Il m’a également permis de maitriser le Framework Bootstrap qui est très utile pour designer correctement une page web</a:t>
            </a:r>
          </a:p>
          <a:p>
            <a:r>
              <a:rPr lang="fr-FR" sz="1800" dirty="0"/>
              <a:t>Enfin j’ai pu apprendre et comprendre les différentes étapes de confection d’un site internet, ce qui est un vrai plus au point de vue personnel</a:t>
            </a:r>
          </a:p>
          <a:p>
            <a:pPr marL="0" indent="0">
              <a:buNone/>
            </a:pPr>
            <a:r>
              <a:rPr lang="fr-FR" sz="1800" b="1" dirty="0"/>
              <a:t>Clément Pécresse</a:t>
            </a:r>
          </a:p>
          <a:p>
            <a:endParaRPr lang="fr-FR" sz="2000" dirty="0"/>
          </a:p>
        </p:txBody>
      </p:sp>
    </p:spTree>
    <p:extLst>
      <p:ext uri="{BB962C8B-B14F-4D97-AF65-F5344CB8AC3E}">
        <p14:creationId xmlns:p14="http://schemas.microsoft.com/office/powerpoint/2010/main" val="227989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7D87A-49EA-F44B-95A4-9BACA2BB50B8}"/>
              </a:ext>
            </a:extLst>
          </p:cNvPr>
          <p:cNvSpPr>
            <a:spLocks noGrp="1"/>
          </p:cNvSpPr>
          <p:nvPr>
            <p:ph type="title"/>
          </p:nvPr>
        </p:nvSpPr>
        <p:spPr/>
        <p:txBody>
          <a:bodyPr>
            <a:normAutofit/>
          </a:bodyPr>
          <a:lstStyle/>
          <a:p>
            <a:pPr algn="ctr"/>
            <a:r>
              <a:rPr lang="fr-FR" sz="3600" dirty="0"/>
              <a:t>Bilan Collectif</a:t>
            </a:r>
          </a:p>
        </p:txBody>
      </p:sp>
      <p:sp>
        <p:nvSpPr>
          <p:cNvPr id="3" name="Espace réservé du contenu 2">
            <a:extLst>
              <a:ext uri="{FF2B5EF4-FFF2-40B4-BE49-F238E27FC236}">
                <a16:creationId xmlns:a16="http://schemas.microsoft.com/office/drawing/2014/main" id="{EF5B9084-9229-3746-955B-643A6A7F1730}"/>
              </a:ext>
            </a:extLst>
          </p:cNvPr>
          <p:cNvSpPr>
            <a:spLocks noGrp="1"/>
          </p:cNvSpPr>
          <p:nvPr>
            <p:ph idx="1"/>
          </p:nvPr>
        </p:nvSpPr>
        <p:spPr>
          <a:xfrm>
            <a:off x="838200" y="1843087"/>
            <a:ext cx="10515600" cy="4333875"/>
          </a:xfrm>
        </p:spPr>
        <p:txBody>
          <a:bodyPr/>
          <a:lstStyle/>
          <a:p>
            <a:r>
              <a:rPr lang="fr-FR" dirty="0"/>
              <a:t>Bonne cohésion et entente d’équipe</a:t>
            </a:r>
          </a:p>
          <a:p>
            <a:r>
              <a:rPr lang="fr-FR" dirty="0"/>
              <a:t> Acquisition  de nouvelles compétences dans différents langages de programmation Web (bootstrap, jQuery, JavaScript et PHP notamment)</a:t>
            </a:r>
          </a:p>
          <a:p>
            <a:r>
              <a:rPr lang="fr-FR" dirty="0"/>
              <a:t>Découverte des différentes étapes de préparation d’un site web</a:t>
            </a:r>
          </a:p>
          <a:p>
            <a:r>
              <a:rPr lang="fr-FR" dirty="0"/>
              <a:t>Confection d’une base de donnée en fonction des contraintes d’un cahier des charges précis</a:t>
            </a:r>
          </a:p>
          <a:p>
            <a:pPr marL="0" indent="0">
              <a:buNone/>
            </a:pPr>
            <a:endParaRPr lang="fr-FR" dirty="0"/>
          </a:p>
          <a:p>
            <a:endParaRPr lang="fr-FR" dirty="0"/>
          </a:p>
        </p:txBody>
      </p:sp>
    </p:spTree>
    <p:extLst>
      <p:ext uri="{BB962C8B-B14F-4D97-AF65-F5344CB8AC3E}">
        <p14:creationId xmlns:p14="http://schemas.microsoft.com/office/powerpoint/2010/main" val="156274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E5D2A-FA31-654B-A859-303F9045AAF1}"/>
              </a:ext>
            </a:extLst>
          </p:cNvPr>
          <p:cNvSpPr>
            <a:spLocks noGrp="1"/>
          </p:cNvSpPr>
          <p:nvPr>
            <p:ph type="title"/>
          </p:nvPr>
        </p:nvSpPr>
        <p:spPr>
          <a:xfrm>
            <a:off x="838200" y="0"/>
            <a:ext cx="10515600" cy="1325563"/>
          </a:xfrm>
        </p:spPr>
        <p:txBody>
          <a:bodyPr>
            <a:normAutofit/>
          </a:bodyPr>
          <a:lstStyle/>
          <a:p>
            <a:pPr algn="ctr"/>
            <a:r>
              <a:rPr lang="fr-FR" sz="3600" dirty="0"/>
              <a:t>Bibliographie</a:t>
            </a:r>
          </a:p>
        </p:txBody>
      </p:sp>
      <p:sp>
        <p:nvSpPr>
          <p:cNvPr id="3" name="Espace réservé du contenu 2">
            <a:extLst>
              <a:ext uri="{FF2B5EF4-FFF2-40B4-BE49-F238E27FC236}">
                <a16:creationId xmlns:a16="http://schemas.microsoft.com/office/drawing/2014/main" id="{C87BC4CB-AB0C-6046-9053-5EE65E849C64}"/>
              </a:ext>
            </a:extLst>
          </p:cNvPr>
          <p:cNvSpPr>
            <a:spLocks noGrp="1"/>
          </p:cNvSpPr>
          <p:nvPr>
            <p:ph idx="1"/>
          </p:nvPr>
        </p:nvSpPr>
        <p:spPr>
          <a:xfrm>
            <a:off x="838200" y="1129553"/>
            <a:ext cx="10515600" cy="5047410"/>
          </a:xfrm>
        </p:spPr>
        <p:txBody>
          <a:bodyPr>
            <a:normAutofit/>
          </a:bodyPr>
          <a:lstStyle/>
          <a:p>
            <a:pPr marL="0" indent="0">
              <a:buNone/>
            </a:pPr>
            <a:r>
              <a:rPr lang="fr-FR" sz="1400" b="1" dirty="0"/>
              <a:t>Sources:</a:t>
            </a:r>
            <a:endParaRPr lang="fr-FR" sz="1400" b="1" u="sng" dirty="0">
              <a:hlinkClick r:id="rId2"/>
            </a:endParaRPr>
          </a:p>
          <a:p>
            <a:pPr marL="0" indent="0">
              <a:buNone/>
            </a:pPr>
            <a:r>
              <a:rPr lang="fr-FR" sz="1400" u="sng" dirty="0">
                <a:hlinkClick r:id="rId2"/>
              </a:rPr>
              <a:t>http://memo-web.fr/categorie-jquery-218.php</a:t>
            </a:r>
            <a:endParaRPr lang="fr-FR" sz="1400" dirty="0"/>
          </a:p>
          <a:p>
            <a:pPr marL="0" indent="0">
              <a:buNone/>
            </a:pPr>
            <a:r>
              <a:rPr lang="fr-FR" sz="1400" u="sng" dirty="0">
                <a:hlinkClick r:id="rId3"/>
              </a:rPr>
              <a:t>https://openclassrooms.com/courses/jquery-ecrivez-moins-pour-faire-plus/manipuler-le-contenu</a:t>
            </a:r>
            <a:endParaRPr lang="fr-FR" sz="1400" dirty="0"/>
          </a:p>
          <a:p>
            <a:pPr marL="0" indent="0">
              <a:buNone/>
            </a:pPr>
            <a:r>
              <a:rPr lang="fr-FR" sz="1400" u="sng" dirty="0">
                <a:hlinkClick r:id="rId4"/>
              </a:rPr>
              <a:t>https://www.w3schools.com/bootstrap/bootstrap_dropdowns.asp</a:t>
            </a:r>
            <a:endParaRPr lang="fr-FR" sz="1400" dirty="0"/>
          </a:p>
          <a:p>
            <a:pPr marL="0" indent="0">
              <a:buNone/>
            </a:pPr>
            <a:r>
              <a:rPr lang="fr-FR" sz="1400" u="sng" dirty="0">
                <a:hlinkClick r:id="rId5"/>
              </a:rPr>
              <a:t>https://www.w3schools.com/howto/howto_js_rangeslider.asp</a:t>
            </a:r>
            <a:endParaRPr lang="fr-FR" sz="1400" dirty="0"/>
          </a:p>
          <a:p>
            <a:pPr marL="0" indent="0">
              <a:buNone/>
            </a:pPr>
            <a:endParaRPr lang="fr-FR" sz="1400" dirty="0"/>
          </a:p>
        </p:txBody>
      </p:sp>
    </p:spTree>
    <p:extLst>
      <p:ext uri="{BB962C8B-B14F-4D97-AF65-F5344CB8AC3E}">
        <p14:creationId xmlns:p14="http://schemas.microsoft.com/office/powerpoint/2010/main" val="160683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DFB93-60D5-E746-B5AC-06AE2EADC9E1}"/>
              </a:ext>
            </a:extLst>
          </p:cNvPr>
          <p:cNvSpPr>
            <a:spLocks noGrp="1"/>
          </p:cNvSpPr>
          <p:nvPr>
            <p:ph type="title"/>
          </p:nvPr>
        </p:nvSpPr>
        <p:spPr/>
        <p:txBody>
          <a:bodyPr/>
          <a:lstStyle/>
          <a:p>
            <a:pPr algn="ctr"/>
            <a:r>
              <a:rPr lang="fr-FR" dirty="0"/>
              <a:t>Sommaire</a:t>
            </a:r>
          </a:p>
        </p:txBody>
      </p:sp>
      <p:sp>
        <p:nvSpPr>
          <p:cNvPr id="3" name="Espace réservé du contenu 2">
            <a:extLst>
              <a:ext uri="{FF2B5EF4-FFF2-40B4-BE49-F238E27FC236}">
                <a16:creationId xmlns:a16="http://schemas.microsoft.com/office/drawing/2014/main" id="{C2D36F3D-B028-4445-854B-CE3784BAF918}"/>
              </a:ext>
            </a:extLst>
          </p:cNvPr>
          <p:cNvSpPr>
            <a:spLocks noGrp="1"/>
          </p:cNvSpPr>
          <p:nvPr>
            <p:ph idx="1"/>
          </p:nvPr>
        </p:nvSpPr>
        <p:spPr/>
        <p:txBody>
          <a:bodyPr/>
          <a:lstStyle/>
          <a:p>
            <a:r>
              <a:rPr lang="fr-FR" dirty="0"/>
              <a:t>Conception du back</a:t>
            </a:r>
          </a:p>
          <a:p>
            <a:r>
              <a:rPr lang="fr-FR" dirty="0"/>
              <a:t>Design du front</a:t>
            </a:r>
          </a:p>
          <a:p>
            <a:r>
              <a:rPr lang="fr-FR" dirty="0"/>
              <a:t>Spécifications </a:t>
            </a:r>
            <a:r>
              <a:rPr lang="fr-FR" dirty="0" err="1"/>
              <a:t>fonctionelles</a:t>
            </a:r>
            <a:endParaRPr lang="fr-FR" dirty="0"/>
          </a:p>
          <a:p>
            <a:r>
              <a:rPr lang="fr-FR" dirty="0"/>
              <a:t>Versioning GIT</a:t>
            </a:r>
          </a:p>
          <a:p>
            <a:r>
              <a:rPr lang="fr-FR" dirty="0"/>
              <a:t>Bilans individuels</a:t>
            </a:r>
          </a:p>
          <a:p>
            <a:r>
              <a:rPr lang="fr-FR" dirty="0"/>
              <a:t>Bilans collectifs</a:t>
            </a:r>
          </a:p>
          <a:p>
            <a:r>
              <a:rPr lang="fr-FR" dirty="0"/>
              <a:t>Bibliographie</a:t>
            </a:r>
          </a:p>
        </p:txBody>
      </p:sp>
    </p:spTree>
    <p:extLst>
      <p:ext uri="{BB962C8B-B14F-4D97-AF65-F5344CB8AC3E}">
        <p14:creationId xmlns:p14="http://schemas.microsoft.com/office/powerpoint/2010/main" val="13138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1C7A3-AC23-4534-AC31-68EC519B740A}"/>
              </a:ext>
            </a:extLst>
          </p:cNvPr>
          <p:cNvSpPr>
            <a:spLocks noGrp="1"/>
          </p:cNvSpPr>
          <p:nvPr>
            <p:ph type="title"/>
          </p:nvPr>
        </p:nvSpPr>
        <p:spPr>
          <a:xfrm>
            <a:off x="640613" y="-146547"/>
            <a:ext cx="10515600" cy="1325563"/>
          </a:xfrm>
        </p:spPr>
        <p:txBody>
          <a:bodyPr>
            <a:normAutofit/>
          </a:bodyPr>
          <a:lstStyle/>
          <a:p>
            <a:pPr algn="ctr"/>
            <a:r>
              <a:rPr lang="fr-FR" sz="3600" dirty="0"/>
              <a:t>Conception du back</a:t>
            </a:r>
            <a:endParaRPr lang="en-US" sz="3600" dirty="0"/>
          </a:p>
        </p:txBody>
      </p:sp>
      <p:sp>
        <p:nvSpPr>
          <p:cNvPr id="6" name="ZoneTexte 5">
            <a:extLst>
              <a:ext uri="{FF2B5EF4-FFF2-40B4-BE49-F238E27FC236}">
                <a16:creationId xmlns:a16="http://schemas.microsoft.com/office/drawing/2014/main" id="{4D799FCF-39A7-40ED-8D1C-5F81F12A43EB}"/>
              </a:ext>
            </a:extLst>
          </p:cNvPr>
          <p:cNvSpPr txBox="1"/>
          <p:nvPr/>
        </p:nvSpPr>
        <p:spPr>
          <a:xfrm>
            <a:off x="0" y="2645926"/>
            <a:ext cx="4892040" cy="3754874"/>
          </a:xfrm>
          <a:prstGeom prst="rect">
            <a:avLst/>
          </a:prstGeom>
          <a:noFill/>
        </p:spPr>
        <p:txBody>
          <a:bodyPr wrap="square" rtlCol="0">
            <a:spAutoFit/>
          </a:bodyPr>
          <a:lstStyle/>
          <a:p>
            <a:r>
              <a:rPr lang="fr-FR" sz="1400" dirty="0"/>
              <a:t>Voilà (ci-contre) le modèle entités-associations de notre base de données.</a:t>
            </a:r>
          </a:p>
          <a:p>
            <a:r>
              <a:rPr lang="fr-FR" sz="1400" dirty="0"/>
              <a:t>La principale table est Auteur, dont héritent Etudiant, Enseignant et Professionnel. </a:t>
            </a:r>
          </a:p>
          <a:p>
            <a:r>
              <a:rPr lang="fr-FR" sz="1400" dirty="0"/>
              <a:t>Les auteurs peuvent être en relation (ami, professionnel, follow, autres?). Ils peuvent également notifier d’autres auteurs (en réagissant ou commentant un post, par exemple), et s’envoyer des messages.</a:t>
            </a:r>
          </a:p>
          <a:p>
            <a:r>
              <a:rPr lang="fr-FR" sz="1400" dirty="0"/>
              <a:t>Post regroupe tous les types de post : </a:t>
            </a:r>
            <a:r>
              <a:rPr lang="fr-FR" sz="1400" dirty="0" err="1"/>
              <a:t>Video</a:t>
            </a:r>
            <a:r>
              <a:rPr lang="fr-FR" sz="1400" dirty="0"/>
              <a:t>, Photo, Offre, Statut.</a:t>
            </a:r>
          </a:p>
          <a:p>
            <a:r>
              <a:rPr lang="fr-FR" sz="1400" dirty="0"/>
              <a:t>Les auteurs peuvent publier des </a:t>
            </a:r>
            <a:r>
              <a:rPr lang="fr-FR" sz="1400" dirty="0" err="1"/>
              <a:t>posts</a:t>
            </a:r>
            <a:r>
              <a:rPr lang="fr-FR" sz="1400" dirty="0"/>
              <a:t> et des évènements. Ils peuvent aussi commenter ou régir aux </a:t>
            </a:r>
            <a:r>
              <a:rPr lang="fr-FR" sz="1400" dirty="0" err="1"/>
              <a:t>posts</a:t>
            </a:r>
            <a:r>
              <a:rPr lang="fr-FR" sz="1400" dirty="0"/>
              <a:t>, et participer aux évènements.</a:t>
            </a:r>
          </a:p>
          <a:p>
            <a:r>
              <a:rPr lang="fr-FR" sz="1400" dirty="0"/>
              <a:t>Toutes les tables sont indexées. On retrouve également partout l’attribut « actif ». Il sert à supprimer virtuellement (désactiver) des champs dans la table. Un admin pourra ensuite décider de réactiver un champs désactivé, ou de supprimer définitivement tous les champs désactivés de la table, par exemple.</a:t>
            </a:r>
            <a:endParaRPr lang="en-US" sz="1400" dirty="0"/>
          </a:p>
        </p:txBody>
      </p:sp>
      <p:pic>
        <p:nvPicPr>
          <p:cNvPr id="8" name="Image 7">
            <a:extLst>
              <a:ext uri="{FF2B5EF4-FFF2-40B4-BE49-F238E27FC236}">
                <a16:creationId xmlns:a16="http://schemas.microsoft.com/office/drawing/2014/main" id="{C9E25A60-FB34-4EDE-99EE-A75E502F2892}"/>
              </a:ext>
            </a:extLst>
          </p:cNvPr>
          <p:cNvPicPr>
            <a:picLocks noChangeAspect="1"/>
          </p:cNvPicPr>
          <p:nvPr/>
        </p:nvPicPr>
        <p:blipFill>
          <a:blip r:embed="rId2"/>
          <a:stretch>
            <a:fillRect/>
          </a:stretch>
        </p:blipFill>
        <p:spPr>
          <a:xfrm>
            <a:off x="4733803" y="694944"/>
            <a:ext cx="7111702" cy="6163056"/>
          </a:xfrm>
          <a:prstGeom prst="rect">
            <a:avLst/>
          </a:prstGeom>
        </p:spPr>
      </p:pic>
      <p:sp>
        <p:nvSpPr>
          <p:cNvPr id="3" name="ZoneTexte 2">
            <a:extLst>
              <a:ext uri="{FF2B5EF4-FFF2-40B4-BE49-F238E27FC236}">
                <a16:creationId xmlns:a16="http://schemas.microsoft.com/office/drawing/2014/main" id="{C113E34D-DEEC-3643-B142-ABEA71CED8C7}"/>
              </a:ext>
            </a:extLst>
          </p:cNvPr>
          <p:cNvSpPr txBox="1"/>
          <p:nvPr/>
        </p:nvSpPr>
        <p:spPr>
          <a:xfrm>
            <a:off x="1520927" y="1788616"/>
            <a:ext cx="1850186" cy="400110"/>
          </a:xfrm>
          <a:prstGeom prst="rect">
            <a:avLst/>
          </a:prstGeom>
          <a:noFill/>
        </p:spPr>
        <p:txBody>
          <a:bodyPr wrap="none" rtlCol="0">
            <a:spAutoFit/>
          </a:bodyPr>
          <a:lstStyle/>
          <a:p>
            <a:r>
              <a:rPr lang="fr-FR" sz="2000" dirty="0"/>
              <a:t>Base de donnée</a:t>
            </a:r>
          </a:p>
        </p:txBody>
      </p:sp>
    </p:spTree>
    <p:extLst>
      <p:ext uri="{BB962C8B-B14F-4D97-AF65-F5344CB8AC3E}">
        <p14:creationId xmlns:p14="http://schemas.microsoft.com/office/powerpoint/2010/main" val="220270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4B160-7BB8-7848-B646-FCF2830DCA64}"/>
              </a:ext>
            </a:extLst>
          </p:cNvPr>
          <p:cNvSpPr>
            <a:spLocks noGrp="1"/>
          </p:cNvSpPr>
          <p:nvPr>
            <p:ph type="title"/>
          </p:nvPr>
        </p:nvSpPr>
        <p:spPr>
          <a:xfrm>
            <a:off x="660400" y="-117475"/>
            <a:ext cx="10515600" cy="1325563"/>
          </a:xfrm>
        </p:spPr>
        <p:txBody>
          <a:bodyPr>
            <a:normAutofit/>
          </a:bodyPr>
          <a:lstStyle/>
          <a:p>
            <a:pPr algn="ctr"/>
            <a:r>
              <a:rPr lang="fr-FR" sz="3600" dirty="0"/>
              <a:t>Conception du back</a:t>
            </a:r>
          </a:p>
        </p:txBody>
      </p:sp>
      <p:sp>
        <p:nvSpPr>
          <p:cNvPr id="3" name="Espace réservé du contenu 2">
            <a:extLst>
              <a:ext uri="{FF2B5EF4-FFF2-40B4-BE49-F238E27FC236}">
                <a16:creationId xmlns:a16="http://schemas.microsoft.com/office/drawing/2014/main" id="{B00282E5-0BB9-2346-ADBA-6B6CAF7FBA2B}"/>
              </a:ext>
            </a:extLst>
          </p:cNvPr>
          <p:cNvSpPr>
            <a:spLocks noGrp="1"/>
          </p:cNvSpPr>
          <p:nvPr>
            <p:ph idx="1"/>
          </p:nvPr>
        </p:nvSpPr>
        <p:spPr/>
        <p:txBody>
          <a:bodyPr/>
          <a:lstStyle/>
          <a:p>
            <a:pPr marL="0" indent="0">
              <a:buNone/>
            </a:pPr>
            <a:r>
              <a:rPr lang="fr-FR" dirty="0"/>
              <a:t>Pour maxime</a:t>
            </a:r>
          </a:p>
        </p:txBody>
      </p:sp>
    </p:spTree>
    <p:extLst>
      <p:ext uri="{BB962C8B-B14F-4D97-AF65-F5344CB8AC3E}">
        <p14:creationId xmlns:p14="http://schemas.microsoft.com/office/powerpoint/2010/main" val="258921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C64FE1F-61AA-754F-9FD9-373FA4DE7ED5}"/>
              </a:ext>
            </a:extLst>
          </p:cNvPr>
          <p:cNvPicPr>
            <a:picLocks noChangeAspect="1"/>
          </p:cNvPicPr>
          <p:nvPr/>
        </p:nvPicPr>
        <p:blipFill rotWithShape="1">
          <a:blip r:embed="rId2"/>
          <a:srcRect b="91735"/>
          <a:stretch/>
        </p:blipFill>
        <p:spPr>
          <a:xfrm>
            <a:off x="633412" y="787400"/>
            <a:ext cx="11344275" cy="698329"/>
          </a:xfrm>
          <a:prstGeom prst="rect">
            <a:avLst/>
          </a:prstGeom>
        </p:spPr>
      </p:pic>
      <p:cxnSp>
        <p:nvCxnSpPr>
          <p:cNvPr id="17" name="Connecteur droit avec flèche 16">
            <a:extLst>
              <a:ext uri="{FF2B5EF4-FFF2-40B4-BE49-F238E27FC236}">
                <a16:creationId xmlns:a16="http://schemas.microsoft.com/office/drawing/2014/main" id="{EE4E8C63-151A-DC4A-B367-AB705DB918FC}"/>
              </a:ext>
            </a:extLst>
          </p:cNvPr>
          <p:cNvCxnSpPr>
            <a:cxnSpLocks/>
          </p:cNvCxnSpPr>
          <p:nvPr/>
        </p:nvCxnSpPr>
        <p:spPr>
          <a:xfrm flipH="1">
            <a:off x="933450" y="1485729"/>
            <a:ext cx="414339" cy="50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Image 48">
            <a:extLst>
              <a:ext uri="{FF2B5EF4-FFF2-40B4-BE49-F238E27FC236}">
                <a16:creationId xmlns:a16="http://schemas.microsoft.com/office/drawing/2014/main" id="{518A89F8-1632-EA40-A01F-B58BE9EDFB6A}"/>
              </a:ext>
            </a:extLst>
          </p:cNvPr>
          <p:cNvPicPr>
            <a:picLocks noChangeAspect="1"/>
          </p:cNvPicPr>
          <p:nvPr/>
        </p:nvPicPr>
        <p:blipFill>
          <a:blip r:embed="rId3"/>
          <a:stretch>
            <a:fillRect/>
          </a:stretch>
        </p:blipFill>
        <p:spPr>
          <a:xfrm>
            <a:off x="190500" y="1987550"/>
            <a:ext cx="2100263" cy="1507210"/>
          </a:xfrm>
          <a:prstGeom prst="rect">
            <a:avLst/>
          </a:prstGeom>
        </p:spPr>
      </p:pic>
      <p:cxnSp>
        <p:nvCxnSpPr>
          <p:cNvPr id="55" name="Connecteur droit avec flèche 54">
            <a:extLst>
              <a:ext uri="{FF2B5EF4-FFF2-40B4-BE49-F238E27FC236}">
                <a16:creationId xmlns:a16="http://schemas.microsoft.com/office/drawing/2014/main" id="{74E526FD-7482-C746-B0D4-89AFA9204567}"/>
              </a:ext>
            </a:extLst>
          </p:cNvPr>
          <p:cNvCxnSpPr/>
          <p:nvPr/>
        </p:nvCxnSpPr>
        <p:spPr>
          <a:xfrm flipH="1">
            <a:off x="1762125" y="1344613"/>
            <a:ext cx="1571625"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E6CC5D52-7DD4-8148-894E-4DE99CDA02B9}"/>
              </a:ext>
            </a:extLst>
          </p:cNvPr>
          <p:cNvCxnSpPr>
            <a:cxnSpLocks/>
          </p:cNvCxnSpPr>
          <p:nvPr/>
        </p:nvCxnSpPr>
        <p:spPr>
          <a:xfrm flipH="1">
            <a:off x="3576638" y="1344613"/>
            <a:ext cx="1428752"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a:extLst>
              <a:ext uri="{FF2B5EF4-FFF2-40B4-BE49-F238E27FC236}">
                <a16:creationId xmlns:a16="http://schemas.microsoft.com/office/drawing/2014/main" id="{6880C5CE-C97E-974F-B998-BF14A2BEB601}"/>
              </a:ext>
            </a:extLst>
          </p:cNvPr>
          <p:cNvCxnSpPr/>
          <p:nvPr/>
        </p:nvCxnSpPr>
        <p:spPr>
          <a:xfrm flipH="1">
            <a:off x="6691313" y="1344613"/>
            <a:ext cx="276541"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Image 62">
            <a:extLst>
              <a:ext uri="{FF2B5EF4-FFF2-40B4-BE49-F238E27FC236}">
                <a16:creationId xmlns:a16="http://schemas.microsoft.com/office/drawing/2014/main" id="{8D6FEF12-9C72-EA4D-9DB6-6A0C1B55C494}"/>
              </a:ext>
            </a:extLst>
          </p:cNvPr>
          <p:cNvPicPr>
            <a:picLocks noChangeAspect="1"/>
          </p:cNvPicPr>
          <p:nvPr/>
        </p:nvPicPr>
        <p:blipFill>
          <a:blip r:embed="rId4"/>
          <a:stretch>
            <a:fillRect/>
          </a:stretch>
        </p:blipFill>
        <p:spPr>
          <a:xfrm>
            <a:off x="2491462" y="1987549"/>
            <a:ext cx="2339196" cy="1507211"/>
          </a:xfrm>
          <a:prstGeom prst="rect">
            <a:avLst/>
          </a:prstGeom>
        </p:spPr>
      </p:pic>
      <p:pic>
        <p:nvPicPr>
          <p:cNvPr id="67" name="Image 66">
            <a:extLst>
              <a:ext uri="{FF2B5EF4-FFF2-40B4-BE49-F238E27FC236}">
                <a16:creationId xmlns:a16="http://schemas.microsoft.com/office/drawing/2014/main" id="{C07C9EB8-1AE8-D447-9DEC-E636B310E796}"/>
              </a:ext>
            </a:extLst>
          </p:cNvPr>
          <p:cNvPicPr>
            <a:picLocks noChangeAspect="1"/>
          </p:cNvPicPr>
          <p:nvPr/>
        </p:nvPicPr>
        <p:blipFill>
          <a:blip r:embed="rId5"/>
          <a:stretch>
            <a:fillRect/>
          </a:stretch>
        </p:blipFill>
        <p:spPr>
          <a:xfrm>
            <a:off x="7373883" y="1987550"/>
            <a:ext cx="2074917" cy="1493680"/>
          </a:xfrm>
          <a:prstGeom prst="rect">
            <a:avLst/>
          </a:prstGeom>
        </p:spPr>
      </p:pic>
      <p:cxnSp>
        <p:nvCxnSpPr>
          <p:cNvPr id="69" name="Connecteur droit avec flèche 68">
            <a:extLst>
              <a:ext uri="{FF2B5EF4-FFF2-40B4-BE49-F238E27FC236}">
                <a16:creationId xmlns:a16="http://schemas.microsoft.com/office/drawing/2014/main" id="{C697A4D0-2473-964A-94FD-330E6CBC83E9}"/>
              </a:ext>
            </a:extLst>
          </p:cNvPr>
          <p:cNvCxnSpPr/>
          <p:nvPr/>
        </p:nvCxnSpPr>
        <p:spPr>
          <a:xfrm>
            <a:off x="8520113" y="1344613"/>
            <a:ext cx="0" cy="6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Image 70">
            <a:extLst>
              <a:ext uri="{FF2B5EF4-FFF2-40B4-BE49-F238E27FC236}">
                <a16:creationId xmlns:a16="http://schemas.microsoft.com/office/drawing/2014/main" id="{1C034EA8-47A0-EA48-9218-EADDFC79D32B}"/>
              </a:ext>
            </a:extLst>
          </p:cNvPr>
          <p:cNvPicPr>
            <a:picLocks noChangeAspect="1"/>
          </p:cNvPicPr>
          <p:nvPr/>
        </p:nvPicPr>
        <p:blipFill rotWithShape="1">
          <a:blip r:embed="rId6"/>
          <a:srcRect l="82281" t="2171" r="6473" b="74582"/>
          <a:stretch/>
        </p:blipFill>
        <p:spPr>
          <a:xfrm>
            <a:off x="9666442" y="1987549"/>
            <a:ext cx="1053005" cy="1538049"/>
          </a:xfrm>
          <a:prstGeom prst="rect">
            <a:avLst/>
          </a:prstGeom>
        </p:spPr>
      </p:pic>
      <p:cxnSp>
        <p:nvCxnSpPr>
          <p:cNvPr id="73" name="Connecteur droit avec flèche 72">
            <a:extLst>
              <a:ext uri="{FF2B5EF4-FFF2-40B4-BE49-F238E27FC236}">
                <a16:creationId xmlns:a16="http://schemas.microsoft.com/office/drawing/2014/main" id="{7166F217-D2F7-0E43-970C-3B4AD6771303}"/>
              </a:ext>
            </a:extLst>
          </p:cNvPr>
          <p:cNvCxnSpPr/>
          <p:nvPr/>
        </p:nvCxnSpPr>
        <p:spPr>
          <a:xfrm>
            <a:off x="10191750" y="1344613"/>
            <a:ext cx="0" cy="6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Image 74">
            <a:extLst>
              <a:ext uri="{FF2B5EF4-FFF2-40B4-BE49-F238E27FC236}">
                <a16:creationId xmlns:a16="http://schemas.microsoft.com/office/drawing/2014/main" id="{30FA0C5A-0057-7341-8224-715170F70A40}"/>
              </a:ext>
            </a:extLst>
          </p:cNvPr>
          <p:cNvPicPr>
            <a:picLocks noChangeAspect="1"/>
          </p:cNvPicPr>
          <p:nvPr/>
        </p:nvPicPr>
        <p:blipFill>
          <a:blip r:embed="rId7"/>
          <a:stretch>
            <a:fillRect/>
          </a:stretch>
        </p:blipFill>
        <p:spPr>
          <a:xfrm>
            <a:off x="9649500" y="3773488"/>
            <a:ext cx="2139894" cy="1538049"/>
          </a:xfrm>
          <a:prstGeom prst="rect">
            <a:avLst/>
          </a:prstGeom>
        </p:spPr>
      </p:pic>
      <p:cxnSp>
        <p:nvCxnSpPr>
          <p:cNvPr id="77" name="Connecteur droit avec flèche 76">
            <a:extLst>
              <a:ext uri="{FF2B5EF4-FFF2-40B4-BE49-F238E27FC236}">
                <a16:creationId xmlns:a16="http://schemas.microsoft.com/office/drawing/2014/main" id="{5B072894-DFA5-D940-9EF1-681C07418414}"/>
              </a:ext>
            </a:extLst>
          </p:cNvPr>
          <p:cNvCxnSpPr/>
          <p:nvPr/>
        </p:nvCxnSpPr>
        <p:spPr>
          <a:xfrm flipH="1">
            <a:off x="10848975" y="1344613"/>
            <a:ext cx="228600" cy="2357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ZoneTexte 77">
            <a:extLst>
              <a:ext uri="{FF2B5EF4-FFF2-40B4-BE49-F238E27FC236}">
                <a16:creationId xmlns:a16="http://schemas.microsoft.com/office/drawing/2014/main" id="{2B77A24D-095B-B047-A7F3-83163E932E41}"/>
              </a:ext>
            </a:extLst>
          </p:cNvPr>
          <p:cNvSpPr txBox="1"/>
          <p:nvPr/>
        </p:nvSpPr>
        <p:spPr>
          <a:xfrm>
            <a:off x="549406" y="3516260"/>
            <a:ext cx="1460942" cy="338554"/>
          </a:xfrm>
          <a:prstGeom prst="rect">
            <a:avLst/>
          </a:prstGeom>
          <a:noFill/>
        </p:spPr>
        <p:txBody>
          <a:bodyPr wrap="square" rtlCol="0">
            <a:spAutoFit/>
          </a:bodyPr>
          <a:lstStyle/>
          <a:p>
            <a:r>
              <a:rPr lang="fr-FR" sz="1600" dirty="0"/>
              <a:t>Page Accueil</a:t>
            </a:r>
          </a:p>
        </p:txBody>
      </p:sp>
      <p:sp>
        <p:nvSpPr>
          <p:cNvPr id="80" name="ZoneTexte 79">
            <a:extLst>
              <a:ext uri="{FF2B5EF4-FFF2-40B4-BE49-F238E27FC236}">
                <a16:creationId xmlns:a16="http://schemas.microsoft.com/office/drawing/2014/main" id="{7C4B1349-9C19-D54E-A81A-DC3FD26C29F1}"/>
              </a:ext>
            </a:extLst>
          </p:cNvPr>
          <p:cNvSpPr txBox="1"/>
          <p:nvPr/>
        </p:nvSpPr>
        <p:spPr>
          <a:xfrm>
            <a:off x="10039549" y="5311537"/>
            <a:ext cx="1359796" cy="338554"/>
          </a:xfrm>
          <a:prstGeom prst="rect">
            <a:avLst/>
          </a:prstGeom>
          <a:noFill/>
        </p:spPr>
        <p:txBody>
          <a:bodyPr wrap="none" rtlCol="0">
            <a:spAutoFit/>
          </a:bodyPr>
          <a:lstStyle/>
          <a:p>
            <a:r>
              <a:rPr lang="fr-FR" sz="1600" dirty="0"/>
              <a:t>Page Message</a:t>
            </a:r>
          </a:p>
        </p:txBody>
      </p:sp>
      <p:sp>
        <p:nvSpPr>
          <p:cNvPr id="81" name="ZoneTexte 80">
            <a:extLst>
              <a:ext uri="{FF2B5EF4-FFF2-40B4-BE49-F238E27FC236}">
                <a16:creationId xmlns:a16="http://schemas.microsoft.com/office/drawing/2014/main" id="{8530F23D-B933-CA42-B5D4-2374A3331D37}"/>
              </a:ext>
            </a:extLst>
          </p:cNvPr>
          <p:cNvSpPr txBox="1"/>
          <p:nvPr/>
        </p:nvSpPr>
        <p:spPr>
          <a:xfrm>
            <a:off x="5353310" y="3471469"/>
            <a:ext cx="1226490" cy="338554"/>
          </a:xfrm>
          <a:prstGeom prst="rect">
            <a:avLst/>
          </a:prstGeom>
          <a:noFill/>
        </p:spPr>
        <p:txBody>
          <a:bodyPr wrap="none" rtlCol="0">
            <a:spAutoFit/>
          </a:bodyPr>
          <a:lstStyle/>
          <a:p>
            <a:r>
              <a:rPr lang="fr-FR" sz="1600" dirty="0"/>
              <a:t>Page Réseau</a:t>
            </a:r>
          </a:p>
        </p:txBody>
      </p:sp>
      <p:sp>
        <p:nvSpPr>
          <p:cNvPr id="82" name="ZoneTexte 81">
            <a:extLst>
              <a:ext uri="{FF2B5EF4-FFF2-40B4-BE49-F238E27FC236}">
                <a16:creationId xmlns:a16="http://schemas.microsoft.com/office/drawing/2014/main" id="{C7DEDE57-E123-174F-8F5D-1C7414056588}"/>
              </a:ext>
            </a:extLst>
          </p:cNvPr>
          <p:cNvSpPr txBox="1"/>
          <p:nvPr/>
        </p:nvSpPr>
        <p:spPr>
          <a:xfrm>
            <a:off x="7841574" y="3434934"/>
            <a:ext cx="1281376" cy="338554"/>
          </a:xfrm>
          <a:prstGeom prst="rect">
            <a:avLst/>
          </a:prstGeom>
          <a:noFill/>
        </p:spPr>
        <p:txBody>
          <a:bodyPr wrap="none" rtlCol="0">
            <a:spAutoFit/>
          </a:bodyPr>
          <a:lstStyle/>
          <a:p>
            <a:r>
              <a:rPr lang="fr-FR" sz="1600" dirty="0"/>
              <a:t>Page Emplois</a:t>
            </a:r>
          </a:p>
        </p:txBody>
      </p:sp>
      <p:sp>
        <p:nvSpPr>
          <p:cNvPr id="83" name="ZoneTexte 82">
            <a:extLst>
              <a:ext uri="{FF2B5EF4-FFF2-40B4-BE49-F238E27FC236}">
                <a16:creationId xmlns:a16="http://schemas.microsoft.com/office/drawing/2014/main" id="{700F1E42-69CD-5544-B650-E1A0360F5BB4}"/>
              </a:ext>
            </a:extLst>
          </p:cNvPr>
          <p:cNvSpPr txBox="1"/>
          <p:nvPr/>
        </p:nvSpPr>
        <p:spPr>
          <a:xfrm>
            <a:off x="3058351" y="3491796"/>
            <a:ext cx="1066446" cy="338554"/>
          </a:xfrm>
          <a:prstGeom prst="rect">
            <a:avLst/>
          </a:prstGeom>
          <a:noFill/>
        </p:spPr>
        <p:txBody>
          <a:bodyPr wrap="none" rtlCol="0">
            <a:spAutoFit/>
          </a:bodyPr>
          <a:lstStyle/>
          <a:p>
            <a:r>
              <a:rPr lang="fr-FR" sz="1600" dirty="0"/>
              <a:t>Page Profil</a:t>
            </a:r>
          </a:p>
        </p:txBody>
      </p:sp>
      <p:sp>
        <p:nvSpPr>
          <p:cNvPr id="84" name="ZoneTexte 83">
            <a:extLst>
              <a:ext uri="{FF2B5EF4-FFF2-40B4-BE49-F238E27FC236}">
                <a16:creationId xmlns:a16="http://schemas.microsoft.com/office/drawing/2014/main" id="{13A58A61-69E5-D747-A9E2-3FA0B9A6BE73}"/>
              </a:ext>
            </a:extLst>
          </p:cNvPr>
          <p:cNvSpPr txBox="1"/>
          <p:nvPr/>
        </p:nvSpPr>
        <p:spPr>
          <a:xfrm>
            <a:off x="9561902" y="3399215"/>
            <a:ext cx="1163652" cy="338554"/>
          </a:xfrm>
          <a:prstGeom prst="rect">
            <a:avLst/>
          </a:prstGeom>
          <a:noFill/>
        </p:spPr>
        <p:txBody>
          <a:bodyPr wrap="none" rtlCol="0">
            <a:spAutoFit/>
          </a:bodyPr>
          <a:lstStyle/>
          <a:p>
            <a:r>
              <a:rPr lang="fr-FR" sz="1600" dirty="0"/>
              <a:t>Notification</a:t>
            </a:r>
          </a:p>
        </p:txBody>
      </p:sp>
      <p:pic>
        <p:nvPicPr>
          <p:cNvPr id="86" name="Image 85">
            <a:extLst>
              <a:ext uri="{FF2B5EF4-FFF2-40B4-BE49-F238E27FC236}">
                <a16:creationId xmlns:a16="http://schemas.microsoft.com/office/drawing/2014/main" id="{47AFCB17-76D6-014B-A5EB-D0FD96507C59}"/>
              </a:ext>
            </a:extLst>
          </p:cNvPr>
          <p:cNvPicPr>
            <a:picLocks noChangeAspect="1"/>
          </p:cNvPicPr>
          <p:nvPr/>
        </p:nvPicPr>
        <p:blipFill>
          <a:blip r:embed="rId8"/>
          <a:stretch>
            <a:fillRect/>
          </a:stretch>
        </p:blipFill>
        <p:spPr>
          <a:xfrm>
            <a:off x="5092323" y="1976983"/>
            <a:ext cx="2104273" cy="1514813"/>
          </a:xfrm>
          <a:prstGeom prst="rect">
            <a:avLst/>
          </a:prstGeom>
        </p:spPr>
      </p:pic>
      <p:sp>
        <p:nvSpPr>
          <p:cNvPr id="2" name="Rectangle 1">
            <a:extLst>
              <a:ext uri="{FF2B5EF4-FFF2-40B4-BE49-F238E27FC236}">
                <a16:creationId xmlns:a16="http://schemas.microsoft.com/office/drawing/2014/main" id="{B75E7698-C0A5-A740-AB04-A8FA2CF94640}"/>
              </a:ext>
            </a:extLst>
          </p:cNvPr>
          <p:cNvSpPr/>
          <p:nvPr/>
        </p:nvSpPr>
        <p:spPr>
          <a:xfrm>
            <a:off x="4291014" y="0"/>
            <a:ext cx="4448553" cy="646331"/>
          </a:xfrm>
          <a:prstGeom prst="rect">
            <a:avLst/>
          </a:prstGeom>
        </p:spPr>
        <p:txBody>
          <a:bodyPr wrap="square">
            <a:spAutoFit/>
          </a:bodyPr>
          <a:lstStyle/>
          <a:p>
            <a:r>
              <a:rPr lang="fr-FR" sz="3600" dirty="0"/>
              <a:t>Design du front</a:t>
            </a:r>
          </a:p>
        </p:txBody>
      </p:sp>
      <p:pic>
        <p:nvPicPr>
          <p:cNvPr id="25" name="Image 24">
            <a:extLst>
              <a:ext uri="{FF2B5EF4-FFF2-40B4-BE49-F238E27FC236}">
                <a16:creationId xmlns:a16="http://schemas.microsoft.com/office/drawing/2014/main" id="{B1178434-0B09-2244-AF89-4075B6071015}"/>
              </a:ext>
            </a:extLst>
          </p:cNvPr>
          <p:cNvPicPr>
            <a:picLocks noChangeAspect="1"/>
          </p:cNvPicPr>
          <p:nvPr/>
        </p:nvPicPr>
        <p:blipFill>
          <a:blip r:embed="rId9"/>
          <a:stretch>
            <a:fillRect/>
          </a:stretch>
        </p:blipFill>
        <p:spPr>
          <a:xfrm>
            <a:off x="933450" y="4103746"/>
            <a:ext cx="3807814" cy="2415581"/>
          </a:xfrm>
          <a:prstGeom prst="rect">
            <a:avLst/>
          </a:prstGeom>
        </p:spPr>
      </p:pic>
      <p:cxnSp>
        <p:nvCxnSpPr>
          <p:cNvPr id="6" name="Connecteur droit avec flèche 5">
            <a:extLst>
              <a:ext uri="{FF2B5EF4-FFF2-40B4-BE49-F238E27FC236}">
                <a16:creationId xmlns:a16="http://schemas.microsoft.com/office/drawing/2014/main" id="{9AC8A193-2224-7A46-B239-45B145DED920}"/>
              </a:ext>
            </a:extLst>
          </p:cNvPr>
          <p:cNvCxnSpPr>
            <a:cxnSpLocks/>
          </p:cNvCxnSpPr>
          <p:nvPr/>
        </p:nvCxnSpPr>
        <p:spPr>
          <a:xfrm flipH="1" flipV="1">
            <a:off x="3448522" y="5030368"/>
            <a:ext cx="2019562" cy="36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B4CFD189-5FDD-4C45-AF6C-D365BF1BC4D2}"/>
              </a:ext>
            </a:extLst>
          </p:cNvPr>
          <p:cNvCxnSpPr>
            <a:cxnSpLocks/>
          </p:cNvCxnSpPr>
          <p:nvPr/>
        </p:nvCxnSpPr>
        <p:spPr>
          <a:xfrm flipH="1" flipV="1">
            <a:off x="3448522" y="5214157"/>
            <a:ext cx="2019563" cy="183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223373E2-87F7-BE42-BDE4-89CCAD85BE19}"/>
              </a:ext>
            </a:extLst>
          </p:cNvPr>
          <p:cNvCxnSpPr>
            <a:cxnSpLocks/>
          </p:cNvCxnSpPr>
          <p:nvPr/>
        </p:nvCxnSpPr>
        <p:spPr>
          <a:xfrm flipH="1" flipV="1">
            <a:off x="3448523" y="5397946"/>
            <a:ext cx="1904787" cy="437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5ED62E4E-FE10-A04E-A7EA-400FA10793AA}"/>
              </a:ext>
            </a:extLst>
          </p:cNvPr>
          <p:cNvSpPr txBox="1"/>
          <p:nvPr/>
        </p:nvSpPr>
        <p:spPr>
          <a:xfrm>
            <a:off x="1894470" y="6537578"/>
            <a:ext cx="1885773" cy="338554"/>
          </a:xfrm>
          <a:prstGeom prst="rect">
            <a:avLst/>
          </a:prstGeom>
          <a:noFill/>
        </p:spPr>
        <p:txBody>
          <a:bodyPr wrap="none" rtlCol="0">
            <a:spAutoFit/>
          </a:bodyPr>
          <a:lstStyle/>
          <a:p>
            <a:r>
              <a:rPr lang="fr-FR" sz="1600" dirty="0"/>
              <a:t>Page d’identification</a:t>
            </a:r>
          </a:p>
        </p:txBody>
      </p:sp>
      <p:sp>
        <p:nvSpPr>
          <p:cNvPr id="20" name="ZoneTexte 19">
            <a:extLst>
              <a:ext uri="{FF2B5EF4-FFF2-40B4-BE49-F238E27FC236}">
                <a16:creationId xmlns:a16="http://schemas.microsoft.com/office/drawing/2014/main" id="{4D87ED1E-FEE2-5E42-9C36-309F7923FA35}"/>
              </a:ext>
            </a:extLst>
          </p:cNvPr>
          <p:cNvSpPr txBox="1"/>
          <p:nvPr/>
        </p:nvSpPr>
        <p:spPr>
          <a:xfrm>
            <a:off x="5416315" y="5270579"/>
            <a:ext cx="1798890" cy="261610"/>
          </a:xfrm>
          <a:prstGeom prst="rect">
            <a:avLst/>
          </a:prstGeom>
          <a:noFill/>
        </p:spPr>
        <p:txBody>
          <a:bodyPr wrap="none" rtlCol="0">
            <a:spAutoFit/>
          </a:bodyPr>
          <a:lstStyle/>
          <a:p>
            <a:r>
              <a:rPr lang="fr-FR" sz="1100" dirty="0"/>
              <a:t>Identification de l’utilisateur</a:t>
            </a:r>
          </a:p>
        </p:txBody>
      </p:sp>
      <p:sp>
        <p:nvSpPr>
          <p:cNvPr id="21" name="ZoneTexte 20">
            <a:extLst>
              <a:ext uri="{FF2B5EF4-FFF2-40B4-BE49-F238E27FC236}">
                <a16:creationId xmlns:a16="http://schemas.microsoft.com/office/drawing/2014/main" id="{8DA0C300-37D1-8142-885A-01119B2847B5}"/>
              </a:ext>
            </a:extLst>
          </p:cNvPr>
          <p:cNvSpPr txBox="1"/>
          <p:nvPr/>
        </p:nvSpPr>
        <p:spPr>
          <a:xfrm>
            <a:off x="5288365" y="5731801"/>
            <a:ext cx="1402948" cy="261610"/>
          </a:xfrm>
          <a:prstGeom prst="rect">
            <a:avLst/>
          </a:prstGeom>
          <a:noFill/>
        </p:spPr>
        <p:txBody>
          <a:bodyPr wrap="none" rtlCol="0">
            <a:spAutoFit/>
          </a:bodyPr>
          <a:lstStyle/>
          <a:p>
            <a:r>
              <a:rPr lang="fr-FR" sz="1100" dirty="0"/>
              <a:t>Bouton de connexion</a:t>
            </a:r>
          </a:p>
        </p:txBody>
      </p:sp>
    </p:spTree>
    <p:extLst>
      <p:ext uri="{BB962C8B-B14F-4D97-AF65-F5344CB8AC3E}">
        <p14:creationId xmlns:p14="http://schemas.microsoft.com/office/powerpoint/2010/main" val="194932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 42">
            <a:extLst>
              <a:ext uri="{FF2B5EF4-FFF2-40B4-BE49-F238E27FC236}">
                <a16:creationId xmlns:a16="http://schemas.microsoft.com/office/drawing/2014/main" id="{8CE37485-41F1-C043-BEA2-75B15C13D106}"/>
              </a:ext>
            </a:extLst>
          </p:cNvPr>
          <p:cNvPicPr>
            <a:picLocks noChangeAspect="1"/>
          </p:cNvPicPr>
          <p:nvPr/>
        </p:nvPicPr>
        <p:blipFill>
          <a:blip r:embed="rId2"/>
          <a:stretch>
            <a:fillRect/>
          </a:stretch>
        </p:blipFill>
        <p:spPr>
          <a:xfrm>
            <a:off x="5902931" y="96498"/>
            <a:ext cx="6167149" cy="4425721"/>
          </a:xfrm>
          <a:prstGeom prst="rect">
            <a:avLst/>
          </a:prstGeom>
        </p:spPr>
      </p:pic>
      <p:cxnSp>
        <p:nvCxnSpPr>
          <p:cNvPr id="9" name="Connecteur droit avec flèche 8">
            <a:extLst>
              <a:ext uri="{FF2B5EF4-FFF2-40B4-BE49-F238E27FC236}">
                <a16:creationId xmlns:a16="http://schemas.microsoft.com/office/drawing/2014/main" id="{16B5F85D-0A7E-1A42-AB73-14A0A0F36117}"/>
              </a:ext>
            </a:extLst>
          </p:cNvPr>
          <p:cNvCxnSpPr>
            <a:cxnSpLocks/>
          </p:cNvCxnSpPr>
          <p:nvPr/>
        </p:nvCxnSpPr>
        <p:spPr>
          <a:xfrm flipH="1" flipV="1">
            <a:off x="4594530" y="937418"/>
            <a:ext cx="1585913"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Image 14">
            <a:extLst>
              <a:ext uri="{FF2B5EF4-FFF2-40B4-BE49-F238E27FC236}">
                <a16:creationId xmlns:a16="http://schemas.microsoft.com/office/drawing/2014/main" id="{2D009BDF-D716-BF45-8A43-684599213916}"/>
              </a:ext>
            </a:extLst>
          </p:cNvPr>
          <p:cNvPicPr>
            <a:picLocks noChangeAspect="1"/>
          </p:cNvPicPr>
          <p:nvPr/>
        </p:nvPicPr>
        <p:blipFill rotWithShape="1">
          <a:blip r:embed="rId3"/>
          <a:srcRect l="20958" t="12891" r="20386" b="74538"/>
          <a:stretch/>
        </p:blipFill>
        <p:spPr>
          <a:xfrm>
            <a:off x="457200" y="2504993"/>
            <a:ext cx="4414842" cy="695724"/>
          </a:xfrm>
          <a:prstGeom prst="rect">
            <a:avLst/>
          </a:prstGeom>
        </p:spPr>
      </p:pic>
      <p:cxnSp>
        <p:nvCxnSpPr>
          <p:cNvPr id="20" name="Connecteur droit avec flèche 19">
            <a:extLst>
              <a:ext uri="{FF2B5EF4-FFF2-40B4-BE49-F238E27FC236}">
                <a16:creationId xmlns:a16="http://schemas.microsoft.com/office/drawing/2014/main" id="{656B2FA6-9E4E-6748-B898-A6C673456FEC}"/>
              </a:ext>
            </a:extLst>
          </p:cNvPr>
          <p:cNvCxnSpPr>
            <a:cxnSpLocks/>
          </p:cNvCxnSpPr>
          <p:nvPr/>
        </p:nvCxnSpPr>
        <p:spPr>
          <a:xfrm flipH="1">
            <a:off x="1060450" y="2914649"/>
            <a:ext cx="516890" cy="508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C6716187-0EEF-FC46-A00E-1820686E7789}"/>
              </a:ext>
            </a:extLst>
          </p:cNvPr>
          <p:cNvSpPr txBox="1"/>
          <p:nvPr/>
        </p:nvSpPr>
        <p:spPr>
          <a:xfrm>
            <a:off x="86182" y="3349027"/>
            <a:ext cx="1311603" cy="430887"/>
          </a:xfrm>
          <a:prstGeom prst="rect">
            <a:avLst/>
          </a:prstGeom>
          <a:noFill/>
        </p:spPr>
        <p:txBody>
          <a:bodyPr wrap="square" rtlCol="0">
            <a:spAutoFit/>
          </a:bodyPr>
          <a:lstStyle/>
          <a:p>
            <a:r>
              <a:rPr lang="fr-FR" sz="1100" dirty="0"/>
              <a:t>Permet de saisir une publication</a:t>
            </a:r>
          </a:p>
        </p:txBody>
      </p:sp>
      <p:cxnSp>
        <p:nvCxnSpPr>
          <p:cNvPr id="17" name="Connecteur droit 16">
            <a:extLst>
              <a:ext uri="{FF2B5EF4-FFF2-40B4-BE49-F238E27FC236}">
                <a16:creationId xmlns:a16="http://schemas.microsoft.com/office/drawing/2014/main" id="{CB84F2F3-8B74-B24F-BD2F-0CC249FB5182}"/>
              </a:ext>
            </a:extLst>
          </p:cNvPr>
          <p:cNvCxnSpPr>
            <a:cxnSpLocks/>
          </p:cNvCxnSpPr>
          <p:nvPr/>
        </p:nvCxnSpPr>
        <p:spPr>
          <a:xfrm flipH="1">
            <a:off x="4872042" y="1081177"/>
            <a:ext cx="2425404" cy="1449873"/>
          </a:xfrm>
          <a:prstGeom prst="line">
            <a:avLst/>
          </a:prstGeom>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452FF5F6-ABBB-EA42-88AD-41F77B4587C5}"/>
              </a:ext>
            </a:extLst>
          </p:cNvPr>
          <p:cNvCxnSpPr>
            <a:cxnSpLocks/>
          </p:cNvCxnSpPr>
          <p:nvPr/>
        </p:nvCxnSpPr>
        <p:spPr>
          <a:xfrm>
            <a:off x="4408509" y="3100977"/>
            <a:ext cx="8302" cy="441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192116AE-3586-A144-8B92-C96515087CC9}"/>
              </a:ext>
            </a:extLst>
          </p:cNvPr>
          <p:cNvSpPr txBox="1"/>
          <p:nvPr/>
        </p:nvSpPr>
        <p:spPr>
          <a:xfrm>
            <a:off x="4065099" y="3462279"/>
            <a:ext cx="907390" cy="430887"/>
          </a:xfrm>
          <a:prstGeom prst="rect">
            <a:avLst/>
          </a:prstGeom>
          <a:noFill/>
        </p:spPr>
        <p:txBody>
          <a:bodyPr wrap="square" rtlCol="0">
            <a:spAutoFit/>
          </a:bodyPr>
          <a:lstStyle/>
          <a:p>
            <a:r>
              <a:rPr lang="fr-FR" sz="1100" dirty="0"/>
              <a:t>Valider publication</a:t>
            </a:r>
          </a:p>
        </p:txBody>
      </p:sp>
      <p:sp>
        <p:nvSpPr>
          <p:cNvPr id="48" name="Ellipse 47">
            <a:extLst>
              <a:ext uri="{FF2B5EF4-FFF2-40B4-BE49-F238E27FC236}">
                <a16:creationId xmlns:a16="http://schemas.microsoft.com/office/drawing/2014/main" id="{C5786AD7-7BD2-7C47-94FA-7A50A2736ED9}"/>
              </a:ext>
            </a:extLst>
          </p:cNvPr>
          <p:cNvSpPr/>
          <p:nvPr/>
        </p:nvSpPr>
        <p:spPr>
          <a:xfrm>
            <a:off x="3961581" y="2708526"/>
            <a:ext cx="633280" cy="20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a:extLst>
              <a:ext uri="{FF2B5EF4-FFF2-40B4-BE49-F238E27FC236}">
                <a16:creationId xmlns:a16="http://schemas.microsoft.com/office/drawing/2014/main" id="{EB9DA102-868A-9D48-99FF-3299C8313F9F}"/>
              </a:ext>
            </a:extLst>
          </p:cNvPr>
          <p:cNvCxnSpPr>
            <a:cxnSpLocks/>
            <a:stCxn id="48" idx="2"/>
          </p:cNvCxnSpPr>
          <p:nvPr/>
        </p:nvCxnSpPr>
        <p:spPr>
          <a:xfrm flipH="1">
            <a:off x="3171676" y="2811588"/>
            <a:ext cx="789905" cy="62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A644518D-360D-334A-9091-C7A1D8ABD9ED}"/>
              </a:ext>
            </a:extLst>
          </p:cNvPr>
          <p:cNvSpPr txBox="1"/>
          <p:nvPr/>
        </p:nvSpPr>
        <p:spPr>
          <a:xfrm>
            <a:off x="2644083" y="3326551"/>
            <a:ext cx="1055186" cy="430887"/>
          </a:xfrm>
          <a:prstGeom prst="rect">
            <a:avLst/>
          </a:prstGeom>
          <a:noFill/>
        </p:spPr>
        <p:txBody>
          <a:bodyPr wrap="square" rtlCol="0">
            <a:spAutoFit/>
          </a:bodyPr>
          <a:lstStyle/>
          <a:p>
            <a:r>
              <a:rPr lang="fr-FR" sz="1100" dirty="0"/>
              <a:t>Ajouter photo/vidéo</a:t>
            </a:r>
          </a:p>
        </p:txBody>
      </p:sp>
      <p:pic>
        <p:nvPicPr>
          <p:cNvPr id="53" name="Image 52">
            <a:extLst>
              <a:ext uri="{FF2B5EF4-FFF2-40B4-BE49-F238E27FC236}">
                <a16:creationId xmlns:a16="http://schemas.microsoft.com/office/drawing/2014/main" id="{E426EE1A-AB77-074F-A928-AA14BBEA357C}"/>
              </a:ext>
            </a:extLst>
          </p:cNvPr>
          <p:cNvPicPr>
            <a:picLocks noChangeAspect="1"/>
          </p:cNvPicPr>
          <p:nvPr/>
        </p:nvPicPr>
        <p:blipFill rotWithShape="1">
          <a:blip r:embed="rId4"/>
          <a:srcRect l="17455" t="25134" r="18052" b="55398"/>
          <a:stretch/>
        </p:blipFill>
        <p:spPr>
          <a:xfrm>
            <a:off x="2171700" y="4760435"/>
            <a:ext cx="6007611" cy="1322776"/>
          </a:xfrm>
          <a:prstGeom prst="rect">
            <a:avLst/>
          </a:prstGeom>
        </p:spPr>
      </p:pic>
      <p:cxnSp>
        <p:nvCxnSpPr>
          <p:cNvPr id="55" name="Connecteur droit avec flèche 54">
            <a:extLst>
              <a:ext uri="{FF2B5EF4-FFF2-40B4-BE49-F238E27FC236}">
                <a16:creationId xmlns:a16="http://schemas.microsoft.com/office/drawing/2014/main" id="{7DD55A6A-D435-D744-BA0E-178BC710BB03}"/>
              </a:ext>
            </a:extLst>
          </p:cNvPr>
          <p:cNvCxnSpPr>
            <a:cxnSpLocks/>
          </p:cNvCxnSpPr>
          <p:nvPr/>
        </p:nvCxnSpPr>
        <p:spPr>
          <a:xfrm flipH="1">
            <a:off x="5749290" y="2403953"/>
            <a:ext cx="1442471" cy="2356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ECF904AE-3576-6F4B-A61E-BA7DAD85FAF7}"/>
              </a:ext>
            </a:extLst>
          </p:cNvPr>
          <p:cNvCxnSpPr>
            <a:cxnSpLocks/>
          </p:cNvCxnSpPr>
          <p:nvPr/>
        </p:nvCxnSpPr>
        <p:spPr>
          <a:xfrm flipH="1">
            <a:off x="4147824" y="5855917"/>
            <a:ext cx="447037" cy="533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eur droit avec flèche 59">
            <a:extLst>
              <a:ext uri="{FF2B5EF4-FFF2-40B4-BE49-F238E27FC236}">
                <a16:creationId xmlns:a16="http://schemas.microsoft.com/office/drawing/2014/main" id="{96D1A399-36C8-8646-934E-46E0DED25B22}"/>
              </a:ext>
            </a:extLst>
          </p:cNvPr>
          <p:cNvCxnSpPr>
            <a:cxnSpLocks/>
          </p:cNvCxnSpPr>
          <p:nvPr/>
        </p:nvCxnSpPr>
        <p:spPr>
          <a:xfrm flipH="1">
            <a:off x="7018020" y="5905839"/>
            <a:ext cx="372670" cy="54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ZoneTexte 63">
            <a:extLst>
              <a:ext uri="{FF2B5EF4-FFF2-40B4-BE49-F238E27FC236}">
                <a16:creationId xmlns:a16="http://schemas.microsoft.com/office/drawing/2014/main" id="{EEA485C2-C77A-7E49-AB2A-A578CCF7E18E}"/>
              </a:ext>
            </a:extLst>
          </p:cNvPr>
          <p:cNvSpPr txBox="1"/>
          <p:nvPr/>
        </p:nvSpPr>
        <p:spPr>
          <a:xfrm>
            <a:off x="3535338" y="6305167"/>
            <a:ext cx="1059523" cy="430887"/>
          </a:xfrm>
          <a:prstGeom prst="rect">
            <a:avLst/>
          </a:prstGeom>
          <a:noFill/>
        </p:spPr>
        <p:txBody>
          <a:bodyPr wrap="square" rtlCol="0">
            <a:spAutoFit/>
          </a:bodyPr>
          <a:lstStyle/>
          <a:p>
            <a:r>
              <a:rPr lang="fr-FR" sz="1100" dirty="0"/>
              <a:t>Saisir un commentaire</a:t>
            </a:r>
          </a:p>
        </p:txBody>
      </p:sp>
      <p:sp>
        <p:nvSpPr>
          <p:cNvPr id="65" name="ZoneTexte 64">
            <a:extLst>
              <a:ext uri="{FF2B5EF4-FFF2-40B4-BE49-F238E27FC236}">
                <a16:creationId xmlns:a16="http://schemas.microsoft.com/office/drawing/2014/main" id="{8371C977-8128-FC4E-B492-50ED85EC5656}"/>
              </a:ext>
            </a:extLst>
          </p:cNvPr>
          <p:cNvSpPr txBox="1"/>
          <p:nvPr/>
        </p:nvSpPr>
        <p:spPr>
          <a:xfrm>
            <a:off x="6002168" y="6389806"/>
            <a:ext cx="1388522" cy="261610"/>
          </a:xfrm>
          <a:prstGeom prst="rect">
            <a:avLst/>
          </a:prstGeom>
          <a:noFill/>
        </p:spPr>
        <p:txBody>
          <a:bodyPr wrap="none" rtlCol="0">
            <a:spAutoFit/>
          </a:bodyPr>
          <a:lstStyle/>
          <a:p>
            <a:r>
              <a:rPr lang="fr-FR" sz="1100" dirty="0"/>
              <a:t>Publier commentaire</a:t>
            </a:r>
          </a:p>
        </p:txBody>
      </p:sp>
      <p:pic>
        <p:nvPicPr>
          <p:cNvPr id="30" name="Image 29">
            <a:extLst>
              <a:ext uri="{FF2B5EF4-FFF2-40B4-BE49-F238E27FC236}">
                <a16:creationId xmlns:a16="http://schemas.microsoft.com/office/drawing/2014/main" id="{23B9CAB5-1920-A448-B10E-770E7056C88B}"/>
              </a:ext>
            </a:extLst>
          </p:cNvPr>
          <p:cNvPicPr>
            <a:picLocks noChangeAspect="1"/>
          </p:cNvPicPr>
          <p:nvPr/>
        </p:nvPicPr>
        <p:blipFill>
          <a:blip r:embed="rId5"/>
          <a:stretch>
            <a:fillRect/>
          </a:stretch>
        </p:blipFill>
        <p:spPr>
          <a:xfrm>
            <a:off x="1397784" y="49273"/>
            <a:ext cx="3196745" cy="2059754"/>
          </a:xfrm>
          <a:prstGeom prst="rect">
            <a:avLst/>
          </a:prstGeom>
        </p:spPr>
      </p:pic>
      <p:sp>
        <p:nvSpPr>
          <p:cNvPr id="14" name="ZoneTexte 13">
            <a:extLst>
              <a:ext uri="{FF2B5EF4-FFF2-40B4-BE49-F238E27FC236}">
                <a16:creationId xmlns:a16="http://schemas.microsoft.com/office/drawing/2014/main" id="{6BE3421C-EE91-3E43-AF52-82ADD06D8B9B}"/>
              </a:ext>
            </a:extLst>
          </p:cNvPr>
          <p:cNvSpPr txBox="1"/>
          <p:nvPr/>
        </p:nvSpPr>
        <p:spPr>
          <a:xfrm>
            <a:off x="2598450" y="2090086"/>
            <a:ext cx="795411" cy="261610"/>
          </a:xfrm>
          <a:prstGeom prst="rect">
            <a:avLst/>
          </a:prstGeom>
          <a:noFill/>
        </p:spPr>
        <p:txBody>
          <a:bodyPr wrap="none" rtlCol="0">
            <a:spAutoFit/>
          </a:bodyPr>
          <a:lstStyle/>
          <a:p>
            <a:r>
              <a:rPr lang="fr-FR" sz="1100" dirty="0"/>
              <a:t>Page Profil</a:t>
            </a:r>
          </a:p>
        </p:txBody>
      </p:sp>
    </p:spTree>
    <p:extLst>
      <p:ext uri="{BB962C8B-B14F-4D97-AF65-F5344CB8AC3E}">
        <p14:creationId xmlns:p14="http://schemas.microsoft.com/office/powerpoint/2010/main" val="194861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0A5BDAD-06BF-D244-9F90-E9579C48B9C5}"/>
              </a:ext>
            </a:extLst>
          </p:cNvPr>
          <p:cNvPicPr>
            <a:picLocks noChangeAspect="1"/>
          </p:cNvPicPr>
          <p:nvPr/>
        </p:nvPicPr>
        <p:blipFill>
          <a:blip r:embed="rId2"/>
          <a:stretch>
            <a:fillRect/>
          </a:stretch>
        </p:blipFill>
        <p:spPr>
          <a:xfrm>
            <a:off x="304529" y="33624"/>
            <a:ext cx="3426038" cy="2467819"/>
          </a:xfrm>
          <a:prstGeom prst="rect">
            <a:avLst/>
          </a:prstGeom>
        </p:spPr>
      </p:pic>
      <p:pic>
        <p:nvPicPr>
          <p:cNvPr id="18" name="Image 17">
            <a:extLst>
              <a:ext uri="{FF2B5EF4-FFF2-40B4-BE49-F238E27FC236}">
                <a16:creationId xmlns:a16="http://schemas.microsoft.com/office/drawing/2014/main" id="{B111D963-9134-FD49-84B9-6DF222CD6AA5}"/>
              </a:ext>
            </a:extLst>
          </p:cNvPr>
          <p:cNvPicPr>
            <a:picLocks noChangeAspect="1"/>
          </p:cNvPicPr>
          <p:nvPr/>
        </p:nvPicPr>
        <p:blipFill>
          <a:blip r:embed="rId3"/>
          <a:stretch>
            <a:fillRect/>
          </a:stretch>
        </p:blipFill>
        <p:spPr>
          <a:xfrm>
            <a:off x="304529" y="3228275"/>
            <a:ext cx="4523006" cy="3255996"/>
          </a:xfrm>
          <a:prstGeom prst="rect">
            <a:avLst/>
          </a:prstGeom>
        </p:spPr>
      </p:pic>
      <p:sp>
        <p:nvSpPr>
          <p:cNvPr id="21" name="ZoneTexte 20">
            <a:extLst>
              <a:ext uri="{FF2B5EF4-FFF2-40B4-BE49-F238E27FC236}">
                <a16:creationId xmlns:a16="http://schemas.microsoft.com/office/drawing/2014/main" id="{204EF9BC-4BAF-0746-813B-7AB93E1B4AA0}"/>
              </a:ext>
            </a:extLst>
          </p:cNvPr>
          <p:cNvSpPr txBox="1"/>
          <p:nvPr/>
        </p:nvSpPr>
        <p:spPr>
          <a:xfrm>
            <a:off x="1925344" y="6484271"/>
            <a:ext cx="1281376" cy="338554"/>
          </a:xfrm>
          <a:prstGeom prst="rect">
            <a:avLst/>
          </a:prstGeom>
          <a:noFill/>
        </p:spPr>
        <p:txBody>
          <a:bodyPr wrap="none" rtlCol="0">
            <a:spAutoFit/>
          </a:bodyPr>
          <a:lstStyle/>
          <a:p>
            <a:r>
              <a:rPr lang="fr-FR" sz="1600" dirty="0"/>
              <a:t>Page Emplois</a:t>
            </a:r>
          </a:p>
        </p:txBody>
      </p:sp>
      <p:sp>
        <p:nvSpPr>
          <p:cNvPr id="22" name="ZoneTexte 21">
            <a:extLst>
              <a:ext uri="{FF2B5EF4-FFF2-40B4-BE49-F238E27FC236}">
                <a16:creationId xmlns:a16="http://schemas.microsoft.com/office/drawing/2014/main" id="{E1317A90-5C1D-DD42-99E5-7E174515CC3B}"/>
              </a:ext>
            </a:extLst>
          </p:cNvPr>
          <p:cNvSpPr txBox="1"/>
          <p:nvPr/>
        </p:nvSpPr>
        <p:spPr>
          <a:xfrm>
            <a:off x="6015507" y="2975897"/>
            <a:ext cx="1068049" cy="338554"/>
          </a:xfrm>
          <a:prstGeom prst="rect">
            <a:avLst/>
          </a:prstGeom>
          <a:noFill/>
        </p:spPr>
        <p:txBody>
          <a:bodyPr wrap="none" rtlCol="0">
            <a:spAutoFit/>
          </a:bodyPr>
          <a:lstStyle/>
          <a:p>
            <a:r>
              <a:rPr lang="fr-FR" sz="1600" dirty="0"/>
              <a:t>Page profil</a:t>
            </a:r>
          </a:p>
        </p:txBody>
      </p:sp>
      <p:cxnSp>
        <p:nvCxnSpPr>
          <p:cNvPr id="24" name="Connecteur droit avec flèche 23">
            <a:extLst>
              <a:ext uri="{FF2B5EF4-FFF2-40B4-BE49-F238E27FC236}">
                <a16:creationId xmlns:a16="http://schemas.microsoft.com/office/drawing/2014/main" id="{B475A68A-091E-3646-80E3-5047E1541D03}"/>
              </a:ext>
            </a:extLst>
          </p:cNvPr>
          <p:cNvCxnSpPr>
            <a:cxnSpLocks/>
          </p:cNvCxnSpPr>
          <p:nvPr/>
        </p:nvCxnSpPr>
        <p:spPr>
          <a:xfrm flipH="1" flipV="1">
            <a:off x="4314760" y="4704924"/>
            <a:ext cx="692422" cy="130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A98DAB9D-59A0-6343-9C9D-713C3165D99B}"/>
              </a:ext>
            </a:extLst>
          </p:cNvPr>
          <p:cNvSpPr txBox="1"/>
          <p:nvPr/>
        </p:nvSpPr>
        <p:spPr>
          <a:xfrm>
            <a:off x="4906601" y="4725468"/>
            <a:ext cx="1409360" cy="261610"/>
          </a:xfrm>
          <a:prstGeom prst="rect">
            <a:avLst/>
          </a:prstGeom>
          <a:noFill/>
        </p:spPr>
        <p:txBody>
          <a:bodyPr wrap="none" rtlCol="0">
            <a:spAutoFit/>
          </a:bodyPr>
          <a:lstStyle/>
          <a:p>
            <a:r>
              <a:rPr lang="fr-FR" sz="1100" dirty="0"/>
              <a:t>Postuler à l’emplois 4</a:t>
            </a:r>
          </a:p>
        </p:txBody>
      </p:sp>
      <p:cxnSp>
        <p:nvCxnSpPr>
          <p:cNvPr id="30" name="Connecteur droit avec flèche 29">
            <a:extLst>
              <a:ext uri="{FF2B5EF4-FFF2-40B4-BE49-F238E27FC236}">
                <a16:creationId xmlns:a16="http://schemas.microsoft.com/office/drawing/2014/main" id="{47F67BD1-ACF4-C143-ADD9-626FEB5CA7FA}"/>
              </a:ext>
            </a:extLst>
          </p:cNvPr>
          <p:cNvCxnSpPr>
            <a:cxnSpLocks/>
          </p:cNvCxnSpPr>
          <p:nvPr/>
        </p:nvCxnSpPr>
        <p:spPr>
          <a:xfrm flipH="1" flipV="1">
            <a:off x="3240340" y="3940663"/>
            <a:ext cx="1766842" cy="345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5573C58-2680-4D4F-93E6-A13921D378A7}"/>
              </a:ext>
            </a:extLst>
          </p:cNvPr>
          <p:cNvSpPr txBox="1"/>
          <p:nvPr/>
        </p:nvSpPr>
        <p:spPr>
          <a:xfrm>
            <a:off x="4949759" y="4168918"/>
            <a:ext cx="1162274" cy="430887"/>
          </a:xfrm>
          <a:prstGeom prst="rect">
            <a:avLst/>
          </a:prstGeom>
          <a:noFill/>
        </p:spPr>
        <p:txBody>
          <a:bodyPr wrap="square" rtlCol="0">
            <a:spAutoFit/>
          </a:bodyPr>
          <a:lstStyle/>
          <a:p>
            <a:r>
              <a:rPr lang="fr-FR" sz="1100" dirty="0"/>
              <a:t>Choix du secteur d’activité</a:t>
            </a:r>
          </a:p>
        </p:txBody>
      </p:sp>
      <p:pic>
        <p:nvPicPr>
          <p:cNvPr id="33" name="Image 32">
            <a:extLst>
              <a:ext uri="{FF2B5EF4-FFF2-40B4-BE49-F238E27FC236}">
                <a16:creationId xmlns:a16="http://schemas.microsoft.com/office/drawing/2014/main" id="{7C0EB96B-F26D-784A-8D5B-80D27820E8F2}"/>
              </a:ext>
            </a:extLst>
          </p:cNvPr>
          <p:cNvPicPr>
            <a:picLocks noChangeAspect="1"/>
          </p:cNvPicPr>
          <p:nvPr/>
        </p:nvPicPr>
        <p:blipFill>
          <a:blip r:embed="rId4"/>
          <a:stretch>
            <a:fillRect/>
          </a:stretch>
        </p:blipFill>
        <p:spPr>
          <a:xfrm>
            <a:off x="4627799" y="192872"/>
            <a:ext cx="3843466" cy="2762491"/>
          </a:xfrm>
          <a:prstGeom prst="rect">
            <a:avLst/>
          </a:prstGeom>
        </p:spPr>
      </p:pic>
      <p:cxnSp>
        <p:nvCxnSpPr>
          <p:cNvPr id="35" name="Connecteur droit avec flèche 34">
            <a:extLst>
              <a:ext uri="{FF2B5EF4-FFF2-40B4-BE49-F238E27FC236}">
                <a16:creationId xmlns:a16="http://schemas.microsoft.com/office/drawing/2014/main" id="{CB6E3177-7EFF-1D47-BBB9-AD985F4F628C}"/>
              </a:ext>
            </a:extLst>
          </p:cNvPr>
          <p:cNvCxnSpPr>
            <a:cxnSpLocks/>
          </p:cNvCxnSpPr>
          <p:nvPr/>
        </p:nvCxnSpPr>
        <p:spPr>
          <a:xfrm flipH="1" flipV="1">
            <a:off x="3730569" y="1159085"/>
            <a:ext cx="1096966" cy="207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151658B5-185A-A643-927B-5C0D41BEF00B}"/>
              </a:ext>
            </a:extLst>
          </p:cNvPr>
          <p:cNvCxnSpPr>
            <a:cxnSpLocks/>
          </p:cNvCxnSpPr>
          <p:nvPr/>
        </p:nvCxnSpPr>
        <p:spPr>
          <a:xfrm flipH="1">
            <a:off x="7031439" y="1063580"/>
            <a:ext cx="1639676" cy="464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D67896BB-FB5E-784E-A25B-DCDBC85ACC3C}"/>
              </a:ext>
            </a:extLst>
          </p:cNvPr>
          <p:cNvCxnSpPr>
            <a:cxnSpLocks/>
          </p:cNvCxnSpPr>
          <p:nvPr/>
        </p:nvCxnSpPr>
        <p:spPr>
          <a:xfrm flipH="1">
            <a:off x="6999926" y="1063580"/>
            <a:ext cx="1671189" cy="1196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ZoneTexte 45">
            <a:extLst>
              <a:ext uri="{FF2B5EF4-FFF2-40B4-BE49-F238E27FC236}">
                <a16:creationId xmlns:a16="http://schemas.microsoft.com/office/drawing/2014/main" id="{447A0539-5231-5142-8DD2-EC31339673AF}"/>
              </a:ext>
            </a:extLst>
          </p:cNvPr>
          <p:cNvSpPr txBox="1"/>
          <p:nvPr/>
        </p:nvSpPr>
        <p:spPr>
          <a:xfrm>
            <a:off x="8623452" y="887773"/>
            <a:ext cx="2020204" cy="430887"/>
          </a:xfrm>
          <a:prstGeom prst="rect">
            <a:avLst/>
          </a:prstGeom>
          <a:noFill/>
        </p:spPr>
        <p:txBody>
          <a:bodyPr wrap="square" rtlCol="0">
            <a:spAutoFit/>
          </a:bodyPr>
          <a:lstStyle/>
          <a:p>
            <a:r>
              <a:rPr lang="fr-FR" sz="1100" dirty="0"/>
              <a:t>Modification des informations du profil de l’utilisateur</a:t>
            </a:r>
          </a:p>
        </p:txBody>
      </p:sp>
      <p:sp>
        <p:nvSpPr>
          <p:cNvPr id="2" name="Rectangle 1">
            <a:extLst>
              <a:ext uri="{FF2B5EF4-FFF2-40B4-BE49-F238E27FC236}">
                <a16:creationId xmlns:a16="http://schemas.microsoft.com/office/drawing/2014/main" id="{910E9C1B-8C69-D442-9EC5-668B15C96DEC}"/>
              </a:ext>
            </a:extLst>
          </p:cNvPr>
          <p:cNvSpPr/>
          <p:nvPr/>
        </p:nvSpPr>
        <p:spPr>
          <a:xfrm>
            <a:off x="8240902" y="6355826"/>
            <a:ext cx="1193725" cy="369332"/>
          </a:xfrm>
          <a:prstGeom prst="rect">
            <a:avLst/>
          </a:prstGeom>
        </p:spPr>
        <p:txBody>
          <a:bodyPr wrap="none">
            <a:spAutoFit/>
          </a:bodyPr>
          <a:lstStyle/>
          <a:p>
            <a:r>
              <a:rPr lang="fr-FR" sz="1600" dirty="0"/>
              <a:t>Page</a:t>
            </a:r>
            <a:r>
              <a:rPr lang="fr-FR" dirty="0"/>
              <a:t> </a:t>
            </a:r>
            <a:r>
              <a:rPr lang="fr-FR" sz="1600" dirty="0"/>
              <a:t>réseau</a:t>
            </a:r>
          </a:p>
        </p:txBody>
      </p:sp>
      <p:pic>
        <p:nvPicPr>
          <p:cNvPr id="19" name="Image 18">
            <a:extLst>
              <a:ext uri="{FF2B5EF4-FFF2-40B4-BE49-F238E27FC236}">
                <a16:creationId xmlns:a16="http://schemas.microsoft.com/office/drawing/2014/main" id="{5DEA01D3-F628-454A-A369-C6C147B0F526}"/>
              </a:ext>
            </a:extLst>
          </p:cNvPr>
          <p:cNvPicPr>
            <a:picLocks noChangeAspect="1"/>
          </p:cNvPicPr>
          <p:nvPr/>
        </p:nvPicPr>
        <p:blipFill>
          <a:blip r:embed="rId5"/>
          <a:stretch>
            <a:fillRect/>
          </a:stretch>
        </p:blipFill>
        <p:spPr>
          <a:xfrm>
            <a:off x="7031439" y="3755167"/>
            <a:ext cx="3612653" cy="2600659"/>
          </a:xfrm>
          <a:prstGeom prst="rect">
            <a:avLst/>
          </a:prstGeom>
        </p:spPr>
      </p:pic>
      <p:sp>
        <p:nvSpPr>
          <p:cNvPr id="5" name="Rectangle 4">
            <a:extLst>
              <a:ext uri="{FF2B5EF4-FFF2-40B4-BE49-F238E27FC236}">
                <a16:creationId xmlns:a16="http://schemas.microsoft.com/office/drawing/2014/main" id="{E627B0F0-CB4A-534F-9FDF-5B1FCC028441}"/>
              </a:ext>
            </a:extLst>
          </p:cNvPr>
          <p:cNvSpPr/>
          <p:nvPr/>
        </p:nvSpPr>
        <p:spPr>
          <a:xfrm>
            <a:off x="10480046" y="2970337"/>
            <a:ext cx="1711954" cy="600164"/>
          </a:xfrm>
          <a:prstGeom prst="rect">
            <a:avLst/>
          </a:prstGeom>
        </p:spPr>
        <p:txBody>
          <a:bodyPr wrap="square">
            <a:spAutoFit/>
          </a:bodyPr>
          <a:lstStyle/>
          <a:p>
            <a:r>
              <a:rPr lang="fr-FR" sz="1100" dirty="0"/>
              <a:t>Situation pro de la personne appartenant au réseau de l’utilisateur</a:t>
            </a:r>
          </a:p>
        </p:txBody>
      </p:sp>
      <p:cxnSp>
        <p:nvCxnSpPr>
          <p:cNvPr id="23" name="Connecteur droit avec flèche 22">
            <a:extLst>
              <a:ext uri="{FF2B5EF4-FFF2-40B4-BE49-F238E27FC236}">
                <a16:creationId xmlns:a16="http://schemas.microsoft.com/office/drawing/2014/main" id="{90620DE6-407D-E644-8995-0F7CC6057ABA}"/>
              </a:ext>
            </a:extLst>
          </p:cNvPr>
          <p:cNvCxnSpPr>
            <a:cxnSpLocks/>
          </p:cNvCxnSpPr>
          <p:nvPr/>
        </p:nvCxnSpPr>
        <p:spPr>
          <a:xfrm flipH="1">
            <a:off x="9313287" y="3503048"/>
            <a:ext cx="1166759" cy="11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2B7EB48C-973B-7D46-A09B-ACA315A1B1E0}"/>
              </a:ext>
            </a:extLst>
          </p:cNvPr>
          <p:cNvCxnSpPr>
            <a:cxnSpLocks/>
          </p:cNvCxnSpPr>
          <p:nvPr/>
        </p:nvCxnSpPr>
        <p:spPr>
          <a:xfrm flipH="1" flipV="1">
            <a:off x="9897136" y="4770327"/>
            <a:ext cx="855976" cy="285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6FB0E40-22E7-024A-BAE0-F500BB6B8F5A}"/>
              </a:ext>
            </a:extLst>
          </p:cNvPr>
          <p:cNvSpPr/>
          <p:nvPr/>
        </p:nvSpPr>
        <p:spPr>
          <a:xfrm>
            <a:off x="10742985" y="4985297"/>
            <a:ext cx="1233169" cy="600164"/>
          </a:xfrm>
          <a:prstGeom prst="rect">
            <a:avLst/>
          </a:prstGeom>
        </p:spPr>
        <p:txBody>
          <a:bodyPr wrap="square">
            <a:spAutoFit/>
          </a:bodyPr>
          <a:lstStyle/>
          <a:p>
            <a:r>
              <a:rPr lang="fr-FR" sz="1100" dirty="0"/>
              <a:t>Supprimer un ami du réseau de l’utilisateur </a:t>
            </a:r>
          </a:p>
        </p:txBody>
      </p:sp>
      <p:cxnSp>
        <p:nvCxnSpPr>
          <p:cNvPr id="34" name="Connecteur droit avec flèche 33">
            <a:extLst>
              <a:ext uri="{FF2B5EF4-FFF2-40B4-BE49-F238E27FC236}">
                <a16:creationId xmlns:a16="http://schemas.microsoft.com/office/drawing/2014/main" id="{E474B62A-9585-164A-83E7-6F8A84D99762}"/>
              </a:ext>
            </a:extLst>
          </p:cNvPr>
          <p:cNvCxnSpPr>
            <a:cxnSpLocks/>
          </p:cNvCxnSpPr>
          <p:nvPr/>
        </p:nvCxnSpPr>
        <p:spPr>
          <a:xfrm flipH="1">
            <a:off x="7707977" y="3267779"/>
            <a:ext cx="1186363" cy="1116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55EABD8C-25DF-5046-B3F4-228536ECC603}"/>
              </a:ext>
            </a:extLst>
          </p:cNvPr>
          <p:cNvSpPr/>
          <p:nvPr/>
        </p:nvSpPr>
        <p:spPr>
          <a:xfrm>
            <a:off x="8805426" y="2737814"/>
            <a:ext cx="1577168" cy="600164"/>
          </a:xfrm>
          <a:prstGeom prst="rect">
            <a:avLst/>
          </a:prstGeom>
        </p:spPr>
        <p:txBody>
          <a:bodyPr wrap="square">
            <a:spAutoFit/>
          </a:bodyPr>
          <a:lstStyle/>
          <a:p>
            <a:r>
              <a:rPr lang="fr-FR" sz="1100" dirty="0"/>
              <a:t>Bouton d’ajout d’un amis dans le réseau de l’utilisateur</a:t>
            </a:r>
          </a:p>
        </p:txBody>
      </p:sp>
    </p:spTree>
    <p:extLst>
      <p:ext uri="{BB962C8B-B14F-4D97-AF65-F5344CB8AC3E}">
        <p14:creationId xmlns:p14="http://schemas.microsoft.com/office/powerpoint/2010/main" val="207172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89D3F-42F0-0B49-B49A-921EC6B3CE1A}"/>
              </a:ext>
            </a:extLst>
          </p:cNvPr>
          <p:cNvSpPr>
            <a:spLocks noGrp="1"/>
          </p:cNvSpPr>
          <p:nvPr>
            <p:ph type="title"/>
          </p:nvPr>
        </p:nvSpPr>
        <p:spPr>
          <a:xfrm>
            <a:off x="838200" y="365125"/>
            <a:ext cx="10515600" cy="835025"/>
          </a:xfrm>
        </p:spPr>
        <p:txBody>
          <a:bodyPr/>
          <a:lstStyle/>
          <a:p>
            <a:pPr algn="ctr"/>
            <a:r>
              <a:rPr lang="fr-FR" dirty="0"/>
              <a:t>Spécification fonctionnel</a:t>
            </a:r>
          </a:p>
        </p:txBody>
      </p:sp>
      <p:sp>
        <p:nvSpPr>
          <p:cNvPr id="4" name="ZoneTexte 3">
            <a:extLst>
              <a:ext uri="{FF2B5EF4-FFF2-40B4-BE49-F238E27FC236}">
                <a16:creationId xmlns:a16="http://schemas.microsoft.com/office/drawing/2014/main" id="{6AE53575-56DF-5744-AF85-E8C50B586BAE}"/>
              </a:ext>
            </a:extLst>
          </p:cNvPr>
          <p:cNvSpPr txBox="1"/>
          <p:nvPr/>
        </p:nvSpPr>
        <p:spPr>
          <a:xfrm>
            <a:off x="1028699" y="1371600"/>
            <a:ext cx="10044113" cy="523220"/>
          </a:xfrm>
          <a:prstGeom prst="rect">
            <a:avLst/>
          </a:prstGeom>
          <a:noFill/>
        </p:spPr>
        <p:txBody>
          <a:bodyPr wrap="square" rtlCol="0">
            <a:spAutoFit/>
          </a:bodyPr>
          <a:lstStyle/>
          <a:p>
            <a:pPr marL="285750" indent="-285750">
              <a:buFont typeface="Wingdings" pitchFamily="2" charset="2"/>
              <a:buChar char="à"/>
            </a:pPr>
            <a:r>
              <a:rPr lang="fr-FR" sz="1400" dirty="0">
                <a:sym typeface="Wingdings" pitchFamily="2" charset="2"/>
              </a:rPr>
              <a:t>Concernant le design de notre site, nous avons utilisé Bootstrap qui est un Framework alliant html et CSS permettant un graphisme plus précis et des meilleurs interactions entre les différentes page de notre réseau social. </a:t>
            </a:r>
          </a:p>
        </p:txBody>
      </p:sp>
      <p:pic>
        <p:nvPicPr>
          <p:cNvPr id="5" name="Image 4">
            <a:extLst>
              <a:ext uri="{FF2B5EF4-FFF2-40B4-BE49-F238E27FC236}">
                <a16:creationId xmlns:a16="http://schemas.microsoft.com/office/drawing/2014/main" id="{C33D1FF0-4663-4BB2-97BE-B2B043B3E315}"/>
              </a:ext>
            </a:extLst>
          </p:cNvPr>
          <p:cNvPicPr>
            <a:picLocks noChangeAspect="1"/>
          </p:cNvPicPr>
          <p:nvPr/>
        </p:nvPicPr>
        <p:blipFill>
          <a:blip r:embed="rId2"/>
          <a:stretch>
            <a:fillRect/>
          </a:stretch>
        </p:blipFill>
        <p:spPr>
          <a:xfrm>
            <a:off x="1028699" y="1894820"/>
            <a:ext cx="9203602" cy="4592833"/>
          </a:xfrm>
          <a:prstGeom prst="rect">
            <a:avLst/>
          </a:prstGeom>
        </p:spPr>
      </p:pic>
      <p:cxnSp>
        <p:nvCxnSpPr>
          <p:cNvPr id="9" name="Connecteur droit avec flèche 8">
            <a:extLst>
              <a:ext uri="{FF2B5EF4-FFF2-40B4-BE49-F238E27FC236}">
                <a16:creationId xmlns:a16="http://schemas.microsoft.com/office/drawing/2014/main" id="{0C152E32-E851-4E0B-9C32-EA5FCBB815B6}"/>
              </a:ext>
            </a:extLst>
          </p:cNvPr>
          <p:cNvCxnSpPr/>
          <p:nvPr/>
        </p:nvCxnSpPr>
        <p:spPr>
          <a:xfrm flipH="1" flipV="1">
            <a:off x="7831667" y="2066270"/>
            <a:ext cx="2861733" cy="219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9A02A016-0F38-491D-AA87-157D76823FD1}"/>
              </a:ext>
            </a:extLst>
          </p:cNvPr>
          <p:cNvSpPr txBox="1"/>
          <p:nvPr/>
        </p:nvSpPr>
        <p:spPr>
          <a:xfrm>
            <a:off x="10693400" y="2192867"/>
            <a:ext cx="1498600" cy="646331"/>
          </a:xfrm>
          <a:prstGeom prst="rect">
            <a:avLst/>
          </a:prstGeom>
          <a:noFill/>
        </p:spPr>
        <p:txBody>
          <a:bodyPr wrap="square" rtlCol="0">
            <a:spAutoFit/>
          </a:bodyPr>
          <a:lstStyle/>
          <a:p>
            <a:r>
              <a:rPr lang="fr-FR" sz="1200" dirty="0"/>
              <a:t>Bar de Navigation de type </a:t>
            </a:r>
            <a:r>
              <a:rPr lang="fr-FR" sz="1200" dirty="0" err="1"/>
              <a:t>navbar</a:t>
            </a:r>
            <a:r>
              <a:rPr lang="fr-FR" sz="1200" dirty="0"/>
              <a:t> </a:t>
            </a:r>
            <a:r>
              <a:rPr lang="fr-FR" sz="1200" dirty="0" err="1"/>
              <a:t>navbar</a:t>
            </a:r>
            <a:r>
              <a:rPr lang="fr-FR" sz="1200" dirty="0"/>
              <a:t> </a:t>
            </a:r>
            <a:r>
              <a:rPr lang="fr-FR" sz="1200" dirty="0" err="1"/>
              <a:t>invers</a:t>
            </a:r>
            <a:r>
              <a:rPr lang="fr-FR" sz="1200" dirty="0"/>
              <a:t>: Bootstrap</a:t>
            </a:r>
            <a:endParaRPr lang="fr-FR" sz="1100" dirty="0"/>
          </a:p>
        </p:txBody>
      </p:sp>
      <p:cxnSp>
        <p:nvCxnSpPr>
          <p:cNvPr id="12" name="Connecteur droit avec flèche 11">
            <a:extLst>
              <a:ext uri="{FF2B5EF4-FFF2-40B4-BE49-F238E27FC236}">
                <a16:creationId xmlns:a16="http://schemas.microsoft.com/office/drawing/2014/main" id="{F621F9ED-881B-4491-9472-D255536E549D}"/>
              </a:ext>
            </a:extLst>
          </p:cNvPr>
          <p:cNvCxnSpPr/>
          <p:nvPr/>
        </p:nvCxnSpPr>
        <p:spPr>
          <a:xfrm flipH="1" flipV="1">
            <a:off x="9906000" y="2066270"/>
            <a:ext cx="711200"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a:extLst>
              <a:ext uri="{FF2B5EF4-FFF2-40B4-BE49-F238E27FC236}">
                <a16:creationId xmlns:a16="http://schemas.microsoft.com/office/drawing/2014/main" id="{1E548C35-F6E8-4BD2-BD55-1A1A35B499BD}"/>
              </a:ext>
            </a:extLst>
          </p:cNvPr>
          <p:cNvCxnSpPr/>
          <p:nvPr/>
        </p:nvCxnSpPr>
        <p:spPr>
          <a:xfrm flipH="1" flipV="1">
            <a:off x="7484533" y="3056467"/>
            <a:ext cx="3132667"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6DCFB86-3008-4113-B077-EA25F427DF3B}"/>
              </a:ext>
            </a:extLst>
          </p:cNvPr>
          <p:cNvCxnSpPr/>
          <p:nvPr/>
        </p:nvCxnSpPr>
        <p:spPr>
          <a:xfrm flipH="1">
            <a:off x="6392333" y="3437467"/>
            <a:ext cx="4224867" cy="44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543C976E-5AB8-41DA-A95F-3C56CE45ED2C}"/>
              </a:ext>
            </a:extLst>
          </p:cNvPr>
          <p:cNvSpPr/>
          <p:nvPr/>
        </p:nvSpPr>
        <p:spPr>
          <a:xfrm>
            <a:off x="10693400" y="2192867"/>
            <a:ext cx="1498600" cy="71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E995265D-D31C-4152-8E8E-37CB26C3418A}"/>
              </a:ext>
            </a:extLst>
          </p:cNvPr>
          <p:cNvSpPr txBox="1"/>
          <p:nvPr/>
        </p:nvSpPr>
        <p:spPr>
          <a:xfrm>
            <a:off x="10617200" y="3318933"/>
            <a:ext cx="1447800" cy="1015663"/>
          </a:xfrm>
          <a:prstGeom prst="rect">
            <a:avLst/>
          </a:prstGeom>
          <a:noFill/>
        </p:spPr>
        <p:txBody>
          <a:bodyPr wrap="square" rtlCol="0">
            <a:spAutoFit/>
          </a:bodyPr>
          <a:lstStyle/>
          <a:p>
            <a:r>
              <a:rPr lang="fr-FR" sz="1200" dirty="0"/>
              <a:t>Chaque bouton de utilisé provient de la librairie Bootstrap et d’un librairie pour nos icones</a:t>
            </a:r>
          </a:p>
        </p:txBody>
      </p:sp>
      <p:sp>
        <p:nvSpPr>
          <p:cNvPr id="19" name="Rectangle 18">
            <a:extLst>
              <a:ext uri="{FF2B5EF4-FFF2-40B4-BE49-F238E27FC236}">
                <a16:creationId xmlns:a16="http://schemas.microsoft.com/office/drawing/2014/main" id="{0453709C-7A18-49DF-8970-943F51382B10}"/>
              </a:ext>
            </a:extLst>
          </p:cNvPr>
          <p:cNvSpPr/>
          <p:nvPr/>
        </p:nvSpPr>
        <p:spPr>
          <a:xfrm>
            <a:off x="10617200" y="3272366"/>
            <a:ext cx="1498600" cy="1062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48EAF9F0-3C31-4C11-A483-173E12FB54B6}"/>
              </a:ext>
            </a:extLst>
          </p:cNvPr>
          <p:cNvCxnSpPr/>
          <p:nvPr/>
        </p:nvCxnSpPr>
        <p:spPr>
          <a:xfrm flipH="1" flipV="1">
            <a:off x="8271933" y="2066270"/>
            <a:ext cx="2345267"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984D114B-F7F2-43C1-9D9A-5D56FEA71B76}"/>
              </a:ext>
            </a:extLst>
          </p:cNvPr>
          <p:cNvCxnSpPr>
            <a:cxnSpLocks/>
            <a:stCxn id="32" idx="3"/>
          </p:cNvCxnSpPr>
          <p:nvPr/>
        </p:nvCxnSpPr>
        <p:spPr>
          <a:xfrm flipV="1">
            <a:off x="872067" y="2327825"/>
            <a:ext cx="1947333" cy="71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46AB8439-7483-49C6-A6D9-CF4B9DB278CB}"/>
              </a:ext>
            </a:extLst>
          </p:cNvPr>
          <p:cNvCxnSpPr>
            <a:cxnSpLocks/>
            <a:stCxn id="32" idx="3"/>
          </p:cNvCxnSpPr>
          <p:nvPr/>
        </p:nvCxnSpPr>
        <p:spPr>
          <a:xfrm>
            <a:off x="872067" y="2398935"/>
            <a:ext cx="2954866" cy="11401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7759DA45-07A3-4BBA-9B14-0CB712A11732}"/>
              </a:ext>
            </a:extLst>
          </p:cNvPr>
          <p:cNvCxnSpPr>
            <a:cxnSpLocks/>
            <a:stCxn id="32" idx="3"/>
          </p:cNvCxnSpPr>
          <p:nvPr/>
        </p:nvCxnSpPr>
        <p:spPr>
          <a:xfrm>
            <a:off x="872067" y="2398935"/>
            <a:ext cx="6265334" cy="11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D262562-71A1-406B-B3F7-CAB52DB52E33}"/>
              </a:ext>
            </a:extLst>
          </p:cNvPr>
          <p:cNvSpPr/>
          <p:nvPr/>
        </p:nvSpPr>
        <p:spPr>
          <a:xfrm>
            <a:off x="2810933" y="2275820"/>
            <a:ext cx="965200" cy="34137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719DCACA-4A20-46AD-BDD7-A1D98277734D}"/>
              </a:ext>
            </a:extLst>
          </p:cNvPr>
          <p:cNvSpPr/>
          <p:nvPr/>
        </p:nvSpPr>
        <p:spPr>
          <a:xfrm>
            <a:off x="3826933" y="2192867"/>
            <a:ext cx="3234267" cy="349673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6D67C057-AC7D-461B-9032-8616BDC67645}"/>
              </a:ext>
            </a:extLst>
          </p:cNvPr>
          <p:cNvSpPr/>
          <p:nvPr/>
        </p:nvSpPr>
        <p:spPr>
          <a:xfrm>
            <a:off x="7137401" y="2192867"/>
            <a:ext cx="1371600" cy="34967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F18E9186-F4C4-4153-B985-9F997496B44F}"/>
              </a:ext>
            </a:extLst>
          </p:cNvPr>
          <p:cNvSpPr txBox="1"/>
          <p:nvPr/>
        </p:nvSpPr>
        <p:spPr>
          <a:xfrm>
            <a:off x="33867" y="1706437"/>
            <a:ext cx="838200" cy="1384995"/>
          </a:xfrm>
          <a:prstGeom prst="rect">
            <a:avLst/>
          </a:prstGeom>
          <a:noFill/>
        </p:spPr>
        <p:txBody>
          <a:bodyPr wrap="square" rtlCol="0">
            <a:spAutoFit/>
          </a:bodyPr>
          <a:lstStyle/>
          <a:p>
            <a:r>
              <a:rPr lang="fr-FR" sz="1200" dirty="0"/>
              <a:t>Chaque page est structurée à l’aide des </a:t>
            </a:r>
            <a:r>
              <a:rPr lang="fr-FR" sz="1200" dirty="0" err="1"/>
              <a:t>row</a:t>
            </a:r>
            <a:r>
              <a:rPr lang="fr-FR" sz="1200" dirty="0"/>
              <a:t> et col de Bootstrap</a:t>
            </a:r>
          </a:p>
        </p:txBody>
      </p:sp>
      <p:sp>
        <p:nvSpPr>
          <p:cNvPr id="38" name="Rectangle 37">
            <a:extLst>
              <a:ext uri="{FF2B5EF4-FFF2-40B4-BE49-F238E27FC236}">
                <a16:creationId xmlns:a16="http://schemas.microsoft.com/office/drawing/2014/main" id="{27635124-0745-4AEB-B67B-685A2E7C1480}"/>
              </a:ext>
            </a:extLst>
          </p:cNvPr>
          <p:cNvSpPr/>
          <p:nvPr/>
        </p:nvSpPr>
        <p:spPr>
          <a:xfrm>
            <a:off x="33867" y="1706437"/>
            <a:ext cx="838200" cy="145163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CBEF143A-21A5-46BE-9D12-350F9277B16C}"/>
              </a:ext>
            </a:extLst>
          </p:cNvPr>
          <p:cNvSpPr txBox="1"/>
          <p:nvPr/>
        </p:nvSpPr>
        <p:spPr>
          <a:xfrm>
            <a:off x="33867" y="3437467"/>
            <a:ext cx="944032" cy="2308324"/>
          </a:xfrm>
          <a:prstGeom prst="rect">
            <a:avLst/>
          </a:prstGeom>
          <a:noFill/>
        </p:spPr>
        <p:txBody>
          <a:bodyPr wrap="square" rtlCol="0">
            <a:spAutoFit/>
          </a:bodyPr>
          <a:lstStyle/>
          <a:p>
            <a:r>
              <a:rPr lang="fr-FR" sz="1200" dirty="0"/>
              <a:t>Pour afficher des éléments nous utilisons des panel ou des </a:t>
            </a:r>
            <a:r>
              <a:rPr lang="fr-FR" sz="1200" dirty="0" err="1"/>
              <a:t>cards</a:t>
            </a:r>
            <a:r>
              <a:rPr lang="fr-FR" sz="1200" dirty="0"/>
              <a:t> pour les images</a:t>
            </a:r>
          </a:p>
          <a:p>
            <a:r>
              <a:rPr lang="fr-FR" sz="1200" dirty="0"/>
              <a:t>Librairie </a:t>
            </a:r>
            <a:r>
              <a:rPr lang="fr-FR" sz="1200" dirty="0" err="1"/>
              <a:t>bootstrap</a:t>
            </a:r>
            <a:r>
              <a:rPr lang="fr-FR" sz="1200" dirty="0"/>
              <a:t> </a:t>
            </a:r>
          </a:p>
          <a:p>
            <a:endParaRPr lang="fr-FR" sz="1200" dirty="0"/>
          </a:p>
        </p:txBody>
      </p:sp>
      <p:sp>
        <p:nvSpPr>
          <p:cNvPr id="41" name="Rectangle 40">
            <a:extLst>
              <a:ext uri="{FF2B5EF4-FFF2-40B4-BE49-F238E27FC236}">
                <a16:creationId xmlns:a16="http://schemas.microsoft.com/office/drawing/2014/main" id="{085AE112-DABC-4FBE-AACF-49FCF1B096C7}"/>
              </a:ext>
            </a:extLst>
          </p:cNvPr>
          <p:cNvSpPr/>
          <p:nvPr/>
        </p:nvSpPr>
        <p:spPr>
          <a:xfrm>
            <a:off x="33867" y="3437467"/>
            <a:ext cx="944032" cy="225213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eur droit avec flèche 42">
            <a:extLst>
              <a:ext uri="{FF2B5EF4-FFF2-40B4-BE49-F238E27FC236}">
                <a16:creationId xmlns:a16="http://schemas.microsoft.com/office/drawing/2014/main" id="{9967AD9D-4C37-42B0-87A5-698197BD73CD}"/>
              </a:ext>
            </a:extLst>
          </p:cNvPr>
          <p:cNvCxnSpPr>
            <a:stCxn id="41" idx="3"/>
          </p:cNvCxnSpPr>
          <p:nvPr/>
        </p:nvCxnSpPr>
        <p:spPr>
          <a:xfrm>
            <a:off x="977899" y="4563534"/>
            <a:ext cx="2976034" cy="42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CB5D3B1E-7E86-4374-B8AF-D5ADC2C65A22}"/>
              </a:ext>
            </a:extLst>
          </p:cNvPr>
          <p:cNvCxnSpPr>
            <a:stCxn id="41" idx="3"/>
          </p:cNvCxnSpPr>
          <p:nvPr/>
        </p:nvCxnSpPr>
        <p:spPr>
          <a:xfrm flipV="1">
            <a:off x="977899" y="3056467"/>
            <a:ext cx="6239933" cy="150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9B7B99DA-5F33-4A7D-B7C6-F568558FD8CC}"/>
              </a:ext>
            </a:extLst>
          </p:cNvPr>
          <p:cNvCxnSpPr>
            <a:stCxn id="41" idx="3"/>
          </p:cNvCxnSpPr>
          <p:nvPr/>
        </p:nvCxnSpPr>
        <p:spPr>
          <a:xfrm flipV="1">
            <a:off x="977899" y="4428067"/>
            <a:ext cx="6430434" cy="13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10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B3428-8F02-E64F-81BB-6AAEE4B097EA}"/>
              </a:ext>
            </a:extLst>
          </p:cNvPr>
          <p:cNvSpPr>
            <a:spLocks noGrp="1"/>
          </p:cNvSpPr>
          <p:nvPr>
            <p:ph type="title"/>
          </p:nvPr>
        </p:nvSpPr>
        <p:spPr>
          <a:xfrm>
            <a:off x="838200" y="0"/>
            <a:ext cx="10515600" cy="1325563"/>
          </a:xfrm>
        </p:spPr>
        <p:txBody>
          <a:bodyPr>
            <a:normAutofit/>
          </a:bodyPr>
          <a:lstStyle/>
          <a:p>
            <a:pPr algn="ctr"/>
            <a:r>
              <a:rPr lang="fr-FR" sz="3600" dirty="0"/>
              <a:t>Spécification fonctionnel</a:t>
            </a:r>
          </a:p>
        </p:txBody>
      </p:sp>
      <p:sp>
        <p:nvSpPr>
          <p:cNvPr id="3" name="Espace réservé du contenu 2">
            <a:extLst>
              <a:ext uri="{FF2B5EF4-FFF2-40B4-BE49-F238E27FC236}">
                <a16:creationId xmlns:a16="http://schemas.microsoft.com/office/drawing/2014/main" id="{1C7C197B-1128-434D-964B-7E62E5F0F971}"/>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880515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TotalTime>
  <Words>522</Words>
  <Application>Microsoft Macintosh PowerPoint</Application>
  <PresentationFormat>Grand écran</PresentationFormat>
  <Paragraphs>79</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Présentation PowerPoint</vt:lpstr>
      <vt:lpstr>Sommaire</vt:lpstr>
      <vt:lpstr>Conception du back</vt:lpstr>
      <vt:lpstr>Conception du back</vt:lpstr>
      <vt:lpstr>Présentation PowerPoint</vt:lpstr>
      <vt:lpstr>Présentation PowerPoint</vt:lpstr>
      <vt:lpstr>Présentation PowerPoint</vt:lpstr>
      <vt:lpstr>Spécification fonctionnel</vt:lpstr>
      <vt:lpstr>Spécification fonctionnel</vt:lpstr>
      <vt:lpstr>Spécification fonctionnel</vt:lpstr>
      <vt:lpstr>Versioning GIT</vt:lpstr>
      <vt:lpstr>Bilans Personnels</vt:lpstr>
      <vt:lpstr>Bilan Collectif</vt:lpstr>
      <vt:lpstr>Bibliographie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Thomas WUHRLIN</cp:lastModifiedBy>
  <cp:revision>27</cp:revision>
  <dcterms:created xsi:type="dcterms:W3CDTF">2018-05-04T17:17:06Z</dcterms:created>
  <dcterms:modified xsi:type="dcterms:W3CDTF">2018-05-05T16:21:35Z</dcterms:modified>
</cp:coreProperties>
</file>