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A9DE-2728-4F55-8249-C39665E99E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026A-78E6-40FB-9469-FD5B4049B4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jpeg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5662" y="4007211"/>
            <a:ext cx="152562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Arial" panose="020B0604020202090204" pitchFamily="34" charset="0"/>
              </a:rPr>
              <a:t>Hardware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49829" y="4026255"/>
            <a:ext cx="1116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anose="020B0604020202090204" pitchFamily="34" charset="0"/>
              </a:rPr>
              <a:t>Clock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0173" y="4026255"/>
            <a:ext cx="1116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anose="020B0604020202090204" pitchFamily="34" charset="0"/>
              </a:rPr>
              <a:t>Keyboard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55047" y="4026255"/>
            <a:ext cx="1116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anose="020B0604020202090204" pitchFamily="34" charset="0"/>
              </a:rPr>
              <a:t>Disk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64149" y="3545668"/>
            <a:ext cx="1621910" cy="324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anose="020B0604020202090204" pitchFamily="34" charset="0"/>
              </a:rPr>
              <a:t>Drivers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73617" y="2447000"/>
            <a:ext cx="1621910" cy="10219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>
              <a:latin typeface="Arial" panose="020B0604020202090204" pitchFamily="34" charset="0"/>
            </a:endParaRPr>
          </a:p>
          <a:p>
            <a:pPr algn="ctr"/>
            <a:endParaRPr lang="en-US" altLang="zh-CN" sz="1600" dirty="0" smtClean="0">
              <a:latin typeface="Arial" panose="020B0604020202090204" pitchFamily="34" charset="0"/>
            </a:endParaRPr>
          </a:p>
          <a:p>
            <a:pPr algn="ctr"/>
            <a:r>
              <a:rPr lang="en-US" altLang="zh-CN" sz="1600" dirty="0" smtClean="0">
                <a:latin typeface="Arial" panose="020B0604020202090204" pitchFamily="34" charset="0"/>
              </a:rPr>
              <a:t>SMRAM</a:t>
            </a:r>
            <a:endParaRPr lang="zh-CN" altLang="en-US" sz="1600" dirty="0">
              <a:latin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92144" y="2693936"/>
            <a:ext cx="1407099" cy="3574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anose="020B0604020202090204" pitchFamily="34" charset="0"/>
              </a:rPr>
              <a:t>SMVisor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22728" y="2007643"/>
            <a:ext cx="1525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Arial" panose="020B0604020202090204" pitchFamily="34" charset="0"/>
              </a:rPr>
              <a:t>SMM Mode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50201" y="2003755"/>
            <a:ext cx="1525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Arial" panose="020B0604020202090204" pitchFamily="34" charset="0"/>
              </a:rPr>
              <a:t>Kernel Mode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4925927" y="2124074"/>
            <a:ext cx="15511" cy="1789907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305852" y="3552191"/>
            <a:ext cx="1080000" cy="324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anose="020B0604020202090204" pitchFamily="34" charset="0"/>
              </a:rPr>
              <a:t>Drivers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53719" y="3546025"/>
            <a:ext cx="1080000" cy="324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anose="020B0604020202090204" pitchFamily="34" charset="0"/>
              </a:rPr>
              <a:t>Kernel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53515" y="2447603"/>
            <a:ext cx="2232000" cy="95036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latin typeface="Arial" panose="020B0604020202090204" pitchFamily="34" charset="0"/>
            </a:endParaRPr>
          </a:p>
          <a:p>
            <a:pPr algn="ctr"/>
            <a:endParaRPr lang="en-US" altLang="zh-CN" sz="1600" dirty="0">
              <a:latin typeface="Arial" panose="020B0604020202090204" pitchFamily="34" charset="0"/>
            </a:endParaRPr>
          </a:p>
          <a:p>
            <a:pPr algn="ctr"/>
            <a:r>
              <a:rPr lang="en-US" altLang="zh-CN" sz="1600" dirty="0" err="1" smtClean="0">
                <a:latin typeface="Arial" panose="020B0604020202090204" pitchFamily="34" charset="0"/>
              </a:rPr>
              <a:t>ashmd</a:t>
            </a:r>
            <a:r>
              <a:rPr lang="en-US" altLang="zh-CN" sz="1600" dirty="0" smtClean="0">
                <a:latin typeface="Arial" panose="020B0604020202090204" pitchFamily="34" charset="0"/>
              </a:rPr>
              <a:t> Module</a:t>
            </a:r>
            <a:endParaRPr lang="zh-CN" altLang="en-US" sz="1600" dirty="0">
              <a:latin typeface="Arial" panose="020B060402020209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7548429" y="2140700"/>
            <a:ext cx="20208" cy="1789907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779958" y="2318384"/>
            <a:ext cx="1759528" cy="15398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latin typeface="Arial" panose="020B0604020202090204" pitchFamily="34" charset="0"/>
            </a:endParaRPr>
          </a:p>
          <a:p>
            <a:pPr algn="ctr"/>
            <a:endParaRPr lang="en-US" altLang="zh-CN" sz="1600" dirty="0" smtClean="0">
              <a:latin typeface="Arial" panose="020B0604020202090204" pitchFamily="34" charset="0"/>
            </a:endParaRPr>
          </a:p>
          <a:p>
            <a:pPr algn="ctr"/>
            <a:r>
              <a:rPr lang="en-US" altLang="zh-CN" sz="1600" dirty="0" err="1" smtClean="0">
                <a:latin typeface="Arial" panose="020B0604020202090204" pitchFamily="34" charset="0"/>
              </a:rPr>
              <a:t>Ulibaurora</a:t>
            </a:r>
            <a:endParaRPr lang="en-US" altLang="zh-CN" sz="1600" dirty="0" smtClean="0">
              <a:latin typeface="Arial" panose="020B0604020202090204" pitchFamily="34" charset="0"/>
            </a:endParaRPr>
          </a:p>
          <a:p>
            <a:endParaRPr lang="en-US" altLang="zh-CN" sz="1600" dirty="0">
              <a:latin typeface="Arial" panose="020B0604020202090204" pitchFamily="34" charset="0"/>
            </a:endParaRPr>
          </a:p>
          <a:p>
            <a:endParaRPr lang="en-US" altLang="zh-CN" sz="1600" dirty="0" smtClean="0">
              <a:latin typeface="Arial" panose="020B0604020202090204" pitchFamily="34" charset="0"/>
            </a:endParaRPr>
          </a:p>
          <a:p>
            <a:endParaRPr lang="en-US" altLang="zh-CN" sz="1600" dirty="0">
              <a:latin typeface="Arial" panose="020B0604020202090204" pitchFamily="34" charset="0"/>
            </a:endParaRPr>
          </a:p>
          <a:p>
            <a:endParaRPr lang="en-US" altLang="zh-CN" sz="1600" dirty="0" smtClean="0">
              <a:latin typeface="Arial" panose="020B0604020202090204" pitchFamily="34" charset="0"/>
            </a:endParaRPr>
          </a:p>
          <a:p>
            <a:endParaRPr lang="en-US" altLang="zh-CN" sz="1600" dirty="0">
              <a:latin typeface="Arial" panose="020B0604020202090204" pitchFamily="34" charset="0"/>
            </a:endParaRPr>
          </a:p>
          <a:p>
            <a:endParaRPr lang="en-US" altLang="zh-CN" sz="1600" dirty="0">
              <a:latin typeface="Arial" panose="020B0604020202090204" pitchFamily="34" charset="0"/>
            </a:endParaRPr>
          </a:p>
          <a:p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08067" y="2607847"/>
            <a:ext cx="1497056" cy="11276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latin typeface="Arial" panose="020B0604020202090204" pitchFamily="34" charset="0"/>
            </a:endParaRPr>
          </a:p>
          <a:p>
            <a:pPr algn="ctr"/>
            <a:endParaRPr lang="en-US" altLang="zh-CN" sz="1600" dirty="0" smtClean="0">
              <a:latin typeface="Arial" panose="020B0604020202090204" pitchFamily="34" charset="0"/>
            </a:endParaRPr>
          </a:p>
          <a:p>
            <a:pPr algn="ctr"/>
            <a:endParaRPr lang="en-US" altLang="zh-CN" sz="1600" dirty="0" smtClean="0">
              <a:latin typeface="Arial" panose="020B0604020202090204" pitchFamily="34" charset="0"/>
            </a:endParaRPr>
          </a:p>
          <a:p>
            <a:pPr algn="ctr"/>
            <a:r>
              <a:rPr lang="en-US" altLang="zh-CN" sz="1600" dirty="0" smtClean="0">
                <a:latin typeface="Arial" panose="020B0604020202090204" pitchFamily="34" charset="0"/>
              </a:rPr>
              <a:t>Enclave</a:t>
            </a:r>
            <a:endParaRPr lang="zh-CN" altLang="en-US" sz="1600" dirty="0">
              <a:latin typeface="Arial" panose="020B060402020209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26595" y="3052045"/>
            <a:ext cx="1260000" cy="360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anose="020B0604020202090204" pitchFamily="34" charset="0"/>
              </a:rPr>
              <a:t>User logic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26595" y="2721987"/>
            <a:ext cx="1260000" cy="360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Arial" panose="020B0604020202090204" pitchFamily="34" charset="0"/>
              </a:rPr>
              <a:t>Tlibaurora</a:t>
            </a:r>
            <a:endParaRPr lang="en-US" altLang="zh-CN" sz="1600" dirty="0" err="1" smtClean="0">
              <a:latin typeface="Arial" panose="020B060402020209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892902" y="2004039"/>
            <a:ext cx="1525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Arial" panose="020B0604020202090204" pitchFamily="34" charset="0"/>
              </a:rPr>
              <a:t>User Mode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34" name="左右箭头 33"/>
          <p:cNvSpPr/>
          <p:nvPr/>
        </p:nvSpPr>
        <p:spPr>
          <a:xfrm>
            <a:off x="4599243" y="2652682"/>
            <a:ext cx="3427352" cy="398703"/>
          </a:xfrm>
          <a:prstGeom prst="left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anose="020B0604020202090204" pitchFamily="34" charset="0"/>
              </a:rPr>
              <a:t>Secure Session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54109" y="4026255"/>
            <a:ext cx="1116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anose="020B0604020202090204" pitchFamily="34" charset="0"/>
              </a:rPr>
              <a:t>Printer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35704" y="4026255"/>
            <a:ext cx="1116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 dirty="0" smtClean="0">
                <a:latin typeface="Arial" panose="020B0604020202090204" pitchFamily="34" charset="0"/>
              </a:rPr>
              <a:t>...</a:t>
            </a:r>
            <a:endParaRPr lang="en-US" altLang="zh-CN" sz="1600" b="1" dirty="0" smtClean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矩形 40"/>
          <p:cNvSpPr/>
          <p:nvPr/>
        </p:nvSpPr>
        <p:spPr>
          <a:xfrm>
            <a:off x="6124493" y="4079530"/>
            <a:ext cx="1599646" cy="540000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Arial" panose="020B0604020202090204" pitchFamily="34" charset="0"/>
              </a:rPr>
              <a:t>SMVisor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2837" y="3047712"/>
            <a:ext cx="1597736" cy="540000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Arial" panose="020B0604020202090204" pitchFamily="34" charset="0"/>
              </a:rPr>
              <a:t>Launch</a:t>
            </a:r>
            <a:endParaRPr lang="en-US" altLang="zh-CN" sz="1400" dirty="0" smtClean="0">
              <a:latin typeface="Arial" panose="020B0604020202090204" pitchFamily="34" charset="0"/>
            </a:endParaRPr>
          </a:p>
          <a:p>
            <a:pPr algn="ctr"/>
            <a:r>
              <a:rPr lang="en-US" altLang="zh-CN" sz="1400" dirty="0" smtClean="0">
                <a:latin typeface="Arial" panose="020B0604020202090204" pitchFamily="34" charset="0"/>
                <a:sym typeface="+mn-ea"/>
              </a:rPr>
              <a:t>Enclave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12837" y="2002157"/>
            <a:ext cx="1597736" cy="540000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Arial" panose="020B0604020202090204" pitchFamily="34" charset="0"/>
              </a:rPr>
              <a:t>App Enclave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24493" y="2000252"/>
            <a:ext cx="1599646" cy="540000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Arial" panose="020B0604020202090204" pitchFamily="34" charset="0"/>
              </a:rPr>
              <a:t>App Enclave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124493" y="3047712"/>
            <a:ext cx="1599646" cy="540000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 dirty="0" smtClean="0">
                <a:latin typeface="Arial" panose="020B0604020202090204" pitchFamily="34" charset="0"/>
              </a:rPr>
              <a:t>        </a:t>
            </a:r>
            <a:r>
              <a:rPr lang="en-US" altLang="zh-CN" sz="1400" dirty="0" err="1" smtClean="0">
                <a:latin typeface="Arial" panose="020B0604020202090204" pitchFamily="34" charset="0"/>
              </a:rPr>
              <a:t>ashmd  </a:t>
            </a:r>
            <a:endParaRPr lang="en-US" altLang="zh-CN" sz="1400" dirty="0" err="1" smtClean="0">
              <a:latin typeface="Arial" panose="020B0604020202090204" pitchFamily="34" charset="0"/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6598285" y="3195955"/>
            <a:ext cx="1537335" cy="228600"/>
          </a:xfrm>
          <a:prstGeom prst="left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400" dirty="0">
              <a:latin typeface="Arial" panose="020B0604020202090204" pitchFamily="34" charset="0"/>
            </a:endParaRPr>
          </a:p>
        </p:txBody>
      </p:sp>
      <p:cxnSp>
        <p:nvCxnSpPr>
          <p:cNvPr id="48" name="直接箭头连接符 47"/>
          <p:cNvCxnSpPr>
            <a:stCxn id="44" idx="2"/>
            <a:endCxn id="42" idx="0"/>
          </p:cNvCxnSpPr>
          <p:nvPr/>
        </p:nvCxnSpPr>
        <p:spPr>
          <a:xfrm>
            <a:off x="4911705" y="2542157"/>
            <a:ext cx="0" cy="5060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2" idx="2"/>
            <a:endCxn id="43" idx="0"/>
          </p:cNvCxnSpPr>
          <p:nvPr/>
        </p:nvCxnSpPr>
        <p:spPr>
          <a:xfrm>
            <a:off x="4911705" y="3587712"/>
            <a:ext cx="0" cy="49149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112837" y="4079530"/>
            <a:ext cx="1597736" cy="540000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Arial" panose="020B0604020202090204" pitchFamily="34" charset="0"/>
              </a:rPr>
              <a:t>TPM PCR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cxnSp>
        <p:nvCxnSpPr>
          <p:cNvPr id="50" name="直接箭头连接符 49"/>
          <p:cNvCxnSpPr>
            <a:stCxn id="41" idx="1"/>
            <a:endCxn id="43" idx="3"/>
          </p:cNvCxnSpPr>
          <p:nvPr/>
        </p:nvCxnSpPr>
        <p:spPr>
          <a:xfrm flipH="1">
            <a:off x="5710473" y="4348895"/>
            <a:ext cx="4140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710555" y="2540000"/>
            <a:ext cx="1214120" cy="5956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5710473" y="4348895"/>
            <a:ext cx="4140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710555" y="2540000"/>
            <a:ext cx="1214120" cy="5956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5710473" y="4348895"/>
            <a:ext cx="4140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911070" y="2540252"/>
            <a:ext cx="0" cy="5080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709920" y="2540000"/>
            <a:ext cx="1214120" cy="59563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709838" y="4348895"/>
            <a:ext cx="41402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112837" y="3048347"/>
            <a:ext cx="1597736" cy="540000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Arial" panose="020B0604020202090204" pitchFamily="34" charset="0"/>
              </a:rPr>
              <a:t>Launch</a:t>
            </a:r>
            <a:endParaRPr lang="en-US" altLang="zh-CN" sz="1400" dirty="0" smtClean="0">
              <a:latin typeface="Arial" panose="020B0604020202090204" pitchFamily="34" charset="0"/>
            </a:endParaRPr>
          </a:p>
          <a:p>
            <a:pPr algn="ctr"/>
            <a:r>
              <a:rPr lang="en-US" altLang="zh-CN" sz="1400" dirty="0" smtClean="0">
                <a:latin typeface="Arial" panose="020B0604020202090204" pitchFamily="34" charset="0"/>
                <a:sym typeface="+mn-ea"/>
              </a:rPr>
              <a:t>Enclave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12837" y="2002792"/>
            <a:ext cx="1597736" cy="540000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Arial" panose="020B0604020202090204" pitchFamily="34" charset="0"/>
              </a:rPr>
              <a:t>App Enclave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12837" y="4080165"/>
            <a:ext cx="1597736" cy="540000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Arial" panose="020B0604020202090204" pitchFamily="34" charset="0"/>
              </a:rPr>
              <a:t>TPM PCR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24493" y="4080165"/>
            <a:ext cx="1599646" cy="540000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Arial" panose="020B0604020202090204" pitchFamily="34" charset="0"/>
              </a:rPr>
              <a:t>SMVisor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12837" y="3048982"/>
            <a:ext cx="1597736" cy="540000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Arial" panose="020B0604020202090204" pitchFamily="34" charset="0"/>
              </a:rPr>
              <a:t>Launch</a:t>
            </a:r>
            <a:endParaRPr lang="en-US" altLang="zh-CN" sz="1400" dirty="0" smtClean="0">
              <a:latin typeface="Arial" panose="020B0604020202090204" pitchFamily="34" charset="0"/>
            </a:endParaRPr>
          </a:p>
          <a:p>
            <a:pPr algn="ctr"/>
            <a:r>
              <a:rPr lang="en-US" altLang="zh-CN" sz="1400" dirty="0" smtClean="0">
                <a:latin typeface="Arial" panose="020B0604020202090204" pitchFamily="34" charset="0"/>
                <a:sym typeface="+mn-ea"/>
              </a:rPr>
              <a:t>Enclave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12837" y="2003427"/>
            <a:ext cx="1597736" cy="540000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Arial" panose="020B0604020202090204" pitchFamily="34" charset="0"/>
              </a:rPr>
              <a:t>App Enclave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12837" y="4080800"/>
            <a:ext cx="1597736" cy="540000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Arial" panose="020B0604020202090204" pitchFamily="34" charset="0"/>
              </a:rPr>
              <a:t>TPM PCR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50268" y="1796687"/>
            <a:ext cx="1997826" cy="76881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Arial" panose="020B0604020202090204" pitchFamily="34" charset="0"/>
              </a:rPr>
              <a:t>Enclave</a:t>
            </a:r>
            <a:endParaRPr lang="en-US" altLang="zh-CN" sz="1600" dirty="0" smtClean="0">
              <a:latin typeface="Arial" panose="020B0604020202090204" pitchFamily="34" charset="0"/>
            </a:endParaRPr>
          </a:p>
          <a:p>
            <a:endParaRPr lang="en-US" altLang="zh-CN" sz="1600" dirty="0" smtClean="0">
              <a:latin typeface="Arial" panose="020B0604020202090204" pitchFamily="34" charset="0"/>
            </a:endParaRPr>
          </a:p>
          <a:p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13519" y="2338051"/>
            <a:ext cx="93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90204" pitchFamily="34" charset="0"/>
              </a:rPr>
              <a:t>User</a:t>
            </a:r>
            <a:endParaRPr lang="en-US" altLang="zh-CN" sz="1400" dirty="0" smtClean="0">
              <a:latin typeface="Arial" panose="020B0604020202090204" pitchFamily="34" charset="0"/>
            </a:endParaRPr>
          </a:p>
          <a:p>
            <a:r>
              <a:rPr lang="en-US" altLang="zh-CN" sz="1400" dirty="0" smtClean="0">
                <a:latin typeface="Arial" panose="020B0604020202090204" pitchFamily="34" charset="0"/>
              </a:rPr>
              <a:t>Mode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50268" y="2552509"/>
            <a:ext cx="1997826" cy="351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Arial" panose="020B0604020202090204" pitchFamily="34" charset="0"/>
              </a:rPr>
              <a:t>App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83852" y="4006333"/>
            <a:ext cx="93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90204" pitchFamily="34" charset="0"/>
              </a:rPr>
              <a:t>SMM</a:t>
            </a:r>
            <a:endParaRPr lang="en-US" altLang="zh-CN" sz="1400" dirty="0" smtClean="0">
              <a:latin typeface="Arial" panose="020B0604020202090204" pitchFamily="34" charset="0"/>
            </a:endParaRPr>
          </a:p>
          <a:p>
            <a:r>
              <a:rPr lang="en-US" altLang="zh-CN" sz="1400" dirty="0" smtClean="0">
                <a:latin typeface="Arial" panose="020B0604020202090204" pitchFamily="34" charset="0"/>
              </a:rPr>
              <a:t>Mode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76329" y="3187192"/>
            <a:ext cx="93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90204" pitchFamily="34" charset="0"/>
              </a:rPr>
              <a:t>Kernel</a:t>
            </a:r>
            <a:endParaRPr lang="en-US" altLang="zh-CN" sz="1400" dirty="0" smtClean="0">
              <a:latin typeface="Arial" panose="020B0604020202090204" pitchFamily="34" charset="0"/>
            </a:endParaRPr>
          </a:p>
          <a:p>
            <a:r>
              <a:rPr lang="en-US" altLang="zh-CN" sz="1400" dirty="0" smtClean="0">
                <a:latin typeface="Arial" panose="020B0604020202090204" pitchFamily="34" charset="0"/>
              </a:rPr>
              <a:t>Mode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35622" y="4722989"/>
            <a:ext cx="936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90204" pitchFamily="34" charset="0"/>
              </a:rPr>
              <a:t>HW.</a:t>
            </a:r>
            <a:endParaRPr lang="zh-CN" altLang="en-US" sz="1400" dirty="0" smtClean="0">
              <a:latin typeface="Arial" panose="020B060402020209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0268" y="3058781"/>
            <a:ext cx="1997826" cy="527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latin typeface="Arial" panose="020B0604020202090204" pitchFamily="34" charset="0"/>
            </a:endParaRPr>
          </a:p>
          <a:p>
            <a:r>
              <a:rPr lang="en-US" altLang="zh-CN" sz="1600" dirty="0" smtClean="0">
                <a:latin typeface="Arial" panose="020B0604020202090204" pitchFamily="34" charset="0"/>
              </a:rPr>
              <a:t>Kernel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0268" y="3724902"/>
            <a:ext cx="1997826" cy="839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>
              <a:latin typeface="Arial" panose="020B060402020209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50268" y="4729434"/>
            <a:ext cx="1997826" cy="31645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Arial" panose="020B0604020202090204" pitchFamily="34" charset="0"/>
              </a:rPr>
              <a:t>Devices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42748" y="3840703"/>
            <a:ext cx="1141614" cy="2724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Arial" panose="020B0604020202090204" pitchFamily="34" charset="0"/>
              </a:rPr>
              <a:t>SMVisor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42747" y="3134621"/>
            <a:ext cx="1141615" cy="272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Arial" panose="020B0604020202090204" pitchFamily="34" charset="0"/>
              </a:rPr>
              <a:t>ashmd</a:t>
            </a:r>
            <a:endParaRPr lang="en-US" altLang="zh-CN" sz="1400" dirty="0" err="1" smtClean="0">
              <a:latin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42748" y="2592177"/>
            <a:ext cx="1141614" cy="2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Arial" panose="020B0604020202090204" pitchFamily="34" charset="0"/>
              </a:rPr>
              <a:t>Ulibaurora</a:t>
            </a:r>
            <a:endParaRPr lang="en-US" altLang="zh-CN" sz="1400" dirty="0" err="1" smtClean="0">
              <a:latin typeface="Arial" panose="020B060402020209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42748" y="2096512"/>
            <a:ext cx="1141614" cy="2724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Arial" panose="020B0604020202090204" pitchFamily="34" charset="0"/>
              </a:rPr>
              <a:t>Tlibaurora</a:t>
            </a:r>
            <a:endParaRPr lang="en-US" altLang="zh-CN" sz="1400" dirty="0" err="1" smtClean="0">
              <a:latin typeface="Arial" panose="020B0604020202090204" pitchFamily="34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441229" y="1871271"/>
            <a:ext cx="541020" cy="21940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256817" y="2362683"/>
            <a:ext cx="0" cy="26293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250467" y="2813794"/>
            <a:ext cx="0" cy="32082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250467" y="3407041"/>
            <a:ext cx="0" cy="4336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884506" y="4176132"/>
            <a:ext cx="1062689" cy="276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</a:rPr>
              <a:t>D</a:t>
            </a:r>
            <a:r>
              <a:rPr lang="en-US" altLang="zh-CN" sz="1400" dirty="0" smtClean="0">
                <a:latin typeface="Arial" panose="020B0604020202090204" pitchFamily="34" charset="0"/>
              </a:rPr>
              <a:t>rivers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947195" y="4109150"/>
            <a:ext cx="310892" cy="26525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4394949" y="4452346"/>
            <a:ext cx="2078" cy="27708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4132392" y="3937712"/>
            <a:ext cx="310356" cy="23513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79748" y="1765659"/>
            <a:ext cx="32967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200" b="1" dirty="0">
                <a:latin typeface="Arial" panose="020B0604020202090204" pitchFamily="34" charset="0"/>
                <a:ea typeface="Batang" panose="02030600000101010101" pitchFamily="18" charset="-127"/>
              </a:rPr>
              <a:t> </a:t>
            </a:r>
            <a:endParaRPr lang="en-US" altLang="zh-CN" sz="1200" b="1" dirty="0">
              <a:latin typeface="Arial" panose="020B0604020202090204" pitchFamily="34" charset="0"/>
              <a:ea typeface="Batang" panose="02030600000101010101" pitchFamily="18" charset="-127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180975" y="2310701"/>
            <a:ext cx="32967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 altLang="zh-CN" sz="1200" b="1" dirty="0">
                <a:latin typeface="Arial" panose="020B0604020202090204" pitchFamily="34" charset="0"/>
                <a:ea typeface="Batang" panose="02030600000101010101" pitchFamily="18" charset="-127"/>
              </a:rPr>
              <a:t> </a:t>
            </a:r>
            <a:endParaRPr lang="en-US" altLang="zh-CN" sz="1200" b="1" dirty="0">
              <a:latin typeface="Arial" panose="020B0604020202090204" pitchFamily="34" charset="0"/>
              <a:ea typeface="Batang" panose="02030600000101010101" pitchFamily="18" charset="-127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180975" y="2824219"/>
            <a:ext cx="32967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zh-CN" sz="1200" b="1" dirty="0">
                <a:latin typeface="Arial" panose="020B0604020202090204" pitchFamily="34" charset="0"/>
                <a:ea typeface="Batang" panose="02030600000101010101" pitchFamily="18" charset="-127"/>
              </a:rPr>
              <a:t> </a:t>
            </a:r>
            <a:endParaRPr lang="en-US" altLang="zh-CN" sz="1200" b="1" dirty="0">
              <a:latin typeface="Arial" panose="020B0604020202090204" pitchFamily="34" charset="0"/>
              <a:ea typeface="Batang" panose="02030600000101010101" pitchFamily="18" charset="-127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188328" y="3332699"/>
            <a:ext cx="32967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en-US" altLang="zh-CN" sz="1200" b="1" dirty="0">
                <a:latin typeface="Arial" panose="020B0604020202090204" pitchFamily="34" charset="0"/>
                <a:ea typeface="Batang" panose="02030600000101010101" pitchFamily="18" charset="-127"/>
              </a:rPr>
              <a:t> </a:t>
            </a:r>
            <a:endParaRPr lang="en-US" altLang="zh-CN" sz="1200" b="1" dirty="0">
              <a:latin typeface="Arial" panose="020B0604020202090204" pitchFamily="34" charset="0"/>
              <a:ea typeface="Batang" panose="02030600000101010101" pitchFamily="18" charset="-127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085630" y="4102937"/>
            <a:ext cx="32967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en-US" altLang="zh-CN" sz="1200" b="1" dirty="0">
                <a:latin typeface="Arial" panose="020B0604020202090204" pitchFamily="34" charset="0"/>
                <a:ea typeface="Batang" panose="02030600000101010101" pitchFamily="18" charset="-127"/>
              </a:rPr>
              <a:t> </a:t>
            </a:r>
            <a:endParaRPr lang="en-US" altLang="zh-CN" sz="1200" b="1" dirty="0">
              <a:latin typeface="Arial" panose="020B0604020202090204" pitchFamily="34" charset="0"/>
              <a:ea typeface="Batang" panose="02030600000101010101" pitchFamily="18" charset="-127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062569" y="4497182"/>
            <a:ext cx="32967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6"/>
            </a:pPr>
            <a:r>
              <a:rPr lang="en-US" altLang="zh-CN" sz="1200" b="1" dirty="0">
                <a:latin typeface="Arial" panose="020B0604020202090204" pitchFamily="34" charset="0"/>
                <a:ea typeface="Batang" panose="02030600000101010101" pitchFamily="18" charset="-127"/>
              </a:rPr>
              <a:t> </a:t>
            </a:r>
            <a:endParaRPr lang="en-US" altLang="zh-CN" sz="1200" b="1" dirty="0">
              <a:latin typeface="Arial" panose="020B0604020202090204" pitchFamily="34" charset="0"/>
              <a:ea typeface="Batang" panose="02030600000101010101" pitchFamily="18" charset="-127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932397" y="3921030"/>
            <a:ext cx="32967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7"/>
            </a:pPr>
            <a:r>
              <a:rPr lang="en-US" altLang="zh-CN" sz="1200" b="1" dirty="0" smtClean="0">
                <a:latin typeface="Arial" panose="020B0604020202090204" pitchFamily="34" charset="0"/>
                <a:ea typeface="Batang" panose="02030600000101010101" pitchFamily="18" charset="-127"/>
              </a:rPr>
              <a:t> </a:t>
            </a:r>
            <a:endParaRPr lang="en-US" altLang="zh-CN" sz="1200" b="1" dirty="0" smtClean="0">
              <a:latin typeface="Arial" panose="020B0604020202090204" pitchFamily="34" charset="0"/>
              <a:ea typeface="Batang" panose="02030600000101010101" pitchFamily="18" charset="-127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951746" y="1781067"/>
            <a:ext cx="1997826" cy="78443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Arial" panose="020B0604020202090204" pitchFamily="34" charset="0"/>
              </a:rPr>
              <a:t>Enclave</a:t>
            </a:r>
            <a:endParaRPr lang="en-US" altLang="zh-CN" sz="1600" dirty="0" smtClean="0">
              <a:latin typeface="Arial" panose="020B0604020202090204" pitchFamily="34" charset="0"/>
            </a:endParaRPr>
          </a:p>
          <a:p>
            <a:endParaRPr lang="en-US" altLang="zh-CN" sz="1600" dirty="0" smtClean="0">
              <a:latin typeface="Arial" panose="020B0604020202090204" pitchFamily="34" charset="0"/>
            </a:endParaRPr>
          </a:p>
          <a:p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951746" y="2552509"/>
            <a:ext cx="1997826" cy="351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Arial" panose="020B0604020202090204" pitchFamily="34" charset="0"/>
              </a:rPr>
              <a:t>App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51746" y="3058781"/>
            <a:ext cx="1997826" cy="527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 smtClean="0">
              <a:latin typeface="Arial" panose="020B0604020202090204" pitchFamily="34" charset="0"/>
            </a:endParaRPr>
          </a:p>
          <a:p>
            <a:r>
              <a:rPr lang="en-US" altLang="zh-CN" sz="1600" dirty="0" smtClean="0">
                <a:latin typeface="Arial" panose="020B0604020202090204" pitchFamily="34" charset="0"/>
              </a:rPr>
              <a:t>Kernel</a:t>
            </a:r>
            <a:endParaRPr lang="en-US" altLang="zh-CN" sz="1600" dirty="0" smtClean="0">
              <a:latin typeface="Arial" panose="020B060402020209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951746" y="3724902"/>
            <a:ext cx="1997826" cy="8399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600" dirty="0">
              <a:latin typeface="Arial" panose="020B060402020209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51746" y="4729434"/>
            <a:ext cx="1997826" cy="31645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Arial" panose="020B0604020202090204" pitchFamily="34" charset="0"/>
              </a:rPr>
              <a:t>Devices</a:t>
            </a:r>
            <a:endParaRPr lang="en-US" altLang="zh-CN" sz="1400" dirty="0" smtClean="0">
              <a:latin typeface="Arial" panose="020B0604020202090204" pitchFamily="34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744226" y="3840703"/>
            <a:ext cx="1141614" cy="2724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Arial" panose="020B0604020202090204" pitchFamily="34" charset="0"/>
                <a:sym typeface="+mn-ea"/>
              </a:rPr>
              <a:t>SMVisor</a:t>
            </a:r>
            <a:endParaRPr lang="en-US" altLang="zh-CN" sz="1400" dirty="0" smtClean="0">
              <a:latin typeface="Arial" panose="020B0604020202090204" pitchFamily="34" charset="0"/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744225" y="3134621"/>
            <a:ext cx="1141615" cy="272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Arial" panose="020B0604020202090204" pitchFamily="34" charset="0"/>
              </a:rPr>
              <a:t>ashmd</a:t>
            </a:r>
            <a:endParaRPr lang="en-US" altLang="zh-CN" sz="1400" dirty="0" err="1" smtClean="0">
              <a:latin typeface="Arial" panose="020B060402020209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744226" y="2592177"/>
            <a:ext cx="1141614" cy="2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Arial" panose="020B0604020202090204" pitchFamily="34" charset="0"/>
              </a:rPr>
              <a:t>Ulibaurora</a:t>
            </a:r>
            <a:endParaRPr lang="en-US" altLang="zh-CN" sz="1400" dirty="0" err="1" smtClean="0">
              <a:latin typeface="Arial" panose="020B0604020202090204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744226" y="2096512"/>
            <a:ext cx="1141614" cy="2724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Arial" panose="020B0604020202090204" pitchFamily="34" charset="0"/>
              </a:rPr>
              <a:t>Tlibaurora</a:t>
            </a:r>
            <a:endParaRPr lang="en-US" altLang="zh-CN" sz="1400" dirty="0" err="1" smtClean="0">
              <a:latin typeface="Arial" panose="020B0604020202090204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7590426" y="4109286"/>
            <a:ext cx="0" cy="62649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6185984" y="4176132"/>
            <a:ext cx="1062689" cy="276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</a:rPr>
              <a:t>Drivers</a:t>
            </a:r>
            <a:endParaRPr lang="en-US" altLang="zh-CN" sz="1400" dirty="0">
              <a:latin typeface="Arial" panose="020B0604020202090204" pitchFamily="34" charset="0"/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6471433" y="4458696"/>
            <a:ext cx="0" cy="27708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6433870" y="3937712"/>
            <a:ext cx="310356" cy="23513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7107445" y="3407041"/>
            <a:ext cx="0" cy="4336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7107445" y="2813794"/>
            <a:ext cx="0" cy="32082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7107445" y="2367341"/>
            <a:ext cx="0" cy="25631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6295434" y="2040805"/>
            <a:ext cx="447273" cy="21016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7533275" y="4214205"/>
            <a:ext cx="32967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200" b="1" dirty="0">
                <a:latin typeface="Arial" panose="020B0604020202090204" pitchFamily="34" charset="0"/>
                <a:ea typeface="Batang" panose="02030600000101010101" pitchFamily="18" charset="-127"/>
              </a:rPr>
              <a:t> </a:t>
            </a:r>
            <a:endParaRPr lang="en-US" altLang="zh-CN" sz="1200" b="1" dirty="0">
              <a:latin typeface="Arial" panose="020B0604020202090204" pitchFamily="34" charset="0"/>
              <a:ea typeface="Batang" panose="02030600000101010101" pitchFamily="18" charset="-127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321431" y="3796038"/>
            <a:ext cx="32967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 altLang="zh-CN" sz="1200" b="1" dirty="0">
                <a:latin typeface="Arial" panose="020B0604020202090204" pitchFamily="34" charset="0"/>
                <a:ea typeface="Batang" panose="02030600000101010101" pitchFamily="18" charset="-127"/>
              </a:rPr>
              <a:t> </a:t>
            </a:r>
            <a:endParaRPr lang="en-US" altLang="zh-CN" sz="1200" b="1" dirty="0">
              <a:latin typeface="Arial" panose="020B0604020202090204" pitchFamily="34" charset="0"/>
              <a:ea typeface="Batang" panose="02030600000101010101" pitchFamily="18" charset="-127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478023" y="4468900"/>
            <a:ext cx="32967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zh-CN" sz="1200" b="1" dirty="0">
                <a:latin typeface="Arial" panose="020B0604020202090204" pitchFamily="34" charset="0"/>
                <a:ea typeface="Batang" panose="02030600000101010101" pitchFamily="18" charset="-127"/>
              </a:rPr>
              <a:t> </a:t>
            </a:r>
            <a:endParaRPr lang="en-US" altLang="zh-CN" sz="1200" b="1" dirty="0">
              <a:latin typeface="Arial" panose="020B0604020202090204" pitchFamily="34" charset="0"/>
              <a:ea typeface="Batang" panose="02030600000101010101" pitchFamily="18" charset="-127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785822" y="3340355"/>
            <a:ext cx="32967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en-US" altLang="zh-CN" sz="1200" b="1" dirty="0">
                <a:latin typeface="Arial" panose="020B0604020202090204" pitchFamily="34" charset="0"/>
                <a:ea typeface="Batang" panose="02030600000101010101" pitchFamily="18" charset="-127"/>
              </a:rPr>
              <a:t> </a:t>
            </a:r>
            <a:endParaRPr lang="en-US" altLang="zh-CN" sz="1200" b="1" dirty="0">
              <a:latin typeface="Arial" panose="020B0604020202090204" pitchFamily="34" charset="0"/>
              <a:ea typeface="Batang" panose="02030600000101010101" pitchFamily="18" charset="-127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785822" y="2834690"/>
            <a:ext cx="32967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en-US" altLang="zh-CN" sz="1200" b="1" dirty="0">
                <a:latin typeface="Arial" panose="020B0604020202090204" pitchFamily="34" charset="0"/>
                <a:ea typeface="Batang" panose="02030600000101010101" pitchFamily="18" charset="-127"/>
              </a:rPr>
              <a:t> </a:t>
            </a:r>
            <a:endParaRPr lang="en-US" altLang="zh-CN" sz="1200" b="1" dirty="0">
              <a:latin typeface="Arial" panose="020B0604020202090204" pitchFamily="34" charset="0"/>
              <a:ea typeface="Batang" panose="02030600000101010101" pitchFamily="18" charset="-127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800988" y="2311434"/>
            <a:ext cx="32967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6"/>
            </a:pPr>
            <a:r>
              <a:rPr lang="en-US" altLang="zh-CN" sz="1200" b="1" dirty="0">
                <a:latin typeface="Arial" panose="020B0604020202090204" pitchFamily="34" charset="0"/>
                <a:ea typeface="Batang" panose="02030600000101010101" pitchFamily="18" charset="-127"/>
              </a:rPr>
              <a:t> </a:t>
            </a:r>
            <a:endParaRPr lang="en-US" altLang="zh-CN" sz="1200" b="1" dirty="0">
              <a:latin typeface="Arial" panose="020B0604020202090204" pitchFamily="34" charset="0"/>
              <a:ea typeface="Batang" panose="02030600000101010101" pitchFamily="18" charset="-127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293915" y="2101443"/>
            <a:ext cx="329674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7"/>
            </a:pPr>
            <a:r>
              <a:rPr lang="en-US" altLang="zh-CN" sz="1200" b="1" dirty="0">
                <a:latin typeface="Arial" panose="020B0604020202090204" pitchFamily="34" charset="0"/>
                <a:ea typeface="Batang" panose="02030600000101010101" pitchFamily="18" charset="-127"/>
              </a:rPr>
              <a:t> </a:t>
            </a:r>
            <a:endParaRPr lang="en-US" altLang="zh-CN" sz="1200" b="1" dirty="0">
              <a:latin typeface="Arial" panose="020B0604020202090204" pitchFamily="34" charset="0"/>
              <a:ea typeface="Batang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34861" y="4089412"/>
            <a:ext cx="196057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Arial" panose="020B0604020202090204" pitchFamily="34" charset="0"/>
                <a:cs typeface="Arial" panose="020B0604020202090204" pitchFamily="34" charset="0"/>
              </a:rPr>
              <a:t>Keyboard</a:t>
            </a:r>
            <a:endParaRPr lang="en-US" altLang="zh-CN" sz="1600" b="1" dirty="0" smtClean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9634" y="3764764"/>
            <a:ext cx="2160000" cy="36274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Arial" panose="020B0604020202090204" pitchFamily="34" charset="0"/>
                <a:cs typeface="Arial" panose="020B0604020202090204" pitchFamily="34" charset="0"/>
              </a:rPr>
              <a:t>SMVisor</a:t>
            </a:r>
            <a:endParaRPr lang="en-US" altLang="zh-CN" sz="1600" b="1" dirty="0" smtClean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604835" y="3797505"/>
            <a:ext cx="984799" cy="280673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Arial" panose="020B060402020209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9634" y="3022392"/>
            <a:ext cx="4465398" cy="3627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Arial" panose="020B0604020202090204" pitchFamily="34" charset="0"/>
                <a:cs typeface="Arial" panose="020B0604020202090204" pitchFamily="34" charset="0"/>
              </a:rPr>
              <a:t>Operating   System</a:t>
            </a:r>
            <a:endParaRPr lang="en-US" altLang="zh-CN" sz="1600" b="1" dirty="0" smtClean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89634" y="2247279"/>
            <a:ext cx="4465398" cy="36274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Arial" panose="020B0604020202090204" pitchFamily="34" charset="0"/>
                <a:cs typeface="Arial" panose="020B0604020202090204" pitchFamily="34" charset="0"/>
              </a:rPr>
              <a:t>Aurora-</a:t>
            </a:r>
            <a:r>
              <a:rPr lang="en-US" altLang="zh-CN" sz="1600" b="1" dirty="0" err="1" smtClean="0">
                <a:latin typeface="Arial" panose="020B0604020202090204" pitchFamily="34" charset="0"/>
                <a:cs typeface="Arial" panose="020B0604020202090204" pitchFamily="34" charset="0"/>
              </a:rPr>
              <a:t>OpenSSH</a:t>
            </a:r>
            <a:r>
              <a:rPr lang="en-US" altLang="zh-CN" sz="1600" b="1" dirty="0" smtClean="0">
                <a:latin typeface="Arial" panose="020B0604020202090204" pitchFamily="34" charset="0"/>
                <a:cs typeface="Arial" panose="020B0604020202090204" pitchFamily="34" charset="0"/>
              </a:rPr>
              <a:t> Client</a:t>
            </a:r>
            <a:endParaRPr lang="zh-CN" altLang="en-US" sz="16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右箭头 9"/>
          <p:cNvSpPr/>
          <p:nvPr/>
        </p:nvSpPr>
        <p:spPr>
          <a:xfrm rot="16200000">
            <a:off x="6041609" y="3061710"/>
            <a:ext cx="1125432" cy="280673"/>
          </a:xfrm>
          <a:prstGeom prst="rightArrow">
            <a:avLst/>
          </a:prstGeom>
          <a:solidFill>
            <a:schemeClr val="accen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Arial" panose="020B060402020209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95032" y="3776297"/>
            <a:ext cx="2160000" cy="36274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latin typeface="Arial" panose="020B0604020202090204" pitchFamily="34" charset="0"/>
                <a:cs typeface="Arial" panose="020B0604020202090204" pitchFamily="34" charset="0"/>
              </a:rPr>
              <a:t>OpenSSH</a:t>
            </a:r>
            <a:r>
              <a:rPr lang="en-US" altLang="zh-CN" sz="1600" b="1" dirty="0" smtClean="0">
                <a:latin typeface="Arial" panose="020B0604020202090204" pitchFamily="34" charset="0"/>
                <a:cs typeface="Arial" panose="020B0604020202090204" pitchFamily="34" charset="0"/>
              </a:rPr>
              <a:t> Server</a:t>
            </a:r>
            <a:endParaRPr lang="zh-CN" altLang="en-US" sz="16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右箭头 12"/>
          <p:cNvSpPr/>
          <p:nvPr/>
        </p:nvSpPr>
        <p:spPr>
          <a:xfrm rot="16200000" flipH="1">
            <a:off x="8698296" y="3437709"/>
            <a:ext cx="396503" cy="280673"/>
          </a:xfrm>
          <a:prstGeom prst="rightArrow">
            <a:avLst/>
          </a:prstGeom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Arial" panose="020B0604020202090204" pitchFamily="34" charset="0"/>
            </a:endParaRPr>
          </a:p>
        </p:txBody>
      </p:sp>
      <p:sp>
        <p:nvSpPr>
          <p:cNvPr id="14" name="右箭头 13"/>
          <p:cNvSpPr/>
          <p:nvPr/>
        </p:nvSpPr>
        <p:spPr>
          <a:xfrm rot="16200000" flipH="1">
            <a:off x="8691025" y="2697246"/>
            <a:ext cx="396503" cy="280673"/>
          </a:xfrm>
          <a:prstGeom prst="rightArrow">
            <a:avLst/>
          </a:prstGeom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61" y="3262684"/>
            <a:ext cx="2069974" cy="84185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745172" y="3413934"/>
            <a:ext cx="1999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Arial" panose="020B0604020202090204" pitchFamily="34" charset="0"/>
                <a:cs typeface="Arial" panose="020B0604020202090204" pitchFamily="34" charset="0"/>
              </a:rPr>
              <a:t>Secure Session</a:t>
            </a:r>
            <a:endParaRPr lang="en-US" altLang="zh-CN" sz="1600" dirty="0" smtClean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65070" y="2645949"/>
            <a:ext cx="810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Arial" panose="020B0604020202090204" pitchFamily="34" charset="0"/>
                <a:cs typeface="Arial" panose="020B0604020202090204" pitchFamily="34" charset="0"/>
              </a:rPr>
              <a:t>TLS</a:t>
            </a:r>
            <a:endParaRPr lang="en-US" altLang="zh-CN" sz="1600" dirty="0" smtClean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058" y="724575"/>
            <a:ext cx="642714" cy="64271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148260" y="764807"/>
            <a:ext cx="1200669" cy="35744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OpenSSL</a:t>
            </a:r>
            <a:endParaRPr lang="zh-CN" altLang="en-US" sz="1600" dirty="0"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48260" y="1378389"/>
            <a:ext cx="1200669" cy="35744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Supervisor</a:t>
            </a:r>
            <a:endParaRPr lang="zh-CN" altLang="en-US" sz="1600" dirty="0"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88953" y="426316"/>
            <a:ext cx="194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Arial" panose="020B0604020202090204" pitchFamily="34" charset="0"/>
              </a:rPr>
              <a:t>Client</a:t>
            </a:r>
            <a:endParaRPr lang="zh-CN" altLang="en-US" dirty="0">
              <a:latin typeface="+mj-lt"/>
              <a:cs typeface="Arial" panose="020B0604020202090204" pitchFamily="34" charset="0"/>
            </a:endParaRPr>
          </a:p>
        </p:txBody>
      </p:sp>
      <p:cxnSp>
        <p:nvCxnSpPr>
          <p:cNvPr id="13" name="直接箭头连接符 12"/>
          <p:cNvCxnSpPr>
            <a:stCxn id="18" idx="3"/>
          </p:cNvCxnSpPr>
          <p:nvPr/>
        </p:nvCxnSpPr>
        <p:spPr>
          <a:xfrm>
            <a:off x="3348929" y="943532"/>
            <a:ext cx="128402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409403" y="581019"/>
            <a:ext cx="12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Arial" panose="020B0604020202090204" pitchFamily="34" charset="0"/>
              </a:rPr>
              <a:t>TLS</a:t>
            </a:r>
            <a:endParaRPr lang="zh-CN" altLang="en-US" dirty="0">
              <a:latin typeface="+mj-lt"/>
              <a:cs typeface="Arial" panose="020B0604020202090204" pitchFamily="34" charset="0"/>
            </a:endParaRPr>
          </a:p>
        </p:txBody>
      </p:sp>
      <p:cxnSp>
        <p:nvCxnSpPr>
          <p:cNvPr id="42" name="直接箭头连接符 41"/>
          <p:cNvCxnSpPr>
            <a:stCxn id="19" idx="0"/>
            <a:endCxn id="18" idx="2"/>
          </p:cNvCxnSpPr>
          <p:nvPr/>
        </p:nvCxnSpPr>
        <p:spPr>
          <a:xfrm flipV="1">
            <a:off x="2749230" y="1121849"/>
            <a:ext cx="0" cy="25654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625871" y="764807"/>
            <a:ext cx="1260000" cy="35744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OpenSSL</a:t>
            </a:r>
            <a:endParaRPr lang="zh-CN" altLang="en-US" sz="1600" dirty="0">
              <a:latin typeface="+mj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32953" y="1378389"/>
            <a:ext cx="1252917" cy="35744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Supervisor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4281152" y="415496"/>
            <a:ext cx="194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Arial" panose="020B0604020202090204" pitchFamily="34" charset="0"/>
              </a:rPr>
              <a:t>Server</a:t>
            </a:r>
            <a:endParaRPr lang="zh-CN" altLang="en-US" dirty="0">
              <a:latin typeface="+mj-lt"/>
              <a:cs typeface="Arial" panose="020B0604020202090204" pitchFamily="34" charset="0"/>
            </a:endParaRPr>
          </a:p>
        </p:txBody>
      </p:sp>
      <p:cxnSp>
        <p:nvCxnSpPr>
          <p:cNvPr id="49" name="直接箭头连接符 48"/>
          <p:cNvCxnSpPr>
            <a:stCxn id="46" idx="0"/>
            <a:endCxn id="45" idx="2"/>
          </p:cNvCxnSpPr>
          <p:nvPr/>
        </p:nvCxnSpPr>
        <p:spPr>
          <a:xfrm flipH="1" flipV="1">
            <a:off x="5255602" y="1121849"/>
            <a:ext cx="3810" cy="25654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41875" y="778873"/>
            <a:ext cx="194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  <a:cs typeface="Arial" panose="020B0604020202090204" pitchFamily="34" charset="0"/>
              </a:rPr>
              <a:t>Enclave</a:t>
            </a:r>
            <a:endParaRPr lang="zh-CN" altLang="en-US" sz="1600" dirty="0">
              <a:latin typeface="+mj-lt"/>
              <a:cs typeface="Arial" panose="020B060402020209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55948" y="2136285"/>
            <a:ext cx="194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  <a:cs typeface="Arial" panose="020B0604020202090204" pitchFamily="34" charset="0"/>
              </a:rPr>
              <a:t>HW Clock</a:t>
            </a:r>
            <a:endParaRPr lang="zh-CN" altLang="en-US" sz="1600" dirty="0">
              <a:latin typeface="+mj-lt"/>
              <a:cs typeface="Arial" panose="020B0604020202090204" pitchFamily="34" charset="0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60" y="2037281"/>
            <a:ext cx="1204992" cy="432000"/>
          </a:xfrm>
          <a:prstGeom prst="rect">
            <a:avLst/>
          </a:prstGeom>
        </p:spPr>
      </p:pic>
      <p:cxnSp>
        <p:nvCxnSpPr>
          <p:cNvPr id="56" name="直接箭头连接符 55"/>
          <p:cNvCxnSpPr>
            <a:stCxn id="54" idx="0"/>
            <a:endCxn id="19" idx="2"/>
          </p:cNvCxnSpPr>
          <p:nvPr/>
        </p:nvCxnSpPr>
        <p:spPr>
          <a:xfrm flipH="1" flipV="1">
            <a:off x="2748851" y="1736291"/>
            <a:ext cx="1905" cy="30099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30" y="2037281"/>
            <a:ext cx="1226289" cy="432000"/>
          </a:xfrm>
          <a:prstGeom prst="rect">
            <a:avLst/>
          </a:prstGeom>
        </p:spPr>
      </p:pic>
      <p:cxnSp>
        <p:nvCxnSpPr>
          <p:cNvPr id="64" name="直接箭头连接符 63"/>
          <p:cNvCxnSpPr>
            <a:stCxn id="63" idx="0"/>
            <a:endCxn id="46" idx="2"/>
          </p:cNvCxnSpPr>
          <p:nvPr/>
        </p:nvCxnSpPr>
        <p:spPr>
          <a:xfrm flipH="1" flipV="1">
            <a:off x="5259970" y="1736291"/>
            <a:ext cx="2540" cy="30099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781894" y="352924"/>
            <a:ext cx="194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Arial" panose="020B0604020202090204" pitchFamily="34" charset="0"/>
              </a:rPr>
              <a:t>Client</a:t>
            </a:r>
            <a:endParaRPr lang="zh-CN" altLang="en-US" dirty="0">
              <a:latin typeface="+mj-lt"/>
              <a:cs typeface="Arial" panose="020B0604020202090204" pitchFamily="34" charset="0"/>
            </a:endParaRPr>
          </a:p>
        </p:txBody>
      </p:sp>
      <p:cxnSp>
        <p:nvCxnSpPr>
          <p:cNvPr id="68" name="直接箭头连接符 67"/>
          <p:cNvCxnSpPr>
            <a:stCxn id="26" idx="3"/>
            <a:endCxn id="81" idx="1"/>
          </p:cNvCxnSpPr>
          <p:nvPr/>
        </p:nvCxnSpPr>
        <p:spPr>
          <a:xfrm>
            <a:off x="8089772" y="1045932"/>
            <a:ext cx="1846580" cy="38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8389964" y="638984"/>
            <a:ext cx="12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Arial" panose="020B0604020202090204" pitchFamily="34" charset="0"/>
              </a:rPr>
              <a:t>TLS</a:t>
            </a:r>
            <a:endParaRPr lang="zh-CN" altLang="en-US" dirty="0">
              <a:latin typeface="+mj-lt"/>
              <a:cs typeface="Arial" panose="020B060402020209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627355" y="1644080"/>
            <a:ext cx="1260000" cy="35744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lt"/>
              </a:rPr>
              <a:t>Supervisor</a:t>
            </a:r>
            <a:endParaRPr lang="zh-CN" altLang="en-US" sz="1600" dirty="0">
              <a:latin typeface="+mj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282636" y="359723"/>
            <a:ext cx="194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  <a:cs typeface="Arial" panose="020B0604020202090204" pitchFamily="34" charset="0"/>
              </a:rPr>
              <a:t>Server</a:t>
            </a:r>
            <a:endParaRPr lang="zh-CN" altLang="en-US" dirty="0">
              <a:latin typeface="+mj-lt"/>
              <a:cs typeface="Arial" panose="020B0604020202090204" pitchFamily="34" charset="0"/>
            </a:endParaRPr>
          </a:p>
        </p:txBody>
      </p:sp>
      <p:cxnSp>
        <p:nvCxnSpPr>
          <p:cNvPr id="74" name="直接箭头连接符 73"/>
          <p:cNvCxnSpPr>
            <a:stCxn id="72" idx="0"/>
          </p:cNvCxnSpPr>
          <p:nvPr/>
        </p:nvCxnSpPr>
        <p:spPr>
          <a:xfrm flipV="1">
            <a:off x="10257355" y="1387947"/>
            <a:ext cx="0" cy="25613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10257355" y="2001530"/>
            <a:ext cx="0" cy="30144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1" name="图片 8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57" y="728614"/>
            <a:ext cx="642714" cy="642714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43" y="2312418"/>
            <a:ext cx="1095635" cy="727684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654462" y="1384958"/>
            <a:ext cx="194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  <a:cs typeface="Arial" panose="020B0604020202090204" pitchFamily="34" charset="0"/>
              </a:rPr>
              <a:t>SMRAM</a:t>
            </a:r>
            <a:endParaRPr lang="zh-CN" altLang="en-US" sz="1600" dirty="0">
              <a:latin typeface="+mj-lt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9273141" y="3092792"/>
            <a:ext cx="194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  <a:cs typeface="Arial" panose="020B0604020202090204" pitchFamily="34" charset="0"/>
              </a:rPr>
              <a:t>NIC</a:t>
            </a:r>
            <a:endParaRPr lang="zh-CN" altLang="en-US" sz="1600" dirty="0">
              <a:latin typeface="+mj-lt"/>
              <a:cs typeface="Arial" panose="020B0604020202090204" pitchFamily="34" charset="0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700" y="2152251"/>
            <a:ext cx="1096513" cy="1049520"/>
          </a:xfrm>
          <a:prstGeom prst="rect">
            <a:avLst/>
          </a:prstGeom>
        </p:spPr>
      </p:pic>
      <p:cxnSp>
        <p:nvCxnSpPr>
          <p:cNvPr id="92" name="直接箭头连接符 91"/>
          <p:cNvCxnSpPr>
            <a:endCxn id="87" idx="1"/>
          </p:cNvCxnSpPr>
          <p:nvPr/>
        </p:nvCxnSpPr>
        <p:spPr>
          <a:xfrm>
            <a:off x="8359393" y="2667960"/>
            <a:ext cx="1340650" cy="83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827294" y="1787922"/>
            <a:ext cx="194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j-lt"/>
                <a:cs typeface="Arial" panose="020B0604020202090204" pitchFamily="34" charset="0"/>
              </a:rPr>
              <a:t>Service Provider</a:t>
            </a:r>
            <a:endParaRPr lang="zh-CN" altLang="en-US" sz="1600" dirty="0">
              <a:latin typeface="+mj-lt"/>
              <a:cs typeface="Arial" panose="020B060402020209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7" y="4111582"/>
            <a:ext cx="1063162" cy="9083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20" y="3810468"/>
            <a:ext cx="1864071" cy="172759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23" y="3856197"/>
            <a:ext cx="1447458" cy="144641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67034" y="5168730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>
                <a:latin typeface="Arial Rounded MT Bold" panose="020F0704030504030204" pitchFamily="34" charset="0"/>
                <a:cs typeface="Arial" panose="020B0604020202090204" pitchFamily="34" charset="0"/>
              </a:rPr>
              <a:t>Aurora-Key</a:t>
            </a:r>
            <a:endParaRPr lang="zh-CN" altLang="en-US" dirty="0">
              <a:latin typeface="Arial Rounded MT Bold" panose="020F0704030504030204" pitchFamily="34" charset="0"/>
              <a:cs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5027" y="5353396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dirty="0" smtClean="0">
                <a:latin typeface="Arial Rounded MT Bold" panose="020F0704030504030204" pitchFamily="34" charset="0"/>
                <a:cs typeface="Arial" panose="020B0604020202090204" pitchFamily="34" charset="0"/>
              </a:rPr>
              <a:t>Aurora-Bank</a:t>
            </a:r>
            <a:endParaRPr lang="zh-CN" altLang="en-US" dirty="0">
              <a:latin typeface="Arial Rounded MT Bold" panose="020F0704030504030204" pitchFamily="34" charset="0"/>
              <a:cs typeface="Arial" panose="020B0604020202090204" pitchFamily="34" charset="0"/>
            </a:endParaRPr>
          </a:p>
        </p:txBody>
      </p:sp>
      <p:sp>
        <p:nvSpPr>
          <p:cNvPr id="20" name="左右箭头 19"/>
          <p:cNvSpPr/>
          <p:nvPr/>
        </p:nvSpPr>
        <p:spPr>
          <a:xfrm>
            <a:off x="2863302" y="4414196"/>
            <a:ext cx="943928" cy="33041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左右箭头 3"/>
          <p:cNvSpPr/>
          <p:nvPr/>
        </p:nvSpPr>
        <p:spPr>
          <a:xfrm>
            <a:off x="5396874" y="4401469"/>
            <a:ext cx="1091874" cy="330416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WPS 演示</Application>
  <PresentationFormat>宽屏</PresentationFormat>
  <Paragraphs>210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方正书宋_GBK</vt:lpstr>
      <vt:lpstr>Wingdings</vt:lpstr>
      <vt:lpstr>Batang</vt:lpstr>
      <vt:lpstr>Arial Rounded MT Bold</vt:lpstr>
      <vt:lpstr>等线 Light</vt:lpstr>
      <vt:lpstr>汉仪中等线KW</vt:lpstr>
      <vt:lpstr>微软雅黑</vt:lpstr>
      <vt:lpstr>汉仪旗黑KW</vt:lpstr>
      <vt:lpstr>宋体</vt:lpstr>
      <vt:lpstr>Arial Unicode MS</vt:lpstr>
      <vt:lpstr>等线</vt:lpstr>
      <vt:lpstr>Calibri</vt:lpstr>
      <vt:lpstr>Helvetica Neue</vt:lpstr>
      <vt:lpstr>汉仪书宋二KW</vt:lpstr>
      <vt:lpstr>Apple SD Gothic Neo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MY</dc:creator>
  <cp:lastModifiedBy>maxul</cp:lastModifiedBy>
  <cp:revision>38</cp:revision>
  <dcterms:created xsi:type="dcterms:W3CDTF">2019-07-03T02:51:34Z</dcterms:created>
  <dcterms:modified xsi:type="dcterms:W3CDTF">2019-07-03T02:51:34Z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