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54967" y="2803251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</a:rPr>
              <a:t>Hardware</a:t>
            </a:r>
            <a:endParaRPr lang="zh-CN" altLang="en-US" sz="16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27954" y="2808960"/>
            <a:ext cx="12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CLK</a:t>
            </a:r>
            <a:endParaRPr lang="zh-CN" altLang="en-US" sz="16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0123" y="2808960"/>
            <a:ext cx="12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KBD</a:t>
            </a:r>
            <a:endParaRPr lang="zh-CN" altLang="en-US" sz="16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21082" y="2808960"/>
            <a:ext cx="12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USB</a:t>
            </a:r>
            <a:endParaRPr lang="zh-CN" altLang="en-US" sz="1600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6594" y="2337263"/>
            <a:ext cx="162191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Drivers</a:t>
            </a:r>
            <a:endParaRPr lang="en-US" altLang="zh-CN" sz="1600" dirty="0" smtClean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6062" y="1238595"/>
            <a:ext cx="1621910" cy="1021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+mj-lt"/>
            </a:endParaRPr>
          </a:p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r>
              <a:rPr lang="en-US" altLang="zh-CN" sz="1600" dirty="0" smtClean="0">
                <a:latin typeface="+mj-lt"/>
              </a:rPr>
              <a:t>SMRAM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4589" y="1485531"/>
            <a:ext cx="1407099" cy="3574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SMV</a:t>
            </a:r>
            <a:r>
              <a:rPr lang="en-US" altLang="zh-CN" sz="1600" dirty="0" smtClean="0">
                <a:latin typeface="+mj-lt"/>
              </a:rPr>
              <a:t>isor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5173" y="799238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</a:rPr>
              <a:t>SMM Mode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3456" y="794715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</a:rPr>
              <a:t>Kernel Mode</a:t>
            </a:r>
            <a:endParaRPr lang="zh-CN" altLang="en-US" sz="1600" dirty="0">
              <a:latin typeface="+mj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6708372" y="915669"/>
            <a:ext cx="15511" cy="1789907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088297" y="2344421"/>
            <a:ext cx="108000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Drivers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3299" y="2343970"/>
            <a:ext cx="108000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Kernel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89605" y="1269043"/>
            <a:ext cx="2232000" cy="9503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endParaRPr lang="en-US" altLang="zh-CN" sz="1600" dirty="0">
              <a:latin typeface="+mj-lt"/>
            </a:endParaRPr>
          </a:p>
          <a:p>
            <a:pPr algn="ctr"/>
            <a:r>
              <a:rPr lang="en-US" altLang="zh-CN" sz="1600" dirty="0" err="1" smtClean="0">
                <a:latin typeface="+mj-lt"/>
              </a:rPr>
              <a:t>ashmd</a:t>
            </a:r>
            <a:r>
              <a:rPr lang="en-US" altLang="zh-CN" sz="1600" dirty="0" smtClean="0">
                <a:latin typeface="+mj-lt"/>
              </a:rPr>
              <a:t> Module</a:t>
            </a:r>
            <a:endParaRPr lang="zh-CN" altLang="en-US" sz="1600" dirty="0">
              <a:latin typeface="+mj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9330874" y="932295"/>
            <a:ext cx="20208" cy="1789907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562403" y="1109979"/>
            <a:ext cx="1759528" cy="15398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r>
              <a:rPr lang="en-US" altLang="zh-CN" sz="1600" dirty="0" err="1" smtClean="0">
                <a:latin typeface="+mj-lt"/>
              </a:rPr>
              <a:t>Ulibaurora</a:t>
            </a:r>
            <a:endParaRPr lang="en-US" altLang="zh-CN" sz="1600" dirty="0" smtClean="0">
              <a:latin typeface="+mj-lt"/>
            </a:endParaRPr>
          </a:p>
          <a:p>
            <a:endParaRPr lang="en-US" altLang="zh-CN" sz="1600" dirty="0">
              <a:latin typeface="+mj-lt"/>
            </a:endParaRPr>
          </a:p>
          <a:p>
            <a:endParaRPr lang="en-US" altLang="zh-CN" sz="1600" dirty="0" smtClean="0">
              <a:latin typeface="+mj-lt"/>
            </a:endParaRPr>
          </a:p>
          <a:p>
            <a:endParaRPr lang="en-US" altLang="zh-CN" sz="1600" dirty="0">
              <a:latin typeface="+mj-lt"/>
            </a:endParaRPr>
          </a:p>
          <a:p>
            <a:endParaRPr lang="en-US" altLang="zh-CN" sz="1600" dirty="0" smtClean="0">
              <a:latin typeface="+mj-lt"/>
            </a:endParaRPr>
          </a:p>
          <a:p>
            <a:endParaRPr lang="en-US" altLang="zh-CN" sz="1600" dirty="0">
              <a:latin typeface="+mj-lt"/>
            </a:endParaRPr>
          </a:p>
          <a:p>
            <a:endParaRPr lang="en-US" altLang="zh-CN" sz="1600" dirty="0">
              <a:latin typeface="+mj-lt"/>
            </a:endParaRPr>
          </a:p>
          <a:p>
            <a:endParaRPr lang="en-US" altLang="zh-CN" sz="1600" dirty="0" smtClean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0512" y="1399442"/>
            <a:ext cx="1497056" cy="11276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endParaRPr lang="en-US" altLang="zh-CN" sz="1600" dirty="0" smtClean="0">
              <a:latin typeface="+mj-lt"/>
            </a:endParaRPr>
          </a:p>
          <a:p>
            <a:pPr algn="ctr"/>
            <a:r>
              <a:rPr lang="en-US" altLang="zh-CN" sz="1600" dirty="0" smtClean="0">
                <a:latin typeface="+mj-lt"/>
              </a:rPr>
              <a:t>Enclave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09040" y="1843640"/>
            <a:ext cx="12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User logic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09040" y="1513582"/>
            <a:ext cx="1260000" cy="36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lt"/>
              </a:rPr>
              <a:t>Tlibaurora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02957" y="795634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</a:rPr>
              <a:t>User Mode</a:t>
            </a:r>
            <a:endParaRPr lang="zh-CN" altLang="en-US" sz="1600" dirty="0">
              <a:latin typeface="+mj-lt"/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6381688" y="1444277"/>
            <a:ext cx="3427352" cy="398703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Secure Session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98529" y="2808960"/>
            <a:ext cx="12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COM</a:t>
            </a:r>
            <a:endParaRPr lang="zh-CN" altLang="en-US" sz="1600" dirty="0"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4943" y="5163475"/>
            <a:ext cx="159964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SMM</a:t>
            </a:r>
            <a:endParaRPr lang="en-US" altLang="zh-CN" dirty="0" smtClean="0">
              <a:latin typeface="+mj-lt"/>
            </a:endParaRPr>
          </a:p>
          <a:p>
            <a:pPr algn="ctr"/>
            <a:r>
              <a:rPr lang="en-US" altLang="zh-CN" dirty="0" smtClean="0">
                <a:latin typeface="+mj-lt"/>
              </a:rPr>
              <a:t>Supervisor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63287" y="4372322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Launch</a:t>
            </a:r>
            <a:endParaRPr lang="en-US" altLang="zh-CN" dirty="0" smtClean="0">
              <a:latin typeface="+mj-lt"/>
            </a:endParaRPr>
          </a:p>
          <a:p>
            <a:pPr algn="ctr"/>
            <a:r>
              <a:rPr lang="en-US" altLang="zh-CN" dirty="0" smtClean="0">
                <a:latin typeface="+mj-lt"/>
              </a:rPr>
              <a:t>Enc.</a:t>
            </a:r>
            <a:endParaRPr lang="zh-CN" altLang="en-US" dirty="0"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63287" y="5163475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TPM PCR</a:t>
            </a:r>
            <a:endParaRPr lang="zh-CN" altLang="en-US" dirty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63287" y="3561082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App Enc</a:t>
            </a:r>
            <a:r>
              <a:rPr lang="en-US" altLang="zh-CN" dirty="0">
                <a:latin typeface="+mj-lt"/>
              </a:rPr>
              <a:t>.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74943" y="3561082"/>
            <a:ext cx="159964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App Enc</a:t>
            </a:r>
            <a:r>
              <a:rPr lang="en-US" altLang="zh-CN" dirty="0">
                <a:latin typeface="+mj-lt"/>
              </a:rPr>
              <a:t>.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74943" y="4372322"/>
            <a:ext cx="159964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ashmd</a:t>
            </a:r>
            <a:endParaRPr lang="zh-CN" altLang="en-US" dirty="0">
              <a:latin typeface="+mj-lt"/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4007538" y="4441071"/>
            <a:ext cx="1206393" cy="238414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48" name="直接箭头连接符 47"/>
          <p:cNvCxnSpPr>
            <a:stCxn id="44" idx="2"/>
            <a:endCxn id="42" idx="0"/>
          </p:cNvCxnSpPr>
          <p:nvPr/>
        </p:nvCxnSpPr>
        <p:spPr>
          <a:xfrm>
            <a:off x="2162155" y="4101082"/>
            <a:ext cx="0" cy="2712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2"/>
            <a:endCxn id="43" idx="0"/>
          </p:cNvCxnSpPr>
          <p:nvPr/>
        </p:nvCxnSpPr>
        <p:spPr>
          <a:xfrm>
            <a:off x="2162155" y="4912322"/>
            <a:ext cx="0" cy="2511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1"/>
            <a:endCxn id="43" idx="3"/>
          </p:cNvCxnSpPr>
          <p:nvPr/>
        </p:nvCxnSpPr>
        <p:spPr>
          <a:xfrm flipH="1">
            <a:off x="2961023" y="5433475"/>
            <a:ext cx="4139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0"/>
            <a:endCxn id="45" idx="2"/>
          </p:cNvCxnSpPr>
          <p:nvPr/>
        </p:nvCxnSpPr>
        <p:spPr>
          <a:xfrm flipV="1">
            <a:off x="2162155" y="4101082"/>
            <a:ext cx="2012611" cy="2712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3803" y="2038622"/>
            <a:ext cx="1997826" cy="7688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Enclave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687004" y="2579986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User Mode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23803" y="2794444"/>
            <a:ext cx="1997826" cy="351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App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657337" y="4248268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SMM Mode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49814" y="3429127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 Mode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709107" y="4964924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Hardware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723803" y="3300716"/>
            <a:ext cx="1997826" cy="527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r>
              <a:rPr lang="en-US" altLang="zh-CN" sz="1600" dirty="0" smtClean="0"/>
              <a:t>Kernel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2723803" y="3966837"/>
            <a:ext cx="1997826" cy="839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2723803" y="4971369"/>
            <a:ext cx="1997826" cy="3164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Devices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16283" y="4082638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SMVisor</a:t>
            </a:r>
            <a:endParaRPr lang="en-US" altLang="zh-CN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516282" y="3376556"/>
            <a:ext cx="1141615" cy="272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ashmd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516283" y="2834112"/>
            <a:ext cx="1141614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Ulibaurora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516283" y="2338447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Tlibaurora</a:t>
            </a:r>
            <a:endParaRPr lang="zh-CN" altLang="en-US" sz="1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514764" y="2113206"/>
            <a:ext cx="541020" cy="21940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330352" y="2604618"/>
            <a:ext cx="0" cy="26293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24002" y="3055729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24002" y="3648976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58041" y="4418067"/>
            <a:ext cx="1062689" cy="2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r>
              <a:rPr lang="en-US" altLang="zh-CN" sz="1400" dirty="0" smtClean="0"/>
              <a:t>rivers</a:t>
            </a:r>
            <a:endParaRPr lang="zh-CN" altLang="en-US" sz="1400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020730" y="4351085"/>
            <a:ext cx="310892" cy="26525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3468484" y="4694281"/>
            <a:ext cx="2078" cy="277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205927" y="4179647"/>
            <a:ext cx="310356" cy="2351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753283" y="2007594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254510" y="2552636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254510" y="3066154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261863" y="3574634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59165" y="4344872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36104" y="4739117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005932" y="4162965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25281" y="2023002"/>
            <a:ext cx="1997826" cy="7844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Enclave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5025281" y="2794444"/>
            <a:ext cx="1997826" cy="351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App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5025281" y="3300716"/>
            <a:ext cx="1997826" cy="527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r>
              <a:rPr lang="en-US" altLang="zh-CN" sz="1600" dirty="0" smtClean="0"/>
              <a:t>Kernel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5025281" y="3966837"/>
            <a:ext cx="1997826" cy="839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90" name="矩形 89"/>
          <p:cNvSpPr/>
          <p:nvPr/>
        </p:nvSpPr>
        <p:spPr>
          <a:xfrm>
            <a:off x="5025281" y="4971369"/>
            <a:ext cx="1997826" cy="3164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Devices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5817761" y="4082638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ym typeface="+mn-ea"/>
              </a:rPr>
              <a:t>SMVisor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5817760" y="3376556"/>
            <a:ext cx="1141615" cy="272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ashmd</a:t>
            </a:r>
            <a:endParaRPr lang="zh-CN" altLang="en-US" sz="1400" dirty="0"/>
          </a:p>
        </p:txBody>
      </p:sp>
      <p:sp>
        <p:nvSpPr>
          <p:cNvPr id="93" name="矩形 92"/>
          <p:cNvSpPr/>
          <p:nvPr/>
        </p:nvSpPr>
        <p:spPr>
          <a:xfrm>
            <a:off x="5817761" y="2834112"/>
            <a:ext cx="1141614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Ulibaurora</a:t>
            </a:r>
            <a:endParaRPr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5817761" y="2338447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Tlibaurora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6663961" y="4351221"/>
            <a:ext cx="0" cy="6264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259519" y="4418067"/>
            <a:ext cx="1062689" cy="2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Drivers</a:t>
            </a:r>
            <a:endParaRPr lang="zh-CN" altLang="en-US" sz="14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5544968" y="4700631"/>
            <a:ext cx="0" cy="277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5507405" y="4179647"/>
            <a:ext cx="310356" cy="2351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180980" y="3648976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180980" y="3055729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6180980" y="2609276"/>
            <a:ext cx="0" cy="25631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5368969" y="2282740"/>
            <a:ext cx="447273" cy="21016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606810" y="4456140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394966" y="4037973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551558" y="4710835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59357" y="3582290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59357" y="3076625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874523" y="2553369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367450" y="2343378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390280" y="641887"/>
            <a:ext cx="1997826" cy="7688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Enclave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8353481" y="1183251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User Mode</a:t>
            </a:r>
            <a:endParaRPr lang="zh-CN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9390280" y="1397709"/>
            <a:ext cx="1997826" cy="351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App</a:t>
            </a:r>
            <a:endParaRPr lang="zh-CN" alt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323814" y="2851533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SMM Mode</a:t>
            </a:r>
            <a:endParaRPr lang="zh-CN" altLang="en-US" sz="1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316291" y="2032392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 Mode</a:t>
            </a:r>
            <a:endParaRPr lang="zh-CN" altLang="en-US" sz="14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75584" y="3568189"/>
            <a:ext cx="152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Hardware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9390280" y="1903981"/>
            <a:ext cx="1997826" cy="527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r>
              <a:rPr lang="en-US" altLang="zh-CN" sz="1600" dirty="0" smtClean="0"/>
              <a:t>Kernel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9390280" y="2570102"/>
            <a:ext cx="1997826" cy="839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81" name="矩形 80"/>
          <p:cNvSpPr/>
          <p:nvPr/>
        </p:nvSpPr>
        <p:spPr>
          <a:xfrm>
            <a:off x="9390280" y="3574634"/>
            <a:ext cx="1997826" cy="3164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Devices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182760" y="2685903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ym typeface="+mn-ea"/>
              </a:rPr>
              <a:t>SMVisor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10182759" y="1979821"/>
            <a:ext cx="1141615" cy="272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ashmd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10182760" y="1437377"/>
            <a:ext cx="1141614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Ulibaurora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10182760" y="941712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Tlibaurora</a:t>
            </a:r>
            <a:endParaRPr lang="zh-CN" altLang="en-US" sz="1400" dirty="0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0181241" y="716471"/>
            <a:ext cx="541020" cy="21940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996829" y="1207883"/>
            <a:ext cx="0" cy="26293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10990479" y="1658994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0990479" y="2252241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9624518" y="3021332"/>
            <a:ext cx="1062689" cy="2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r>
              <a:rPr lang="en-US" altLang="zh-CN" sz="1400" dirty="0" smtClean="0"/>
              <a:t>rivers</a:t>
            </a:r>
            <a:endParaRPr lang="zh-CN" altLang="en-US" sz="14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0687207" y="2954350"/>
            <a:ext cx="310892" cy="26525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10134961" y="3297546"/>
            <a:ext cx="2078" cy="277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9872404" y="2782912"/>
            <a:ext cx="310356" cy="2351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10457079" y="2252241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10457079" y="1658994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10469779" y="1212541"/>
            <a:ext cx="0" cy="25631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 flipV="1">
            <a:off x="9733968" y="886005"/>
            <a:ext cx="447273" cy="21016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0419760" y="610859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0920987" y="1155901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920987" y="1669419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928340" y="2177899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825642" y="2948137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802581" y="3342382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656518" y="2782991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172534" y="2186281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8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178447" y="1684297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9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166127" y="1156591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10"/>
            </a:pPr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747982" y="941860"/>
            <a:ext cx="32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11"/>
            </a:pPr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58" y="1902500"/>
            <a:ext cx="642714" cy="6427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148260" y="1942732"/>
            <a:ext cx="1200669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OpenSSL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8260" y="2556314"/>
            <a:ext cx="1200669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Supervisor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88953" y="1604241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Client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13" name="直接箭头连接符 12"/>
          <p:cNvCxnSpPr>
            <a:stCxn id="18" idx="3"/>
          </p:cNvCxnSpPr>
          <p:nvPr/>
        </p:nvCxnSpPr>
        <p:spPr>
          <a:xfrm>
            <a:off x="3348929" y="2121457"/>
            <a:ext cx="128402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9403" y="1758944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TLS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42" name="直接箭头连接符 41"/>
          <p:cNvCxnSpPr>
            <a:stCxn id="19" idx="0"/>
            <a:endCxn id="18" idx="2"/>
          </p:cNvCxnSpPr>
          <p:nvPr/>
        </p:nvCxnSpPr>
        <p:spPr>
          <a:xfrm flipV="1">
            <a:off x="2748595" y="2300181"/>
            <a:ext cx="0" cy="2561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25871" y="1942732"/>
            <a:ext cx="1260000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OpenSSL</a:t>
            </a:r>
            <a:endParaRPr lang="zh-CN" altLang="en-US" sz="1600" dirty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32953" y="2556314"/>
            <a:ext cx="1252917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Supervisor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281152" y="1593421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Server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49" name="直接箭头连接符 48"/>
          <p:cNvCxnSpPr>
            <a:stCxn id="46" idx="0"/>
            <a:endCxn id="45" idx="2"/>
          </p:cNvCxnSpPr>
          <p:nvPr/>
        </p:nvCxnSpPr>
        <p:spPr>
          <a:xfrm flipH="1" flipV="1">
            <a:off x="5255871" y="2300181"/>
            <a:ext cx="3541" cy="2561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41875" y="1956798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Enclave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5948" y="3314210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HW Clock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60" y="3215206"/>
            <a:ext cx="1204992" cy="432000"/>
          </a:xfrm>
          <a:prstGeom prst="rect">
            <a:avLst/>
          </a:prstGeom>
        </p:spPr>
      </p:pic>
      <p:cxnSp>
        <p:nvCxnSpPr>
          <p:cNvPr id="56" name="直接箭头连接符 55"/>
          <p:cNvCxnSpPr>
            <a:stCxn id="54" idx="0"/>
            <a:endCxn id="19" idx="2"/>
          </p:cNvCxnSpPr>
          <p:nvPr/>
        </p:nvCxnSpPr>
        <p:spPr>
          <a:xfrm flipH="1" flipV="1">
            <a:off x="2748595" y="2913763"/>
            <a:ext cx="2161" cy="30144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30" y="3215206"/>
            <a:ext cx="1226289" cy="432000"/>
          </a:xfrm>
          <a:prstGeom prst="rect">
            <a:avLst/>
          </a:prstGeom>
        </p:spPr>
      </p:pic>
      <p:cxnSp>
        <p:nvCxnSpPr>
          <p:cNvPr id="64" name="直接箭头连接符 63"/>
          <p:cNvCxnSpPr>
            <a:stCxn id="63" idx="0"/>
            <a:endCxn id="46" idx="2"/>
          </p:cNvCxnSpPr>
          <p:nvPr/>
        </p:nvCxnSpPr>
        <p:spPr>
          <a:xfrm flipH="1" flipV="1">
            <a:off x="5259412" y="2913763"/>
            <a:ext cx="2463" cy="30144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781894" y="1530849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Client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68" name="直接箭头连接符 67"/>
          <p:cNvCxnSpPr>
            <a:stCxn id="26" idx="3"/>
            <a:endCxn id="81" idx="1"/>
          </p:cNvCxnSpPr>
          <p:nvPr/>
        </p:nvCxnSpPr>
        <p:spPr>
          <a:xfrm>
            <a:off x="8089772" y="2223857"/>
            <a:ext cx="1846485" cy="40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389964" y="1816909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TLS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27355" y="2822005"/>
            <a:ext cx="1260000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Supervisor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82636" y="1537648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Server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74" name="直接箭头连接符 73"/>
          <p:cNvCxnSpPr>
            <a:stCxn id="72" idx="0"/>
          </p:cNvCxnSpPr>
          <p:nvPr/>
        </p:nvCxnSpPr>
        <p:spPr>
          <a:xfrm flipV="1">
            <a:off x="10257355" y="2565872"/>
            <a:ext cx="0" cy="2561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10257355" y="3179455"/>
            <a:ext cx="0" cy="30144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57" y="1906539"/>
            <a:ext cx="642714" cy="642714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43" y="3490343"/>
            <a:ext cx="1095635" cy="727684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654462" y="2562883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SMRAM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9273141" y="4270717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NIC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00" y="3330176"/>
            <a:ext cx="1096513" cy="1049520"/>
          </a:xfrm>
          <a:prstGeom prst="rect">
            <a:avLst/>
          </a:prstGeom>
        </p:spPr>
      </p:pic>
      <p:cxnSp>
        <p:nvCxnSpPr>
          <p:cNvPr id="92" name="直接箭头连接符 91"/>
          <p:cNvCxnSpPr>
            <a:endCxn id="87" idx="1"/>
          </p:cNvCxnSpPr>
          <p:nvPr/>
        </p:nvCxnSpPr>
        <p:spPr>
          <a:xfrm>
            <a:off x="8359393" y="3845885"/>
            <a:ext cx="1340650" cy="83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827294" y="2965847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Service Provider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61326" y="2498737"/>
            <a:ext cx="196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Keyboard</a:t>
            </a:r>
            <a:endParaRPr lang="zh-CN" altLang="en-US" sz="1600" b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6099" y="2174089"/>
            <a:ext cx="2160000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SMVisor</a:t>
            </a:r>
            <a:endParaRPr lang="en-US" altLang="zh-CN" sz="1600" b="1" dirty="0" smtClean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531300" y="2206830"/>
            <a:ext cx="984799" cy="280673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6099" y="1431717"/>
            <a:ext cx="4465398" cy="3627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Operating   System</a:t>
            </a:r>
            <a:endParaRPr lang="zh-CN" altLang="en-US" sz="1600" b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099" y="656604"/>
            <a:ext cx="4465398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Aurora-</a:t>
            </a:r>
            <a:r>
              <a:rPr lang="en-US" altLang="zh-CN" sz="1600" b="1" dirty="0" err="1" smtClean="0">
                <a:latin typeface="+mj-lt"/>
                <a:cs typeface="Arial" panose="020B0604020202090204" pitchFamily="34" charset="0"/>
              </a:rPr>
              <a:t>OpenSSH</a:t>
            </a:r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 Client</a:t>
            </a:r>
            <a:endParaRPr lang="zh-CN" altLang="en-US" sz="1600" b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6968074" y="1471035"/>
            <a:ext cx="1125432" cy="280673"/>
          </a:xfrm>
          <a:prstGeom prst="rightArrow">
            <a:avLst/>
          </a:prstGeom>
          <a:solidFill>
            <a:schemeClr val="accen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21497" y="2185622"/>
            <a:ext cx="2160000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+mj-lt"/>
                <a:cs typeface="Arial" panose="020B0604020202090204" pitchFamily="34" charset="0"/>
              </a:rPr>
              <a:t>OpenSSH</a:t>
            </a:r>
            <a:r>
              <a:rPr lang="en-US" altLang="zh-CN" sz="1600" b="1" dirty="0" smtClean="0">
                <a:latin typeface="+mj-lt"/>
                <a:cs typeface="Arial" panose="020B0604020202090204" pitchFamily="34" charset="0"/>
              </a:rPr>
              <a:t> Server</a:t>
            </a:r>
            <a:endParaRPr lang="zh-CN" altLang="en-US" sz="1600" b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6200000" flipH="1">
            <a:off x="9624761" y="1847034"/>
            <a:ext cx="396503" cy="280673"/>
          </a:xfrm>
          <a:prstGeom prst="rightArrow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+mj-lt"/>
            </a:endParaRPr>
          </a:p>
        </p:txBody>
      </p:sp>
      <p:sp>
        <p:nvSpPr>
          <p:cNvPr id="14" name="右箭头 13"/>
          <p:cNvSpPr/>
          <p:nvPr/>
        </p:nvSpPr>
        <p:spPr>
          <a:xfrm rot="16200000" flipH="1">
            <a:off x="9617490" y="1106571"/>
            <a:ext cx="396503" cy="280673"/>
          </a:xfrm>
          <a:prstGeom prst="rightArrow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+mj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4111582"/>
            <a:ext cx="1063162" cy="908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0" y="3810468"/>
            <a:ext cx="1864071" cy="1727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23" y="3856197"/>
            <a:ext cx="1447458" cy="144641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67034" y="5168730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Rounded MT Bold" panose="020F0704030504030204" pitchFamily="34" charset="0"/>
                <a:cs typeface="Arial" panose="020B0604020202090204" pitchFamily="34" charset="0"/>
              </a:rPr>
              <a:t>Aurora-Key</a:t>
            </a:r>
            <a:endParaRPr lang="zh-CN" altLang="en-US" dirty="0">
              <a:latin typeface="Arial Rounded MT Bold" panose="020F070403050403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5027" y="5353396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Rounded MT Bold" panose="020F0704030504030204" pitchFamily="34" charset="0"/>
                <a:cs typeface="Arial" panose="020B0604020202090204" pitchFamily="34" charset="0"/>
              </a:rPr>
              <a:t>Aurora-Bank</a:t>
            </a:r>
            <a:endParaRPr lang="zh-CN" altLang="en-US" dirty="0">
              <a:latin typeface="Arial Rounded MT Bold" panose="020F0704030504030204" pitchFamily="34" charset="0"/>
              <a:cs typeface="Arial" panose="020B0604020202090204" pitchFamily="34" charset="0"/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2863302" y="4414196"/>
            <a:ext cx="943928" cy="33041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5396874" y="4401469"/>
            <a:ext cx="1091874" cy="33041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26" y="1672009"/>
            <a:ext cx="2069974" cy="8418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671637" y="1823259"/>
            <a:ext cx="199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Secure Session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91535" y="1055274"/>
            <a:ext cx="81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TLS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240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方正书宋_GBK</vt:lpstr>
      <vt:lpstr>Wingdings</vt:lpstr>
      <vt:lpstr>Batang</vt:lpstr>
      <vt:lpstr>Arial Rounded MT Bold</vt:lpstr>
      <vt:lpstr>等线 Light</vt:lpstr>
      <vt:lpstr>汉仪中等线KW</vt:lpstr>
      <vt:lpstr>微软雅黑</vt:lpstr>
      <vt:lpstr>汉仪旗黑KW</vt:lpstr>
      <vt:lpstr>宋体</vt:lpstr>
      <vt:lpstr>Arial Unicode MS</vt:lpstr>
      <vt:lpstr>等线</vt:lpstr>
      <vt:lpstr>Calibri</vt:lpstr>
      <vt:lpstr>Helvetica Neue</vt:lpstr>
      <vt:lpstr>汉仪书宋二KW</vt:lpstr>
      <vt:lpstr>Apple SD Gothic Neo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MY</dc:creator>
  <cp:lastModifiedBy>maxul</cp:lastModifiedBy>
  <cp:revision>4</cp:revision>
  <dcterms:created xsi:type="dcterms:W3CDTF">2019-06-28T02:06:56Z</dcterms:created>
  <dcterms:modified xsi:type="dcterms:W3CDTF">2019-06-28T02:06:56Z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