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65" r:id="rId4"/>
    <p:sldId id="271" r:id="rId5"/>
    <p:sldId id="272" r:id="rId6"/>
    <p:sldId id="268" r:id="rId7"/>
    <p:sldId id="269" r:id="rId8"/>
    <p:sldId id="267" r:id="rId9"/>
    <p:sldId id="270" r:id="rId10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46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329C90-821C-4FEE-8D38-95440AF05F6C}" type="datetime1">
              <a:rPr lang="uk-UA" smtClean="0"/>
              <a:t>22.02.2024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2948B1-B6D3-4578-932F-6AE7124E5E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EB4C0-39CE-46C2-8670-A8E9AACFDD86}" type="datetime1">
              <a:rPr lang="uk-UA" noProof="0" smtClean="0"/>
              <a:t>22.02.2024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6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76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95438-E7FF-7935-3753-D58FE9DF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BDB6C56F-F0F9-47CC-E571-86920B4B5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FEBFC895-56FE-C7E2-31DD-46BE3F74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36C5663-3F52-37A7-B81D-5BC405D57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8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9066-80F3-DE49-2FB8-F12B415B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E446D3F0-61EC-18B1-4273-809A3212D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E3E328F9-5AED-6176-4C90-1A6251E82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360F72C-7445-3E3F-51BD-9EB3CC77D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549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256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721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642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46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ілінія 6" title="Фігура номера сторінки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0D69D8E0-4F36-43B0-92CB-CB91555C6E7E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uk-UA" noProof="0"/>
              <a:t>Додайте нижній колонтитул 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32BC87-3607-4F85-810B-C89C47055160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 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12" name="Полілінія 6" title="Фігура номера сторінки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84F0CB-BAB4-4963-A5D6-782D2FF77BD3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47E654-B440-4D1F-AF25-D15E618479F8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sp>
        <p:nvSpPr>
          <p:cNvPr id="10" name="Місце для вмісту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1" name="Місце для вмісту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55AB1-51A5-4B34-9CF2-47A51E2E97D5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876F32-9F50-4169-911A-F87A47FB47C6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50A4-7344-46B9-8FC3-01C912699B88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25132-7813-4F1A-B42F-AE8C1DF85979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sp>
        <p:nvSpPr>
          <p:cNvPr id="8" name="Місце для зображення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ілінія 6" title="Фігура номера сторінки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297AD6AF-57CE-4EC5-BFAE-379A8F92E24D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cxnSp>
        <p:nvCxnSpPr>
          <p:cNvPr id="9" name="Пряма сполучна лінія 8" title="Вертикальна лінія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7D144-681E-4E01-8F62-249DF6DD5BB9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6512E5-4D77-4AE8-B223-7D27F6CE4AEB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9" name="Місце для вмісту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5EC78-2C78-4F03-90FC-6878E18B4B94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6C25C-9019-4B5A-8189-9AA057CFC0C1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14" name="Полілінія 6" title="Фігура номера сторінки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uk-UA" noProof="0" smtClean="0"/>
              <a:pPr/>
              <a:t>‹№›</a:t>
            </a:fld>
            <a:endParaRPr lang="uk-UA" noProof="0"/>
          </a:p>
        </p:txBody>
      </p:sp>
      <p:sp>
        <p:nvSpPr>
          <p:cNvPr id="15" name="Місце для вмісту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16" name="Місце для вмісту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і об’єкт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6C21EB21-2AA5-4342-ABF5-CDF84F933C48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14" name="Полілінія 6" title="Фігура номера сторінки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uk-UA" noProof="0" smtClean="0"/>
              <a:pPr/>
              <a:t>‹№›</a:t>
            </a:fld>
            <a:endParaRPr lang="uk-UA" noProof="0"/>
          </a:p>
        </p:txBody>
      </p:sp>
      <p:sp>
        <p:nvSpPr>
          <p:cNvPr id="16" name="Місце для вмісту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uk-UA" noProof="0"/>
              <a:t>Зразок тексту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D12A0-D94E-45CB-B38E-DBAD77A03940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uk-UA" noProof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аворуч, об’єкт лівору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A15242-CAA1-4B56-B944-5F78F09F4A85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/>
              <a:t>Додайте нижній колонтитул</a:t>
            </a:r>
          </a:p>
          <a:p>
            <a:pPr rtl="0"/>
            <a:endParaRPr lang="uk-UA" noProof="0"/>
          </a:p>
        </p:txBody>
      </p:sp>
      <p:sp>
        <p:nvSpPr>
          <p:cNvPr id="6" name="Місце для вмісту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uk-UA" sz="3200" noProof="0">
                <a:cs typeface="Segoe UI" panose="020B0502040204020203" pitchFamily="34" charset="0"/>
              </a:rPr>
              <a:t>Зразок тексту</a:t>
            </a:r>
          </a:p>
        </p:txBody>
      </p:sp>
      <p:sp>
        <p:nvSpPr>
          <p:cNvPr id="8" name="Полілінія 6" title="Фігура номера сторінки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uk-UA" noProof="0"/>
              <a:t>КЛАЦНІТЬ, ЩОБ ЗМІНИТИ СТИЛЬ ЗРАЗКА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ілінія 6" title="Фігура номера сторінки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/>
              <a:t>Зразок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7A04E3FF-07CB-4A79-B85F-77C82A9E20BD}" type="datetime8">
              <a:rPr lang="uk-UA" noProof="0" smtClean="0"/>
              <a:t>22.02.2024 23:21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uk-UA" noProof="0"/>
              <a:t>Додайте нижній колонтитул </a:t>
            </a: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uk-UA" noProof="0" smtClean="0"/>
              <a:t>‹№›</a:t>
            </a:fld>
            <a:endParaRPr lang="uk-UA" noProof="0"/>
          </a:p>
        </p:txBody>
      </p:sp>
      <p:cxnSp>
        <p:nvCxnSpPr>
          <p:cNvPr id="10" name="Пряма сполучна лінія 9" title="Горизонтальна лінія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икладач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 rtlCol="0"/>
          <a:lstStyle/>
          <a:p>
            <a:pPr rtl="0"/>
            <a:r>
              <a:rPr lang="uk-UA" sz="7200" dirty="0">
                <a:solidFill>
                  <a:schemeClr val="accent1"/>
                </a:solidFill>
              </a:rPr>
              <a:t>Практичне завдання “</a:t>
            </a:r>
            <a:r>
              <a:rPr lang="en-US" sz="7200" dirty="0">
                <a:solidFill>
                  <a:schemeClr val="accent1"/>
                </a:solidFill>
              </a:rPr>
              <a:t>Work-case 2”</a:t>
            </a:r>
            <a:endParaRPr lang="uk-UA" sz="7200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819" y="5147520"/>
            <a:ext cx="7034362" cy="1052898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Segoe UI" panose="020B0502040204020203" pitchFamily="34" charset="0"/>
              </a:rPr>
              <a:t>The presentation was prepared by students group БІКС-13</a:t>
            </a:r>
          </a:p>
          <a:p>
            <a:pPr rtl="0">
              <a:lnSpc>
                <a:spcPct val="100000"/>
              </a:lnSpc>
            </a:pPr>
            <a:r>
              <a:rPr lang="en-US" sz="2800" dirty="0" err="1">
                <a:solidFill>
                  <a:schemeClr val="tx1"/>
                </a:solidFill>
                <a:cs typeface="Segoe UI" panose="020B0502040204020203" pitchFamily="34" charset="0"/>
              </a:rPr>
              <a:t>Savustian</a:t>
            </a:r>
            <a:r>
              <a:rPr lang="en-US" sz="2800" dirty="0">
                <a:solidFill>
                  <a:schemeClr val="tx1"/>
                </a:solidFill>
                <a:cs typeface="Segoe UI" panose="020B0502040204020203" pitchFamily="34" charset="0"/>
              </a:rPr>
              <a:t> Maksym and Yemets </a:t>
            </a:r>
            <a:r>
              <a:rPr lang="en-US" sz="2800" dirty="0" err="1">
                <a:solidFill>
                  <a:schemeClr val="tx1"/>
                </a:solidFill>
                <a:cs typeface="Segoe UI" panose="020B0502040204020203" pitchFamily="34" charset="0"/>
              </a:rPr>
              <a:t>Valeriia</a:t>
            </a:r>
            <a:endParaRPr lang="en-US" sz="28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endParaRPr lang="uk-UA" sz="28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Місце для номера слайда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Пряма сполучна лінія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 сполучна лінія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5857"/>
            <a:ext cx="3833906" cy="2278772"/>
          </a:xfrm>
        </p:spPr>
        <p:txBody>
          <a:bodyPr rtlCol="0">
            <a:normAutofit/>
          </a:bodyPr>
          <a:lstStyle/>
          <a:p>
            <a:pPr algn="ctr"/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situation, we installed Virtual Box. We found it on the Internet, downloaded it, and installed it</a:t>
            </a: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3600" dirty="0"/>
          </a:p>
        </p:txBody>
      </p:sp>
      <p:sp>
        <p:nvSpPr>
          <p:cNvPr id="12" name="Прямокутник: заокруглені кути 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/>
          </a:p>
        </p:txBody>
      </p:sp>
      <p:sp>
        <p:nvSpPr>
          <p:cNvPr id="18" name="Місце для вмісту 17">
            <a:extLst>
              <a:ext uri="{FF2B5EF4-FFF2-40B4-BE49-F238E27FC236}">
                <a16:creationId xmlns:a16="http://schemas.microsoft.com/office/drawing/2014/main" id="{3109554C-E83F-4BCE-51E8-C8B36D27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b="1" dirty="0">
                <a:latin typeface="+mj-lt"/>
              </a:rPr>
              <a:t>1. Встановіть на своїй домашній робочій станції </a:t>
            </a:r>
            <a:r>
              <a:rPr lang="uk-UA" b="1" dirty="0" err="1">
                <a:latin typeface="+mj-lt"/>
              </a:rPr>
              <a:t>гіпервізор</a:t>
            </a:r>
            <a:r>
              <a:rPr lang="uk-UA" b="1" dirty="0">
                <a:latin typeface="+mj-lt"/>
              </a:rPr>
              <a:t> ІІ типу – </a:t>
            </a:r>
            <a:r>
              <a:rPr lang="en-US" b="1" dirty="0">
                <a:latin typeface="+mj-lt"/>
              </a:rPr>
              <a:t>Virtual Box, VMWare Workstation, Hyper-V (</a:t>
            </a:r>
            <a:r>
              <a:rPr lang="uk-UA" b="1" dirty="0">
                <a:latin typeface="+mj-lt"/>
              </a:rPr>
              <a:t>або інший на Ваш вибір).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C58D98-CBEF-CFD0-489E-697EA5CA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44" y="2764629"/>
            <a:ext cx="2611038" cy="26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A82D21-4B8B-2E41-7D97-8B400667E1E9}"/>
              </a:ext>
            </a:extLst>
          </p:cNvPr>
          <p:cNvSpPr txBox="1"/>
          <p:nvPr/>
        </p:nvSpPr>
        <p:spPr>
          <a:xfrm>
            <a:off x="11905675" y="609601"/>
            <a:ext cx="2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2</a:t>
            </a:r>
            <a:endParaRPr lang="uk-U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заокруглені кути 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5404" y="1739840"/>
            <a:ext cx="418373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213600" y="1812610"/>
            <a:ext cx="4641006" cy="2397608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>
                <a:solidFill>
                  <a:schemeClr val="tx1"/>
                </a:solidFill>
              </a:rPr>
              <a:t>2. </a:t>
            </a:r>
            <a:r>
              <a:rPr lang="ru-RU" sz="3200" dirty="0" err="1">
                <a:solidFill>
                  <a:schemeClr val="tx1"/>
                </a:solidFill>
              </a:rPr>
              <a:t>Опишіть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набір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базових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дій</a:t>
            </a:r>
            <a:r>
              <a:rPr lang="ru-RU" sz="3200" dirty="0">
                <a:solidFill>
                  <a:schemeClr val="tx1"/>
                </a:solidFill>
              </a:rPr>
              <a:t> в </a:t>
            </a:r>
            <a:r>
              <a:rPr lang="ru-RU" sz="3200" dirty="0" err="1">
                <a:solidFill>
                  <a:schemeClr val="tx1"/>
                </a:solidFill>
              </a:rPr>
              <a:t>встановленому</a:t>
            </a:r>
            <a:r>
              <a:rPr lang="ru-RU" sz="3200" dirty="0">
                <a:solidFill>
                  <a:schemeClr val="tx1"/>
                </a:solidFill>
              </a:rPr>
              <a:t> Вами </a:t>
            </a:r>
            <a:r>
              <a:rPr lang="ru-RU" sz="3200" dirty="0" err="1">
                <a:solidFill>
                  <a:schemeClr val="tx1"/>
                </a:solidFill>
              </a:rPr>
              <a:t>гіпервізорі</a:t>
            </a:r>
            <a:r>
              <a:rPr lang="ru-RU" sz="3200" dirty="0">
                <a:solidFill>
                  <a:schemeClr val="tx1"/>
                </a:solidFill>
              </a:rPr>
              <a:t>:</a:t>
            </a:r>
            <a:endParaRPr lang="uk-UA" sz="3200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9975B72-4581-4DBC-941E-6521DE4D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714360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Текстове поле 10">
            <a:extLst>
              <a:ext uri="{FF2B5EF4-FFF2-40B4-BE49-F238E27FC236}">
                <a16:creationId xmlns:a16="http://schemas.microsoft.com/office/drawing/2014/main" id="{38514EB5-3483-49AA-8069-F74D82B84A67}"/>
              </a:ext>
            </a:extLst>
          </p:cNvPr>
          <p:cNvSpPr txBox="1"/>
          <p:nvPr/>
        </p:nvSpPr>
        <p:spPr>
          <a:xfrm>
            <a:off x="571652" y="72813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1D35B0B-D4ED-464C-873F-642CBEC70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1518432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Текстове поле 12">
            <a:extLst>
              <a:ext uri="{FF2B5EF4-FFF2-40B4-BE49-F238E27FC236}">
                <a16:creationId xmlns:a16="http://schemas.microsoft.com/office/drawing/2014/main" id="{1415C840-04E8-4B3B-A920-8B11BE41875C}"/>
              </a:ext>
            </a:extLst>
          </p:cNvPr>
          <p:cNvSpPr txBox="1"/>
          <p:nvPr/>
        </p:nvSpPr>
        <p:spPr>
          <a:xfrm>
            <a:off x="562860" y="154173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7375A3E-5AEC-448F-857F-931E05CDE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774" y="2577359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Текстове поле 14">
            <a:extLst>
              <a:ext uri="{FF2B5EF4-FFF2-40B4-BE49-F238E27FC236}">
                <a16:creationId xmlns:a16="http://schemas.microsoft.com/office/drawing/2014/main" id="{3C96C1C0-BDE5-4837-A952-08C154405894}"/>
              </a:ext>
            </a:extLst>
          </p:cNvPr>
          <p:cNvSpPr txBox="1"/>
          <p:nvPr/>
        </p:nvSpPr>
        <p:spPr>
          <a:xfrm>
            <a:off x="555088" y="261130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04EE672-043B-4A9C-9B4F-61AC099E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37" y="366936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Текстове поле 16">
            <a:extLst>
              <a:ext uri="{FF2B5EF4-FFF2-40B4-BE49-F238E27FC236}">
                <a16:creationId xmlns:a16="http://schemas.microsoft.com/office/drawing/2014/main" id="{DDA1630E-E52B-4235-9AAF-45C521F86D65}"/>
              </a:ext>
            </a:extLst>
          </p:cNvPr>
          <p:cNvSpPr txBox="1"/>
          <p:nvPr/>
        </p:nvSpPr>
        <p:spPr>
          <a:xfrm>
            <a:off x="545282" y="369377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E81ECD2-4232-42E4-A14F-84BAA99BD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4510110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Текстове поле 18">
            <a:extLst>
              <a:ext uri="{FF2B5EF4-FFF2-40B4-BE49-F238E27FC236}">
                <a16:creationId xmlns:a16="http://schemas.microsoft.com/office/drawing/2014/main" id="{CE7714F0-4FB7-4658-BE3C-A623344D3FC0}"/>
              </a:ext>
            </a:extLst>
          </p:cNvPr>
          <p:cNvSpPr txBox="1"/>
          <p:nvPr/>
        </p:nvSpPr>
        <p:spPr>
          <a:xfrm>
            <a:off x="555089" y="45279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 dirty="0"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AFF0EF1-BB55-49E5-9FD1-D567B4A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5158524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Текстове поле 20">
            <a:extLst>
              <a:ext uri="{FF2B5EF4-FFF2-40B4-BE49-F238E27FC236}">
                <a16:creationId xmlns:a16="http://schemas.microsoft.com/office/drawing/2014/main" id="{5DDF00E2-07D7-46CC-B209-3DD7ABB96991}"/>
              </a:ext>
            </a:extLst>
          </p:cNvPr>
          <p:cNvSpPr txBox="1"/>
          <p:nvPr/>
        </p:nvSpPr>
        <p:spPr>
          <a:xfrm>
            <a:off x="554949" y="517391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 dirty="0"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6659" y="688779"/>
            <a:ext cx="5743668" cy="5223072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 Creating a new virtual machine; To create a new virtual machine, you need to click "Create" and configure the machine</a:t>
            </a: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                                            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Selecting/adding hardware available for the virtual machine; You can add memory to the machine, select the number of processor cores, video card memory, audio, etc.</a:t>
            </a:r>
            <a:endParaRPr lang="ru-RU" sz="14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 Setting up a network and connecting to Wi-Fi points; To connect the machine to the Internet, I needed a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wifi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adapter, as I could not use the built-in one on my laptop.</a:t>
            </a: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                 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 Ability to work with external media (flash memory). The memory can be expanded and external media can be connected</a:t>
            </a: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       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-Ability to make slices to "roll back" the system to an earlier stage</a:t>
            </a: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   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- The ability to create a shared folder between the main and the created OS</a:t>
            </a:r>
            <a:r>
              <a:rPr lang="ru-RU" sz="14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93FA9-B5E8-F578-4D89-6560B93DB41C}"/>
              </a:ext>
            </a:extLst>
          </p:cNvPr>
          <p:cNvSpPr txBox="1"/>
          <p:nvPr/>
        </p:nvSpPr>
        <p:spPr>
          <a:xfrm>
            <a:off x="11854606" y="579028"/>
            <a:ext cx="33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3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7F0CF-9D3E-5C14-DD41-8D8C45C9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52947-51BF-C69C-97E1-4FFAD505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5857"/>
            <a:ext cx="3833906" cy="2278772"/>
          </a:xfrm>
        </p:spPr>
        <p:txBody>
          <a:bodyPr rtlCol="0">
            <a:normAutofit/>
          </a:bodyPr>
          <a:lstStyle/>
          <a:p>
            <a:pPr algn="ctr"/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3600" dirty="0"/>
          </a:p>
        </p:txBody>
      </p:sp>
      <p:sp>
        <p:nvSpPr>
          <p:cNvPr id="12" name="Прямокутник: заокруглені кути 11">
            <a:extLst>
              <a:ext uri="{FF2B5EF4-FFF2-40B4-BE49-F238E27FC236}">
                <a16:creationId xmlns:a16="http://schemas.microsoft.com/office/drawing/2014/main" id="{F0F30B27-6DF8-DEC0-C3D3-DDFBA4584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855" y="485857"/>
            <a:ext cx="4439053" cy="501702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/>
          </a:p>
        </p:txBody>
      </p:sp>
      <p:sp>
        <p:nvSpPr>
          <p:cNvPr id="18" name="Місце для вмісту 17">
            <a:extLst>
              <a:ext uri="{FF2B5EF4-FFF2-40B4-BE49-F238E27FC236}">
                <a16:creationId xmlns:a16="http://schemas.microsoft.com/office/drawing/2014/main" id="{3490F9CF-9F12-B505-3B48-F497474F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b="1" dirty="0">
                <a:latin typeface="+mj-lt"/>
              </a:rPr>
              <a:t>3. Встановіть в вашому </a:t>
            </a:r>
            <a:r>
              <a:rPr lang="uk-UA" b="1" dirty="0" err="1">
                <a:latin typeface="+mj-lt"/>
              </a:rPr>
              <a:t>гіпервізорі</a:t>
            </a:r>
            <a:r>
              <a:rPr lang="uk-UA" b="1" dirty="0">
                <a:latin typeface="+mj-lt"/>
              </a:rPr>
              <a:t> операційну систему </a:t>
            </a:r>
            <a:r>
              <a:rPr lang="en-US" b="1" dirty="0">
                <a:latin typeface="+mj-lt"/>
              </a:rPr>
              <a:t>GNU/Linux CentOS (</a:t>
            </a:r>
            <a:r>
              <a:rPr lang="uk-UA" b="1" dirty="0">
                <a:latin typeface="+mj-lt"/>
              </a:rPr>
              <a:t>або інший зручний Вам дистрибутив) у базовій конфігурації з графічною оболонкою.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E809E0-CCE4-BEBE-7D26-BE186C22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3" y="1834646"/>
            <a:ext cx="3680460" cy="2065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99257-2952-C90F-BD8F-65758FFCBB9B}"/>
              </a:ext>
            </a:extLst>
          </p:cNvPr>
          <p:cNvSpPr txBox="1"/>
          <p:nvPr/>
        </p:nvSpPr>
        <p:spPr>
          <a:xfrm>
            <a:off x="11906366" y="584261"/>
            <a:ext cx="414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4</a:t>
            </a:r>
            <a:endParaRPr lang="uk-U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8120F-EEF4-555A-25B8-D70C08BAD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B9E96-5954-8EC2-1A2C-96CB922A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847" y="1512047"/>
            <a:ext cx="5096164" cy="3410580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4. </a:t>
            </a:r>
            <a:r>
              <a:rPr lang="ru-RU" dirty="0" err="1"/>
              <a:t>Створіть</a:t>
            </a:r>
            <a:r>
              <a:rPr lang="ru-RU" dirty="0"/>
              <a:t> другу </a:t>
            </a:r>
            <a:r>
              <a:rPr lang="ru-RU" dirty="0" err="1"/>
              <a:t>віртуальну</a:t>
            </a:r>
            <a:r>
              <a:rPr lang="ru-RU" dirty="0"/>
              <a:t> машину та </a:t>
            </a:r>
            <a:r>
              <a:rPr lang="ru-RU" dirty="0" err="1"/>
              <a:t>виконайте</a:t>
            </a:r>
            <a:r>
              <a:rPr lang="ru-RU" dirty="0"/>
              <a:t> для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:</a:t>
            </a:r>
            <a:endParaRPr lang="uk-UA" dirty="0"/>
          </a:p>
        </p:txBody>
      </p:sp>
      <p:sp>
        <p:nvSpPr>
          <p:cNvPr id="4" name="Прямокутник: заокруглені кути 3">
            <a:extLst>
              <a:ext uri="{FF2B5EF4-FFF2-40B4-BE49-F238E27FC236}">
                <a16:creationId xmlns:a16="http://schemas.microsoft.com/office/drawing/2014/main" id="{222AFF63-11A6-7BFB-73EA-0F08C96D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406" y="959762"/>
            <a:ext cx="5841329" cy="509616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5C6245-FFD1-FB5D-5C37-42382463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1" y="2338566"/>
            <a:ext cx="4712767" cy="21808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63FCB7-43CE-5012-04E4-C0D7890CF411}"/>
              </a:ext>
            </a:extLst>
          </p:cNvPr>
          <p:cNvSpPr txBox="1"/>
          <p:nvPr/>
        </p:nvSpPr>
        <p:spPr>
          <a:xfrm>
            <a:off x="11886766" y="587180"/>
            <a:ext cx="4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5</a:t>
            </a:r>
            <a:endParaRPr lang="uk-U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0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21417" y="48100"/>
            <a:ext cx="10760363" cy="1409700"/>
          </a:xfrm>
        </p:spPr>
        <p:txBody>
          <a:bodyPr rtlCol="0">
            <a:normAutofit fontScale="90000"/>
          </a:bodyPr>
          <a:lstStyle/>
          <a:p>
            <a:pPr rtl="0"/>
            <a:r>
              <a:rPr lang="uk-UA" sz="3600" dirty="0"/>
              <a:t>- Встановіть у мінімальній конфігурації з термінальним вводом-виводом без графічного інтерфейсу операційну систему </a:t>
            </a:r>
            <a:r>
              <a:rPr lang="en-US" sz="3600" dirty="0"/>
              <a:t>GNU/Linux CentOS </a:t>
            </a:r>
            <a:r>
              <a:rPr lang="en-US" dirty="0"/>
              <a:t>;</a:t>
            </a:r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4836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/>
          </a:p>
        </p:txBody>
      </p:sp>
      <p:sp>
        <p:nvSpPr>
          <p:cNvPr id="9" name="Текстове поле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015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/>
          </a:p>
        </p:txBody>
      </p:sp>
      <p:sp>
        <p:nvSpPr>
          <p:cNvPr id="10" name="Текстове поле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673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sp>
        <p:nvSpPr>
          <p:cNvPr id="11" name="Текстове поле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754045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uk-UA" sz="20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4" name="Місце для вмісту 13">
            <a:extLst>
              <a:ext uri="{FF2B5EF4-FFF2-40B4-BE49-F238E27FC236}">
                <a16:creationId xmlns:a16="http://schemas.microsoft.com/office/drawing/2014/main" id="{F9C5EE6D-D9BB-7C0E-1DF0-D6A94BC8D6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4" y="2550985"/>
            <a:ext cx="3398341" cy="2632366"/>
          </a:xfrm>
          <a:prstGeom prst="rect">
            <a:avLst/>
          </a:prstGeom>
        </p:spPr>
      </p:pic>
      <p:pic>
        <p:nvPicPr>
          <p:cNvPr id="16" name="Місце для вмісту 15">
            <a:extLst>
              <a:ext uri="{FF2B5EF4-FFF2-40B4-BE49-F238E27FC236}">
                <a16:creationId xmlns:a16="http://schemas.microsoft.com/office/drawing/2014/main" id="{10B33B79-B78B-E587-EC0C-A317DD63C2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" r="7924" b="5584"/>
          <a:stretch/>
        </p:blipFill>
        <p:spPr>
          <a:xfrm>
            <a:off x="4246824" y="2550986"/>
            <a:ext cx="3698352" cy="2632365"/>
          </a:xfrm>
          <a:prstGeom prst="rect">
            <a:avLst/>
          </a:prstGeom>
        </p:spPr>
      </p:pic>
      <p:pic>
        <p:nvPicPr>
          <p:cNvPr id="17" name="Місце для вмісту 16">
            <a:extLst>
              <a:ext uri="{FF2B5EF4-FFF2-40B4-BE49-F238E27FC236}">
                <a16:creationId xmlns:a16="http://schemas.microsoft.com/office/drawing/2014/main" id="{B1B518E8-0EBC-F6AA-3423-070F44363C2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44" y="2550984"/>
            <a:ext cx="3015978" cy="2632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E9CE63-AFE4-F34C-1661-C881DEBAD0C5}"/>
              </a:ext>
            </a:extLst>
          </p:cNvPr>
          <p:cNvSpPr txBox="1"/>
          <p:nvPr/>
        </p:nvSpPr>
        <p:spPr>
          <a:xfrm>
            <a:off x="11896002" y="568284"/>
            <a:ext cx="4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6</a:t>
            </a:r>
            <a:endParaRPr lang="uk-U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846" y="1512047"/>
            <a:ext cx="5096165" cy="3734208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- </a:t>
            </a:r>
            <a:r>
              <a:rPr lang="ru-RU" dirty="0" err="1"/>
              <a:t>Встановіть</a:t>
            </a:r>
            <a:r>
              <a:rPr lang="ru-RU" dirty="0"/>
              <a:t> </a:t>
            </a:r>
            <a:r>
              <a:rPr lang="ru-RU" dirty="0" err="1"/>
              <a:t>графічну</a:t>
            </a:r>
            <a:r>
              <a:rPr lang="ru-RU" dirty="0"/>
              <a:t> </a:t>
            </a:r>
            <a:r>
              <a:rPr lang="ru-RU" dirty="0" err="1"/>
              <a:t>оболонку</a:t>
            </a:r>
            <a:r>
              <a:rPr lang="ru-RU" dirty="0"/>
              <a:t> GNOME поверх </a:t>
            </a:r>
            <a:r>
              <a:rPr lang="ru-RU" dirty="0" err="1"/>
              <a:t>встановленої</a:t>
            </a:r>
            <a:r>
              <a:rPr lang="ru-RU" dirty="0"/>
              <a:t> в </a:t>
            </a:r>
            <a:r>
              <a:rPr lang="ru-RU" dirty="0" err="1"/>
              <a:t>попередньому</a:t>
            </a:r>
            <a:r>
              <a:rPr lang="ru-RU" dirty="0"/>
              <a:t> </a:t>
            </a:r>
            <a:r>
              <a:rPr lang="ru-RU" dirty="0" err="1"/>
              <a:t>пункті</a:t>
            </a:r>
            <a:r>
              <a:rPr lang="ru-RU" dirty="0"/>
              <a:t> ОС;</a:t>
            </a:r>
            <a:endParaRPr lang="uk-UA" dirty="0"/>
          </a:p>
        </p:txBody>
      </p:sp>
      <p:sp>
        <p:nvSpPr>
          <p:cNvPr id="4" name="Прямокутник: заокруглені кути 3">
            <a:extLst>
              <a:ext uri="{FF2B5EF4-FFF2-40B4-BE49-F238E27FC236}">
                <a16:creationId xmlns:a16="http://schemas.microsoft.com/office/drawing/2014/main" id="{4C055D10-5B53-4AB5-B108-CAEA2CCD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406" y="959762"/>
            <a:ext cx="5841329" cy="5096165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65AA7-8A94-72A2-CF3A-D250C7100261}"/>
              </a:ext>
            </a:extLst>
          </p:cNvPr>
          <p:cNvSpPr txBox="1"/>
          <p:nvPr/>
        </p:nvSpPr>
        <p:spPr>
          <a:xfrm>
            <a:off x="11886766" y="587180"/>
            <a:ext cx="4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7</a:t>
            </a:r>
            <a:endParaRPr lang="uk-UA" i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5254A2A-CC92-58E7-9CBD-A26FC0C9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6" y="1944587"/>
            <a:ext cx="4279388" cy="29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заокруглені кути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473" y="1857349"/>
            <a:ext cx="4215424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2" y="2289614"/>
            <a:ext cx="3833906" cy="2278772"/>
          </a:xfrm>
        </p:spPr>
        <p:txBody>
          <a:bodyPr rtlCol="0">
            <a:normAutofit/>
          </a:bodyPr>
          <a:lstStyle/>
          <a:p>
            <a:pPr algn="ctr" rtl="0"/>
            <a:r>
              <a:rPr lang="uk-UA" sz="2400" dirty="0">
                <a:solidFill>
                  <a:schemeClr val="bg1"/>
                </a:solidFill>
                <a:latin typeface="+mn-lt"/>
              </a:rPr>
              <a:t>- Встановіть додатково ще другу графічну оболонку (їх можливий перелік можна знайти в лабораторній роботі №1) та порівняйте її можливості з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GNOME.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077" y="480972"/>
            <a:ext cx="5505450" cy="5896056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1400" dirty="0">
                <a:solidFill>
                  <a:prstClr val="black"/>
                </a:solidFill>
              </a:rPr>
              <a:t>GNOME and KDE                                                                                           GNOME: It has a clean and simple design that focuses on ergonomics and ease of use. The interface has fewer controls by default.                 KDE: Aims to be more </a:t>
            </a:r>
            <a:r>
              <a:rPr lang="en-US" sz="1400" dirty="0" err="1">
                <a:solidFill>
                  <a:prstClr val="black"/>
                </a:solidFill>
              </a:rPr>
              <a:t>customisable</a:t>
            </a:r>
            <a:r>
              <a:rPr lang="en-US" sz="1400" dirty="0">
                <a:solidFill>
                  <a:prstClr val="black"/>
                </a:solidFill>
              </a:rPr>
              <a:t> and has different themes and styles for </a:t>
            </a:r>
            <a:r>
              <a:rPr lang="en-US" sz="1400" dirty="0" err="1">
                <a:solidFill>
                  <a:prstClr val="black"/>
                </a:solidFill>
              </a:rPr>
              <a:t>personalisation</a:t>
            </a:r>
            <a:r>
              <a:rPr lang="en-US" sz="1400" dirty="0">
                <a:solidFill>
                  <a:prstClr val="black"/>
                </a:solidFill>
              </a:rPr>
              <a:t>. The interface can look more </a:t>
            </a:r>
            <a:r>
              <a:rPr lang="en-US" sz="1400" dirty="0" err="1">
                <a:solidFill>
                  <a:prstClr val="black"/>
                </a:solidFill>
              </a:rPr>
              <a:t>colourful</a:t>
            </a:r>
            <a:r>
              <a:rPr lang="en-US" sz="1400" dirty="0">
                <a:solidFill>
                  <a:prstClr val="black"/>
                </a:solidFill>
              </a:rPr>
              <a:t> and varied.                                                                                               GNOME: Generally considered to be less resource intensive, which can be important for older or less powerful computers.                           KDE: Historically seen as more resource intensive, but has been </a:t>
            </a:r>
            <a:r>
              <a:rPr lang="en-US" sz="1400" dirty="0" err="1">
                <a:solidFill>
                  <a:prstClr val="black"/>
                </a:solidFill>
              </a:rPr>
              <a:t>optimised</a:t>
            </a:r>
            <a:r>
              <a:rPr lang="en-US" sz="1400" dirty="0">
                <a:solidFill>
                  <a:prstClr val="black"/>
                </a:solidFill>
              </a:rPr>
              <a:t> over the years to run more efficiently.                          GNOME: Has limited </a:t>
            </a:r>
            <a:r>
              <a:rPr lang="en-US" sz="1400" dirty="0" err="1">
                <a:solidFill>
                  <a:prstClr val="black"/>
                </a:solidFill>
              </a:rPr>
              <a:t>customisation</a:t>
            </a:r>
            <a:r>
              <a:rPr lang="en-US" sz="1400" dirty="0">
                <a:solidFill>
                  <a:prstClr val="black"/>
                </a:solidFill>
              </a:rPr>
              <a:t> options compared to KDE, but tries to make it easy to use.                                                                     KDE: The word "</a:t>
            </a:r>
            <a:r>
              <a:rPr lang="en-US" sz="1400" dirty="0" err="1">
                <a:solidFill>
                  <a:prstClr val="black"/>
                </a:solidFill>
              </a:rPr>
              <a:t>customisation</a:t>
            </a:r>
            <a:r>
              <a:rPr lang="en-US" sz="1400" dirty="0">
                <a:solidFill>
                  <a:prstClr val="black"/>
                </a:solidFill>
              </a:rPr>
              <a:t>" is the key word for KDE. It has many options and </a:t>
            </a:r>
            <a:r>
              <a:rPr lang="en-US" sz="1400" dirty="0" err="1">
                <a:solidFill>
                  <a:prstClr val="black"/>
                </a:solidFill>
              </a:rPr>
              <a:t>personalisation</a:t>
            </a:r>
            <a:r>
              <a:rPr lang="en-US" sz="1400" dirty="0">
                <a:solidFill>
                  <a:prstClr val="black"/>
                </a:solidFill>
              </a:rPr>
              <a:t> possibilities.                                      GNOME: Uses applications such as Nautilus (file manager), GNOME Terminal, GNOME Software, etc.                                                           KDE: Applications include Dolphin (file manager), </a:t>
            </a:r>
            <a:r>
              <a:rPr lang="en-US" sz="1400" dirty="0" err="1">
                <a:solidFill>
                  <a:prstClr val="black"/>
                </a:solidFill>
              </a:rPr>
              <a:t>Konsole</a:t>
            </a:r>
            <a:r>
              <a:rPr lang="en-US" sz="1400" dirty="0">
                <a:solidFill>
                  <a:prstClr val="black"/>
                </a:solidFill>
              </a:rPr>
              <a:t> (terminal), KDE Connect for mobile device integration, etc.                                   GNOME: Part of the GNOME Project, it is the standard desktop environment for some Linux distributions.                                              KDE: Also has its own large ecosystem, but is less commonly used than GNOME.                                                                                      GNOME: Usually simplistic and built-in, but can be extended with extensions.                                                                                                      KDE: Known for its extensibility and large selection of applications to work with.</a:t>
            </a:r>
            <a:endParaRPr lang="uk" sz="14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26067-7EDE-EB34-DAB3-673D921CA104}"/>
              </a:ext>
            </a:extLst>
          </p:cNvPr>
          <p:cNvSpPr txBox="1"/>
          <p:nvPr/>
        </p:nvSpPr>
        <p:spPr>
          <a:xfrm>
            <a:off x="11886766" y="587180"/>
            <a:ext cx="4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8</a:t>
            </a:r>
            <a:endParaRPr lang="uk-U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US" dirty="0"/>
              <a:t>Conclusion</a:t>
            </a:r>
            <a:endParaRPr lang="uk-UA" dirty="0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90618" y="2283162"/>
            <a:ext cx="7610764" cy="2291676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US" sz="2800" b="1" dirty="0"/>
              <a:t>In this work, we installed a hypervisor and virtual machines, and did basic things there. We also installed 2 different graphical shells and found out what the difference between them was.</a:t>
            </a:r>
            <a:endParaRPr lang="uk-UA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73377-766C-986C-0359-7105B1ED8866}"/>
              </a:ext>
            </a:extLst>
          </p:cNvPr>
          <p:cNvSpPr txBox="1"/>
          <p:nvPr/>
        </p:nvSpPr>
        <p:spPr>
          <a:xfrm>
            <a:off x="11869282" y="596823"/>
            <a:ext cx="32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9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5247_TF33527777_Win32" id="{2E9F0D2C-D8B3-42F8-AF74-131799B1D5A7}" vid="{730AB5CE-B289-442A-B747-AA28673193F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Процедури з безпеки</Template>
  <TotalTime>75</TotalTime>
  <Words>635</Words>
  <Application>Microsoft Office PowerPoint</Application>
  <PresentationFormat>Широкий екран</PresentationFormat>
  <Paragraphs>48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Franklin Gothic Demi</vt:lpstr>
      <vt:lpstr>Franklin Gothic Medium</vt:lpstr>
      <vt:lpstr>Segoe UI</vt:lpstr>
      <vt:lpstr>Заголовки</vt:lpstr>
      <vt:lpstr>Практичне завдання “Work-case 2”</vt:lpstr>
      <vt:lpstr>   In our situation, we installed Virtual Box. We found it on the Internet, downloaded it, and installed it </vt:lpstr>
      <vt:lpstr>2. Опишіть набір базових дій в встановленому Вами гіпервізорі:</vt:lpstr>
      <vt:lpstr>   </vt:lpstr>
      <vt:lpstr>4. Створіть другу віртуальну машину та виконайте для неї наступні дії:</vt:lpstr>
      <vt:lpstr>- Встановіть у мінімальній конфігурації з термінальним вводом-виводом без графічного інтерфейсу операційну систему GNU/Linux CentOS ;</vt:lpstr>
      <vt:lpstr>- Встановіть графічну оболонку GNOME поверх встановленої в попередньому пункті ОС;</vt:lpstr>
      <vt:lpstr>- Встановіть додатково ще другу графічну оболонку (їх можливий перелік можна знайти в лабораторній роботі №1) та порівняйте її можливості з GNOME.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Практичне завдання “Work-case 2”</dc:title>
  <dc:creator>Lera Yemets</dc:creator>
  <cp:lastModifiedBy>Lera Yemets</cp:lastModifiedBy>
  <cp:revision>1</cp:revision>
  <dcterms:created xsi:type="dcterms:W3CDTF">2024-02-22T21:21:46Z</dcterms:created>
  <dcterms:modified xsi:type="dcterms:W3CDTF">2024-02-22T22:37:26Z</dcterms:modified>
</cp:coreProperties>
</file>