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5" r:id="rId6"/>
    <p:sldId id="273" r:id="rId7"/>
    <p:sldId id="274" r:id="rId8"/>
    <p:sldId id="27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61" r:id="rId18"/>
  </p:sldIdLst>
  <p:sldSz cx="9144000" cy="6858000" type="screen4x3"/>
  <p:notesSz cx="6858000" cy="9144000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50" y="251044"/>
            <a:ext cx="696595" cy="9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B7A7-9C4D-4AAC-88E2-B5A5A02A933A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479" y="302640"/>
            <a:ext cx="8692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Уведомления/Демонстрация: </a:t>
            </a:r>
            <a:r>
              <a:rPr lang="ru-RU" sz="1300" b="1" u="sng" dirty="0"/>
              <a:t>Состояние авто</a:t>
            </a:r>
            <a:r>
              <a:rPr lang="ru-RU" sz="1300" b="1" dirty="0"/>
              <a:t> </a:t>
            </a:r>
            <a:r>
              <a:rPr lang="ru-RU" sz="1100" b="1" dirty="0"/>
              <a:t>(главное) – </a:t>
            </a:r>
            <a:r>
              <a:rPr lang="ru-RU" sz="1100" b="1" dirty="0" err="1"/>
              <a:t>инфор</a:t>
            </a:r>
            <a:r>
              <a:rPr lang="ru-RU" sz="1100" b="1" dirty="0"/>
              <a:t> кнопки, при нажатии на кот перекидываешься в Истории уведомлений</a:t>
            </a:r>
          </a:p>
          <a:p>
            <a:r>
              <a:rPr lang="ru-RU" sz="1100" i="1" dirty="0"/>
              <a:t>уведомления должны быть всегда под рукой</a:t>
            </a:r>
          </a:p>
          <a:p>
            <a:r>
              <a:rPr lang="ru-RU" sz="1100" b="1" dirty="0"/>
              <a:t>Уведомления о воздействии</a:t>
            </a:r>
            <a:r>
              <a:rPr lang="ru-RU" sz="1100" dirty="0"/>
              <a:t> – градации: слабая, средняя, сильная</a:t>
            </a:r>
            <a:endParaRPr lang="ru-RU" sz="1100" b="1" dirty="0"/>
          </a:p>
          <a:p>
            <a:pPr marL="361950" indent="-180975">
              <a:buFontTx/>
              <a:buChar char="-"/>
            </a:pPr>
            <a:r>
              <a:rPr lang="ru-RU" sz="1100" dirty="0"/>
              <a:t>Удар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Эвакуация</a:t>
            </a:r>
          </a:p>
          <a:p>
            <a:r>
              <a:rPr lang="ru-RU" sz="1100" b="1" dirty="0"/>
              <a:t>Уведомления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дверей авто (закрыто/открыто)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фар авто (выключен/выключен)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479" y="1897358"/>
            <a:ext cx="896869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Техническое Обслуживание</a:t>
            </a:r>
            <a:r>
              <a:rPr lang="ru-RU" sz="1100" b="1" dirty="0"/>
              <a:t> – планирование расходов (главное)</a:t>
            </a:r>
          </a:p>
          <a:p>
            <a:r>
              <a:rPr lang="ru-RU" sz="1100" b="1" dirty="0"/>
              <a:t>Страница: Сроки ТО - </a:t>
            </a:r>
            <a:r>
              <a:rPr lang="ru-RU" sz="1100" dirty="0"/>
              <a:t>Список сервисных работ (списком и </a:t>
            </a:r>
            <a:r>
              <a:rPr lang="ru-RU" sz="1100" dirty="0" err="1" smtClean="0"/>
              <a:t>календар</a:t>
            </a:r>
            <a:r>
              <a:rPr lang="ru-RU" sz="1100" dirty="0" smtClean="0"/>
              <a:t>)</a:t>
            </a:r>
            <a:endParaRPr lang="ru-RU" sz="1100" dirty="0"/>
          </a:p>
          <a:p>
            <a:pPr marL="361950" lvl="1" indent="-171450">
              <a:buFontTx/>
              <a:buChar char="-"/>
            </a:pPr>
            <a:r>
              <a:rPr lang="ru-RU" sz="1100" dirty="0"/>
              <a:t>Название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Приблизительная цена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км)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дней) формат: </a:t>
            </a:r>
            <a:r>
              <a:rPr lang="ru-RU" sz="1100" dirty="0" err="1"/>
              <a:t>хх</a:t>
            </a:r>
            <a:r>
              <a:rPr lang="ru-RU" sz="1100" dirty="0"/>
              <a:t> </a:t>
            </a:r>
            <a:r>
              <a:rPr lang="ru-RU" sz="1100" dirty="0" err="1"/>
              <a:t>дн</a:t>
            </a:r>
            <a:r>
              <a:rPr lang="ru-RU" sz="1100" dirty="0"/>
              <a:t>/</a:t>
            </a:r>
            <a:r>
              <a:rPr lang="ru-RU" sz="1100" dirty="0" err="1"/>
              <a:t>мес</a:t>
            </a:r>
            <a:r>
              <a:rPr lang="ru-RU" sz="1100" dirty="0"/>
              <a:t> + </a:t>
            </a:r>
            <a:r>
              <a:rPr lang="ru-RU" sz="1100" dirty="0" err="1"/>
              <a:t>хх.хх.хххх</a:t>
            </a:r>
            <a:r>
              <a:rPr lang="ru-RU" sz="1100" dirty="0"/>
              <a:t> (календарная дата)</a:t>
            </a:r>
          </a:p>
          <a:p>
            <a:pPr marL="0" lvl="1"/>
            <a:r>
              <a:rPr lang="ru-RU" sz="1100" dirty="0"/>
              <a:t>Календарь отображается 12 </a:t>
            </a:r>
            <a:r>
              <a:rPr lang="ru-RU" sz="1100" dirty="0" err="1"/>
              <a:t>мес</a:t>
            </a:r>
            <a:r>
              <a:rPr lang="ru-RU" sz="1100" dirty="0"/>
              <a:t> на экране. Если в </a:t>
            </a:r>
            <a:r>
              <a:rPr lang="ru-RU" sz="1100" dirty="0" err="1"/>
              <a:t>мес</a:t>
            </a:r>
            <a:r>
              <a:rPr lang="ru-RU" sz="1100" dirty="0"/>
              <a:t> есть работы, </a:t>
            </a:r>
            <a:r>
              <a:rPr lang="ru-RU" sz="1100" dirty="0" err="1"/>
              <a:t>мес</a:t>
            </a:r>
            <a:r>
              <a:rPr lang="ru-RU" sz="1100" dirty="0"/>
              <a:t> отмечен цветом. </a:t>
            </a:r>
            <a:r>
              <a:rPr lang="ru-RU" sz="1100" dirty="0" err="1"/>
              <a:t>Тапнув</a:t>
            </a:r>
            <a:r>
              <a:rPr lang="ru-RU" sz="1100" dirty="0"/>
              <a:t> на него, месяц разворачивается в </a:t>
            </a:r>
            <a:r>
              <a:rPr lang="ru-RU" sz="1100" dirty="0" err="1"/>
              <a:t>диал</a:t>
            </a:r>
            <a:r>
              <a:rPr lang="ru-RU" sz="1100" dirty="0"/>
              <a:t> окно. Верхняя часть кот календарный </a:t>
            </a:r>
            <a:r>
              <a:rPr lang="ru-RU" sz="1100" dirty="0" err="1"/>
              <a:t>мес</a:t>
            </a:r>
            <a:r>
              <a:rPr lang="ru-RU" sz="1100" dirty="0"/>
              <a:t>, вторая перечень работ. Размеры развернувшегося </a:t>
            </a:r>
            <a:r>
              <a:rPr lang="ru-RU" sz="1100" dirty="0" err="1"/>
              <a:t>мес</a:t>
            </a:r>
            <a:r>
              <a:rPr lang="ru-RU" sz="1100" dirty="0"/>
              <a:t> не меняются. Список </a:t>
            </a:r>
            <a:r>
              <a:rPr lang="ru-RU" sz="1100" dirty="0" err="1"/>
              <a:t>мес</a:t>
            </a:r>
            <a:r>
              <a:rPr lang="ru-RU" sz="1100" dirty="0"/>
              <a:t> – </a:t>
            </a:r>
            <a:r>
              <a:rPr lang="ru-RU" sz="1100" dirty="0" err="1"/>
              <a:t>скроллится</a:t>
            </a:r>
            <a:r>
              <a:rPr lang="ru-RU" sz="1100" dirty="0"/>
              <a:t>.</a:t>
            </a:r>
          </a:p>
          <a:p>
            <a:pPr marL="0" lvl="1"/>
            <a:r>
              <a:rPr lang="ru-RU" sz="1100" b="1" dirty="0"/>
              <a:t>Страница: История ТО </a:t>
            </a:r>
            <a:r>
              <a:rPr lang="ru-RU" sz="1100" dirty="0"/>
              <a:t>– категории: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проделанной работы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автосервиса проводившего </a:t>
            </a:r>
            <a:r>
              <a:rPr lang="ru-RU" sz="1100" dirty="0" smtClean="0">
                <a:solidFill>
                  <a:prstClr val="black"/>
                </a:solidFill>
              </a:rPr>
              <a:t>работы</a:t>
            </a:r>
            <a:endParaRPr lang="ru-RU" sz="1100" dirty="0">
              <a:solidFill>
                <a:srgbClr val="00B050"/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Цена</a:t>
            </a:r>
          </a:p>
          <a:p>
            <a:pPr marL="180975"/>
            <a:r>
              <a:rPr lang="ru-RU" sz="1100" i="1" dirty="0"/>
              <a:t>фильтр по дате (1 </a:t>
            </a:r>
            <a:r>
              <a:rPr lang="ru-RU" sz="1100" i="1" dirty="0" err="1"/>
              <a:t>мес</a:t>
            </a:r>
            <a:r>
              <a:rPr lang="ru-RU" sz="1100" i="1" dirty="0"/>
              <a:t> / 3 </a:t>
            </a:r>
            <a:r>
              <a:rPr lang="ru-RU" sz="1100" i="1" dirty="0" err="1"/>
              <a:t>мес</a:t>
            </a:r>
            <a:r>
              <a:rPr lang="ru-RU" sz="1100" i="1" dirty="0"/>
              <a:t> / 6 </a:t>
            </a:r>
            <a:r>
              <a:rPr lang="ru-RU" sz="1100" i="1" dirty="0" err="1"/>
              <a:t>мес</a:t>
            </a:r>
            <a:r>
              <a:rPr lang="ru-RU" sz="1100" i="1" dirty="0"/>
              <a:t> + по дате)</a:t>
            </a:r>
          </a:p>
          <a:p>
            <a:pPr marL="180975"/>
            <a:r>
              <a:rPr lang="ru-RU" sz="1100" i="1" dirty="0"/>
              <a:t>Общая сумма затраченная на ТО за весь </a:t>
            </a:r>
            <a:r>
              <a:rPr lang="ru-RU" sz="1100" i="1" dirty="0" smtClean="0"/>
              <a:t>период</a:t>
            </a:r>
            <a:endParaRPr lang="ru-RU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2479" y="4747222"/>
            <a:ext cx="4014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Кнопки: </a:t>
            </a:r>
            <a:r>
              <a:rPr lang="ru-RU" sz="1300" b="1" u="sng" dirty="0"/>
              <a:t>Помощь/ консультация автосервиса</a:t>
            </a:r>
            <a:r>
              <a:rPr lang="ru-RU" sz="1100" b="1" dirty="0"/>
              <a:t> (главное)</a:t>
            </a:r>
          </a:p>
          <a:p>
            <a:r>
              <a:rPr lang="ru-RU" sz="1100" dirty="0"/>
              <a:t>- Кнопка «Запрос помощи» у автосервиса</a:t>
            </a:r>
          </a:p>
          <a:p>
            <a:r>
              <a:rPr lang="ru-RU" sz="1100" dirty="0"/>
              <a:t>- Кнопка «Отправить мои координаты автосервису»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479" y="5422810"/>
            <a:ext cx="23192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История уведомлений</a:t>
            </a:r>
            <a:endParaRPr lang="ru-RU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479" y="5769764"/>
            <a:ext cx="1457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Настройки</a:t>
            </a:r>
            <a:endParaRPr lang="ru-RU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2479" y="6116718"/>
            <a:ext cx="3429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 err="1"/>
              <a:t>Профайл</a:t>
            </a:r>
            <a:r>
              <a:rPr lang="ru-RU" sz="1300" b="1" u="sng" dirty="0"/>
              <a:t> авто + смена </a:t>
            </a:r>
            <a:r>
              <a:rPr lang="ru-RU" sz="1300" b="1" u="sng" dirty="0" err="1"/>
              <a:t>профайла</a:t>
            </a:r>
            <a:r>
              <a:rPr lang="ru-RU" sz="1300" b="1" u="sng" dirty="0"/>
              <a:t> авто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1291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1" y="2929035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33" y="39088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280633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114311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" y="195667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759691" y="292903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5"/>
          </p:cNvCxnSpPr>
          <p:nvPr/>
        </p:nvCxnSpPr>
        <p:spPr>
          <a:xfrm>
            <a:off x="1082136" y="3252381"/>
            <a:ext cx="1095673" cy="15189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2886329" y="4503779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Овал 33"/>
          <p:cNvSpPr/>
          <p:nvPr/>
        </p:nvSpPr>
        <p:spPr>
          <a:xfrm>
            <a:off x="1425340" y="204919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34" idx="7"/>
          </p:cNvCxnSpPr>
          <p:nvPr/>
        </p:nvCxnSpPr>
        <p:spPr>
          <a:xfrm flipV="1">
            <a:off x="1747785" y="590298"/>
            <a:ext cx="1003173" cy="15143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 flipV="1">
            <a:off x="3138329" y="3747041"/>
            <a:ext cx="1236692" cy="10973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0" y="237768"/>
            <a:ext cx="1713396" cy="2559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9" name="Овал 48"/>
          <p:cNvSpPr/>
          <p:nvPr/>
        </p:nvSpPr>
        <p:spPr>
          <a:xfrm>
            <a:off x="1411122" y="317460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9" idx="6"/>
          </p:cNvCxnSpPr>
          <p:nvPr/>
        </p:nvCxnSpPr>
        <p:spPr>
          <a:xfrm flipV="1">
            <a:off x="1788890" y="936702"/>
            <a:ext cx="2939728" cy="24273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1522" y="936702"/>
            <a:ext cx="2738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на «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ic_find_mobile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 на карте появляется вторая иконка активного цвета с мобильным, после определения координат простраивается маршрут от иконки с мобильным до иконки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2132" y="6510654"/>
            <a:ext cx="4727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поставил оценку, 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имеет иной вид (!) – см. след. слайд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82" y="2929034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9" name="Прямая со стрелкой 68"/>
          <p:cNvCxnSpPr/>
          <p:nvPr/>
        </p:nvCxnSpPr>
        <p:spPr>
          <a:xfrm>
            <a:off x="7761249" y="3905799"/>
            <a:ext cx="3568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18088" y="3230228"/>
            <a:ext cx="10259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Переадресация юзера в окно телефона с набранным номером – остается только нажать кнопку «Вызов». По системной кнопке «Назад» возвращаем юзера на тот же экран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5058967" y="371638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73" idx="6"/>
          </p:cNvCxnSpPr>
          <p:nvPr/>
        </p:nvCxnSpPr>
        <p:spPr>
          <a:xfrm flipV="1">
            <a:off x="5436735" y="3905799"/>
            <a:ext cx="897158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0" y="303985"/>
            <a:ext cx="1735076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708262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3542430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" y="35424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1166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r>
              <a:rPr lang="ru-RU" sz="1500" b="1" u="sng" dirty="0" smtClean="0">
                <a:solidFill>
                  <a:schemeClr val="accent5"/>
                </a:solidFill>
              </a:rPr>
              <a:t> - </a:t>
            </a:r>
            <a:r>
              <a:rPr lang="en-GB" sz="1500" b="1" u="sng" dirty="0" err="1" smtClean="0">
                <a:solidFill>
                  <a:schemeClr val="accent5"/>
                </a:solidFill>
              </a:rPr>
              <a:t>Raiting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04531" y="2457641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>
            <a:off x="1356531" y="2798224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1104531" y="5280653"/>
            <a:ext cx="252000" cy="466583"/>
            <a:chOff x="6911856" y="2091964"/>
            <a:chExt cx="252000" cy="466583"/>
          </a:xfrm>
        </p:grpSpPr>
        <p:sp>
          <p:nvSpPr>
            <p:cNvPr id="30" name="Овал 29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30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>
            <a:stCxn id="30" idx="6"/>
          </p:cNvCxnSpPr>
          <p:nvPr/>
        </p:nvCxnSpPr>
        <p:spPr>
          <a:xfrm>
            <a:off x="1356531" y="5621236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6281522" y="2152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6" idx="7"/>
            <a:endCxn id="10" idx="1"/>
          </p:cNvCxnSpPr>
          <p:nvPr/>
        </p:nvCxnSpPr>
        <p:spPr>
          <a:xfrm flipV="1">
            <a:off x="6603967" y="2017969"/>
            <a:ext cx="695687" cy="1897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54" y="708262"/>
            <a:ext cx="1757190" cy="2619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6" y="3061169"/>
            <a:ext cx="1646282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1" name="Группа 40"/>
          <p:cNvGrpSpPr/>
          <p:nvPr/>
        </p:nvGrpSpPr>
        <p:grpSpPr>
          <a:xfrm>
            <a:off x="3546432" y="2117058"/>
            <a:ext cx="252000" cy="681166"/>
            <a:chOff x="3104573" y="1223554"/>
            <a:chExt cx="252000" cy="681166"/>
          </a:xfrm>
        </p:grpSpPr>
        <p:cxnSp>
          <p:nvCxnSpPr>
            <p:cNvPr id="42" name="Прямая со стрелкой 41"/>
            <p:cNvCxnSpPr>
              <a:stCxn id="4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3529982" y="4909402"/>
            <a:ext cx="252000" cy="681166"/>
            <a:chOff x="3104573" y="1223554"/>
            <a:chExt cx="252000" cy="681166"/>
          </a:xfrm>
        </p:grpSpPr>
        <p:cxnSp>
          <p:nvCxnSpPr>
            <p:cNvPr id="47" name="Прямая со стрелкой 46"/>
            <p:cNvCxnSpPr>
              <a:stCxn id="51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/>
            <p:cNvCxnSpPr>
              <a:stCxn id="51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185917" y="367638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Нет своей оценки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275275" y="6139345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Есть своя оценка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9435" y="5514490"/>
            <a:ext cx="273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этой части Отзывов отображается средняя температура по больнице.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2261" y="3456777"/>
            <a:ext cx="1681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5 звезд – Отлично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4 звезды – Хорошо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3 звезды – Неплохо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 звезды – 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1 звезда - Ужасно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" y="354015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списком по дефолту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0826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15" y="45178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73" y="3540153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1610236" y="108170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6"/>
          </p:cNvCxnSpPr>
          <p:nvPr/>
        </p:nvCxnSpPr>
        <p:spPr>
          <a:xfrm>
            <a:off x="1988004" y="1271113"/>
            <a:ext cx="262595" cy="2216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28418" y="149272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5" idx="4"/>
          </p:cNvCxnSpPr>
          <p:nvPr/>
        </p:nvCxnSpPr>
        <p:spPr>
          <a:xfrm>
            <a:off x="1117302" y="1871549"/>
            <a:ext cx="558487" cy="26893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13278" y="4585857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0" idx="7"/>
          </p:cNvCxnSpPr>
          <p:nvPr/>
        </p:nvCxnSpPr>
        <p:spPr>
          <a:xfrm flipV="1">
            <a:off x="2235723" y="4277241"/>
            <a:ext cx="885577" cy="36409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1188" y="587193"/>
            <a:ext cx="366276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не содержит «Рекомендации по ТО» или Рекомендованной работы с кнопкой «скрыть».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не посетил к назначенной дате или означенному пробегу Автосервис и не выполнил работу. Работа начинает обратный отсчет по дате и пробегу. Меняется цветовая схема соответственно.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АвтоСервиса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у юзера может появиться подраздел «Рекомендации по ТО от соответствующей даты». Нажав на кнопку «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», юзер имеет возможность добавить в основной список ТО рекомендованные работы. После этого у него в основном списке ТО (закреплено сверху) появляется рекомендованная работа с возможностью «Скрыть». При нажатии на кнопку «Скрыть» работы улетает в подраздел «Рекомендации по ТО».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Автосервиса, выполненные работы по ТО улетают в раздел «История ТО»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такой же экран как ТО-списком дефолтный только добавится возможность сортировать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В которой сам Автосервис проставил Дату, Цену, Пробег и Исполнителя.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Также юзер имеет возможность сам завершить работу по ТО. Для этого он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тапает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на работу. Вводит дату (по дефолту стоит настоящая), стоимость работы (после ввода отражаются цифры и приписка руб.), пробег при совершении работы (после ввода отражаются цифры и приписка км). После нажатия на кнопку «Готово», работа по ТО улетает в «История ТО». Где маркируется в графе «Исполнитель» как «Гаражный мастер».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– всплывает календарь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Цену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Пробег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8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в виде календаря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200180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86437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371909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643651" y="2400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7"/>
          </p:cNvCxnSpPr>
          <p:nvPr/>
        </p:nvCxnSpPr>
        <p:spPr>
          <a:xfrm flipV="1">
            <a:off x="966096" y="1620551"/>
            <a:ext cx="1413926" cy="8351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415953" y="307068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5"/>
          </p:cNvCxnSpPr>
          <p:nvPr/>
        </p:nvCxnSpPr>
        <p:spPr>
          <a:xfrm>
            <a:off x="1738398" y="3394027"/>
            <a:ext cx="737173" cy="6098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91033" y="152670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447221" y="4355661"/>
            <a:ext cx="210379" cy="22390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74347" y="3698936"/>
            <a:ext cx="45905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Месяц отображается в верхнем боксе целиком.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Перелистывание месяцев в году идет путем горизонтального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скролла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месяца происходит смена списка работ на соответствующий месяцу.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месяце число с работой по ТО выделено акцентным цветом.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выделенное число в месяце в боксе со списком работ на месяц «загорается» и центрируется соответствующая строка с работой.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Список работ в боксе скролится вертикально.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 rot="5400000">
            <a:off x="2714637" y="3915240"/>
            <a:ext cx="252000" cy="681166"/>
            <a:chOff x="3104573" y="1223554"/>
            <a:chExt cx="252000" cy="681166"/>
          </a:xfrm>
        </p:grpSpPr>
        <p:cxnSp>
          <p:nvCxnSpPr>
            <p:cNvPr id="21" name="Прямая со стрелкой 20"/>
            <p:cNvCxnSpPr>
              <a:stCxn id="22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/>
          <p:cNvCxnSpPr>
            <a:stCxn id="15" idx="4"/>
          </p:cNvCxnSpPr>
          <p:nvPr/>
        </p:nvCxnSpPr>
        <p:spPr>
          <a:xfrm flipH="1">
            <a:off x="3268801" y="4579565"/>
            <a:ext cx="283610" cy="717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969504" y="4817625"/>
            <a:ext cx="166598" cy="424315"/>
            <a:chOff x="3104573" y="1223554"/>
            <a:chExt cx="252000" cy="681166"/>
          </a:xfrm>
        </p:grpSpPr>
        <p:cxnSp>
          <p:nvCxnSpPr>
            <p:cNvPr id="28" name="Прямая со стрелкой 27"/>
            <p:cNvCxnSpPr>
              <a:stCxn id="29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/>
            <p:cNvCxnSpPr>
              <a:stCxn id="29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32869" y="1500672"/>
            <a:ext cx="2738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по необходимому году «загорает» строку: Плашка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#F5F5F5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Цифры окрашиваются в акцентный цвет.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11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История ТО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1968349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4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Овал 7"/>
          <p:cNvSpPr/>
          <p:nvPr/>
        </p:nvSpPr>
        <p:spPr>
          <a:xfrm>
            <a:off x="1538733" y="2076833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8" idx="7"/>
          </p:cNvCxnSpPr>
          <p:nvPr/>
        </p:nvCxnSpPr>
        <p:spPr>
          <a:xfrm flipV="1">
            <a:off x="1861178" y="1182029"/>
            <a:ext cx="1183105" cy="950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407290" y="1856994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785058" y="1773045"/>
            <a:ext cx="786942" cy="1953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97" y="819773"/>
            <a:ext cx="1730582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043345" y="3552496"/>
            <a:ext cx="38887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того как выбран тот или иной временной отрезок, перед списком наверху появляется указание на временной отрезок, по которому произведена фильтрация и сумма пересчитывается в соответствии с суммами попавшими в временной отрезок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94" y="1544887"/>
            <a:ext cx="101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Общая сумма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22" idx="2"/>
          </p:cNvCxnSpPr>
          <p:nvPr/>
        </p:nvCxnSpPr>
        <p:spPr>
          <a:xfrm flipH="1">
            <a:off x="1404997" y="1806497"/>
            <a:ext cx="92504" cy="6491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61621" y="154146"/>
            <a:ext cx="1563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всплывает календарь см. раздел «Бюджет»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БК - 1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00" y="145358"/>
            <a:ext cx="1775166" cy="263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61" y="145358"/>
            <a:ext cx="1775166" cy="263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2545127" y="355739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6"/>
          </p:cNvCxnSpPr>
          <p:nvPr/>
        </p:nvCxnSpPr>
        <p:spPr>
          <a:xfrm>
            <a:off x="2725127" y="445739"/>
            <a:ext cx="820243" cy="9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6" y="3501755"/>
            <a:ext cx="1776720" cy="25897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49" y="3501755"/>
            <a:ext cx="1773578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Овал 13"/>
          <p:cNvSpPr/>
          <p:nvPr/>
        </p:nvSpPr>
        <p:spPr>
          <a:xfrm>
            <a:off x="1629247" y="4615115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4" idx="7"/>
          </p:cNvCxnSpPr>
          <p:nvPr/>
        </p:nvCxnSpPr>
        <p:spPr>
          <a:xfrm flipV="1">
            <a:off x="1782887" y="3998362"/>
            <a:ext cx="2272818" cy="6431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4" y="6160804"/>
            <a:ext cx="3492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Время в столбце «Сейчас» идет согласно системному.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Статистика показана за период с настоящей даты 00:00 часов до настоящей даты и время.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4149" y="6136250"/>
            <a:ext cx="2264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 дефолту стоит системная дата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302" y="3000957"/>
            <a:ext cx="196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при каждом входе в приложение</a:t>
            </a:r>
          </a:p>
        </p:txBody>
      </p:sp>
      <p:sp>
        <p:nvSpPr>
          <p:cNvPr id="19" name="Овал 18"/>
          <p:cNvSpPr/>
          <p:nvPr/>
        </p:nvSpPr>
        <p:spPr>
          <a:xfrm>
            <a:off x="2717862" y="4613433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9" idx="7"/>
          </p:cNvCxnSpPr>
          <p:nvPr/>
        </p:nvCxnSpPr>
        <p:spPr>
          <a:xfrm flipV="1">
            <a:off x="2871502" y="4127141"/>
            <a:ext cx="1217337" cy="5126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55006" y="3067243"/>
            <a:ext cx="142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Общий пробег авто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871502" y="3328853"/>
            <a:ext cx="488092" cy="7210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482449" y="3723198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7" idx="7"/>
          </p:cNvCxnSpPr>
          <p:nvPr/>
        </p:nvCxnSpPr>
        <p:spPr>
          <a:xfrm flipV="1">
            <a:off x="2636089" y="2429030"/>
            <a:ext cx="844081" cy="13205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0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29" y="3325546"/>
            <a:ext cx="1784031" cy="26003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69" y="530992"/>
            <a:ext cx="1780476" cy="25951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Овал 22"/>
          <p:cNvSpPr/>
          <p:nvPr/>
        </p:nvSpPr>
        <p:spPr>
          <a:xfrm>
            <a:off x="2604212" y="1625692"/>
            <a:ext cx="522952" cy="267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030885" y="2458556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639281" y="1078777"/>
            <a:ext cx="35992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Дата установлена (Начало пути) - юзеру доступен выбор временной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точки всех запусков двигателя за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выбранную дату (с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00:00 до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23:59) как только он нажал «Готово» в календаре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Дата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установлена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(Завершение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пути) - юзеру доступен выбор временной точки всех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выкл.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двигателя за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выбранную дату (с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00:00 до 23:59 установленной даты) как только он нажал «Готово» в календаре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Выбор времени не доступен пока не установлена дата.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Во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время выбора времени, бокс статистики меняет цвет. После того как время установлено - цвет становится акцентным, что визуализирует окончание перерасчета.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выборе времени: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столбце «Сегодня» сохраняется всегда вариант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00:00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столбце «Сейчас» –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«Текущее» и 23:59.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Подсчет статистики происходит каждый раз как только меняется один из временных параметров.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«Текущее» доступно при любой дате. При нажатии на «Текущее» параметры (дата и время) выставляются в дефолтное состояние («Сейчас» и системное значение времени).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БК – 2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5" y="653644"/>
            <a:ext cx="1777402" cy="25906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4" y="3377875"/>
            <a:ext cx="1777403" cy="25906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337114" y="222757"/>
            <a:ext cx="2497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(при двигатель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вкл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): счетчик идет от 00:00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5918" y="6044079"/>
            <a:ext cx="2808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(при двигатель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выкл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): счетчик показывает данные от 00:00 до точки последнего выкл. двигателя, при этом на экране часы идут. </a:t>
            </a:r>
          </a:p>
        </p:txBody>
      </p:sp>
      <p:cxnSp>
        <p:nvCxnSpPr>
          <p:cNvPr id="37" name="Прямая со стрелкой 36"/>
          <p:cNvCxnSpPr>
            <a:endCxn id="23" idx="2"/>
          </p:cNvCxnSpPr>
          <p:nvPr/>
        </p:nvCxnSpPr>
        <p:spPr>
          <a:xfrm flipV="1">
            <a:off x="903629" y="1759224"/>
            <a:ext cx="1700583" cy="1105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114517" y="2638556"/>
            <a:ext cx="374512" cy="1264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52" idx="2"/>
          </p:cNvCxnSpPr>
          <p:nvPr/>
        </p:nvCxnSpPr>
        <p:spPr>
          <a:xfrm flipV="1">
            <a:off x="1985488" y="4558960"/>
            <a:ext cx="1646454" cy="350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631942" y="4425428"/>
            <a:ext cx="522952" cy="267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21554" y="5073004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38" y="1506584"/>
            <a:ext cx="1706305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21" y="4228893"/>
            <a:ext cx="1709425" cy="2553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80" y="3555762"/>
            <a:ext cx="1722733" cy="2557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15" y="2753798"/>
            <a:ext cx="1721346" cy="2555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74" y="105553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>
          <a:xfrm>
            <a:off x="96077" y="2156153"/>
            <a:ext cx="1711164" cy="25303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74" y="763878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Овал 3"/>
          <p:cNvSpPr/>
          <p:nvPr/>
        </p:nvSpPr>
        <p:spPr>
          <a:xfrm>
            <a:off x="749222" y="4077610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3" idx="7"/>
          </p:cNvCxnSpPr>
          <p:nvPr/>
        </p:nvCxnSpPr>
        <p:spPr>
          <a:xfrm flipV="1">
            <a:off x="735711" y="1174233"/>
            <a:ext cx="1388719" cy="274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>
            <a:spLocks noChangeAspect="1"/>
          </p:cNvSpPr>
          <p:nvPr/>
        </p:nvSpPr>
        <p:spPr>
          <a:xfrm>
            <a:off x="4922088" y="5562575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Бюджет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sp>
        <p:nvSpPr>
          <p:cNvPr id="15" name="Овал 14"/>
          <p:cNvSpPr>
            <a:spLocks noChangeAspect="1"/>
          </p:cNvSpPr>
          <p:nvPr/>
        </p:nvSpPr>
        <p:spPr>
          <a:xfrm>
            <a:off x="6152398" y="191254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65" idx="7"/>
          </p:cNvCxnSpPr>
          <p:nvPr/>
        </p:nvCxnSpPr>
        <p:spPr>
          <a:xfrm flipV="1">
            <a:off x="3795401" y="5129561"/>
            <a:ext cx="440315" cy="450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13266" y="386680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057160" y="335925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4" idx="7"/>
          </p:cNvCxnSpPr>
          <p:nvPr/>
        </p:nvCxnSpPr>
        <p:spPr>
          <a:xfrm flipV="1">
            <a:off x="1379605" y="1832807"/>
            <a:ext cx="1220654" cy="1581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6"/>
          </p:cNvCxnSpPr>
          <p:nvPr/>
        </p:nvCxnSpPr>
        <p:spPr>
          <a:xfrm flipV="1">
            <a:off x="1126990" y="4221758"/>
            <a:ext cx="997440" cy="45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581540" y="203948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47" idx="4"/>
          </p:cNvCxnSpPr>
          <p:nvPr/>
        </p:nvCxnSpPr>
        <p:spPr>
          <a:xfrm>
            <a:off x="3078173" y="1537737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2952173" y="1285737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7" idx="0"/>
          </p:cNvCxnSpPr>
          <p:nvPr/>
        </p:nvCxnSpPr>
        <p:spPr>
          <a:xfrm flipV="1">
            <a:off x="3078173" y="1071154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9" idx="4"/>
          </p:cNvCxnSpPr>
          <p:nvPr/>
        </p:nvCxnSpPr>
        <p:spPr>
          <a:xfrm>
            <a:off x="2168247" y="1791316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2042247" y="1539316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>
            <a:stCxn id="59" idx="0"/>
          </p:cNvCxnSpPr>
          <p:nvPr/>
        </p:nvCxnSpPr>
        <p:spPr>
          <a:xfrm flipV="1">
            <a:off x="2168247" y="1324733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>
            <a:spLocks noChangeAspect="1"/>
          </p:cNvSpPr>
          <p:nvPr/>
        </p:nvSpPr>
        <p:spPr>
          <a:xfrm>
            <a:off x="3472956" y="5524263"/>
            <a:ext cx="377768" cy="3788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54" y="4228805"/>
            <a:ext cx="1707397" cy="2550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60" y="1571946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0" name="Прямая со стрелкой 79"/>
          <p:cNvCxnSpPr>
            <a:stCxn id="9" idx="6"/>
          </p:cNvCxnSpPr>
          <p:nvPr/>
        </p:nvCxnSpPr>
        <p:spPr>
          <a:xfrm>
            <a:off x="5137486" y="5670575"/>
            <a:ext cx="94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>
            <a:spLocks noChangeAspect="1"/>
          </p:cNvSpPr>
          <p:nvPr/>
        </p:nvSpPr>
        <p:spPr>
          <a:xfrm>
            <a:off x="5892411" y="2630376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8" idx="5"/>
          </p:cNvCxnSpPr>
          <p:nvPr/>
        </p:nvCxnSpPr>
        <p:spPr>
          <a:xfrm>
            <a:off x="7799075" y="3020748"/>
            <a:ext cx="466758" cy="6349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>
            <a:spLocks noChangeAspect="1"/>
          </p:cNvSpPr>
          <p:nvPr/>
        </p:nvSpPr>
        <p:spPr>
          <a:xfrm>
            <a:off x="7615221" y="2836380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95" name="Группа 94"/>
          <p:cNvGrpSpPr/>
          <p:nvPr/>
        </p:nvGrpSpPr>
        <p:grpSpPr>
          <a:xfrm>
            <a:off x="6911856" y="2091964"/>
            <a:ext cx="252000" cy="681166"/>
            <a:chOff x="3104573" y="1223554"/>
            <a:chExt cx="252000" cy="681166"/>
          </a:xfrm>
        </p:grpSpPr>
        <p:cxnSp>
          <p:nvCxnSpPr>
            <p:cNvPr id="92" name="Прямая со стрелкой 91"/>
            <p:cNvCxnSpPr>
              <a:stCxn id="9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94" name="Прямая со стрелкой 93"/>
            <p:cNvCxnSpPr>
              <a:stCxn id="9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Прямая со стрелкой 95"/>
          <p:cNvCxnSpPr>
            <a:stCxn id="83" idx="6"/>
          </p:cNvCxnSpPr>
          <p:nvPr/>
        </p:nvCxnSpPr>
        <p:spPr>
          <a:xfrm flipV="1">
            <a:off x="6107809" y="2696122"/>
            <a:ext cx="575838" cy="422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31" y="83651"/>
            <a:ext cx="1706306" cy="2548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1" name="Прямая со стрелкой 60"/>
          <p:cNvCxnSpPr>
            <a:stCxn id="41" idx="7"/>
          </p:cNvCxnSpPr>
          <p:nvPr/>
        </p:nvCxnSpPr>
        <p:spPr>
          <a:xfrm flipV="1">
            <a:off x="2903985" y="1071154"/>
            <a:ext cx="1027968" cy="10238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39" y="106157"/>
            <a:ext cx="68232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Раздел: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Карта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</a:rPr>
              <a:t> с маркером авто (текущее местоположение и окружение)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Кнопка: «Найти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- поиск авто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Два маркера: телефон и КОТ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Кнопка: Маршрут от телефона до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Выпадающий лист-список категорий (располагается в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toolbar)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Ландшафт услуг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(маркер авто)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Категории: АЗС, магазины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зап.частей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мойки,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шиномонтаж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Рейтинг внутри категорий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in google play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Стоимость базовой услуги</a:t>
            </a:r>
          </a:p>
          <a:p>
            <a:pPr marL="190500" lvl="1"/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При тапе на точке (тот или иной продавец): внизу появляется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слайдбар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google map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40" y="1774646"/>
            <a:ext cx="65918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Манера вождения</a:t>
            </a:r>
            <a:r>
              <a:rPr lang="ru-RU" sz="1300" dirty="0"/>
              <a:t> (информирование в реальном времени)</a:t>
            </a:r>
            <a:endParaRPr lang="ru-RU" sz="1300" b="1" u="sng" dirty="0"/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Безопасность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Общий балл за сутки</a:t>
            </a: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 баллов за всё время вождения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Экологичность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в %</a:t>
            </a:r>
          </a:p>
          <a:p>
            <a:r>
              <a:rPr lang="ru-RU" sz="1100" b="1" dirty="0"/>
              <a:t>«Бортовой компьютер»</a:t>
            </a:r>
            <a:r>
              <a:rPr lang="ru-RU" sz="1100" dirty="0"/>
              <a:t> - категории:</a:t>
            </a:r>
            <a:endParaRPr lang="ru-RU" sz="1100" b="1" dirty="0"/>
          </a:p>
          <a:p>
            <a:pPr marL="361950" indent="-171450">
              <a:buFontTx/>
              <a:buChar char="-"/>
            </a:pPr>
            <a:r>
              <a:rPr lang="ru-RU" sz="1100" dirty="0"/>
              <a:t>Пробег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Время в пути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Средняя скорость</a:t>
            </a:r>
            <a:endParaRPr lang="ru-RU" sz="1100" b="1" dirty="0"/>
          </a:p>
          <a:p>
            <a:pPr marL="177800"/>
            <a:r>
              <a:rPr lang="ru-RU" sz="1100" dirty="0"/>
              <a:t>+кнопка: «Сброс» по каждой из категории</a:t>
            </a:r>
          </a:p>
          <a:p>
            <a:pPr marL="177800"/>
            <a:r>
              <a:rPr lang="ru-RU" sz="1100" dirty="0"/>
              <a:t>+кнопка: «Старт от сброса» (необходимо всплывающее пояснение) по каждой из категории</a:t>
            </a:r>
          </a:p>
          <a:p>
            <a:pPr marL="177800"/>
            <a:r>
              <a:rPr lang="ru-RU" sz="1100" dirty="0"/>
              <a:t>+кнопка: «Старт от запуска двигателя» (необходимо всплывающее пояснение) по каждой из категории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Страница: Страховка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Номер моей страховки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Название страховой компании (будет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доп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инфо?)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 окончания страховки</a:t>
            </a:r>
          </a:p>
          <a:p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+кнопка: «Запросит новый контракт на новый полис»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340" y="4703564"/>
            <a:ext cx="87463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50000"/>
                  </a:schemeClr>
                </a:solidFill>
              </a:rPr>
              <a:t>Раздел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Бюджет авто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Категории (круговая диаграмма или столбиками)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Мойка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Заправка</a:t>
            </a:r>
          </a:p>
          <a:p>
            <a:pPr marL="361950" lvl="1" indent="-171450">
              <a:buFontTx/>
              <a:buChar char="-"/>
            </a:pP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Расходники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омывайка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фильтры и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тд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Запчасти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Парковка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Описание расходов – тап кнопку «+» - выбрать категорию из всплывающего меню снизу (поле с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иконками+подписи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) – диалоговое окно с: 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Категория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</a:t>
            </a:r>
          </a:p>
          <a:p>
            <a:pPr lvl="0"/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+ общая сумма расходов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178981" y="1726375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-175435" y="4735833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Общее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636060"/>
            <a:ext cx="3166058" cy="2843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23" y="476840"/>
            <a:ext cx="4189590" cy="36268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5918" y="3723354"/>
            <a:ext cx="1683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u="sng" dirty="0" smtClean="0"/>
              <a:t>Rounded Corners – 2dp</a:t>
            </a:r>
          </a:p>
          <a:p>
            <a:endParaRPr lang="en-GB" sz="1200" b="1" u="sng" dirty="0" smtClean="0"/>
          </a:p>
          <a:p>
            <a:r>
              <a:rPr lang="ru-RU" sz="1200" b="1" u="sng" dirty="0" smtClean="0"/>
              <a:t>Тень плашек:</a:t>
            </a:r>
          </a:p>
          <a:p>
            <a:r>
              <a:rPr lang="en-GB" sz="1200" dirty="0" smtClean="0"/>
              <a:t>Mode – Normal</a:t>
            </a:r>
          </a:p>
          <a:p>
            <a:r>
              <a:rPr lang="en-GB" sz="1200" dirty="0" smtClean="0"/>
              <a:t>Opacity – 20%</a:t>
            </a:r>
          </a:p>
          <a:p>
            <a:r>
              <a:rPr lang="en-GB" sz="1200" dirty="0" smtClean="0"/>
              <a:t>X Offset – 0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Y Offset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Blur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err="1" smtClean="0"/>
              <a:t>Color</a:t>
            </a:r>
            <a:r>
              <a:rPr lang="en-GB" sz="1200" dirty="0" smtClean="0"/>
              <a:t> - #000000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1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3" y="4367510"/>
            <a:ext cx="3371850" cy="1857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2" y="668518"/>
            <a:ext cx="2705100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668518"/>
            <a:ext cx="4219575" cy="1876425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spect="1"/>
          </p:cNvSpPr>
          <p:nvPr/>
        </p:nvSpPr>
        <p:spPr>
          <a:xfrm>
            <a:off x="152464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Title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591050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Pop-up menu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651452" y="4005237"/>
            <a:ext cx="2111233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Single-line text field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2654355"/>
            <a:ext cx="3371850" cy="2033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18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623305"/>
            <a:ext cx="3495675" cy="344805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spect="1"/>
          </p:cNvSpPr>
          <p:nvPr/>
        </p:nvSpPr>
        <p:spPr>
          <a:xfrm>
            <a:off x="192474" y="113827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Dialog win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4263665"/>
            <a:ext cx="3390900" cy="1095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63" y="3033246"/>
            <a:ext cx="374332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5453292"/>
            <a:ext cx="3295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Заставка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3" y="495869"/>
            <a:ext cx="1698067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>
            <a:spLocks noChangeAspect="1"/>
          </p:cNvSpPr>
          <p:nvPr/>
        </p:nvSpPr>
        <p:spPr>
          <a:xfrm>
            <a:off x="2825041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Регистрация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41" y="495869"/>
            <a:ext cx="1698067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83" y="495869"/>
            <a:ext cx="169806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/>
          <p:cNvSpPr txBox="1">
            <a:spLocks noChangeAspect="1"/>
          </p:cNvSpPr>
          <p:nvPr/>
        </p:nvSpPr>
        <p:spPr>
          <a:xfrm>
            <a:off x="2634701" y="3212494"/>
            <a:ext cx="192166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Основное меню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3339009" y="3661225"/>
            <a:ext cx="446049" cy="36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5672317" y="3213859"/>
            <a:ext cx="2189293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Страница «Профиль»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32" y="3567561"/>
            <a:ext cx="1893004" cy="2871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Овал 17"/>
          <p:cNvSpPr/>
          <p:nvPr/>
        </p:nvSpPr>
        <p:spPr>
          <a:xfrm>
            <a:off x="6796871" y="4234340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8" idx="3"/>
          </p:cNvCxnSpPr>
          <p:nvPr/>
        </p:nvCxnSpPr>
        <p:spPr>
          <a:xfrm flipH="1">
            <a:off x="5498630" y="4557686"/>
            <a:ext cx="1353564" cy="5161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1133" y="6440104"/>
            <a:ext cx="3072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Информация в профиле является статичной и передается в приложение из профиля на сайте.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71" y="3567561"/>
            <a:ext cx="1897792" cy="31022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3760181" y="3696754"/>
            <a:ext cx="446049" cy="36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851993" y="4255039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6"/>
          </p:cNvCxnSpPr>
          <p:nvPr/>
        </p:nvCxnSpPr>
        <p:spPr>
          <a:xfrm flipV="1">
            <a:off x="4229761" y="4409269"/>
            <a:ext cx="1193422" cy="351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3" y="468498"/>
            <a:ext cx="1897792" cy="31022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/>
          <p:cNvSpPr txBox="1">
            <a:spLocks noChangeAspect="1"/>
          </p:cNvSpPr>
          <p:nvPr/>
        </p:nvSpPr>
        <p:spPr>
          <a:xfrm>
            <a:off x="198355" y="77065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Настройки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12" y="472850"/>
            <a:ext cx="2008058" cy="29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525813" y="452206"/>
            <a:ext cx="365918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 дефолту стоит 60%.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Уровни тревоги – подстрочник меняется в зависимости от установленного значения на слайдере: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%: «Похоже, КОТ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а придавил рояль»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20%: «Ух! Мимо пронеслась фура»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40%: «Паркуются по звуку бампера»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60%: «Кто-то задел Ваш автомобиль»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80%: «Кошка греется на капоте»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100%: «На Ваше авто упало перышко»</a:t>
            </a:r>
          </a:p>
          <a:p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«Точка» на слайдере тяготеет к реперным точкам на линии.</a:t>
            </a:r>
          </a:p>
          <a:p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графе «Моб телефон для уведомлений» по дефолту стоит номер из профиля.</a:t>
            </a:r>
          </a:p>
          <a:p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Остальные графы выставлены по дефолту «Отправлять».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812742" y="295661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4" idx="7"/>
          </p:cNvCxnSpPr>
          <p:nvPr/>
        </p:nvCxnSpPr>
        <p:spPr>
          <a:xfrm flipV="1">
            <a:off x="1135187" y="2385029"/>
            <a:ext cx="1203269" cy="627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422306" y="62070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7" idx="2"/>
          </p:cNvCxnSpPr>
          <p:nvPr/>
        </p:nvCxnSpPr>
        <p:spPr>
          <a:xfrm flipH="1">
            <a:off x="2142816" y="810118"/>
            <a:ext cx="279490" cy="583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2" y="3738630"/>
            <a:ext cx="2008059" cy="29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4" name="Овал 33"/>
          <p:cNvSpPr/>
          <p:nvPr/>
        </p:nvSpPr>
        <p:spPr>
          <a:xfrm>
            <a:off x="3064042" y="1744670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207053" y="2123493"/>
            <a:ext cx="1042070" cy="28945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6609" y="3784136"/>
            <a:ext cx="3452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нажатии на кнопку «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 на клавиатуре всплывает диалоговое окно. Тогда как приложение отправляет уведомительное смс на указанный номер.</a:t>
            </a:r>
          </a:p>
          <a:p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чего юзер нажимает </a:t>
            </a:r>
            <a:r>
              <a:rPr lang="ru-RU" sz="1100" dirty="0" smtClean="0">
                <a:solidFill>
                  <a:srgbClr val="C00000"/>
                </a:solidFill>
              </a:rPr>
              <a:t>«Да»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и номер закрепляется. 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нажимает «Закрыть» - возвращаемся на ввод номера. </a:t>
            </a:r>
          </a:p>
          <a:p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желании юзер может выйти из этого заколдованного круга через системную кнопку «Назад».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39" y="3738630"/>
            <a:ext cx="2008059" cy="29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1" name="Прямая соединительная линия 40"/>
          <p:cNvCxnSpPr/>
          <p:nvPr/>
        </p:nvCxnSpPr>
        <p:spPr>
          <a:xfrm flipV="1">
            <a:off x="1290772" y="564574"/>
            <a:ext cx="446049" cy="36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8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21" y="58773"/>
            <a:ext cx="1897792" cy="31022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86843" y="166267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Уведомления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91715" y="230002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stCxn id="4" idx="7"/>
          </p:cNvCxnSpPr>
          <p:nvPr/>
        </p:nvCxnSpPr>
        <p:spPr>
          <a:xfrm flipV="1">
            <a:off x="2314160" y="1728442"/>
            <a:ext cx="1203269" cy="627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6233" y="612845"/>
            <a:ext cx="31573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Категории уведомлений:</a:t>
            </a: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Не выключены фары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ic_phara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Не закрыта машина (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ic_key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Эвакуация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ic_evacution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Удар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ic_hint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4" y="3417646"/>
            <a:ext cx="2155232" cy="3212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3" y="58773"/>
            <a:ext cx="2155232" cy="3222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9" y="3417646"/>
            <a:ext cx="2148539" cy="3212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29" y="3412641"/>
            <a:ext cx="2155233" cy="3222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986232" y="1886145"/>
            <a:ext cx="3157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Базовый цвет иконок в списке – серый.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нажатии на строке уведомления 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иконка меняет цвет на акцентный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Строка «раздвигается» появляется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доп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текст уведомления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ххх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2545004" y="177062"/>
            <a:ext cx="446049" cy="36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Down menu &amp; Alarm Dialog win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" y="1956679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97175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18" y="422952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3631673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9" y="392356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Овал 8"/>
          <p:cNvSpPr/>
          <p:nvPr/>
        </p:nvSpPr>
        <p:spPr>
          <a:xfrm>
            <a:off x="1390617" y="385458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9" idx="7"/>
          </p:cNvCxnSpPr>
          <p:nvPr/>
        </p:nvCxnSpPr>
        <p:spPr>
          <a:xfrm flipV="1">
            <a:off x="1713062" y="3088888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5058" y="148659"/>
            <a:ext cx="5358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индикатор проблем/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/уведомлений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Нет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всё неактивно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экране «Карта»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 иконка в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активном цвете, всплывает диалоговое окно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алармовым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текстом. Чел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«ЗАКРЫТЬ» диалоговое окно, иконка становится неактивна.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любом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др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экране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диалоговое окно.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не в приложении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уведомление появляется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Откуда он может закрыть уведомление.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Тапнув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по уведомлению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переадресация на экран «Карта с открытым диалоговом окном уведомления и нижнем меню с активной соответствующей иконкой».</a:t>
            </a:r>
            <a:endParaRPr lang="en-GB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но чел каким-либо образом не нажал на кнопку «ЗАКРЫТЬ» в диалоговом окне, а окно свернулось, или нажал на «Очистить» в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при попадании на экран «Карта», чел видит не дефолтный экран, а экран с диалоговым окном и нижнем меню с активной иконкой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«Хранится» для вызова по активной иконке в нижнем меню только одно уведомление. Остальные «улетают» на экран «Уведомления» (коллектор всех уведомлений приложения с датой и временем).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Если несколько уведомлений из разных категорий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диалоговые окна «выскакивают» последовательно, пока чел не закроет все.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468899" y="6169748"/>
            <a:ext cx="377768" cy="378823"/>
          </a:xfrm>
          <a:prstGeom prst="ellipse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7"/>
          </p:cNvCxnSpPr>
          <p:nvPr/>
        </p:nvCxnSpPr>
        <p:spPr>
          <a:xfrm flipV="1">
            <a:off x="3791344" y="5404050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2828" y="6440068"/>
            <a:ext cx="4165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обозначается «вспыхиванием» квадрата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48x48dp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corner 2dp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цвет: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#FF4081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, stroke - #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C2185B 1dp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opacity – 70%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5"/>
          </p:cNvCxnSpPr>
          <p:nvPr/>
        </p:nvCxnSpPr>
        <p:spPr>
          <a:xfrm>
            <a:off x="1713062" y="4177932"/>
            <a:ext cx="1109946" cy="14580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18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34240</TotalTime>
  <Words>1520</Words>
  <Application>Microsoft Office PowerPoint</Application>
  <PresentationFormat>Экран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Belozerov</dc:creator>
  <cp:lastModifiedBy>Alex Belozerov</cp:lastModifiedBy>
  <cp:revision>219</cp:revision>
  <dcterms:created xsi:type="dcterms:W3CDTF">2015-03-24T21:32:05Z</dcterms:created>
  <dcterms:modified xsi:type="dcterms:W3CDTF">2015-06-07T22:46:12Z</dcterms:modified>
</cp:coreProperties>
</file>