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3" r:id="rId5"/>
    <p:sldId id="265" r:id="rId6"/>
    <p:sldId id="273" r:id="rId7"/>
    <p:sldId id="264" r:id="rId8"/>
    <p:sldId id="266" r:id="rId9"/>
    <p:sldId id="267" r:id="rId10"/>
    <p:sldId id="268" r:id="rId11"/>
    <p:sldId id="269" r:id="rId12"/>
    <p:sldId id="270" r:id="rId13"/>
    <p:sldId id="272" r:id="rId14"/>
    <p:sldId id="271" r:id="rId15"/>
    <p:sldId id="261" r:id="rId16"/>
  </p:sldIdLst>
  <p:sldSz cx="9144000" cy="6858000" type="screen4x3"/>
  <p:notesSz cx="6858000" cy="9144000"/>
  <p:defaultTextStyle>
    <a:defPPr>
      <a:defRPr lang="ru-RU"/>
    </a:defPPr>
    <a:lvl1pPr marL="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5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9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B7A7-9C4D-4AAC-88E2-B5A5A02A933A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C940-2CD0-4EF7-B145-00993824C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61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B7A7-9C4D-4AAC-88E2-B5A5A02A933A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C940-2CD0-4EF7-B145-00993824C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31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B7A7-9C4D-4AAC-88E2-B5A5A02A933A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C940-2CD0-4EF7-B145-00993824C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56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B7A7-9C4D-4AAC-88E2-B5A5A02A933A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C940-2CD0-4EF7-B145-00993824C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17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B7A7-9C4D-4AAC-88E2-B5A5A02A933A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C940-2CD0-4EF7-B145-00993824C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32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B7A7-9C4D-4AAC-88E2-B5A5A02A933A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C940-2CD0-4EF7-B145-00993824C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09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B7A7-9C4D-4AAC-88E2-B5A5A02A933A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C940-2CD0-4EF7-B145-00993824C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807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B7A7-9C4D-4AAC-88E2-B5A5A02A933A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C940-2CD0-4EF7-B145-00993824C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572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B7A7-9C4D-4AAC-88E2-B5A5A02A933A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C940-2CD0-4EF7-B145-00993824C9C8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650" y="251044"/>
            <a:ext cx="696595" cy="96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84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B7A7-9C4D-4AAC-88E2-B5A5A02A933A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C940-2CD0-4EF7-B145-00993824C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45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B7A7-9C4D-4AAC-88E2-B5A5A02A933A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C940-2CD0-4EF7-B145-00993824C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32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AB7A7-9C4D-4AAC-88E2-B5A5A02A933A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DC940-2CD0-4EF7-B145-00993824C9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06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2.pn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2479" y="302640"/>
            <a:ext cx="86921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/>
              <a:t>Уведомления/Демонстрация: </a:t>
            </a:r>
            <a:r>
              <a:rPr lang="ru-RU" sz="1300" b="1" u="sng" dirty="0"/>
              <a:t>Состояние авто</a:t>
            </a:r>
            <a:r>
              <a:rPr lang="ru-RU" sz="1300" b="1" dirty="0"/>
              <a:t> </a:t>
            </a:r>
            <a:r>
              <a:rPr lang="ru-RU" sz="1100" b="1" dirty="0"/>
              <a:t>(главное) – </a:t>
            </a:r>
            <a:r>
              <a:rPr lang="ru-RU" sz="1100" b="1" dirty="0" err="1"/>
              <a:t>инфор</a:t>
            </a:r>
            <a:r>
              <a:rPr lang="ru-RU" sz="1100" b="1" dirty="0"/>
              <a:t> кнопки, при нажатии на кот перекидываешься в Истории уведомлений</a:t>
            </a:r>
          </a:p>
          <a:p>
            <a:r>
              <a:rPr lang="ru-RU" sz="1100" i="1" dirty="0"/>
              <a:t>уведомления должны быть всегда под рукой</a:t>
            </a:r>
          </a:p>
          <a:p>
            <a:r>
              <a:rPr lang="ru-RU" sz="1100" b="1" dirty="0"/>
              <a:t>Уведомления о воздействии</a:t>
            </a:r>
            <a:r>
              <a:rPr lang="ru-RU" sz="1100" dirty="0"/>
              <a:t> – градации: слабая, средняя, сильная</a:t>
            </a:r>
            <a:endParaRPr lang="ru-RU" sz="1100" b="1" dirty="0"/>
          </a:p>
          <a:p>
            <a:pPr marL="361950" indent="-180975">
              <a:buFontTx/>
              <a:buChar char="-"/>
            </a:pPr>
            <a:r>
              <a:rPr lang="ru-RU" sz="1100" dirty="0"/>
              <a:t>Удар</a:t>
            </a:r>
          </a:p>
          <a:p>
            <a:pPr marL="361950" indent="-180975">
              <a:buFontTx/>
              <a:buChar char="-"/>
            </a:pPr>
            <a:r>
              <a:rPr lang="ru-RU" sz="1100" dirty="0"/>
              <a:t>Эвакуация</a:t>
            </a:r>
          </a:p>
          <a:p>
            <a:r>
              <a:rPr lang="ru-RU" sz="1100" b="1" dirty="0"/>
              <a:t>Уведомления</a:t>
            </a:r>
          </a:p>
          <a:p>
            <a:pPr marL="361950" indent="-180975">
              <a:buFontTx/>
              <a:buChar char="-"/>
            </a:pPr>
            <a:r>
              <a:rPr lang="ru-RU" sz="1100" dirty="0"/>
              <a:t>Состояние дверей авто (закрыто/открыто)</a:t>
            </a:r>
          </a:p>
          <a:p>
            <a:pPr marL="361950" indent="-180975">
              <a:buFontTx/>
              <a:buChar char="-"/>
            </a:pPr>
            <a:r>
              <a:rPr lang="ru-RU" sz="1100" dirty="0"/>
              <a:t>Состояние фар авто (выключен/выключен)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2479" y="1897358"/>
            <a:ext cx="8968692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/>
              <a:t>Раздел: </a:t>
            </a:r>
            <a:r>
              <a:rPr lang="ru-RU" sz="1300" b="1" u="sng" dirty="0"/>
              <a:t>Техническое Обслуживание</a:t>
            </a:r>
            <a:r>
              <a:rPr lang="ru-RU" sz="1100" b="1" dirty="0"/>
              <a:t> – планирование расходов (главное)</a:t>
            </a:r>
          </a:p>
          <a:p>
            <a:r>
              <a:rPr lang="ru-RU" sz="1100" b="1" dirty="0"/>
              <a:t>Страница: Сроки ТО - </a:t>
            </a:r>
            <a:r>
              <a:rPr lang="ru-RU" sz="1100" dirty="0"/>
              <a:t>Список сервисных работ (списком и </a:t>
            </a:r>
            <a:r>
              <a:rPr lang="ru-RU" sz="1100" dirty="0" err="1" smtClean="0"/>
              <a:t>календар</a:t>
            </a:r>
            <a:r>
              <a:rPr lang="ru-RU" sz="1100" dirty="0" smtClean="0"/>
              <a:t>)</a:t>
            </a:r>
            <a:endParaRPr lang="ru-RU" sz="1100" dirty="0"/>
          </a:p>
          <a:p>
            <a:pPr marL="361950" lvl="1" indent="-171450">
              <a:buFontTx/>
              <a:buChar char="-"/>
            </a:pPr>
            <a:r>
              <a:rPr lang="ru-RU" sz="1100" dirty="0"/>
              <a:t>Название</a:t>
            </a:r>
          </a:p>
          <a:p>
            <a:pPr marL="361950" lvl="1" indent="-171450">
              <a:buFontTx/>
              <a:buChar char="-"/>
            </a:pPr>
            <a:r>
              <a:rPr lang="ru-RU" sz="1100" dirty="0"/>
              <a:t>Приблизительная цена</a:t>
            </a:r>
          </a:p>
          <a:p>
            <a:pPr marL="361950" lvl="1" indent="-171450">
              <a:buFontTx/>
              <a:buChar char="-"/>
            </a:pPr>
            <a:r>
              <a:rPr lang="ru-RU" sz="1100" dirty="0"/>
              <a:t>Когда надо сделать (через сколько км)</a:t>
            </a:r>
          </a:p>
          <a:p>
            <a:pPr marL="361950" lvl="1" indent="-171450">
              <a:buFontTx/>
              <a:buChar char="-"/>
            </a:pPr>
            <a:r>
              <a:rPr lang="ru-RU" sz="1100" dirty="0"/>
              <a:t>Когда надо сделать (через сколько дней) формат: </a:t>
            </a:r>
            <a:r>
              <a:rPr lang="ru-RU" sz="1100" dirty="0" err="1"/>
              <a:t>хх</a:t>
            </a:r>
            <a:r>
              <a:rPr lang="ru-RU" sz="1100" dirty="0"/>
              <a:t> </a:t>
            </a:r>
            <a:r>
              <a:rPr lang="ru-RU" sz="1100" dirty="0" err="1"/>
              <a:t>дн</a:t>
            </a:r>
            <a:r>
              <a:rPr lang="ru-RU" sz="1100" dirty="0"/>
              <a:t>/</a:t>
            </a:r>
            <a:r>
              <a:rPr lang="ru-RU" sz="1100" dirty="0" err="1"/>
              <a:t>мес</a:t>
            </a:r>
            <a:r>
              <a:rPr lang="ru-RU" sz="1100" dirty="0"/>
              <a:t> + </a:t>
            </a:r>
            <a:r>
              <a:rPr lang="ru-RU" sz="1100" dirty="0" err="1"/>
              <a:t>хх.хх.хххх</a:t>
            </a:r>
            <a:r>
              <a:rPr lang="ru-RU" sz="1100" dirty="0"/>
              <a:t> (календарная дата)</a:t>
            </a:r>
          </a:p>
          <a:p>
            <a:pPr marL="0" lvl="1"/>
            <a:r>
              <a:rPr lang="ru-RU" sz="1100" dirty="0"/>
              <a:t>Календарь отображается 12 </a:t>
            </a:r>
            <a:r>
              <a:rPr lang="ru-RU" sz="1100" dirty="0" err="1"/>
              <a:t>мес</a:t>
            </a:r>
            <a:r>
              <a:rPr lang="ru-RU" sz="1100" dirty="0"/>
              <a:t> на экране. Если в </a:t>
            </a:r>
            <a:r>
              <a:rPr lang="ru-RU" sz="1100" dirty="0" err="1"/>
              <a:t>мес</a:t>
            </a:r>
            <a:r>
              <a:rPr lang="ru-RU" sz="1100" dirty="0"/>
              <a:t> есть работы, </a:t>
            </a:r>
            <a:r>
              <a:rPr lang="ru-RU" sz="1100" dirty="0" err="1"/>
              <a:t>мес</a:t>
            </a:r>
            <a:r>
              <a:rPr lang="ru-RU" sz="1100" dirty="0"/>
              <a:t> отмечен цветом. </a:t>
            </a:r>
            <a:r>
              <a:rPr lang="ru-RU" sz="1100" dirty="0" err="1"/>
              <a:t>Тапнув</a:t>
            </a:r>
            <a:r>
              <a:rPr lang="ru-RU" sz="1100" dirty="0"/>
              <a:t> на него, месяц разворачивается в </a:t>
            </a:r>
            <a:r>
              <a:rPr lang="ru-RU" sz="1100" dirty="0" err="1"/>
              <a:t>диал</a:t>
            </a:r>
            <a:r>
              <a:rPr lang="ru-RU" sz="1100" dirty="0"/>
              <a:t> окно. Верхняя часть кот календарный </a:t>
            </a:r>
            <a:r>
              <a:rPr lang="ru-RU" sz="1100" dirty="0" err="1"/>
              <a:t>мес</a:t>
            </a:r>
            <a:r>
              <a:rPr lang="ru-RU" sz="1100" dirty="0"/>
              <a:t>, вторая перечень работ. Размеры развернувшегося </a:t>
            </a:r>
            <a:r>
              <a:rPr lang="ru-RU" sz="1100" dirty="0" err="1"/>
              <a:t>мес</a:t>
            </a:r>
            <a:r>
              <a:rPr lang="ru-RU" sz="1100" dirty="0"/>
              <a:t> не меняются. Список </a:t>
            </a:r>
            <a:r>
              <a:rPr lang="ru-RU" sz="1100" dirty="0" err="1"/>
              <a:t>мес</a:t>
            </a:r>
            <a:r>
              <a:rPr lang="ru-RU" sz="1100" dirty="0"/>
              <a:t> – </a:t>
            </a:r>
            <a:r>
              <a:rPr lang="ru-RU" sz="1100" dirty="0" err="1"/>
              <a:t>скроллится</a:t>
            </a:r>
            <a:r>
              <a:rPr lang="ru-RU" sz="1100" dirty="0"/>
              <a:t>.</a:t>
            </a:r>
          </a:p>
          <a:p>
            <a:pPr marL="0" lvl="1"/>
            <a:r>
              <a:rPr lang="ru-RU" sz="1100" b="1" dirty="0"/>
              <a:t>Страница: История ТО </a:t>
            </a:r>
            <a:r>
              <a:rPr lang="ru-RU" sz="1100" dirty="0"/>
              <a:t>– категории:</a:t>
            </a:r>
          </a:p>
          <a:p>
            <a:pPr marL="361950" lvl="1" indent="-171450">
              <a:buFontTx/>
              <a:buChar char="-"/>
            </a:pPr>
            <a:r>
              <a:rPr lang="ru-RU" sz="1100" dirty="0">
                <a:solidFill>
                  <a:prstClr val="black"/>
                </a:solidFill>
              </a:rPr>
              <a:t>Дата</a:t>
            </a:r>
          </a:p>
          <a:p>
            <a:pPr marL="361950" lvl="1" indent="-171450">
              <a:buFontTx/>
              <a:buChar char="-"/>
            </a:pPr>
            <a:r>
              <a:rPr lang="ru-RU" sz="1100" dirty="0">
                <a:solidFill>
                  <a:prstClr val="black"/>
                </a:solidFill>
              </a:rPr>
              <a:t>Название проделанной работы</a:t>
            </a:r>
          </a:p>
          <a:p>
            <a:pPr marL="361950" lvl="1" indent="-171450">
              <a:buFontTx/>
              <a:buChar char="-"/>
            </a:pPr>
            <a:r>
              <a:rPr lang="ru-RU" sz="1100" dirty="0">
                <a:solidFill>
                  <a:prstClr val="black"/>
                </a:solidFill>
              </a:rPr>
              <a:t>Название автосервиса проводившего </a:t>
            </a:r>
            <a:r>
              <a:rPr lang="ru-RU" sz="1100" dirty="0" smtClean="0">
                <a:solidFill>
                  <a:prstClr val="black"/>
                </a:solidFill>
              </a:rPr>
              <a:t>работы</a:t>
            </a:r>
            <a:endParaRPr lang="ru-RU" sz="1100" dirty="0">
              <a:solidFill>
                <a:srgbClr val="00B050"/>
              </a:solidFill>
            </a:endParaRPr>
          </a:p>
          <a:p>
            <a:pPr marL="361950" lvl="1" indent="-171450">
              <a:buFontTx/>
              <a:buChar char="-"/>
            </a:pPr>
            <a:r>
              <a:rPr lang="ru-RU" sz="1100" dirty="0">
                <a:solidFill>
                  <a:prstClr val="black"/>
                </a:solidFill>
              </a:rPr>
              <a:t>Цена</a:t>
            </a:r>
          </a:p>
          <a:p>
            <a:pPr marL="180975"/>
            <a:r>
              <a:rPr lang="ru-RU" sz="1100" i="1" dirty="0"/>
              <a:t>фильтр по дате (1 </a:t>
            </a:r>
            <a:r>
              <a:rPr lang="ru-RU" sz="1100" i="1" dirty="0" err="1"/>
              <a:t>мес</a:t>
            </a:r>
            <a:r>
              <a:rPr lang="ru-RU" sz="1100" i="1" dirty="0"/>
              <a:t> / 3 </a:t>
            </a:r>
            <a:r>
              <a:rPr lang="ru-RU" sz="1100" i="1" dirty="0" err="1"/>
              <a:t>мес</a:t>
            </a:r>
            <a:r>
              <a:rPr lang="ru-RU" sz="1100" i="1" dirty="0"/>
              <a:t> / 6 </a:t>
            </a:r>
            <a:r>
              <a:rPr lang="ru-RU" sz="1100" i="1" dirty="0" err="1"/>
              <a:t>мес</a:t>
            </a:r>
            <a:r>
              <a:rPr lang="ru-RU" sz="1100" i="1" dirty="0"/>
              <a:t> + по дате)</a:t>
            </a:r>
          </a:p>
          <a:p>
            <a:pPr marL="180975"/>
            <a:r>
              <a:rPr lang="ru-RU" sz="1100" i="1" dirty="0"/>
              <a:t>Общая сумма затраченная на ТО за весь </a:t>
            </a:r>
            <a:r>
              <a:rPr lang="ru-RU" sz="1100" i="1" dirty="0" smtClean="0"/>
              <a:t>период</a:t>
            </a:r>
            <a:endParaRPr lang="ru-RU" sz="11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22479" y="4747222"/>
            <a:ext cx="401481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/>
              <a:t>Кнопки: </a:t>
            </a:r>
            <a:r>
              <a:rPr lang="ru-RU" sz="1300" b="1" u="sng" dirty="0"/>
              <a:t>Помощь/ консультация автосервиса</a:t>
            </a:r>
            <a:r>
              <a:rPr lang="ru-RU" sz="1100" b="1" dirty="0"/>
              <a:t> (главное)</a:t>
            </a:r>
          </a:p>
          <a:p>
            <a:r>
              <a:rPr lang="ru-RU" sz="1100" dirty="0"/>
              <a:t>- Кнопка «Запрос помощи» у автосервиса</a:t>
            </a:r>
          </a:p>
          <a:p>
            <a:r>
              <a:rPr lang="ru-RU" sz="1100" dirty="0"/>
              <a:t>- Кнопка «Отправить мои координаты автосервису»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2479" y="5422810"/>
            <a:ext cx="231928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/>
              <a:t>Раздел: </a:t>
            </a:r>
            <a:r>
              <a:rPr lang="ru-RU" sz="1300" b="1" u="sng" dirty="0"/>
              <a:t>История уведомлений</a:t>
            </a:r>
            <a:endParaRPr lang="ru-RU" sz="11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22479" y="5769764"/>
            <a:ext cx="145745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/>
              <a:t>Раздел: </a:t>
            </a:r>
            <a:r>
              <a:rPr lang="ru-RU" sz="1300" b="1" u="sng" dirty="0"/>
              <a:t>Настройки</a:t>
            </a:r>
            <a:endParaRPr lang="ru-RU" sz="11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22479" y="6116718"/>
            <a:ext cx="342952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/>
              <a:t>Раздел: </a:t>
            </a:r>
            <a:r>
              <a:rPr lang="ru-RU" sz="1300" b="1" u="sng" dirty="0" err="1"/>
              <a:t>Профайл</a:t>
            </a:r>
            <a:r>
              <a:rPr lang="ru-RU" sz="1300" b="1" u="sng" dirty="0"/>
              <a:t> авто + смена </a:t>
            </a:r>
            <a:r>
              <a:rPr lang="ru-RU" sz="1300" b="1" u="sng" dirty="0" err="1"/>
              <a:t>профайла</a:t>
            </a:r>
            <a:r>
              <a:rPr lang="ru-RU" sz="1300" b="1" u="sng" dirty="0"/>
              <a:t> авто</a:t>
            </a:r>
            <a:endParaRPr lang="ru-RU" sz="1100" b="1" dirty="0"/>
          </a:p>
        </p:txBody>
      </p:sp>
    </p:spTree>
    <p:extLst>
      <p:ext uri="{BB962C8B-B14F-4D97-AF65-F5344CB8AC3E}">
        <p14:creationId xmlns:p14="http://schemas.microsoft.com/office/powerpoint/2010/main" val="212916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58" y="3540152"/>
            <a:ext cx="1736371" cy="25777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TextBox 1"/>
          <p:cNvSpPr txBox="1">
            <a:spLocks noChangeAspect="1"/>
          </p:cNvSpPr>
          <p:nvPr/>
        </p:nvSpPr>
        <p:spPr>
          <a:xfrm>
            <a:off x="185918" y="-5561"/>
            <a:ext cx="3599140" cy="308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500" b="1" u="sng" dirty="0" smtClean="0">
                <a:solidFill>
                  <a:schemeClr val="accent5"/>
                </a:solidFill>
              </a:rPr>
              <a:t>ТО – списком по дефолту</a:t>
            </a:r>
            <a:endParaRPr lang="ru-RU" sz="1500" b="1" u="sng" dirty="0">
              <a:solidFill>
                <a:schemeClr val="accent5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7" y="708262"/>
            <a:ext cx="1736371" cy="25777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115" y="451784"/>
            <a:ext cx="1736371" cy="25777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73" y="3540153"/>
            <a:ext cx="1736371" cy="25777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Овал 9"/>
          <p:cNvSpPr/>
          <p:nvPr/>
        </p:nvSpPr>
        <p:spPr>
          <a:xfrm>
            <a:off x="1610236" y="1081701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10" idx="6"/>
          </p:cNvCxnSpPr>
          <p:nvPr/>
        </p:nvCxnSpPr>
        <p:spPr>
          <a:xfrm>
            <a:off x="1988004" y="1271113"/>
            <a:ext cx="262595" cy="22161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928418" y="1492726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16" name="Прямая со стрелкой 15"/>
          <p:cNvCxnSpPr>
            <a:stCxn id="15" idx="4"/>
          </p:cNvCxnSpPr>
          <p:nvPr/>
        </p:nvCxnSpPr>
        <p:spPr>
          <a:xfrm>
            <a:off x="1117302" y="1871549"/>
            <a:ext cx="558487" cy="26893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1913278" y="4585857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21" name="Прямая со стрелкой 20"/>
          <p:cNvCxnSpPr>
            <a:stCxn id="20" idx="7"/>
          </p:cNvCxnSpPr>
          <p:nvPr/>
        </p:nvCxnSpPr>
        <p:spPr>
          <a:xfrm flipV="1">
            <a:off x="2235723" y="4277241"/>
            <a:ext cx="885577" cy="36409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31188" y="587193"/>
            <a:ext cx="3662769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Дефолтный экран не содержит «Рекомендации по ТО» или Рекомендованной работы с кнопкой «скрыть».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Если юзер не посетил к назначенной дате или означенному пробегу Автосервис и не выполнил работу. Работа начинает обратный отсчет по дате и пробегу. Меняется цветовая схема соответственно.</a:t>
            </a:r>
            <a:endParaRPr lang="ru-RU" sz="1100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После посещения </a:t>
            </a:r>
            <a:r>
              <a:rPr lang="ru-RU" sz="1100" dirty="0" err="1" smtClean="0">
                <a:solidFill>
                  <a:schemeClr val="accent1">
                    <a:lumMod val="75000"/>
                  </a:schemeClr>
                </a:solidFill>
              </a:rPr>
              <a:t>АвтоСервиса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 у юзера может появиться подраздел «Рекомендации по ТО от соответствующей даты». Нажав на кнопку «</a:t>
            </a:r>
            <a:r>
              <a:rPr lang="en-GB" sz="1100" dirty="0" smtClean="0">
                <a:solidFill>
                  <a:schemeClr val="accent1">
                    <a:lumMod val="75000"/>
                  </a:schemeClr>
                </a:solidFill>
              </a:rPr>
              <a:t>More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», юзер имеет возможность добавить в основной список ТО рекомендованные работы. После этого у него в основном списке ТО (закреплено сверху) появляется рекомендованная работа с возможностью «Скрыть». При нажатии на кнопку «Скрыть» работы улетает в подраздел «Рекомендации по ТО».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После посещения Автосервиса, выполненные работы по ТО улетают в раздел «История ТО» </a:t>
            </a:r>
            <a:r>
              <a:rPr lang="en-GB" sz="1100" dirty="0" smtClean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такой же экран как ТО-списком дефолтный только добавится возможность сортировать</a:t>
            </a:r>
            <a:r>
              <a:rPr lang="en-GB" sz="1100" dirty="0" smtClean="0">
                <a:solidFill>
                  <a:schemeClr val="accent1">
                    <a:lumMod val="75000"/>
                  </a:schemeClr>
                </a:solidFill>
              </a:rPr>
              <a:t>]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. В которой сам Автосервис проставил Дату, Цену, Пробег и Исполнителя.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Также юзер имеет возможность сам завершить работу по ТО. Для этого он </a:t>
            </a:r>
            <a:r>
              <a:rPr lang="ru-RU" sz="1100" dirty="0" err="1" smtClean="0">
                <a:solidFill>
                  <a:schemeClr val="accent1">
                    <a:lumMod val="75000"/>
                  </a:schemeClr>
                </a:solidFill>
              </a:rPr>
              <a:t>тапает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 на работу. Вводит дату (по дефолту стоит настоящая), стоимость работы (после ввода отражаются цифры и приписка руб.), пробег при совершении работы (после ввода отражаются цифры и приписка км). После нажатия на кнопку «Готово», работа по ТО улетает в «История ТО». Где маркируется в графе «Исполнитель» как «Гаражный мастер».</a:t>
            </a:r>
          </a:p>
          <a:p>
            <a:pPr marL="628598" lvl="1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При тапе на дату – всплывает календарь</a:t>
            </a:r>
          </a:p>
          <a:p>
            <a:pPr marL="628598" lvl="1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При тапе на Цену всплывает цифровая </a:t>
            </a:r>
            <a:r>
              <a:rPr lang="ru-RU" sz="1100" dirty="0" err="1" smtClean="0">
                <a:solidFill>
                  <a:schemeClr val="accent1">
                    <a:lumMod val="75000"/>
                  </a:schemeClr>
                </a:solidFill>
              </a:rPr>
              <a:t>клава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 с галкой вместо </a:t>
            </a:r>
            <a:r>
              <a:rPr lang="en-GB" sz="1100" dirty="0" smtClean="0">
                <a:solidFill>
                  <a:schemeClr val="accent1">
                    <a:lumMod val="75000"/>
                  </a:schemeClr>
                </a:solidFill>
              </a:rPr>
              <a:t>enter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628598" lvl="1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При тапе на Пробег всплывает цифровая </a:t>
            </a:r>
            <a:r>
              <a:rPr lang="ru-RU" sz="1100" dirty="0" err="1" smtClean="0">
                <a:solidFill>
                  <a:schemeClr val="accent1">
                    <a:lumMod val="75000"/>
                  </a:schemeClr>
                </a:solidFill>
              </a:rPr>
              <a:t>клава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 с галкой вместо </a:t>
            </a:r>
            <a:r>
              <a:rPr lang="en-GB" sz="1100" dirty="0" smtClean="0">
                <a:solidFill>
                  <a:schemeClr val="accent1">
                    <a:lumMod val="75000"/>
                  </a:schemeClr>
                </a:solidFill>
              </a:rPr>
              <a:t>enter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ru-RU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882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spect="1"/>
          </p:cNvSpPr>
          <p:nvPr/>
        </p:nvSpPr>
        <p:spPr>
          <a:xfrm>
            <a:off x="185918" y="-5561"/>
            <a:ext cx="3599140" cy="308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500" b="1" u="sng" dirty="0" smtClean="0">
                <a:solidFill>
                  <a:schemeClr val="accent5"/>
                </a:solidFill>
              </a:rPr>
              <a:t>ТО – в виде календаря</a:t>
            </a:r>
            <a:endParaRPr lang="ru-RU" sz="1500" b="1" u="sng" dirty="0">
              <a:solidFill>
                <a:schemeClr val="accent5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7" y="2001804"/>
            <a:ext cx="1736371" cy="25777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732" y="864379"/>
            <a:ext cx="1736371" cy="25777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732" y="3719091"/>
            <a:ext cx="1736371" cy="25777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Овал 6"/>
          <p:cNvSpPr/>
          <p:nvPr/>
        </p:nvSpPr>
        <p:spPr>
          <a:xfrm>
            <a:off x="643651" y="2400218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>
            <a:stCxn id="7" idx="7"/>
          </p:cNvCxnSpPr>
          <p:nvPr/>
        </p:nvCxnSpPr>
        <p:spPr>
          <a:xfrm flipV="1">
            <a:off x="966096" y="1620551"/>
            <a:ext cx="1413926" cy="83514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1415953" y="3070681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10" idx="5"/>
          </p:cNvCxnSpPr>
          <p:nvPr/>
        </p:nvCxnSpPr>
        <p:spPr>
          <a:xfrm>
            <a:off x="1738398" y="3394027"/>
            <a:ext cx="737173" cy="60981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2891033" y="1526705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3447221" y="4355661"/>
            <a:ext cx="210379" cy="22390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4174347" y="3698936"/>
            <a:ext cx="459051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Месяц отображается в верхнем боксе целиком.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Перелистывание месяцев в году идет путем горизонтального </a:t>
            </a:r>
            <a:r>
              <a:rPr lang="ru-RU" sz="1100" dirty="0" err="1" smtClean="0">
                <a:solidFill>
                  <a:schemeClr val="accent1">
                    <a:lumMod val="75000"/>
                  </a:schemeClr>
                </a:solidFill>
              </a:rPr>
              <a:t>скролла</a:t>
            </a:r>
            <a:endParaRPr lang="ru-RU" sz="11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При </a:t>
            </a:r>
            <a:r>
              <a:rPr lang="ru-RU" sz="1100" dirty="0" err="1" smtClean="0">
                <a:solidFill>
                  <a:schemeClr val="accent1">
                    <a:lumMod val="75000"/>
                  </a:schemeClr>
                </a:solidFill>
              </a:rPr>
              <a:t>скролле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 месяца происходит смена списка работ на соответствующий месяцу.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В месяце число с работой по ТО выделено акцентным цветом.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При тапе на выделенное число в месяце в боксе со списком работ на месяц «загорается» и центрируется соответствующая строка с работой.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Список работ в боксе скролится вертикально.</a:t>
            </a:r>
            <a:endParaRPr lang="ru-RU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0" name="Группа 19"/>
          <p:cNvGrpSpPr/>
          <p:nvPr/>
        </p:nvGrpSpPr>
        <p:grpSpPr>
          <a:xfrm rot="5400000">
            <a:off x="2714637" y="3915240"/>
            <a:ext cx="252000" cy="681166"/>
            <a:chOff x="3104573" y="1223554"/>
            <a:chExt cx="252000" cy="681166"/>
          </a:xfrm>
        </p:grpSpPr>
        <p:cxnSp>
          <p:nvCxnSpPr>
            <p:cNvPr id="21" name="Прямая со стрелкой 20"/>
            <p:cNvCxnSpPr>
              <a:stCxn id="22" idx="4"/>
            </p:cNvCxnSpPr>
            <p:nvPr/>
          </p:nvCxnSpPr>
          <p:spPr>
            <a:xfrm>
              <a:off x="3230573" y="1690137"/>
              <a:ext cx="9575" cy="21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Овал 21"/>
            <p:cNvSpPr/>
            <p:nvPr/>
          </p:nvSpPr>
          <p:spPr>
            <a:xfrm>
              <a:off x="3104573" y="1438137"/>
              <a:ext cx="252000" cy="252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cxnSp>
          <p:nvCxnSpPr>
            <p:cNvPr id="23" name="Прямая со стрелкой 22"/>
            <p:cNvCxnSpPr>
              <a:stCxn id="22" idx="0"/>
            </p:cNvCxnSpPr>
            <p:nvPr/>
          </p:nvCxnSpPr>
          <p:spPr>
            <a:xfrm flipV="1">
              <a:off x="3230573" y="1223554"/>
              <a:ext cx="0" cy="21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Прямая со стрелкой 23"/>
          <p:cNvCxnSpPr>
            <a:stCxn id="15" idx="4"/>
          </p:cNvCxnSpPr>
          <p:nvPr/>
        </p:nvCxnSpPr>
        <p:spPr>
          <a:xfrm flipH="1">
            <a:off x="3268801" y="4579565"/>
            <a:ext cx="283610" cy="71726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Группа 26"/>
          <p:cNvGrpSpPr/>
          <p:nvPr/>
        </p:nvGrpSpPr>
        <p:grpSpPr>
          <a:xfrm>
            <a:off x="2969504" y="4817625"/>
            <a:ext cx="166598" cy="424315"/>
            <a:chOff x="3104573" y="1223554"/>
            <a:chExt cx="252000" cy="681166"/>
          </a:xfrm>
        </p:grpSpPr>
        <p:cxnSp>
          <p:nvCxnSpPr>
            <p:cNvPr id="28" name="Прямая со стрелкой 27"/>
            <p:cNvCxnSpPr>
              <a:stCxn id="29" idx="4"/>
            </p:cNvCxnSpPr>
            <p:nvPr/>
          </p:nvCxnSpPr>
          <p:spPr>
            <a:xfrm>
              <a:off x="3230573" y="1690137"/>
              <a:ext cx="9575" cy="21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Овал 28"/>
            <p:cNvSpPr/>
            <p:nvPr/>
          </p:nvSpPr>
          <p:spPr>
            <a:xfrm>
              <a:off x="3104573" y="1438137"/>
              <a:ext cx="252000" cy="252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cxnSp>
          <p:nvCxnSpPr>
            <p:cNvPr id="30" name="Прямая со стрелкой 29"/>
            <p:cNvCxnSpPr>
              <a:stCxn id="29" idx="0"/>
            </p:cNvCxnSpPr>
            <p:nvPr/>
          </p:nvCxnSpPr>
          <p:spPr>
            <a:xfrm flipV="1">
              <a:off x="3230573" y="1223554"/>
              <a:ext cx="0" cy="21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4032869" y="1500672"/>
            <a:ext cx="27380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Тап по необходимому году «загорает» строку: Плашка </a:t>
            </a:r>
            <a:r>
              <a:rPr lang="en-GB" sz="1100" dirty="0" smtClean="0">
                <a:solidFill>
                  <a:schemeClr val="accent1">
                    <a:lumMod val="75000"/>
                  </a:schemeClr>
                </a:solidFill>
              </a:rPr>
              <a:t>#F5F5F5 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Цифры окрашиваются в акцентный цвет.</a:t>
            </a:r>
            <a:endParaRPr lang="ru-RU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43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211" y="819773"/>
            <a:ext cx="1730583" cy="25851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TextBox 1"/>
          <p:cNvSpPr txBox="1">
            <a:spLocks noChangeAspect="1"/>
          </p:cNvSpPr>
          <p:nvPr/>
        </p:nvSpPr>
        <p:spPr>
          <a:xfrm>
            <a:off x="185918" y="-5561"/>
            <a:ext cx="3599140" cy="308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500" b="1" u="sng" dirty="0" smtClean="0">
                <a:solidFill>
                  <a:schemeClr val="accent5"/>
                </a:solidFill>
              </a:rPr>
              <a:t>История ТО</a:t>
            </a:r>
            <a:endParaRPr lang="ru-RU" sz="1500" b="1" u="sng" dirty="0">
              <a:solidFill>
                <a:schemeClr val="accent5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18" y="1968349"/>
            <a:ext cx="1730583" cy="25851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054" y="819773"/>
            <a:ext cx="1730583" cy="25851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Овал 7"/>
          <p:cNvSpPr/>
          <p:nvPr/>
        </p:nvSpPr>
        <p:spPr>
          <a:xfrm>
            <a:off x="1538733" y="2076833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8" idx="7"/>
          </p:cNvCxnSpPr>
          <p:nvPr/>
        </p:nvCxnSpPr>
        <p:spPr>
          <a:xfrm flipV="1">
            <a:off x="1861178" y="1182029"/>
            <a:ext cx="1183105" cy="95028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3407290" y="1856994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/>
          <p:nvPr/>
        </p:nvCxnSpPr>
        <p:spPr>
          <a:xfrm flipV="1">
            <a:off x="3785058" y="1773045"/>
            <a:ext cx="786942" cy="19530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897" y="819773"/>
            <a:ext cx="1730582" cy="25851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5043345" y="3552496"/>
            <a:ext cx="388878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После того как выбран тот или иной временной отрезок, перед списком наверху появляется указание на временной отрезок, по которому произведена фильтрация и сумма пересчитывается в соответствии с суммами попавшими в временной отрезок</a:t>
            </a:r>
            <a:endParaRPr lang="ru-RU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88294" y="1544887"/>
            <a:ext cx="10184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Общая сумма</a:t>
            </a:r>
            <a:endParaRPr lang="ru-RU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3" name="Прямая со стрелкой 22"/>
          <p:cNvCxnSpPr>
            <a:stCxn id="22" idx="2"/>
          </p:cNvCxnSpPr>
          <p:nvPr/>
        </p:nvCxnSpPr>
        <p:spPr>
          <a:xfrm flipH="1">
            <a:off x="1404997" y="1806497"/>
            <a:ext cx="92504" cy="64915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61621" y="154146"/>
            <a:ext cx="15634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При тапе на дату всплывает календарь см. раздел «Бюджет»</a:t>
            </a:r>
            <a:endParaRPr lang="ru-RU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48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spect="1"/>
          </p:cNvSpPr>
          <p:nvPr/>
        </p:nvSpPr>
        <p:spPr>
          <a:xfrm>
            <a:off x="185918" y="-5561"/>
            <a:ext cx="3599140" cy="308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500" b="1" u="sng" dirty="0" smtClean="0">
                <a:solidFill>
                  <a:schemeClr val="accent5"/>
                </a:solidFill>
              </a:rPr>
              <a:t>БК - 1</a:t>
            </a:r>
            <a:endParaRPr lang="ru-RU" sz="1500" b="1" u="sng" dirty="0">
              <a:solidFill>
                <a:schemeClr val="accent5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200" y="145358"/>
            <a:ext cx="1775166" cy="26353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561" y="145358"/>
            <a:ext cx="1775166" cy="26353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Овал 6"/>
          <p:cNvSpPr/>
          <p:nvPr/>
        </p:nvSpPr>
        <p:spPr>
          <a:xfrm>
            <a:off x="2545127" y="355739"/>
            <a:ext cx="180000" cy="180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>
            <a:stCxn id="7" idx="6"/>
          </p:cNvCxnSpPr>
          <p:nvPr/>
        </p:nvCxnSpPr>
        <p:spPr>
          <a:xfrm>
            <a:off x="2725127" y="445739"/>
            <a:ext cx="820243" cy="900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646" y="3501755"/>
            <a:ext cx="1776720" cy="258970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149" y="3501755"/>
            <a:ext cx="1773578" cy="25851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Овал 13"/>
          <p:cNvSpPr/>
          <p:nvPr/>
        </p:nvSpPr>
        <p:spPr>
          <a:xfrm>
            <a:off x="1629247" y="4615115"/>
            <a:ext cx="180000" cy="180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15" name="Прямая со стрелкой 14"/>
          <p:cNvCxnSpPr>
            <a:stCxn id="14" idx="7"/>
          </p:cNvCxnSpPr>
          <p:nvPr/>
        </p:nvCxnSpPr>
        <p:spPr>
          <a:xfrm flipV="1">
            <a:off x="1782887" y="3998362"/>
            <a:ext cx="2272818" cy="64311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234" y="6160804"/>
            <a:ext cx="34921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Время в столбце «Сейчас» идет согласно системному.</a:t>
            </a:r>
            <a:endParaRPr lang="ru-RU" sz="11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Статистика показана за период с настоящей даты 00:00 часов до настоящей даты и время.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14149" y="6136250"/>
            <a:ext cx="2264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По дефолту стоит системная дата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0302" y="3000957"/>
            <a:ext cx="19624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Дефолтный экран при каждом входе в приложение</a:t>
            </a:r>
          </a:p>
        </p:txBody>
      </p:sp>
      <p:sp>
        <p:nvSpPr>
          <p:cNvPr id="19" name="Овал 18"/>
          <p:cNvSpPr/>
          <p:nvPr/>
        </p:nvSpPr>
        <p:spPr>
          <a:xfrm>
            <a:off x="2717862" y="4613433"/>
            <a:ext cx="180000" cy="180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20" name="Прямая со стрелкой 19"/>
          <p:cNvCxnSpPr>
            <a:stCxn id="19" idx="7"/>
          </p:cNvCxnSpPr>
          <p:nvPr/>
        </p:nvCxnSpPr>
        <p:spPr>
          <a:xfrm flipV="1">
            <a:off x="2871502" y="4127141"/>
            <a:ext cx="1217337" cy="51265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55006" y="3067243"/>
            <a:ext cx="14273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Общий пробег авто</a:t>
            </a:r>
          </a:p>
        </p:txBody>
      </p:sp>
      <p:cxnSp>
        <p:nvCxnSpPr>
          <p:cNvPr id="24" name="Прямая со стрелкой 23"/>
          <p:cNvCxnSpPr/>
          <p:nvPr/>
        </p:nvCxnSpPr>
        <p:spPr>
          <a:xfrm flipH="1">
            <a:off x="2871502" y="3328853"/>
            <a:ext cx="488092" cy="72104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/>
          <p:cNvSpPr/>
          <p:nvPr/>
        </p:nvSpPr>
        <p:spPr>
          <a:xfrm>
            <a:off x="2482449" y="3723198"/>
            <a:ext cx="180000" cy="180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27" idx="7"/>
          </p:cNvCxnSpPr>
          <p:nvPr/>
        </p:nvCxnSpPr>
        <p:spPr>
          <a:xfrm flipV="1">
            <a:off x="2636089" y="2429030"/>
            <a:ext cx="844081" cy="132052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302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Рисунок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029" y="3325546"/>
            <a:ext cx="1784031" cy="26003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969" y="530992"/>
            <a:ext cx="1780476" cy="259517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3" name="Овал 22"/>
          <p:cNvSpPr/>
          <p:nvPr/>
        </p:nvSpPr>
        <p:spPr>
          <a:xfrm>
            <a:off x="2604212" y="1625692"/>
            <a:ext cx="522952" cy="26706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3030885" y="2458556"/>
            <a:ext cx="180000" cy="180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4639281" y="1078777"/>
            <a:ext cx="359926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Дата установлена (Начало пути) - юзеру доступен выбор временной </a:t>
            </a:r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точки всех запусков двигателя за 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выбранную дату (с </a:t>
            </a:r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00:00 до 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23:59) как только он нажал «Готово» в календаре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Дата </a:t>
            </a:r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установлена 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(Завершение </a:t>
            </a:r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пути) - юзеру доступен выбор временной точки всех 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выкл. </a:t>
            </a:r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двигателя за 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выбранную дату (с </a:t>
            </a:r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00:00 до 23:59 установленной даты) как только он нажал «Готово» в календаре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Выбор времени не доступен пока не установлена дата.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Во </a:t>
            </a:r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время выбора времени, бокс статистики меняет цвет. После того как время установлено - цвет становится акцентным, что визуализирует окончание перерасчета.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При выборе времени:</a:t>
            </a:r>
          </a:p>
          <a:p>
            <a:pPr marL="628598" lvl="1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В </a:t>
            </a:r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столбце «Сегодня» сохраняется всегда вариант 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00:00</a:t>
            </a:r>
          </a:p>
          <a:p>
            <a:pPr marL="628598" lvl="1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в </a:t>
            </a:r>
            <a:r>
              <a:rPr lang="ru-RU" sz="1100" dirty="0">
                <a:solidFill>
                  <a:schemeClr val="accent1">
                    <a:lumMod val="75000"/>
                  </a:schemeClr>
                </a:solidFill>
              </a:rPr>
              <a:t>столбце «Сейчас» – 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«Текущее» и 23:59.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Подсчет статистики происходит каждый раз как только меняется один из временных параметров.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«Текущее» доступно при любой дате. При нажатии на «Текущее» параметры (дата и время) выставляются в дефолтное состояние («Сейчас» и системное значение времени).</a:t>
            </a:r>
            <a:endParaRPr lang="ru-RU" sz="1100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ru-RU" sz="11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>
            <a:spLocks noChangeAspect="1"/>
          </p:cNvSpPr>
          <p:nvPr/>
        </p:nvSpPr>
        <p:spPr>
          <a:xfrm>
            <a:off x="185918" y="-5561"/>
            <a:ext cx="3599140" cy="308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500" b="1" u="sng" dirty="0" smtClean="0">
                <a:solidFill>
                  <a:schemeClr val="accent5"/>
                </a:solidFill>
              </a:rPr>
              <a:t>БК – 2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15" y="653644"/>
            <a:ext cx="1777402" cy="25906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14" y="3377875"/>
            <a:ext cx="1777403" cy="25906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4" name="TextBox 33"/>
          <p:cNvSpPr txBox="1"/>
          <p:nvPr/>
        </p:nvSpPr>
        <p:spPr>
          <a:xfrm>
            <a:off x="337114" y="222757"/>
            <a:ext cx="2497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Дефолтный экран (при двигатель </a:t>
            </a:r>
            <a:r>
              <a:rPr lang="ru-RU" sz="1100" dirty="0" err="1" smtClean="0">
                <a:solidFill>
                  <a:schemeClr val="accent1">
                    <a:lumMod val="75000"/>
                  </a:schemeClr>
                </a:solidFill>
              </a:rPr>
              <a:t>вкл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): счетчик идет от 00:00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5918" y="6044079"/>
            <a:ext cx="28086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Дефолтный экран (при двигатель </a:t>
            </a:r>
            <a:r>
              <a:rPr lang="ru-RU" sz="1100" dirty="0" err="1" smtClean="0">
                <a:solidFill>
                  <a:schemeClr val="accent1">
                    <a:lumMod val="75000"/>
                  </a:schemeClr>
                </a:solidFill>
              </a:rPr>
              <a:t>выкл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): счетчик показывает данные от 00:00 до точки последнего выкл. двигателя, при этом на экране часы идут. </a:t>
            </a:r>
          </a:p>
        </p:txBody>
      </p:sp>
      <p:cxnSp>
        <p:nvCxnSpPr>
          <p:cNvPr id="37" name="Прямая со стрелкой 36"/>
          <p:cNvCxnSpPr>
            <a:endCxn id="23" idx="2"/>
          </p:cNvCxnSpPr>
          <p:nvPr/>
        </p:nvCxnSpPr>
        <p:spPr>
          <a:xfrm flipV="1">
            <a:off x="903629" y="1759224"/>
            <a:ext cx="1700583" cy="11051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V="1">
            <a:off x="2114517" y="2638556"/>
            <a:ext cx="374512" cy="12647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endCxn id="52" idx="2"/>
          </p:cNvCxnSpPr>
          <p:nvPr/>
        </p:nvCxnSpPr>
        <p:spPr>
          <a:xfrm flipV="1">
            <a:off x="1985488" y="4558960"/>
            <a:ext cx="1646454" cy="3500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Овал 51"/>
          <p:cNvSpPr/>
          <p:nvPr/>
        </p:nvSpPr>
        <p:spPr>
          <a:xfrm>
            <a:off x="3631942" y="4425428"/>
            <a:ext cx="522952" cy="26706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54" name="Овал 53"/>
          <p:cNvSpPr/>
          <p:nvPr/>
        </p:nvSpPr>
        <p:spPr>
          <a:xfrm>
            <a:off x="3621554" y="5073004"/>
            <a:ext cx="180000" cy="180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12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38" y="1506584"/>
            <a:ext cx="1706305" cy="254886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4" name="Рисунок 7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621" y="4228893"/>
            <a:ext cx="1709425" cy="25535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8" name="Рисунок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680" y="3555762"/>
            <a:ext cx="1722733" cy="25575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4" name="Рисунок 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315" y="2753798"/>
            <a:ext cx="1721346" cy="255545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174" y="105553"/>
            <a:ext cx="1706306" cy="254886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7" name="Рисунок 3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30"/>
          <a:stretch/>
        </p:blipFill>
        <p:spPr>
          <a:xfrm>
            <a:off x="96077" y="2156153"/>
            <a:ext cx="1711164" cy="253035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674" y="763878"/>
            <a:ext cx="1706306" cy="254886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Овал 3"/>
          <p:cNvSpPr/>
          <p:nvPr/>
        </p:nvSpPr>
        <p:spPr>
          <a:xfrm>
            <a:off x="749222" y="4077610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23" idx="7"/>
          </p:cNvCxnSpPr>
          <p:nvPr/>
        </p:nvCxnSpPr>
        <p:spPr>
          <a:xfrm flipV="1">
            <a:off x="735711" y="1174233"/>
            <a:ext cx="1388719" cy="274805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>
            <a:spLocks noChangeAspect="1"/>
          </p:cNvSpPr>
          <p:nvPr/>
        </p:nvSpPr>
        <p:spPr>
          <a:xfrm>
            <a:off x="4922088" y="5562575"/>
            <a:ext cx="215398" cy="216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12" name="TextBox 11"/>
          <p:cNvSpPr txBox="1">
            <a:spLocks noChangeAspect="1"/>
          </p:cNvSpPr>
          <p:nvPr/>
        </p:nvSpPr>
        <p:spPr>
          <a:xfrm>
            <a:off x="185918" y="83651"/>
            <a:ext cx="1226292" cy="308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500" b="1" u="sng" dirty="0" smtClean="0">
                <a:solidFill>
                  <a:schemeClr val="accent5"/>
                </a:solidFill>
              </a:rPr>
              <a:t>Бюджет</a:t>
            </a:r>
            <a:endParaRPr lang="ru-RU" sz="1500" b="1" u="sng" dirty="0">
              <a:solidFill>
                <a:schemeClr val="accent5"/>
              </a:solidFill>
            </a:endParaRPr>
          </a:p>
        </p:txBody>
      </p:sp>
      <p:sp>
        <p:nvSpPr>
          <p:cNvPr id="15" name="Овал 14"/>
          <p:cNvSpPr>
            <a:spLocks noChangeAspect="1"/>
          </p:cNvSpPr>
          <p:nvPr/>
        </p:nvSpPr>
        <p:spPr>
          <a:xfrm>
            <a:off x="6152398" y="1912548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16" name="Прямая со стрелкой 15"/>
          <p:cNvCxnSpPr>
            <a:stCxn id="65" idx="7"/>
          </p:cNvCxnSpPr>
          <p:nvPr/>
        </p:nvCxnSpPr>
        <p:spPr>
          <a:xfrm flipV="1">
            <a:off x="3795401" y="5129561"/>
            <a:ext cx="440315" cy="4501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Овал 22"/>
          <p:cNvSpPr/>
          <p:nvPr/>
        </p:nvSpPr>
        <p:spPr>
          <a:xfrm>
            <a:off x="413266" y="3866806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1057160" y="3359255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26" name="Прямая со стрелкой 25"/>
          <p:cNvCxnSpPr>
            <a:stCxn id="24" idx="7"/>
          </p:cNvCxnSpPr>
          <p:nvPr/>
        </p:nvCxnSpPr>
        <p:spPr>
          <a:xfrm flipV="1">
            <a:off x="1379605" y="1832807"/>
            <a:ext cx="1220654" cy="158192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4" idx="6"/>
          </p:cNvCxnSpPr>
          <p:nvPr/>
        </p:nvCxnSpPr>
        <p:spPr>
          <a:xfrm flipV="1">
            <a:off x="1126990" y="4221758"/>
            <a:ext cx="997440" cy="4526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2581540" y="2039485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42" name="Прямая со стрелкой 41"/>
          <p:cNvCxnSpPr>
            <a:stCxn id="47" idx="4"/>
          </p:cNvCxnSpPr>
          <p:nvPr/>
        </p:nvCxnSpPr>
        <p:spPr>
          <a:xfrm>
            <a:off x="3078173" y="1537737"/>
            <a:ext cx="9575" cy="214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/>
          <p:cNvSpPr/>
          <p:nvPr/>
        </p:nvSpPr>
        <p:spPr>
          <a:xfrm>
            <a:off x="2952173" y="1285737"/>
            <a:ext cx="252000" cy="252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50" name="Прямая со стрелкой 49"/>
          <p:cNvCxnSpPr>
            <a:stCxn id="47" idx="0"/>
          </p:cNvCxnSpPr>
          <p:nvPr/>
        </p:nvCxnSpPr>
        <p:spPr>
          <a:xfrm flipV="1">
            <a:off x="3078173" y="1071154"/>
            <a:ext cx="0" cy="214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59" idx="4"/>
          </p:cNvCxnSpPr>
          <p:nvPr/>
        </p:nvCxnSpPr>
        <p:spPr>
          <a:xfrm>
            <a:off x="2168247" y="1791316"/>
            <a:ext cx="9575" cy="214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2042247" y="1539316"/>
            <a:ext cx="252000" cy="252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60" name="Прямая со стрелкой 59"/>
          <p:cNvCxnSpPr>
            <a:stCxn id="59" idx="0"/>
          </p:cNvCxnSpPr>
          <p:nvPr/>
        </p:nvCxnSpPr>
        <p:spPr>
          <a:xfrm flipV="1">
            <a:off x="2168247" y="1324733"/>
            <a:ext cx="0" cy="214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>
            <a:spLocks noChangeAspect="1"/>
          </p:cNvSpPr>
          <p:nvPr/>
        </p:nvSpPr>
        <p:spPr>
          <a:xfrm>
            <a:off x="3472956" y="5524263"/>
            <a:ext cx="377768" cy="37882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pic>
        <p:nvPicPr>
          <p:cNvPr id="78" name="Рисунок 7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254" y="4228805"/>
            <a:ext cx="1707397" cy="255049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9" name="Рисунок 7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860" y="1571946"/>
            <a:ext cx="1706306" cy="254886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80" name="Прямая со стрелкой 79"/>
          <p:cNvCxnSpPr>
            <a:stCxn id="9" idx="6"/>
          </p:cNvCxnSpPr>
          <p:nvPr/>
        </p:nvCxnSpPr>
        <p:spPr>
          <a:xfrm>
            <a:off x="5137486" y="5670575"/>
            <a:ext cx="944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>
            <a:spLocks noChangeAspect="1"/>
          </p:cNvSpPr>
          <p:nvPr/>
        </p:nvSpPr>
        <p:spPr>
          <a:xfrm>
            <a:off x="5892411" y="2630376"/>
            <a:ext cx="215398" cy="216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84" name="Прямая со стрелкой 83"/>
          <p:cNvCxnSpPr>
            <a:stCxn id="88" idx="5"/>
          </p:cNvCxnSpPr>
          <p:nvPr/>
        </p:nvCxnSpPr>
        <p:spPr>
          <a:xfrm>
            <a:off x="7799075" y="3020748"/>
            <a:ext cx="466758" cy="63492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Овал 87"/>
          <p:cNvSpPr>
            <a:spLocks noChangeAspect="1"/>
          </p:cNvSpPr>
          <p:nvPr/>
        </p:nvSpPr>
        <p:spPr>
          <a:xfrm>
            <a:off x="7615221" y="2836380"/>
            <a:ext cx="215398" cy="216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grpSp>
        <p:nvGrpSpPr>
          <p:cNvPr id="95" name="Группа 94"/>
          <p:cNvGrpSpPr/>
          <p:nvPr/>
        </p:nvGrpSpPr>
        <p:grpSpPr>
          <a:xfrm>
            <a:off x="6911856" y="2091964"/>
            <a:ext cx="252000" cy="681166"/>
            <a:chOff x="3104573" y="1223554"/>
            <a:chExt cx="252000" cy="681166"/>
          </a:xfrm>
        </p:grpSpPr>
        <p:cxnSp>
          <p:nvCxnSpPr>
            <p:cNvPr id="92" name="Прямая со стрелкой 91"/>
            <p:cNvCxnSpPr>
              <a:stCxn id="93" idx="4"/>
            </p:cNvCxnSpPr>
            <p:nvPr/>
          </p:nvCxnSpPr>
          <p:spPr>
            <a:xfrm>
              <a:off x="3230573" y="1690137"/>
              <a:ext cx="9575" cy="21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Овал 92"/>
            <p:cNvSpPr/>
            <p:nvPr/>
          </p:nvSpPr>
          <p:spPr>
            <a:xfrm>
              <a:off x="3104573" y="1438137"/>
              <a:ext cx="252000" cy="252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cxnSp>
          <p:nvCxnSpPr>
            <p:cNvPr id="94" name="Прямая со стрелкой 93"/>
            <p:cNvCxnSpPr>
              <a:stCxn id="93" idx="0"/>
            </p:cNvCxnSpPr>
            <p:nvPr/>
          </p:nvCxnSpPr>
          <p:spPr>
            <a:xfrm flipV="1">
              <a:off x="3230573" y="1223554"/>
              <a:ext cx="0" cy="21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Прямая со стрелкой 95"/>
          <p:cNvCxnSpPr>
            <a:stCxn id="83" idx="6"/>
          </p:cNvCxnSpPr>
          <p:nvPr/>
        </p:nvCxnSpPr>
        <p:spPr>
          <a:xfrm flipV="1">
            <a:off x="6107809" y="2696122"/>
            <a:ext cx="575838" cy="4225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Рисунок 9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331" y="83651"/>
            <a:ext cx="1706306" cy="25488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61" name="Прямая со стрелкой 60"/>
          <p:cNvCxnSpPr>
            <a:stCxn id="41" idx="7"/>
          </p:cNvCxnSpPr>
          <p:nvPr/>
        </p:nvCxnSpPr>
        <p:spPr>
          <a:xfrm flipV="1">
            <a:off x="2903985" y="1071154"/>
            <a:ext cx="1027968" cy="102380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51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339" y="106157"/>
            <a:ext cx="6823249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>
                <a:solidFill>
                  <a:schemeClr val="bg1">
                    <a:lumMod val="50000"/>
                  </a:schemeClr>
                </a:solidFill>
              </a:rPr>
              <a:t>Раздел: </a:t>
            </a:r>
            <a:r>
              <a:rPr lang="ru-RU" sz="1300" b="1" u="sng" dirty="0">
                <a:solidFill>
                  <a:schemeClr val="bg1">
                    <a:lumMod val="50000"/>
                  </a:schemeClr>
                </a:solidFill>
              </a:rPr>
              <a:t>Карта</a:t>
            </a:r>
            <a:r>
              <a:rPr lang="ru-RU" sz="1300" dirty="0">
                <a:solidFill>
                  <a:schemeClr val="bg1">
                    <a:lumMod val="50000"/>
                  </a:schemeClr>
                </a:solidFill>
              </a:rPr>
              <a:t> с маркером авто (текущее местоположение и окружение)</a:t>
            </a:r>
            <a:endParaRPr lang="ru-RU" sz="11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u-RU" sz="1100" b="1" dirty="0">
                <a:solidFill>
                  <a:schemeClr val="bg1">
                    <a:lumMod val="50000"/>
                  </a:schemeClr>
                </a:solidFill>
              </a:rPr>
              <a:t>Кнопка: «Найти </a:t>
            </a:r>
            <a:r>
              <a:rPr lang="ru-RU" sz="1100" b="1" dirty="0" err="1">
                <a:solidFill>
                  <a:schemeClr val="bg1">
                    <a:lumMod val="50000"/>
                  </a:schemeClr>
                </a:solidFill>
              </a:rPr>
              <a:t>КОТа</a:t>
            </a:r>
            <a:r>
              <a:rPr lang="ru-RU" sz="1100" b="1" dirty="0">
                <a:solidFill>
                  <a:schemeClr val="bg1">
                    <a:lumMod val="50000"/>
                  </a:schemeClr>
                </a:solidFill>
              </a:rPr>
              <a:t>» </a:t>
            </a: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- поиск авто</a:t>
            </a:r>
          </a:p>
          <a:p>
            <a:pPr marL="361950" lvl="1" indent="-171450">
              <a:buFontTx/>
              <a:buChar char="-"/>
            </a:pP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Два маркера: телефон и КОТ</a:t>
            </a:r>
          </a:p>
          <a:p>
            <a:pPr marL="361950" lvl="1" indent="-171450">
              <a:buFontTx/>
              <a:buChar char="-"/>
            </a:pP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Кнопка: Маршрут от телефона до </a:t>
            </a:r>
            <a:r>
              <a:rPr lang="ru-RU" sz="1100" dirty="0" err="1">
                <a:solidFill>
                  <a:schemeClr val="bg1">
                    <a:lumMod val="50000"/>
                  </a:schemeClr>
                </a:solidFill>
              </a:rPr>
              <a:t>КОТа</a:t>
            </a:r>
            <a:endParaRPr lang="ru-RU" sz="11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u-RU" sz="1100" b="1" dirty="0">
                <a:solidFill>
                  <a:schemeClr val="bg1">
                    <a:lumMod val="50000"/>
                  </a:schemeClr>
                </a:solidFill>
              </a:rPr>
              <a:t>Выпадающий лист-список категорий (располагается в </a:t>
            </a:r>
            <a:r>
              <a:rPr lang="en-GB" sz="1100" b="1" dirty="0">
                <a:solidFill>
                  <a:schemeClr val="bg1">
                    <a:lumMod val="50000"/>
                  </a:schemeClr>
                </a:solidFill>
              </a:rPr>
              <a:t>toolbar)</a:t>
            </a:r>
            <a:r>
              <a:rPr lang="ru-RU" sz="1100" b="1" dirty="0">
                <a:solidFill>
                  <a:schemeClr val="bg1">
                    <a:lumMod val="50000"/>
                  </a:schemeClr>
                </a:solidFill>
              </a:rPr>
              <a:t>: Ландшафт услуг </a:t>
            </a: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(маркер авто)</a:t>
            </a:r>
          </a:p>
          <a:p>
            <a:pPr marL="361950" lvl="1" indent="-171450">
              <a:buFontTx/>
              <a:buChar char="-"/>
            </a:pP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Категории: АЗС, магазины </a:t>
            </a:r>
            <a:r>
              <a:rPr lang="ru-RU" sz="1100" dirty="0" err="1">
                <a:solidFill>
                  <a:schemeClr val="bg1">
                    <a:lumMod val="50000"/>
                  </a:schemeClr>
                </a:solidFill>
              </a:rPr>
              <a:t>зап.частей</a:t>
            </a: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, мойки, </a:t>
            </a:r>
            <a:r>
              <a:rPr lang="ru-RU" sz="1100" dirty="0" err="1">
                <a:solidFill>
                  <a:schemeClr val="bg1">
                    <a:lumMod val="50000"/>
                  </a:schemeClr>
                </a:solidFill>
              </a:rPr>
              <a:t>шиномонтаж</a:t>
            </a:r>
            <a:endParaRPr lang="ru-RU" sz="1100" dirty="0">
              <a:solidFill>
                <a:schemeClr val="bg1">
                  <a:lumMod val="50000"/>
                </a:schemeClr>
              </a:solidFill>
            </a:endParaRPr>
          </a:p>
          <a:p>
            <a:pPr marL="361950" lvl="1" indent="-171450">
              <a:buFontTx/>
              <a:buChar char="-"/>
            </a:pP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Рейтинг внутри категорий (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like in google play</a:t>
            </a: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361950" lvl="1" indent="-171450">
              <a:buFontTx/>
              <a:buChar char="-"/>
            </a:pP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Стоимость базовой услуги</a:t>
            </a:r>
          </a:p>
          <a:p>
            <a:pPr marL="190500" lvl="1"/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При тапе на точке (тот или иной продавец): внизу появляется </a:t>
            </a:r>
            <a:r>
              <a:rPr lang="ru-RU" sz="1100" dirty="0" err="1">
                <a:solidFill>
                  <a:schemeClr val="bg1">
                    <a:lumMod val="50000"/>
                  </a:schemeClr>
                </a:solidFill>
              </a:rPr>
              <a:t>слайдбар</a:t>
            </a: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like google map</a:t>
            </a: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340" y="1774646"/>
            <a:ext cx="6591869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/>
              <a:t>Раздел: </a:t>
            </a:r>
            <a:r>
              <a:rPr lang="ru-RU" sz="1300" b="1" u="sng" dirty="0"/>
              <a:t>Манера вождения</a:t>
            </a:r>
            <a:r>
              <a:rPr lang="ru-RU" sz="1300" dirty="0"/>
              <a:t> (информирование в реальном времени)</a:t>
            </a:r>
            <a:endParaRPr lang="ru-RU" sz="1300" b="1" u="sng" dirty="0"/>
          </a:p>
          <a:p>
            <a:r>
              <a:rPr lang="ru-RU" sz="1100" b="1" dirty="0">
                <a:solidFill>
                  <a:schemeClr val="bg1">
                    <a:lumMod val="50000"/>
                  </a:schemeClr>
                </a:solidFill>
              </a:rPr>
              <a:t>Безопасность</a:t>
            </a: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 – категории:</a:t>
            </a:r>
            <a:endParaRPr lang="ru-RU" sz="1100" b="1" dirty="0">
              <a:solidFill>
                <a:schemeClr val="bg1">
                  <a:lumMod val="50000"/>
                </a:schemeClr>
              </a:solidFill>
            </a:endParaRPr>
          </a:p>
          <a:p>
            <a:pPr marL="361950" indent="-171450">
              <a:buFontTx/>
              <a:buChar char="-"/>
            </a:pP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Общий балл за сутки</a:t>
            </a:r>
          </a:p>
          <a:p>
            <a:pPr marL="361950" indent="-171450">
              <a:buFontTx/>
              <a:buChar char="-"/>
            </a:pP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Сумма баллов за всё время вождения</a:t>
            </a:r>
          </a:p>
          <a:p>
            <a:r>
              <a:rPr lang="ru-RU" sz="1100" b="1" dirty="0">
                <a:solidFill>
                  <a:schemeClr val="bg1">
                    <a:lumMod val="50000"/>
                  </a:schemeClr>
                </a:solidFill>
              </a:rPr>
              <a:t>Экологичность</a:t>
            </a: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 в %</a:t>
            </a:r>
          </a:p>
          <a:p>
            <a:r>
              <a:rPr lang="ru-RU" sz="1100" b="1" dirty="0"/>
              <a:t>«Бортовой компьютер»</a:t>
            </a:r>
            <a:r>
              <a:rPr lang="ru-RU" sz="1100" dirty="0"/>
              <a:t> - категории:</a:t>
            </a:r>
            <a:endParaRPr lang="ru-RU" sz="1100" b="1" dirty="0"/>
          </a:p>
          <a:p>
            <a:pPr marL="361950" indent="-171450">
              <a:buFontTx/>
              <a:buChar char="-"/>
            </a:pPr>
            <a:r>
              <a:rPr lang="ru-RU" sz="1100" dirty="0"/>
              <a:t>Пробег</a:t>
            </a:r>
          </a:p>
          <a:p>
            <a:pPr marL="361950" indent="-171450">
              <a:buFontTx/>
              <a:buChar char="-"/>
            </a:pPr>
            <a:r>
              <a:rPr lang="ru-RU" sz="1100" dirty="0"/>
              <a:t>Время в пути</a:t>
            </a:r>
          </a:p>
          <a:p>
            <a:pPr marL="361950" indent="-171450">
              <a:buFontTx/>
              <a:buChar char="-"/>
            </a:pPr>
            <a:r>
              <a:rPr lang="ru-RU" sz="1100" dirty="0"/>
              <a:t>Средняя скорость</a:t>
            </a:r>
            <a:endParaRPr lang="ru-RU" sz="1100" b="1" dirty="0"/>
          </a:p>
          <a:p>
            <a:pPr marL="177800"/>
            <a:r>
              <a:rPr lang="ru-RU" sz="1100" dirty="0"/>
              <a:t>+кнопка: «Сброс» по каждой из категории</a:t>
            </a:r>
          </a:p>
          <a:p>
            <a:pPr marL="177800"/>
            <a:r>
              <a:rPr lang="ru-RU" sz="1100" dirty="0"/>
              <a:t>+кнопка: «Старт от сброса» (необходимо всплывающее пояснение) по каждой из категории</a:t>
            </a:r>
          </a:p>
          <a:p>
            <a:pPr marL="177800"/>
            <a:r>
              <a:rPr lang="ru-RU" sz="1100" dirty="0"/>
              <a:t>+кнопка: «Старт от запуска двигателя» (необходимо всплывающее пояснение) по каждой из категории</a:t>
            </a:r>
          </a:p>
          <a:p>
            <a:r>
              <a:rPr lang="ru-RU" sz="1100" b="1" dirty="0">
                <a:solidFill>
                  <a:schemeClr val="bg1">
                    <a:lumMod val="50000"/>
                  </a:schemeClr>
                </a:solidFill>
              </a:rPr>
              <a:t>Страница: Страховка</a:t>
            </a: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 – категории:</a:t>
            </a:r>
          </a:p>
          <a:p>
            <a:pPr marL="171450" indent="-171450">
              <a:buFontTx/>
              <a:buChar char="-"/>
            </a:pP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Номер моей страховки</a:t>
            </a:r>
          </a:p>
          <a:p>
            <a:pPr marL="171450" indent="-171450">
              <a:buFontTx/>
              <a:buChar char="-"/>
            </a:pP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Название страховой компании (будет </a:t>
            </a:r>
            <a:r>
              <a:rPr lang="ru-RU" sz="1100" dirty="0" err="1">
                <a:solidFill>
                  <a:schemeClr val="bg1">
                    <a:lumMod val="50000"/>
                  </a:schemeClr>
                </a:solidFill>
              </a:rPr>
              <a:t>доп</a:t>
            </a: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 инфо?)</a:t>
            </a:r>
          </a:p>
          <a:p>
            <a:pPr marL="171450" indent="-171450">
              <a:buFontTx/>
              <a:buChar char="-"/>
            </a:pP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Дата окончания страховки</a:t>
            </a:r>
          </a:p>
          <a:p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+кнопка: «Запросит новый контракт на новый полис»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340" y="4703564"/>
            <a:ext cx="8746305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 smtClean="0">
                <a:solidFill>
                  <a:schemeClr val="bg1">
                    <a:lumMod val="50000"/>
                  </a:schemeClr>
                </a:solidFill>
              </a:rPr>
              <a:t>Раздел</a:t>
            </a:r>
            <a:r>
              <a:rPr lang="ru-RU" sz="1100" b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ru-RU" sz="1300" b="1" u="sng" dirty="0">
                <a:solidFill>
                  <a:schemeClr val="bg1">
                    <a:lumMod val="50000"/>
                  </a:schemeClr>
                </a:solidFill>
              </a:rPr>
              <a:t>Бюджет авто</a:t>
            </a:r>
            <a:endParaRPr lang="ru-RU" sz="11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u-RU" sz="1100" b="1" dirty="0">
                <a:solidFill>
                  <a:schemeClr val="bg1">
                    <a:lumMod val="50000"/>
                  </a:schemeClr>
                </a:solidFill>
              </a:rPr>
              <a:t>Категории (круговая диаграмма или столбиками)</a:t>
            </a:r>
          </a:p>
          <a:p>
            <a:pPr marL="361950" lvl="1" indent="-171450">
              <a:buFontTx/>
              <a:buChar char="-"/>
            </a:pP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Мойка</a:t>
            </a:r>
          </a:p>
          <a:p>
            <a:pPr marL="361950" lvl="1" indent="-171450">
              <a:buFontTx/>
              <a:buChar char="-"/>
            </a:pP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Заправка</a:t>
            </a:r>
          </a:p>
          <a:p>
            <a:pPr marL="361950" lvl="1" indent="-171450">
              <a:buFontTx/>
              <a:buChar char="-"/>
            </a:pPr>
            <a:r>
              <a:rPr lang="ru-RU" sz="1100" dirty="0" err="1">
                <a:solidFill>
                  <a:schemeClr val="bg1">
                    <a:lumMod val="50000"/>
                  </a:schemeClr>
                </a:solidFill>
              </a:rPr>
              <a:t>Расходники</a:t>
            </a: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ru-RU" sz="1100" dirty="0" err="1">
                <a:solidFill>
                  <a:schemeClr val="bg1">
                    <a:lumMod val="50000"/>
                  </a:schemeClr>
                </a:solidFill>
              </a:rPr>
              <a:t>омывайка</a:t>
            </a: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, фильтры и </a:t>
            </a:r>
            <a:r>
              <a:rPr lang="ru-RU" sz="1100" dirty="0" err="1">
                <a:solidFill>
                  <a:schemeClr val="bg1">
                    <a:lumMod val="50000"/>
                  </a:schemeClr>
                </a:solidFill>
              </a:rPr>
              <a:t>тд</a:t>
            </a: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361950" lvl="1" indent="-171450">
              <a:buFontTx/>
              <a:buChar char="-"/>
            </a:pP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Запчасти</a:t>
            </a:r>
          </a:p>
          <a:p>
            <a:pPr marL="361950" lvl="1" indent="-171450">
              <a:buFontTx/>
              <a:buChar char="-"/>
            </a:pP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Парковка</a:t>
            </a:r>
            <a:endParaRPr lang="ru-RU" sz="11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u-RU" sz="1100" b="1" dirty="0">
                <a:solidFill>
                  <a:schemeClr val="bg1">
                    <a:lumMod val="50000"/>
                  </a:schemeClr>
                </a:solidFill>
              </a:rPr>
              <a:t>Описание расходов – тап кнопку «+» - выбрать категорию из всплывающего меню снизу (поле с </a:t>
            </a:r>
            <a:r>
              <a:rPr lang="ru-RU" sz="1100" b="1" dirty="0" err="1">
                <a:solidFill>
                  <a:schemeClr val="bg1">
                    <a:lumMod val="50000"/>
                  </a:schemeClr>
                </a:solidFill>
              </a:rPr>
              <a:t>иконками+подписи</a:t>
            </a:r>
            <a:r>
              <a:rPr lang="ru-RU" sz="1100" b="1" dirty="0">
                <a:solidFill>
                  <a:schemeClr val="bg1">
                    <a:lumMod val="50000"/>
                  </a:schemeClr>
                </a:solidFill>
              </a:rPr>
              <a:t>) – диалоговое окно с: </a:t>
            </a:r>
            <a:endParaRPr lang="ru-RU" sz="1100" dirty="0">
              <a:solidFill>
                <a:schemeClr val="bg1">
                  <a:lumMod val="50000"/>
                </a:schemeClr>
              </a:solidFill>
            </a:endParaRPr>
          </a:p>
          <a:p>
            <a:pPr marL="361950" lvl="1" indent="-171450">
              <a:buFontTx/>
              <a:buChar char="-"/>
            </a:pP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Категория</a:t>
            </a:r>
          </a:p>
          <a:p>
            <a:pPr marL="361950" lvl="1" indent="-171450">
              <a:buFontTx/>
              <a:buChar char="-"/>
            </a:pP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Дата</a:t>
            </a:r>
          </a:p>
          <a:p>
            <a:pPr marL="361950" lvl="1" indent="-171450">
              <a:buFontTx/>
              <a:buChar char="-"/>
            </a:pPr>
            <a:r>
              <a:rPr lang="ru-RU" sz="1100" dirty="0">
                <a:solidFill>
                  <a:schemeClr val="bg1">
                    <a:lumMod val="50000"/>
                  </a:schemeClr>
                </a:solidFill>
              </a:rPr>
              <a:t>Сумма</a:t>
            </a:r>
          </a:p>
          <a:p>
            <a:pPr lvl="0"/>
            <a:r>
              <a:rPr lang="ru-RU" sz="1100" b="1" dirty="0">
                <a:solidFill>
                  <a:schemeClr val="bg1">
                    <a:lumMod val="50000"/>
                  </a:schemeClr>
                </a:solidFill>
              </a:rPr>
              <a:t>+ общая сумма расходов</a:t>
            </a:r>
            <a:endParaRPr lang="ru-RU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-178981" y="1726375"/>
            <a:ext cx="8452883" cy="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-175435" y="4735833"/>
            <a:ext cx="8452883" cy="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8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spect="1"/>
          </p:cNvSpPr>
          <p:nvPr/>
        </p:nvSpPr>
        <p:spPr>
          <a:xfrm>
            <a:off x="185918" y="83651"/>
            <a:ext cx="1226292" cy="308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500" b="1" u="sng" dirty="0" smtClean="0">
                <a:solidFill>
                  <a:schemeClr val="accent5"/>
                </a:solidFill>
              </a:rPr>
              <a:t>Общее</a:t>
            </a:r>
            <a:endParaRPr lang="ru-RU" sz="1500" b="1" u="sng" dirty="0">
              <a:solidFill>
                <a:schemeClr val="accent5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18" y="636060"/>
            <a:ext cx="3166058" cy="28431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123" y="476840"/>
            <a:ext cx="4189590" cy="362680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85918" y="3723354"/>
            <a:ext cx="16837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u="sng" dirty="0" smtClean="0"/>
              <a:t>Rounded Corners – 2dp</a:t>
            </a:r>
          </a:p>
          <a:p>
            <a:endParaRPr lang="en-GB" sz="1200" b="1" u="sng" dirty="0" smtClean="0"/>
          </a:p>
          <a:p>
            <a:r>
              <a:rPr lang="ru-RU" sz="1200" b="1" u="sng" dirty="0" smtClean="0"/>
              <a:t>Тень плашек:</a:t>
            </a:r>
          </a:p>
          <a:p>
            <a:r>
              <a:rPr lang="en-GB" sz="1200" dirty="0" smtClean="0"/>
              <a:t>Mode – Normal</a:t>
            </a:r>
          </a:p>
          <a:p>
            <a:r>
              <a:rPr lang="en-GB" sz="1200" dirty="0" smtClean="0"/>
              <a:t>Opacity – 20%</a:t>
            </a:r>
          </a:p>
          <a:p>
            <a:r>
              <a:rPr lang="en-GB" sz="1200" dirty="0" smtClean="0"/>
              <a:t>X Offset – 0 </a:t>
            </a:r>
            <a:r>
              <a:rPr lang="en-GB" sz="1200" dirty="0" err="1" smtClean="0"/>
              <a:t>dp</a:t>
            </a:r>
            <a:endParaRPr lang="en-GB" sz="1200" dirty="0" smtClean="0"/>
          </a:p>
          <a:p>
            <a:r>
              <a:rPr lang="en-GB" sz="1200" dirty="0" smtClean="0"/>
              <a:t>Y Offset – 4 </a:t>
            </a:r>
            <a:r>
              <a:rPr lang="en-GB" sz="1200" dirty="0" err="1" smtClean="0"/>
              <a:t>dp</a:t>
            </a:r>
            <a:endParaRPr lang="en-GB" sz="1200" dirty="0" smtClean="0"/>
          </a:p>
          <a:p>
            <a:r>
              <a:rPr lang="en-GB" sz="1200" dirty="0" smtClean="0"/>
              <a:t>Blur – 4 </a:t>
            </a:r>
            <a:r>
              <a:rPr lang="en-GB" sz="1200" dirty="0" err="1" smtClean="0"/>
              <a:t>dp</a:t>
            </a:r>
            <a:endParaRPr lang="en-GB" sz="1200" dirty="0" smtClean="0"/>
          </a:p>
          <a:p>
            <a:r>
              <a:rPr lang="en-GB" sz="1200" dirty="0" err="1" smtClean="0"/>
              <a:t>Color</a:t>
            </a:r>
            <a:r>
              <a:rPr lang="en-GB" sz="1200" dirty="0" smtClean="0"/>
              <a:t> - #000000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61539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453" y="4367510"/>
            <a:ext cx="3371850" cy="18573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452" y="668518"/>
            <a:ext cx="2705100" cy="28575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4" y="668518"/>
            <a:ext cx="4219575" cy="1876425"/>
          </a:xfrm>
          <a:prstGeom prst="rect">
            <a:avLst/>
          </a:prstGeom>
        </p:spPr>
      </p:pic>
      <p:sp>
        <p:nvSpPr>
          <p:cNvPr id="8" name="TextBox 7"/>
          <p:cNvSpPr txBox="1">
            <a:spLocks noChangeAspect="1"/>
          </p:cNvSpPr>
          <p:nvPr/>
        </p:nvSpPr>
        <p:spPr>
          <a:xfrm>
            <a:off x="152464" y="360283"/>
            <a:ext cx="1412952" cy="308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500" dirty="0" smtClean="0">
                <a:solidFill>
                  <a:schemeClr val="accent5"/>
                </a:solidFill>
              </a:rPr>
              <a:t>Title</a:t>
            </a:r>
            <a:endParaRPr lang="ru-RU" sz="1500" dirty="0">
              <a:solidFill>
                <a:schemeClr val="accent5"/>
              </a:solidFill>
            </a:endParaRPr>
          </a:p>
        </p:txBody>
      </p:sp>
      <p:sp>
        <p:nvSpPr>
          <p:cNvPr id="2" name="TextBox 1"/>
          <p:cNvSpPr txBox="1">
            <a:spLocks noChangeAspect="1"/>
          </p:cNvSpPr>
          <p:nvPr/>
        </p:nvSpPr>
        <p:spPr>
          <a:xfrm>
            <a:off x="4591050" y="360283"/>
            <a:ext cx="1412952" cy="308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500" dirty="0" smtClean="0">
                <a:solidFill>
                  <a:schemeClr val="accent5"/>
                </a:solidFill>
              </a:rPr>
              <a:t>Pop-up menu</a:t>
            </a:r>
            <a:endParaRPr lang="ru-RU" sz="1500" dirty="0">
              <a:solidFill>
                <a:schemeClr val="accent5"/>
              </a:solidFill>
            </a:endParaRPr>
          </a:p>
        </p:txBody>
      </p:sp>
      <p:sp>
        <p:nvSpPr>
          <p:cNvPr id="12" name="TextBox 11"/>
          <p:cNvSpPr txBox="1">
            <a:spLocks noChangeAspect="1"/>
          </p:cNvSpPr>
          <p:nvPr/>
        </p:nvSpPr>
        <p:spPr>
          <a:xfrm>
            <a:off x="4651452" y="4005237"/>
            <a:ext cx="2111233" cy="308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500" dirty="0" smtClean="0">
                <a:solidFill>
                  <a:schemeClr val="accent5"/>
                </a:solidFill>
              </a:rPr>
              <a:t>Single-line text field</a:t>
            </a:r>
            <a:endParaRPr lang="ru-RU" sz="1500" dirty="0">
              <a:solidFill>
                <a:schemeClr val="accent5"/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4" y="2654355"/>
            <a:ext cx="3371850" cy="20338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70180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74" y="623305"/>
            <a:ext cx="3495675" cy="3448050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spect="1"/>
          </p:cNvSpPr>
          <p:nvPr/>
        </p:nvSpPr>
        <p:spPr>
          <a:xfrm>
            <a:off x="192474" y="113827"/>
            <a:ext cx="1412952" cy="308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500" dirty="0" smtClean="0">
                <a:solidFill>
                  <a:schemeClr val="accent5"/>
                </a:solidFill>
              </a:rPr>
              <a:t>Dialog win</a:t>
            </a:r>
            <a:endParaRPr lang="ru-RU" sz="1500" dirty="0">
              <a:solidFill>
                <a:schemeClr val="accent5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74" y="4263665"/>
            <a:ext cx="3390900" cy="10953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063" y="3033246"/>
            <a:ext cx="3743325" cy="91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99" y="5453292"/>
            <a:ext cx="32956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5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spect="1"/>
          </p:cNvSpPr>
          <p:nvPr/>
        </p:nvSpPr>
        <p:spPr>
          <a:xfrm>
            <a:off x="185918" y="83651"/>
            <a:ext cx="3599140" cy="308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500" b="1" u="sng" dirty="0" smtClean="0">
                <a:solidFill>
                  <a:schemeClr val="accent5"/>
                </a:solidFill>
              </a:rPr>
              <a:t>Заставка</a:t>
            </a:r>
            <a:endParaRPr lang="ru-RU" sz="1500" b="1" u="sng" dirty="0">
              <a:solidFill>
                <a:schemeClr val="accent5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83" y="495869"/>
            <a:ext cx="1698067" cy="25471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Box 4"/>
          <p:cNvSpPr txBox="1">
            <a:spLocks noChangeAspect="1"/>
          </p:cNvSpPr>
          <p:nvPr/>
        </p:nvSpPr>
        <p:spPr>
          <a:xfrm>
            <a:off x="2825041" y="83651"/>
            <a:ext cx="3599140" cy="308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500" b="1" u="sng" dirty="0" smtClean="0">
                <a:solidFill>
                  <a:schemeClr val="accent5"/>
                </a:solidFill>
              </a:rPr>
              <a:t>Авторизация</a:t>
            </a:r>
            <a:endParaRPr lang="ru-RU" sz="1500" b="1" u="sng" dirty="0" smtClean="0">
              <a:solidFill>
                <a:schemeClr val="accent5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041" y="495869"/>
            <a:ext cx="1698067" cy="25471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783" y="495869"/>
            <a:ext cx="1698068" cy="25471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661" y="3604299"/>
            <a:ext cx="1928855" cy="32127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331" y="3604298"/>
            <a:ext cx="1910512" cy="28717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TextBox 9"/>
          <p:cNvSpPr txBox="1">
            <a:spLocks noChangeAspect="1"/>
          </p:cNvSpPr>
          <p:nvPr/>
        </p:nvSpPr>
        <p:spPr>
          <a:xfrm>
            <a:off x="3977331" y="3210235"/>
            <a:ext cx="3599140" cy="308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500" b="1" u="sng" dirty="0" smtClean="0">
                <a:solidFill>
                  <a:schemeClr val="accent5"/>
                </a:solidFill>
              </a:rPr>
              <a:t>Основное меню</a:t>
            </a:r>
          </a:p>
        </p:txBody>
      </p:sp>
    </p:spTree>
    <p:extLst>
      <p:ext uri="{BB962C8B-B14F-4D97-AF65-F5344CB8AC3E}">
        <p14:creationId xmlns:p14="http://schemas.microsoft.com/office/powerpoint/2010/main" val="3411668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spect="1"/>
          </p:cNvSpPr>
          <p:nvPr/>
        </p:nvSpPr>
        <p:spPr>
          <a:xfrm>
            <a:off x="185918" y="83651"/>
            <a:ext cx="3599140" cy="308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500" b="1" u="sng" dirty="0" smtClean="0">
                <a:solidFill>
                  <a:schemeClr val="accent5"/>
                </a:solidFill>
              </a:rPr>
              <a:t>Карта – </a:t>
            </a:r>
            <a:r>
              <a:rPr lang="en-GB" sz="1500" b="1" u="sng" dirty="0" smtClean="0">
                <a:solidFill>
                  <a:schemeClr val="accent5"/>
                </a:solidFill>
              </a:rPr>
              <a:t>Down menu &amp; Alarm Dialog win</a:t>
            </a:r>
            <a:endParaRPr lang="ru-RU" sz="1500" b="1" u="sng" dirty="0">
              <a:solidFill>
                <a:schemeClr val="accent5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0" y="1956679"/>
            <a:ext cx="1705128" cy="25471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22" y="971750"/>
            <a:ext cx="1705128" cy="25471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018" y="4229520"/>
            <a:ext cx="1705128" cy="25471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22" y="3631673"/>
            <a:ext cx="1705128" cy="25471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969" y="3923568"/>
            <a:ext cx="1705128" cy="25471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Овал 8"/>
          <p:cNvSpPr/>
          <p:nvPr/>
        </p:nvSpPr>
        <p:spPr>
          <a:xfrm>
            <a:off x="1390617" y="3854586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>
            <a:stCxn id="9" idx="7"/>
          </p:cNvCxnSpPr>
          <p:nvPr/>
        </p:nvCxnSpPr>
        <p:spPr>
          <a:xfrm flipV="1">
            <a:off x="1713062" y="3088888"/>
            <a:ext cx="706754" cy="82117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85058" y="148659"/>
            <a:ext cx="535894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1100" b="1" dirty="0" smtClean="0">
                <a:solidFill>
                  <a:schemeClr val="accent1">
                    <a:lumMod val="75000"/>
                  </a:schemeClr>
                </a:solidFill>
              </a:rPr>
              <a:t>Down menu</a:t>
            </a:r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- индикатор проблем/</a:t>
            </a:r>
            <a:r>
              <a:rPr lang="ru-RU" sz="1100" dirty="0" err="1" smtClean="0">
                <a:solidFill>
                  <a:schemeClr val="accent1">
                    <a:lumMod val="75000"/>
                  </a:schemeClr>
                </a:solidFill>
              </a:rPr>
              <a:t>алармов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/уведомлений </a:t>
            </a:r>
            <a:r>
              <a:rPr lang="ru-RU" sz="1100" dirty="0" err="1" smtClean="0">
                <a:solidFill>
                  <a:schemeClr val="accent1">
                    <a:lumMod val="75000"/>
                  </a:schemeClr>
                </a:solidFill>
              </a:rPr>
              <a:t>КОТа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>
              <a:spcBef>
                <a:spcPts val="600"/>
              </a:spcBef>
            </a:pPr>
            <a:r>
              <a:rPr lang="ru-RU" sz="1100" b="1" dirty="0" smtClean="0">
                <a:solidFill>
                  <a:schemeClr val="accent1">
                    <a:lumMod val="75000"/>
                  </a:schemeClr>
                </a:solidFill>
              </a:rPr>
              <a:t>Нет </a:t>
            </a:r>
            <a:r>
              <a:rPr lang="ru-RU" sz="1100" b="1" dirty="0" err="1" smtClean="0">
                <a:solidFill>
                  <a:schemeClr val="accent1">
                    <a:lumMod val="75000"/>
                  </a:schemeClr>
                </a:solidFill>
              </a:rPr>
              <a:t>алармов</a:t>
            </a:r>
            <a:r>
              <a:rPr lang="ru-RU" sz="11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– всё неактивно</a:t>
            </a:r>
          </a:p>
          <a:p>
            <a:pPr>
              <a:spcBef>
                <a:spcPts val="600"/>
              </a:spcBef>
            </a:pPr>
            <a:r>
              <a:rPr lang="ru-RU" sz="1100" b="1" dirty="0" smtClean="0">
                <a:solidFill>
                  <a:schemeClr val="accent1">
                    <a:lumMod val="75000"/>
                  </a:schemeClr>
                </a:solidFill>
              </a:rPr>
              <a:t>Есть </a:t>
            </a:r>
            <a:r>
              <a:rPr lang="ru-RU" sz="1100" b="1" dirty="0" err="1" smtClean="0">
                <a:solidFill>
                  <a:schemeClr val="accent1">
                    <a:lumMod val="75000"/>
                  </a:schemeClr>
                </a:solidFill>
              </a:rPr>
              <a:t>аларм</a:t>
            </a:r>
            <a:r>
              <a:rPr lang="ru-RU" sz="1100" b="1" dirty="0" smtClean="0">
                <a:solidFill>
                  <a:schemeClr val="accent1">
                    <a:lumMod val="75000"/>
                  </a:schemeClr>
                </a:solidFill>
              </a:rPr>
              <a:t>, чел на экране «Карта» 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– всплывает </a:t>
            </a:r>
            <a:r>
              <a:rPr lang="en-GB" sz="1100" dirty="0" smtClean="0">
                <a:solidFill>
                  <a:schemeClr val="accent1">
                    <a:lumMod val="75000"/>
                  </a:schemeClr>
                </a:solidFill>
              </a:rPr>
              <a:t>Down menu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, иконка в </a:t>
            </a:r>
            <a:b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активном цвете, всплывает диалоговое окно с </a:t>
            </a:r>
            <a:r>
              <a:rPr lang="ru-RU" sz="1100" dirty="0" err="1" smtClean="0">
                <a:solidFill>
                  <a:schemeClr val="accent1">
                    <a:lumMod val="75000"/>
                  </a:schemeClr>
                </a:solidFill>
              </a:rPr>
              <a:t>алармовым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 текстом. Чел </a:t>
            </a:r>
            <a:b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«ЗАКРЫТЬ» диалоговое окно, иконка становится неактивна.</a:t>
            </a:r>
          </a:p>
          <a:p>
            <a:pPr>
              <a:spcBef>
                <a:spcPts val="600"/>
              </a:spcBef>
            </a:pPr>
            <a:r>
              <a:rPr lang="ru-RU" sz="1100" b="1" dirty="0" smtClean="0">
                <a:solidFill>
                  <a:schemeClr val="accent1">
                    <a:lumMod val="75000"/>
                  </a:schemeClr>
                </a:solidFill>
              </a:rPr>
              <a:t>Есть </a:t>
            </a:r>
            <a:r>
              <a:rPr lang="ru-RU" sz="1100" b="1" dirty="0" err="1" smtClean="0">
                <a:solidFill>
                  <a:schemeClr val="accent1">
                    <a:lumMod val="75000"/>
                  </a:schemeClr>
                </a:solidFill>
              </a:rPr>
              <a:t>аларм</a:t>
            </a:r>
            <a:r>
              <a:rPr lang="ru-RU" sz="1100" b="1" dirty="0" smtClean="0">
                <a:solidFill>
                  <a:schemeClr val="accent1">
                    <a:lumMod val="75000"/>
                  </a:schemeClr>
                </a:solidFill>
              </a:rPr>
              <a:t>, чел на любом </a:t>
            </a:r>
            <a:r>
              <a:rPr lang="ru-RU" sz="1100" b="1" dirty="0" err="1" smtClean="0">
                <a:solidFill>
                  <a:schemeClr val="accent1">
                    <a:lumMod val="75000"/>
                  </a:schemeClr>
                </a:solidFill>
              </a:rPr>
              <a:t>др</a:t>
            </a:r>
            <a:r>
              <a:rPr lang="ru-RU" sz="1100" b="1" dirty="0" smtClean="0">
                <a:solidFill>
                  <a:schemeClr val="accent1">
                    <a:lumMod val="75000"/>
                  </a:schemeClr>
                </a:solidFill>
              </a:rPr>
              <a:t> экране 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– всплывает диалоговое окно.</a:t>
            </a:r>
          </a:p>
          <a:p>
            <a:pPr>
              <a:spcBef>
                <a:spcPts val="600"/>
              </a:spcBef>
            </a:pPr>
            <a:r>
              <a:rPr lang="ru-RU" sz="1100" b="1" dirty="0" smtClean="0">
                <a:solidFill>
                  <a:schemeClr val="accent1">
                    <a:lumMod val="75000"/>
                  </a:schemeClr>
                </a:solidFill>
              </a:rPr>
              <a:t>Есть </a:t>
            </a:r>
            <a:r>
              <a:rPr lang="ru-RU" sz="1100" b="1" dirty="0" err="1" smtClean="0">
                <a:solidFill>
                  <a:schemeClr val="accent1">
                    <a:lumMod val="75000"/>
                  </a:schemeClr>
                </a:solidFill>
              </a:rPr>
              <a:t>аларм</a:t>
            </a:r>
            <a:r>
              <a:rPr lang="ru-RU" sz="1100" b="1" dirty="0" smtClean="0">
                <a:solidFill>
                  <a:schemeClr val="accent1">
                    <a:lumMod val="75000"/>
                  </a:schemeClr>
                </a:solidFill>
              </a:rPr>
              <a:t>, чел не в приложении 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– уведомление появляется в </a:t>
            </a:r>
            <a:r>
              <a:rPr lang="ru-RU" sz="1100" dirty="0" err="1" smtClean="0">
                <a:solidFill>
                  <a:schemeClr val="accent1">
                    <a:lumMod val="75000"/>
                  </a:schemeClr>
                </a:solidFill>
              </a:rPr>
              <a:t>трее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100" dirty="0" err="1" smtClean="0">
                <a:solidFill>
                  <a:schemeClr val="accent1">
                    <a:lumMod val="75000"/>
                  </a:schemeClr>
                </a:solidFill>
              </a:rPr>
              <a:t>андройда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. Откуда он может закрыть уведомление. </a:t>
            </a:r>
            <a:r>
              <a:rPr lang="ru-RU" sz="1100" dirty="0" err="1" smtClean="0">
                <a:solidFill>
                  <a:schemeClr val="accent1">
                    <a:lumMod val="75000"/>
                  </a:schemeClr>
                </a:solidFill>
              </a:rPr>
              <a:t>Тапнув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 по уведомлению в </a:t>
            </a:r>
            <a:r>
              <a:rPr lang="ru-RU" sz="1100" dirty="0" err="1" smtClean="0">
                <a:solidFill>
                  <a:schemeClr val="accent1">
                    <a:lumMod val="75000"/>
                  </a:schemeClr>
                </a:solidFill>
              </a:rPr>
              <a:t>трее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100" dirty="0" err="1" smtClean="0">
                <a:solidFill>
                  <a:schemeClr val="accent1">
                    <a:lumMod val="75000"/>
                  </a:schemeClr>
                </a:solidFill>
              </a:rPr>
              <a:t>андройда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 – переадресация на экран «Карта с открытым диалоговом окном уведомления и нижнем меню с активной соответствующей иконкой».</a:t>
            </a:r>
            <a:endParaRPr lang="en-GB" sz="11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ru-RU" sz="1100" b="1" dirty="0" smtClean="0">
                <a:solidFill>
                  <a:schemeClr val="accent1">
                    <a:lumMod val="75000"/>
                  </a:schemeClr>
                </a:solidFill>
              </a:rPr>
              <a:t>Есть </a:t>
            </a:r>
            <a:r>
              <a:rPr lang="ru-RU" sz="1100" b="1" dirty="0" err="1" smtClean="0">
                <a:solidFill>
                  <a:schemeClr val="accent1">
                    <a:lumMod val="75000"/>
                  </a:schemeClr>
                </a:solidFill>
              </a:rPr>
              <a:t>аларм</a:t>
            </a:r>
            <a:r>
              <a:rPr lang="ru-RU" sz="1100" b="1" dirty="0" smtClean="0">
                <a:solidFill>
                  <a:schemeClr val="accent1">
                    <a:lumMod val="75000"/>
                  </a:schemeClr>
                </a:solidFill>
              </a:rPr>
              <a:t>, но чел каким-либо образом не нажал на кнопку «ЗАКРЫТЬ» в диалоговом окне, а окно свернулось, или нажал на «Очистить» в </a:t>
            </a:r>
            <a:r>
              <a:rPr lang="ru-RU" sz="1100" b="1" dirty="0" err="1" smtClean="0">
                <a:solidFill>
                  <a:schemeClr val="accent1">
                    <a:lumMod val="75000"/>
                  </a:schemeClr>
                </a:solidFill>
              </a:rPr>
              <a:t>трее</a:t>
            </a:r>
            <a:r>
              <a:rPr lang="ru-RU" sz="11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100" b="1" dirty="0" err="1" smtClean="0">
                <a:solidFill>
                  <a:schemeClr val="accent1">
                    <a:lumMod val="75000"/>
                  </a:schemeClr>
                </a:solidFill>
              </a:rPr>
              <a:t>андройда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 – при попадании на экран «Карта», чел видит не дефолтный экран, а экран с диалоговым окном и нижнем меню с активной иконкой с </a:t>
            </a:r>
            <a:r>
              <a:rPr lang="ru-RU" sz="1100" dirty="0" err="1" smtClean="0">
                <a:solidFill>
                  <a:schemeClr val="accent1">
                    <a:lumMod val="75000"/>
                  </a:schemeClr>
                </a:solidFill>
              </a:rPr>
              <a:t>алармом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>
              <a:spcBef>
                <a:spcPts val="600"/>
              </a:spcBef>
            </a:pP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«Хранится» для вызова по активной иконке в нижнем меню только одно уведомление. Остальные «улетают» на экран «Уведомления» (коллектор всех уведомлений приложения с датой и временем).</a:t>
            </a:r>
          </a:p>
          <a:p>
            <a:pPr>
              <a:spcBef>
                <a:spcPts val="600"/>
              </a:spcBef>
            </a:pPr>
            <a:r>
              <a:rPr lang="ru-RU" sz="1100" b="1" dirty="0" smtClean="0">
                <a:solidFill>
                  <a:schemeClr val="accent1">
                    <a:lumMod val="75000"/>
                  </a:schemeClr>
                </a:solidFill>
              </a:rPr>
              <a:t>Если несколько уведомлений из разных категорий 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- диалоговые окна «выскакивают» последовательно, пока чел не закроет все.</a:t>
            </a:r>
            <a:endParaRPr lang="ru-RU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3468899" y="6169748"/>
            <a:ext cx="377768" cy="378823"/>
          </a:xfrm>
          <a:prstGeom prst="ellipse">
            <a:avLst/>
          </a:prstGeom>
          <a:solidFill>
            <a:srgbClr val="5B9BD5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16" idx="7"/>
          </p:cNvCxnSpPr>
          <p:nvPr/>
        </p:nvCxnSpPr>
        <p:spPr>
          <a:xfrm flipV="1">
            <a:off x="3791344" y="5404050"/>
            <a:ext cx="706754" cy="82117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32828" y="6440068"/>
            <a:ext cx="41657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Тап обозначается «вспыхиванием» квадрата </a:t>
            </a:r>
            <a:r>
              <a:rPr lang="en-GB" sz="1100" dirty="0" smtClean="0">
                <a:solidFill>
                  <a:schemeClr val="accent1">
                    <a:lumMod val="75000"/>
                  </a:schemeClr>
                </a:solidFill>
              </a:rPr>
              <a:t>48x48dp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 с </a:t>
            </a:r>
            <a:r>
              <a:rPr lang="en-GB" sz="1100" dirty="0" smtClean="0">
                <a:solidFill>
                  <a:schemeClr val="accent1">
                    <a:lumMod val="75000"/>
                  </a:schemeClr>
                </a:solidFill>
              </a:rPr>
              <a:t>corner 2dp 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цвет: </a:t>
            </a:r>
            <a:r>
              <a:rPr lang="en-GB" sz="1100" dirty="0" smtClean="0">
                <a:solidFill>
                  <a:schemeClr val="accent1">
                    <a:lumMod val="75000"/>
                  </a:schemeClr>
                </a:solidFill>
              </a:rPr>
              <a:t>fill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 - </a:t>
            </a:r>
            <a:r>
              <a:rPr lang="en-GB" sz="1100" dirty="0" smtClean="0">
                <a:solidFill>
                  <a:schemeClr val="accent1">
                    <a:lumMod val="75000"/>
                  </a:schemeClr>
                </a:solidFill>
              </a:rPr>
              <a:t>#FF4081</a:t>
            </a:r>
            <a:r>
              <a:rPr lang="en-GB" sz="1100" dirty="0">
                <a:solidFill>
                  <a:schemeClr val="accent1">
                    <a:lumMod val="75000"/>
                  </a:schemeClr>
                </a:solidFill>
              </a:rPr>
              <a:t>, stroke - #</a:t>
            </a:r>
            <a:r>
              <a:rPr lang="en-GB" sz="1100" dirty="0" smtClean="0">
                <a:solidFill>
                  <a:schemeClr val="accent1">
                    <a:lumMod val="75000"/>
                  </a:schemeClr>
                </a:solidFill>
              </a:rPr>
              <a:t>C2185B 1dp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en-GB" sz="1100" dirty="0" smtClean="0">
                <a:solidFill>
                  <a:schemeClr val="accent1">
                    <a:lumMod val="75000"/>
                  </a:schemeClr>
                </a:solidFill>
              </a:rPr>
              <a:t> opacity – 70%</a:t>
            </a:r>
            <a:endParaRPr lang="ru-RU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0" name="Прямая со стрелкой 19"/>
          <p:cNvCxnSpPr>
            <a:stCxn id="9" idx="5"/>
          </p:cNvCxnSpPr>
          <p:nvPr/>
        </p:nvCxnSpPr>
        <p:spPr>
          <a:xfrm>
            <a:off x="1713062" y="4177932"/>
            <a:ext cx="1109946" cy="145805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518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Рисунок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021" y="2929035"/>
            <a:ext cx="1708680" cy="25471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2" name="Рисунок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33" y="3908830"/>
            <a:ext cx="1716888" cy="254883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9" name="Рисунок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53" y="2806331"/>
            <a:ext cx="1736371" cy="25777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53" y="114311"/>
            <a:ext cx="1705128" cy="25471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TextBox 1"/>
          <p:cNvSpPr txBox="1">
            <a:spLocks noChangeAspect="1"/>
          </p:cNvSpPr>
          <p:nvPr/>
        </p:nvSpPr>
        <p:spPr>
          <a:xfrm>
            <a:off x="185918" y="83651"/>
            <a:ext cx="3599140" cy="308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500" b="1" u="sng" dirty="0" smtClean="0">
                <a:solidFill>
                  <a:schemeClr val="accent5"/>
                </a:solidFill>
              </a:rPr>
              <a:t>Карта – </a:t>
            </a:r>
            <a:r>
              <a:rPr lang="en-GB" sz="1500" b="1" u="sng" dirty="0" smtClean="0">
                <a:solidFill>
                  <a:schemeClr val="accent5"/>
                </a:solidFill>
              </a:rPr>
              <a:t>Service Info</a:t>
            </a:r>
            <a:endParaRPr lang="ru-RU" sz="1500" b="1" u="sng" dirty="0">
              <a:solidFill>
                <a:schemeClr val="accent5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3" y="1956678"/>
            <a:ext cx="1705128" cy="25471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Овал 6"/>
          <p:cNvSpPr/>
          <p:nvPr/>
        </p:nvSpPr>
        <p:spPr>
          <a:xfrm>
            <a:off x="759691" y="2929035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>
            <a:stCxn id="7" idx="5"/>
          </p:cNvCxnSpPr>
          <p:nvPr/>
        </p:nvCxnSpPr>
        <p:spPr>
          <a:xfrm>
            <a:off x="1082136" y="3252381"/>
            <a:ext cx="1095673" cy="151896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Группа 16"/>
          <p:cNvGrpSpPr/>
          <p:nvPr/>
        </p:nvGrpSpPr>
        <p:grpSpPr>
          <a:xfrm>
            <a:off x="2886329" y="4503779"/>
            <a:ext cx="252000" cy="466583"/>
            <a:chOff x="6911856" y="2091964"/>
            <a:chExt cx="252000" cy="466583"/>
          </a:xfrm>
        </p:grpSpPr>
        <p:sp>
          <p:nvSpPr>
            <p:cNvPr id="15" name="Овал 14"/>
            <p:cNvSpPr/>
            <p:nvPr/>
          </p:nvSpPr>
          <p:spPr>
            <a:xfrm>
              <a:off x="6911856" y="2306547"/>
              <a:ext cx="252000" cy="252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cxnSp>
          <p:nvCxnSpPr>
            <p:cNvPr id="16" name="Прямая со стрелкой 15"/>
            <p:cNvCxnSpPr>
              <a:stCxn id="15" idx="0"/>
            </p:cNvCxnSpPr>
            <p:nvPr/>
          </p:nvCxnSpPr>
          <p:spPr>
            <a:xfrm flipV="1">
              <a:off x="7037856" y="2091964"/>
              <a:ext cx="0" cy="21458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Овал 33"/>
          <p:cNvSpPr/>
          <p:nvPr/>
        </p:nvSpPr>
        <p:spPr>
          <a:xfrm>
            <a:off x="1425340" y="2049192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35" name="Прямая со стрелкой 34"/>
          <p:cNvCxnSpPr>
            <a:stCxn id="34" idx="7"/>
          </p:cNvCxnSpPr>
          <p:nvPr/>
        </p:nvCxnSpPr>
        <p:spPr>
          <a:xfrm flipV="1">
            <a:off x="1747785" y="590298"/>
            <a:ext cx="1003173" cy="151437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15" idx="6"/>
          </p:cNvCxnSpPr>
          <p:nvPr/>
        </p:nvCxnSpPr>
        <p:spPr>
          <a:xfrm flipV="1">
            <a:off x="3138329" y="3747041"/>
            <a:ext cx="1236692" cy="109732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Рисунок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920" y="237768"/>
            <a:ext cx="1713396" cy="255945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9" name="Овал 48"/>
          <p:cNvSpPr/>
          <p:nvPr/>
        </p:nvSpPr>
        <p:spPr>
          <a:xfrm>
            <a:off x="1411122" y="3174602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50" name="Прямая со стрелкой 49"/>
          <p:cNvCxnSpPr>
            <a:stCxn id="49" idx="6"/>
          </p:cNvCxnSpPr>
          <p:nvPr/>
        </p:nvCxnSpPr>
        <p:spPr>
          <a:xfrm flipV="1">
            <a:off x="1788890" y="936702"/>
            <a:ext cx="2939728" cy="242731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681522" y="936702"/>
            <a:ext cx="273808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Тап на «</a:t>
            </a:r>
            <a:r>
              <a:rPr lang="en-GB" sz="1100" dirty="0" err="1" smtClean="0">
                <a:solidFill>
                  <a:schemeClr val="accent1">
                    <a:lumMod val="75000"/>
                  </a:schemeClr>
                </a:solidFill>
              </a:rPr>
              <a:t>ic_find_mobile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» на карте появляется вторая иконка активного цвета с мобильным, после определения координат простраивается маршрут от иконки с мобильным до иконки с </a:t>
            </a:r>
            <a:r>
              <a:rPr lang="ru-RU" sz="1100" dirty="0" err="1" smtClean="0">
                <a:solidFill>
                  <a:schemeClr val="accent1">
                    <a:lumMod val="75000"/>
                  </a:schemeClr>
                </a:solidFill>
              </a:rPr>
              <a:t>КОТом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ru-RU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532132" y="6510654"/>
            <a:ext cx="47273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Если юзер поставил оценку, то </a:t>
            </a:r>
            <a:r>
              <a:rPr lang="en-GB" sz="1100" dirty="0" smtClean="0">
                <a:solidFill>
                  <a:schemeClr val="accent1">
                    <a:lumMod val="75000"/>
                  </a:schemeClr>
                </a:solidFill>
              </a:rPr>
              <a:t>preview</a:t>
            </a:r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 имеет иной вид (!) – см. след. слайд</a:t>
            </a:r>
            <a:endParaRPr lang="ru-RU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8" name="Рисунок 6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682" y="2929034"/>
            <a:ext cx="1708680" cy="25471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69" name="Прямая со стрелкой 68"/>
          <p:cNvCxnSpPr/>
          <p:nvPr/>
        </p:nvCxnSpPr>
        <p:spPr>
          <a:xfrm>
            <a:off x="7761249" y="3905799"/>
            <a:ext cx="356839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118088" y="3230228"/>
            <a:ext cx="1025912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Переадресация юзера в окно телефона с набранным номером – остается только нажать кнопку «Вызов». По системной кнопке «Назад» возвращаем юзера на тот же экран</a:t>
            </a:r>
            <a:endParaRPr lang="ru-RU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Овал 72"/>
          <p:cNvSpPr/>
          <p:nvPr/>
        </p:nvSpPr>
        <p:spPr>
          <a:xfrm>
            <a:off x="5058967" y="3716388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74" name="Прямая со стрелкой 73"/>
          <p:cNvCxnSpPr>
            <a:stCxn id="73" idx="6"/>
          </p:cNvCxnSpPr>
          <p:nvPr/>
        </p:nvCxnSpPr>
        <p:spPr>
          <a:xfrm flipV="1">
            <a:off x="5436735" y="3905799"/>
            <a:ext cx="897158" cy="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699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680" y="303985"/>
            <a:ext cx="1735076" cy="369646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808" y="708262"/>
            <a:ext cx="1729248" cy="25777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808" y="3542430"/>
            <a:ext cx="1729248" cy="25777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2" name="Рисунок 6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0" y="3542430"/>
            <a:ext cx="1716888" cy="254883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9" name="Рисунок 5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7" y="711669"/>
            <a:ext cx="1736371" cy="25777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TextBox 1"/>
          <p:cNvSpPr txBox="1">
            <a:spLocks noChangeAspect="1"/>
          </p:cNvSpPr>
          <p:nvPr/>
        </p:nvSpPr>
        <p:spPr>
          <a:xfrm>
            <a:off x="185918" y="-5561"/>
            <a:ext cx="3599140" cy="308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500" b="1" u="sng" dirty="0" smtClean="0">
                <a:solidFill>
                  <a:schemeClr val="accent5"/>
                </a:solidFill>
              </a:rPr>
              <a:t>Карта – </a:t>
            </a:r>
            <a:r>
              <a:rPr lang="en-GB" sz="1500" b="1" u="sng" dirty="0" smtClean="0">
                <a:solidFill>
                  <a:schemeClr val="accent5"/>
                </a:solidFill>
              </a:rPr>
              <a:t>Service Info</a:t>
            </a:r>
            <a:r>
              <a:rPr lang="ru-RU" sz="1500" b="1" u="sng" dirty="0" smtClean="0">
                <a:solidFill>
                  <a:schemeClr val="accent5"/>
                </a:solidFill>
              </a:rPr>
              <a:t> - </a:t>
            </a:r>
            <a:r>
              <a:rPr lang="en-GB" sz="1500" b="1" u="sng" dirty="0" err="1" smtClean="0">
                <a:solidFill>
                  <a:schemeClr val="accent5"/>
                </a:solidFill>
              </a:rPr>
              <a:t>Raiting</a:t>
            </a:r>
            <a:endParaRPr lang="ru-RU" sz="1500" b="1" u="sng" dirty="0">
              <a:solidFill>
                <a:schemeClr val="accent5"/>
              </a:solidFill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1104531" y="2457641"/>
            <a:ext cx="252000" cy="466583"/>
            <a:chOff x="6911856" y="2091964"/>
            <a:chExt cx="252000" cy="466583"/>
          </a:xfrm>
        </p:grpSpPr>
        <p:sp>
          <p:nvSpPr>
            <p:cNvPr id="15" name="Овал 14"/>
            <p:cNvSpPr/>
            <p:nvPr/>
          </p:nvSpPr>
          <p:spPr>
            <a:xfrm>
              <a:off x="6911856" y="2306547"/>
              <a:ext cx="252000" cy="252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cxnSp>
          <p:nvCxnSpPr>
            <p:cNvPr id="16" name="Прямая со стрелкой 15"/>
            <p:cNvCxnSpPr>
              <a:stCxn id="15" idx="0"/>
            </p:cNvCxnSpPr>
            <p:nvPr/>
          </p:nvCxnSpPr>
          <p:spPr>
            <a:xfrm flipV="1">
              <a:off x="7037856" y="2091964"/>
              <a:ext cx="0" cy="21458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Прямая со стрелкой 43"/>
          <p:cNvCxnSpPr>
            <a:stCxn id="15" idx="6"/>
          </p:cNvCxnSpPr>
          <p:nvPr/>
        </p:nvCxnSpPr>
        <p:spPr>
          <a:xfrm>
            <a:off x="1356531" y="2798224"/>
            <a:ext cx="1061316" cy="6563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Группа 28"/>
          <p:cNvGrpSpPr/>
          <p:nvPr/>
        </p:nvGrpSpPr>
        <p:grpSpPr>
          <a:xfrm>
            <a:off x="1104531" y="5280653"/>
            <a:ext cx="252000" cy="466583"/>
            <a:chOff x="6911856" y="2091964"/>
            <a:chExt cx="252000" cy="466583"/>
          </a:xfrm>
        </p:grpSpPr>
        <p:sp>
          <p:nvSpPr>
            <p:cNvPr id="30" name="Овал 29"/>
            <p:cNvSpPr/>
            <p:nvPr/>
          </p:nvSpPr>
          <p:spPr>
            <a:xfrm>
              <a:off x="6911856" y="2306547"/>
              <a:ext cx="252000" cy="252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cxnSp>
          <p:nvCxnSpPr>
            <p:cNvPr id="31" name="Прямая со стрелкой 30"/>
            <p:cNvCxnSpPr>
              <a:stCxn id="30" idx="0"/>
            </p:cNvCxnSpPr>
            <p:nvPr/>
          </p:nvCxnSpPr>
          <p:spPr>
            <a:xfrm flipV="1">
              <a:off x="7037856" y="2091964"/>
              <a:ext cx="0" cy="21458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Прямая со стрелкой 31"/>
          <p:cNvCxnSpPr>
            <a:stCxn id="30" idx="6"/>
          </p:cNvCxnSpPr>
          <p:nvPr/>
        </p:nvCxnSpPr>
        <p:spPr>
          <a:xfrm>
            <a:off x="1356531" y="5621236"/>
            <a:ext cx="1061316" cy="6563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/>
          <p:cNvSpPr/>
          <p:nvPr/>
        </p:nvSpPr>
        <p:spPr>
          <a:xfrm>
            <a:off x="6281522" y="2152218"/>
            <a:ext cx="377768" cy="3788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37" name="Прямая со стрелкой 36"/>
          <p:cNvCxnSpPr>
            <a:stCxn id="36" idx="7"/>
            <a:endCxn id="10" idx="1"/>
          </p:cNvCxnSpPr>
          <p:nvPr/>
        </p:nvCxnSpPr>
        <p:spPr>
          <a:xfrm flipV="1">
            <a:off x="6603967" y="2017969"/>
            <a:ext cx="695687" cy="18972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654" y="708262"/>
            <a:ext cx="1757190" cy="261941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466" y="3061169"/>
            <a:ext cx="1646282" cy="369646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41" name="Группа 40"/>
          <p:cNvGrpSpPr/>
          <p:nvPr/>
        </p:nvGrpSpPr>
        <p:grpSpPr>
          <a:xfrm>
            <a:off x="3546432" y="2117058"/>
            <a:ext cx="252000" cy="681166"/>
            <a:chOff x="3104573" y="1223554"/>
            <a:chExt cx="252000" cy="681166"/>
          </a:xfrm>
        </p:grpSpPr>
        <p:cxnSp>
          <p:nvCxnSpPr>
            <p:cNvPr id="42" name="Прямая со стрелкой 41"/>
            <p:cNvCxnSpPr>
              <a:stCxn id="43" idx="4"/>
            </p:cNvCxnSpPr>
            <p:nvPr/>
          </p:nvCxnSpPr>
          <p:spPr>
            <a:xfrm>
              <a:off x="3230573" y="1690137"/>
              <a:ext cx="9575" cy="21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Овал 42"/>
            <p:cNvSpPr/>
            <p:nvPr/>
          </p:nvSpPr>
          <p:spPr>
            <a:xfrm>
              <a:off x="3104573" y="1438137"/>
              <a:ext cx="252000" cy="252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cxnSp>
          <p:nvCxnSpPr>
            <p:cNvPr id="45" name="Прямая со стрелкой 44"/>
            <p:cNvCxnSpPr>
              <a:stCxn id="43" idx="0"/>
            </p:cNvCxnSpPr>
            <p:nvPr/>
          </p:nvCxnSpPr>
          <p:spPr>
            <a:xfrm flipV="1">
              <a:off x="3230573" y="1223554"/>
              <a:ext cx="0" cy="21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Группа 45"/>
          <p:cNvGrpSpPr/>
          <p:nvPr/>
        </p:nvGrpSpPr>
        <p:grpSpPr>
          <a:xfrm>
            <a:off x="3529982" y="4909402"/>
            <a:ext cx="252000" cy="681166"/>
            <a:chOff x="3104573" y="1223554"/>
            <a:chExt cx="252000" cy="681166"/>
          </a:xfrm>
        </p:grpSpPr>
        <p:cxnSp>
          <p:nvCxnSpPr>
            <p:cNvPr id="47" name="Прямая со стрелкой 46"/>
            <p:cNvCxnSpPr>
              <a:stCxn id="51" idx="4"/>
            </p:cNvCxnSpPr>
            <p:nvPr/>
          </p:nvCxnSpPr>
          <p:spPr>
            <a:xfrm>
              <a:off x="3230573" y="1690137"/>
              <a:ext cx="9575" cy="21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Овал 50"/>
            <p:cNvSpPr/>
            <p:nvPr/>
          </p:nvSpPr>
          <p:spPr>
            <a:xfrm>
              <a:off x="3104573" y="1438137"/>
              <a:ext cx="252000" cy="252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cxnSp>
          <p:nvCxnSpPr>
            <p:cNvPr id="52" name="Прямая со стрелкой 51"/>
            <p:cNvCxnSpPr>
              <a:stCxn id="51" idx="0"/>
            </p:cNvCxnSpPr>
            <p:nvPr/>
          </p:nvCxnSpPr>
          <p:spPr>
            <a:xfrm flipV="1">
              <a:off x="3230573" y="1223554"/>
              <a:ext cx="0" cy="21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>
            <a:spLocks noChangeAspect="1"/>
          </p:cNvSpPr>
          <p:nvPr/>
        </p:nvSpPr>
        <p:spPr>
          <a:xfrm>
            <a:off x="185917" y="367638"/>
            <a:ext cx="1910511" cy="308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500" dirty="0" smtClean="0">
                <a:solidFill>
                  <a:schemeClr val="accent5"/>
                </a:solidFill>
              </a:rPr>
              <a:t>Нет своей оценки</a:t>
            </a:r>
            <a:endParaRPr lang="ru-RU" sz="1500" dirty="0">
              <a:solidFill>
                <a:schemeClr val="accent5"/>
              </a:solidFill>
            </a:endParaRPr>
          </a:p>
        </p:txBody>
      </p:sp>
      <p:sp>
        <p:nvSpPr>
          <p:cNvPr id="55" name="TextBox 54"/>
          <p:cNvSpPr txBox="1">
            <a:spLocks noChangeAspect="1"/>
          </p:cNvSpPr>
          <p:nvPr/>
        </p:nvSpPr>
        <p:spPr>
          <a:xfrm>
            <a:off x="275275" y="6139345"/>
            <a:ext cx="1910511" cy="308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500" dirty="0" smtClean="0">
                <a:solidFill>
                  <a:schemeClr val="accent5"/>
                </a:solidFill>
              </a:rPr>
              <a:t>Есть своя оценка</a:t>
            </a:r>
            <a:endParaRPr lang="ru-RU" sz="1500" dirty="0">
              <a:solidFill>
                <a:schemeClr val="accent5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49435" y="5514490"/>
            <a:ext cx="2738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В этой части Отзывов отображается средняя температура по больнице.</a:t>
            </a:r>
            <a:endParaRPr lang="ru-RU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62261" y="3456777"/>
            <a:ext cx="168101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5 звезд – Отлично</a:t>
            </a:r>
          </a:p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4 звезды – Хорошо</a:t>
            </a:r>
          </a:p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3 звезды – Неплохо</a:t>
            </a:r>
          </a:p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2 звезды – Плохо</a:t>
            </a:r>
          </a:p>
          <a:p>
            <a:r>
              <a:rPr lang="ru-RU" sz="1100" dirty="0" smtClean="0">
                <a:solidFill>
                  <a:schemeClr val="accent1">
                    <a:lumMod val="75000"/>
                  </a:schemeClr>
                </a:solidFill>
              </a:rPr>
              <a:t>1 звезда - Ужасно</a:t>
            </a:r>
            <a:endParaRPr lang="ru-RU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2507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25497</TotalTime>
  <Words>1384</Words>
  <Application>Microsoft Office PowerPoint</Application>
  <PresentationFormat>Экран (4:3)</PresentationFormat>
  <Paragraphs>146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 Belozerov</dc:creator>
  <cp:lastModifiedBy>Alex Belozerov</cp:lastModifiedBy>
  <cp:revision>197</cp:revision>
  <dcterms:created xsi:type="dcterms:W3CDTF">2015-03-24T21:32:05Z</dcterms:created>
  <dcterms:modified xsi:type="dcterms:W3CDTF">2015-05-20T08:12:09Z</dcterms:modified>
</cp:coreProperties>
</file>