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5"/>
    <p:restoredTop sz="94717"/>
  </p:normalViewPr>
  <p:slideViewPr>
    <p:cSldViewPr snapToGrid="0">
      <p:cViewPr varScale="1">
        <p:scale>
          <a:sx n="85" d="100"/>
          <a:sy n="85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939D9-0B50-B14C-A38E-B69A8B24ECE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C0C6D-013F-6E41-A963-5F7926E7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CA" dirty="0"/>
              <a:t>Hello! </a:t>
            </a:r>
          </a:p>
          <a:p>
            <a:endParaRPr lang="en-CA" dirty="0"/>
          </a:p>
          <a:p>
            <a:r>
              <a:rPr lang="en-CA" dirty="0"/>
              <a:t>Name </a:t>
            </a:r>
          </a:p>
          <a:p>
            <a:endParaRPr lang="en-CA" dirty="0"/>
          </a:p>
          <a:p>
            <a:r>
              <a:rPr lang="en-CA" dirty="0"/>
              <a:t>Bucket Brigade Devices</a:t>
            </a:r>
          </a:p>
          <a:p>
            <a:endParaRPr lang="en-CA" dirty="0"/>
          </a:p>
          <a:p>
            <a:r>
              <a:rPr lang="en-CA" dirty="0"/>
              <a:t>Currently doing research in the IDMIL Lab with Marcelo as an Undergrad!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281A-4AA0-442C-9C26-1CE8FC794ED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89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Guitar Effect pedals</a:t>
            </a:r>
          </a:p>
          <a:p>
            <a:endParaRPr lang="en-US" dirty="0"/>
          </a:p>
          <a:p>
            <a:r>
              <a:rPr lang="en-US" dirty="0"/>
              <a:t>Analogy</a:t>
            </a:r>
          </a:p>
          <a:p>
            <a:endParaRPr lang="en-US" dirty="0"/>
          </a:p>
          <a:p>
            <a:r>
              <a:rPr lang="en-US" dirty="0"/>
              <a:t>Actual explanation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281A-4AA0-442C-9C26-1CE8FC794ED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20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281A-4AA0-442C-9C26-1CE8FC794ED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58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281A-4AA0-442C-9C26-1CE8FC794ED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0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281A-4AA0-442C-9C26-1CE8FC794ED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85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281A-4AA0-442C-9C26-1CE8FC794ED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47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281A-4AA0-442C-9C26-1CE8FC794ED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99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281A-4AA0-442C-9C26-1CE8FC794ED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80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281A-4AA0-442C-9C26-1CE8FC794ED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33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9E23-C932-7780-4A09-2CDD13463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520CB-2FE9-B1F1-5AA9-14B8905CC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9A05-653F-F5E7-44C3-8F7B074C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1E07-30BC-28C6-1E93-24A0F586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99D7-1F31-E375-22BB-97099B13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5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451F-9FB8-6C6F-9FDE-7D5569A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8E2BE-A3A2-AEE3-F46B-82F520641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71D2-5059-C931-765B-2C629B77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27D74-79B4-08D9-B888-ABC9E450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8DA8-077A-B476-4011-504D4635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CCE4B-49E4-EA22-4B15-8DAD6A04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114B9-4F02-C648-536E-3FDD1A1C0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B30F-AD14-D62B-1036-BF58605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1543-E18B-BF3F-F09C-D59EC816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5A95-6F6B-BB58-F305-EAFDFC38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7C81-80D8-0BEF-6148-932FEBDA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D872-5B49-4248-538A-305F92E3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B01D3-E11E-22CD-71B2-A083FECE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C467-4806-7DD7-7780-81C999C7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6B9E-ED84-A9BC-C1F9-8D55054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C9B-9F22-8635-5610-4881E3F5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A333-39D8-C33A-935A-531CE5E6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6142-094D-AC3B-C7BF-1EC46635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4BE3-D8D1-AD72-904E-93264329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9841-2D8E-CEFC-5F37-30631EA5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628E-CFB7-D148-C29C-0551C6EC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B458-6555-ED1F-B5BE-BA8F1D3F6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BF207-4114-F37A-A909-39E92DF8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8487E-3E78-2417-92FB-6F40F1D1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E2357-3889-3CB8-09D8-30CF326E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DE09-8C33-4FA3-7549-6136FABB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1496-A042-33E7-2E4F-01AC19FF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5338-B9D2-754B-C4AB-FFE8C568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9134B-BB1D-2D8A-5F55-23F25A501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508F3-715A-B169-34BF-60A83FC41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4C688-CDA4-BBCC-2D73-CA52E90F0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058EB-EECB-C0DA-7B2C-11E8773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2B2F4-575A-834C-1E79-3D994C1E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68B8E-9D3D-E360-A7DE-63DBC0C0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4670-8893-EBED-F128-25EE2F3C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22D09-87EA-4DDE-FE01-87CEA689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5FC6-A8A4-0BCD-7768-F9952412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B45EB-C11F-AEF6-C931-00976768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DAFB1-6A66-CEDA-8607-9F972FB7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FF071-DC7E-4928-DCF1-40948C36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AC9D-5D94-782E-2CF2-AADADF84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ABDA-4ECC-C685-E683-B953700C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1658-5927-739E-7110-3FA78E0A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22651-D165-15FE-DFED-E237F3748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0FE22-54D0-CE2B-1D81-68AF570D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DAE75-C84E-4398-BDDE-9CB58ADA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12786-92F5-52E1-BBB8-42BDDCB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1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6A2C-F007-7437-3113-3EB869A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16C68-4B68-B702-EFD5-F17F4D10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ED1A4-4380-961B-1E67-40F9098B9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CC1B0-34AB-93C5-2B8F-C9988377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4396-2EDA-9923-96C2-BCC9B92F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B66A-76E4-2E0E-07AD-7EC17E13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01C46-1665-2008-8B4F-318C0C0E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F8A8E-78CA-044C-A2B6-2D76A7A0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6DC5-E479-DD3F-0424-038B68A44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33D1-1205-F646-A651-FD8DDB1C9416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3F00-DD16-8E4A-B862-F610380D2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7E1F-D32F-571E-5861-3E7EE05E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75BE-CC5B-6B48-B4F0-ED1009B0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173F-E343-4627-9C05-0AAC38EF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19" y="1036800"/>
            <a:ext cx="11376562" cy="760021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Haptic implementation of the single reed pressure response.</a:t>
            </a:r>
            <a:endParaRPr lang="en-C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17C0B-2635-486C-A519-BB8977148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719" y="4038599"/>
            <a:ext cx="3958442" cy="39994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MA. Maxwell Gentili-Morin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035D9-BA03-4020-8BDB-925F7BC54B56}"/>
              </a:ext>
            </a:extLst>
          </p:cNvPr>
          <p:cNvSpPr txBox="1"/>
          <p:nvPr/>
        </p:nvSpPr>
        <p:spPr>
          <a:xfrm>
            <a:off x="407719" y="1828162"/>
            <a:ext cx="465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TorqueTuner</a:t>
            </a: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A67BB-735A-4229-A004-DFD31DB1C16E}"/>
              </a:ext>
            </a:extLst>
          </p:cNvPr>
          <p:cNvSpPr txBox="1"/>
          <p:nvPr/>
        </p:nvSpPr>
        <p:spPr>
          <a:xfrm>
            <a:off x="407719" y="4807877"/>
            <a:ext cx="547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Devices and Music Interaction Laboratory - IDML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cGill University - Wikipedia">
            <a:extLst>
              <a:ext uri="{FF2B5EF4-FFF2-40B4-BE49-F238E27FC236}">
                <a16:creationId xmlns:a16="http://schemas.microsoft.com/office/drawing/2014/main" id="{93601174-D535-45AD-9B55-1B76E388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5738926"/>
            <a:ext cx="746401" cy="9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0D1A773-46AE-4A60-B745-783F5974E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12" y="5786187"/>
            <a:ext cx="2208316" cy="898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F4B1B-021F-FCDB-24DB-E05FBD83CEC4}"/>
              </a:ext>
            </a:extLst>
          </p:cNvPr>
          <p:cNvSpPr txBox="1"/>
          <p:nvPr/>
        </p:nvSpPr>
        <p:spPr>
          <a:xfrm>
            <a:off x="407719" y="4438545"/>
            <a:ext cx="547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MUMT 620 – Prof. Marcelo Wanderley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6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ED293-BD08-DD73-E288-004C69297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05" r="23145"/>
          <a:stretch/>
        </p:blipFill>
        <p:spPr>
          <a:xfrm>
            <a:off x="7764683" y="3096209"/>
            <a:ext cx="4208745" cy="3588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9A173F-E343-4627-9C05-0AAC38EF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19" y="308758"/>
            <a:ext cx="6943107" cy="760021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035D9-BA03-4020-8BDB-925F7BC54B56}"/>
              </a:ext>
            </a:extLst>
          </p:cNvPr>
          <p:cNvSpPr txBox="1"/>
          <p:nvPr/>
        </p:nvSpPr>
        <p:spPr>
          <a:xfrm>
            <a:off x="407718" y="1011174"/>
            <a:ext cx="653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single reed pressure response?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McGill University - Wikipedia">
            <a:extLst>
              <a:ext uri="{FF2B5EF4-FFF2-40B4-BE49-F238E27FC236}">
                <a16:creationId xmlns:a16="http://schemas.microsoft.com/office/drawing/2014/main" id="{ADECB8C6-8E7B-4756-B92A-B70C1478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6139542"/>
            <a:ext cx="430081" cy="5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C8425A6-9D50-4226-8F8B-606EBF1C0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06" y="6139496"/>
            <a:ext cx="1339522" cy="54473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5B2C72-C014-4EA1-B46B-91332C99ECCF}"/>
              </a:ext>
            </a:extLst>
          </p:cNvPr>
          <p:cNvSpPr txBox="1">
            <a:spLocks/>
          </p:cNvSpPr>
          <p:nvPr/>
        </p:nvSpPr>
        <p:spPr>
          <a:xfrm>
            <a:off x="118306" y="2791186"/>
            <a:ext cx="10515600" cy="226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722F2D-D447-4583-9184-D5932897291C}"/>
                  </a:ext>
                </a:extLst>
              </p:cNvPr>
              <p:cNvSpPr txBox="1"/>
              <p:nvPr/>
            </p:nvSpPr>
            <p:spPr>
              <a:xfrm>
                <a:off x="575953" y="1534394"/>
                <a:ext cx="7357335" cy="3553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the flow of air going through the mouthpiece.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 on the pressure difference between the mouth and the instruments cavity.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Represented by the simplified Bernoulli equation:</a:t>
                </a: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rad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A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Δ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sgn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722F2D-D447-4583-9184-D5932897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3" y="1534394"/>
                <a:ext cx="7357335" cy="3553024"/>
              </a:xfrm>
              <a:prstGeom prst="rect">
                <a:avLst/>
              </a:prstGeom>
              <a:blipFill>
                <a:blip r:embed="rId6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441DC9AB-9353-9A85-CEB9-4494AE1A2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8" t="11709" r="30810" b="-3616"/>
          <a:stretch/>
        </p:blipFill>
        <p:spPr bwMode="auto">
          <a:xfrm>
            <a:off x="7933288" y="643053"/>
            <a:ext cx="4040140" cy="21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4D291-1ED8-C3AD-6D19-02AA2A067FEC}"/>
              </a:ext>
            </a:extLst>
          </p:cNvPr>
          <p:cNvSpPr txBox="1"/>
          <p:nvPr/>
        </p:nvSpPr>
        <p:spPr>
          <a:xfrm>
            <a:off x="926511" y="6107322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 H. Fletcher and T. D. </a:t>
            </a:r>
            <a:r>
              <a:rPr lang="en-CA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Rossing</a:t>
            </a:r>
            <a:r>
              <a:rPr lang="en-CA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Physics of Musical Instruments. Springer-Verlag, New York, 1991.</a:t>
            </a:r>
          </a:p>
        </p:txBody>
      </p:sp>
    </p:spTree>
    <p:extLst>
      <p:ext uri="{BB962C8B-B14F-4D97-AF65-F5344CB8AC3E}">
        <p14:creationId xmlns:p14="http://schemas.microsoft.com/office/powerpoint/2010/main" val="206738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25429509-EE6F-FEF6-B5BB-3B6417F7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633" y="709465"/>
            <a:ext cx="4454367" cy="3340775"/>
          </a:xfrm>
          <a:prstGeom prst="rect">
            <a:avLst/>
          </a:prstGeom>
        </p:spPr>
      </p:pic>
      <p:pic>
        <p:nvPicPr>
          <p:cNvPr id="6" name="Picture 2" descr="McGill University - Wikipedia">
            <a:extLst>
              <a:ext uri="{FF2B5EF4-FFF2-40B4-BE49-F238E27FC236}">
                <a16:creationId xmlns:a16="http://schemas.microsoft.com/office/drawing/2014/main" id="{023A5678-5012-4D22-8383-CD36C1E1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6139542"/>
            <a:ext cx="430081" cy="5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2DF39AF-123E-4A8D-8111-0EA06FC00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06" y="6139496"/>
            <a:ext cx="1339522" cy="5447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F03D48-E52B-46C2-8231-1B41E2A288A2}"/>
              </a:ext>
            </a:extLst>
          </p:cNvPr>
          <p:cNvSpPr txBox="1">
            <a:spLocks/>
          </p:cNvSpPr>
          <p:nvPr/>
        </p:nvSpPr>
        <p:spPr>
          <a:xfrm>
            <a:off x="407719" y="308758"/>
            <a:ext cx="6943107" cy="760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31EBC9-547C-FF13-9668-2E0DFA58FE5C}"/>
                  </a:ext>
                </a:extLst>
              </p:cNvPr>
              <p:cNvSpPr txBox="1"/>
              <p:nvPr/>
            </p:nvSpPr>
            <p:spPr>
              <a:xfrm>
                <a:off x="575953" y="1534394"/>
                <a:ext cx="7947764" cy="362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of the equation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Determined crucial variables (H, k)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Optimized curve for Implementation: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Found the relation between H and k so that at zero flow, the pressure difference is 1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peak value in relation to k to H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Precompute the variables for the pressure and import them into 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header file.</a:t>
                </a:r>
              </a:p>
              <a:p>
                <a:pPr lvl="1"/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31EBC9-547C-FF13-9668-2E0DFA58F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3" y="1534394"/>
                <a:ext cx="7947764" cy="3624326"/>
              </a:xfrm>
              <a:prstGeom prst="rect">
                <a:avLst/>
              </a:prstGeom>
              <a:blipFill>
                <a:blip r:embed="rId7"/>
                <a:stretch>
                  <a:fillRect l="-478" t="-697" r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A9C694-E4DA-6B27-2826-3BF815453051}"/>
              </a:ext>
            </a:extLst>
          </p:cNvPr>
          <p:cNvSpPr txBox="1"/>
          <p:nvPr/>
        </p:nvSpPr>
        <p:spPr>
          <a:xfrm>
            <a:off x="407718" y="1011174"/>
            <a:ext cx="653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effect in python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13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F6185A-BD65-E4A0-886F-E99F38076454}"/>
              </a:ext>
            </a:extLst>
          </p:cNvPr>
          <p:cNvSpPr/>
          <p:nvPr/>
        </p:nvSpPr>
        <p:spPr>
          <a:xfrm>
            <a:off x="2959947" y="2000009"/>
            <a:ext cx="9171093" cy="4265324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McGill University - Wikipedia">
            <a:extLst>
              <a:ext uri="{FF2B5EF4-FFF2-40B4-BE49-F238E27FC236}">
                <a16:creationId xmlns:a16="http://schemas.microsoft.com/office/drawing/2014/main" id="{023A5678-5012-4D22-8383-CD36C1E1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6139542"/>
            <a:ext cx="430081" cy="5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2DF39AF-123E-4A8D-8111-0EA06FC00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06" y="6139496"/>
            <a:ext cx="1339522" cy="5447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F03D48-E52B-46C2-8231-1B41E2A288A2}"/>
              </a:ext>
            </a:extLst>
          </p:cNvPr>
          <p:cNvSpPr txBox="1">
            <a:spLocks/>
          </p:cNvSpPr>
          <p:nvPr/>
        </p:nvSpPr>
        <p:spPr>
          <a:xfrm>
            <a:off x="407719" y="308758"/>
            <a:ext cx="6943107" cy="760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1EBC9-547C-FF13-9668-2E0DFA58FE5C}"/>
              </a:ext>
            </a:extLst>
          </p:cNvPr>
          <p:cNvSpPr txBox="1"/>
          <p:nvPr/>
        </p:nvSpPr>
        <p:spPr>
          <a:xfrm>
            <a:off x="575953" y="1534394"/>
            <a:ext cx="1238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current firmware on the esp32, I created a mode, and implemented the function.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as that.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9C694-E4DA-6B27-2826-3BF815453051}"/>
              </a:ext>
            </a:extLst>
          </p:cNvPr>
          <p:cNvSpPr txBox="1"/>
          <p:nvPr/>
        </p:nvSpPr>
        <p:spPr>
          <a:xfrm>
            <a:off x="407718" y="1011174"/>
            <a:ext cx="653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the TorqueTuner Firmware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7E843-D9CE-B057-3116-82C25B3D97D6}"/>
              </a:ext>
            </a:extLst>
          </p:cNvPr>
          <p:cNvSpPr txBox="1"/>
          <p:nvPr/>
        </p:nvSpPr>
        <p:spPr>
          <a:xfrm>
            <a:off x="3432840" y="2134558"/>
            <a:ext cx="846898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0" dirty="0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int16_t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 err="1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Reed_Basic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::</a:t>
            </a:r>
            <a:r>
              <a:rPr lang="en-CA" sz="1200" b="0" dirty="0">
                <a:solidFill>
                  <a:srgbClr val="B8BB26"/>
                </a:solidFill>
                <a:effectLst/>
                <a:latin typeface="MonoLisa" panose="020B0509030204060204" pitchFamily="49" charset="0"/>
              </a:rPr>
              <a:t>calc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(</a:t>
            </a:r>
            <a:r>
              <a:rPr lang="en-CA" sz="1200" b="0" dirty="0">
                <a:solidFill>
                  <a:srgbClr val="FB4934"/>
                </a:solidFill>
                <a:effectLst/>
                <a:latin typeface="MonoLisa" panose="020B0509030204060204" pitchFamily="49" charset="0"/>
              </a:rPr>
              <a:t>void*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 err="1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ptr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){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TorqueTuner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*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knob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=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(</a:t>
            </a:r>
            <a:r>
              <a:rPr lang="en-CA" sz="1200" b="0" dirty="0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TorqueTuner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*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</a:t>
            </a:r>
            <a:r>
              <a:rPr lang="en-CA" sz="1200" b="0" dirty="0" err="1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ptr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FB4934"/>
                </a:solidFill>
                <a:effectLst/>
                <a:latin typeface="MonoLisa" panose="020B0509030204060204" pitchFamily="49" charset="0"/>
              </a:rPr>
              <a:t>float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val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=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(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H_init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*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rp_table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[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idx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]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-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rp_B_table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[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idx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]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/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k_init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*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rp_sgn_table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[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idx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];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val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*=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-</a:t>
            </a: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knob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-&gt;</a:t>
            </a: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scale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FB4934"/>
                </a:solidFill>
                <a:effectLst/>
                <a:latin typeface="MonoLisa" panose="020B0509030204060204" pitchFamily="49" charset="0"/>
              </a:rPr>
              <a:t>return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 err="1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static_cast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&lt;</a:t>
            </a:r>
            <a:r>
              <a:rPr lang="en-CA" sz="1200" b="0" dirty="0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int16_t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&gt;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(</a:t>
            </a:r>
            <a:r>
              <a:rPr lang="en-CA" sz="1200" b="0" dirty="0">
                <a:solidFill>
                  <a:srgbClr val="B8BB26"/>
                </a:solidFill>
                <a:effectLst/>
                <a:latin typeface="MonoLisa" panose="020B0509030204060204" pitchFamily="49" charset="0"/>
              </a:rPr>
              <a:t>round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(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val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));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}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br>
              <a:rPr lang="en-CA" sz="1200" b="0" dirty="0">
                <a:solidFill>
                  <a:srgbClr val="EBDBB2"/>
                </a:solidFill>
                <a:effectLst/>
                <a:latin typeface="MonoLisa" panose="020B0509030204060204" pitchFamily="49" charset="0"/>
              </a:rPr>
            </a:b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r>
              <a:rPr lang="en-CA" sz="1200" b="0" dirty="0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int16_t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Mode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::</a:t>
            </a:r>
            <a:r>
              <a:rPr lang="en-CA" sz="1200" b="0" dirty="0" err="1">
                <a:solidFill>
                  <a:srgbClr val="B8BB26"/>
                </a:solidFill>
                <a:effectLst/>
                <a:latin typeface="MonoLisa" panose="020B0509030204060204" pitchFamily="49" charset="0"/>
              </a:rPr>
              <a:t>calc_index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(</a:t>
            </a:r>
            <a:r>
              <a:rPr lang="en-CA" sz="1200" b="0" dirty="0">
                <a:solidFill>
                  <a:srgbClr val="FB4934"/>
                </a:solidFill>
                <a:effectLst/>
                <a:latin typeface="MonoLisa" panose="020B0509030204060204" pitchFamily="49" charset="0"/>
              </a:rPr>
              <a:t>void*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 err="1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ptr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 {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TorqueTuner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*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knob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=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(</a:t>
            </a:r>
            <a:r>
              <a:rPr lang="en-CA" sz="1200" b="0" dirty="0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TorqueTuner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*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</a:t>
            </a:r>
            <a:r>
              <a:rPr lang="en-CA" sz="1200" b="0" dirty="0" err="1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ptr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br>
              <a:rPr lang="en-CA" sz="1200" b="0" dirty="0">
                <a:solidFill>
                  <a:srgbClr val="EBDBB2"/>
                </a:solidFill>
                <a:effectLst/>
                <a:latin typeface="MonoLisa" panose="020B0509030204060204" pitchFamily="49" charset="0"/>
              </a:rPr>
            </a:b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state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+=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 err="1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static_cast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&lt;</a:t>
            </a:r>
            <a:r>
              <a:rPr lang="en-CA" sz="1200" b="0" dirty="0">
                <a:solidFill>
                  <a:srgbClr val="FABD2F"/>
                </a:solidFill>
                <a:effectLst/>
                <a:latin typeface="MonoLisa" panose="020B0509030204060204" pitchFamily="49" charset="0"/>
              </a:rPr>
              <a:t>int16_t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&gt;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(</a:t>
            </a:r>
            <a:r>
              <a:rPr lang="en-CA" sz="1200" b="0" dirty="0">
                <a:solidFill>
                  <a:srgbClr val="B8BB26"/>
                </a:solidFill>
                <a:effectLst/>
                <a:latin typeface="MonoLisa" panose="020B0509030204060204" pitchFamily="49" charset="0"/>
              </a:rPr>
              <a:t>round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(</a:t>
            </a: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knob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-&gt;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angle_delta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*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knob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-&gt;</a:t>
            </a: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stretch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));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FB4934"/>
                </a:solidFill>
                <a:effectLst/>
                <a:latin typeface="MonoLisa" panose="020B0509030204060204" pitchFamily="49" charset="0"/>
              </a:rPr>
              <a:t>if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(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wrap_haptics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{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	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idx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=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B8BB26"/>
                </a:solidFill>
                <a:effectLst/>
                <a:latin typeface="MonoLisa" panose="020B0509030204060204" pitchFamily="49" charset="0"/>
              </a:rPr>
              <a:t>mod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(</a:t>
            </a: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state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, </a:t>
            </a:r>
            <a:r>
              <a:rPr lang="en-CA" sz="1200" b="0" dirty="0">
                <a:solidFill>
                  <a:srgbClr val="D3869B"/>
                </a:solidFill>
                <a:effectLst/>
                <a:latin typeface="MonoLisa" panose="020B0509030204060204" pitchFamily="49" charset="0"/>
              </a:rPr>
              <a:t>3600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} </a:t>
            </a:r>
            <a:r>
              <a:rPr lang="en-CA" sz="1200" b="0" dirty="0">
                <a:solidFill>
                  <a:srgbClr val="FB4934"/>
                </a:solidFill>
                <a:effectLst/>
                <a:latin typeface="MonoLisa" panose="020B0509030204060204" pitchFamily="49" charset="0"/>
              </a:rPr>
              <a:t>else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{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	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idx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8EC07C"/>
                </a:solidFill>
                <a:effectLst/>
                <a:latin typeface="MonoLisa" panose="020B0509030204060204" pitchFamily="49" charset="0"/>
              </a:rPr>
              <a:t>=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>
                <a:solidFill>
                  <a:srgbClr val="B8BB26"/>
                </a:solidFill>
                <a:effectLst/>
                <a:latin typeface="MonoLisa" panose="020B0509030204060204" pitchFamily="49" charset="0"/>
              </a:rPr>
              <a:t>clip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(</a:t>
            </a:r>
            <a:r>
              <a:rPr lang="en-CA" sz="1200" b="0" dirty="0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state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, </a:t>
            </a:r>
            <a:r>
              <a:rPr lang="en-CA" sz="1200" b="0" dirty="0">
                <a:solidFill>
                  <a:srgbClr val="D3869B"/>
                </a:solidFill>
                <a:effectLst/>
                <a:latin typeface="MonoLisa" panose="020B0509030204060204" pitchFamily="49" charset="0"/>
              </a:rPr>
              <a:t>0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, </a:t>
            </a:r>
            <a:r>
              <a:rPr lang="en-CA" sz="1200" b="0" dirty="0">
                <a:solidFill>
                  <a:srgbClr val="D3869B"/>
                </a:solidFill>
                <a:effectLst/>
                <a:latin typeface="MonoLisa" panose="020B0509030204060204" pitchFamily="49" charset="0"/>
              </a:rPr>
              <a:t>3600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);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}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pPr lvl="1"/>
            <a:r>
              <a:rPr lang="en-CA" sz="1200" b="0" dirty="0">
                <a:solidFill>
                  <a:srgbClr val="FB4934"/>
                </a:solidFill>
                <a:effectLst/>
                <a:latin typeface="MonoLisa" panose="020B0509030204060204" pitchFamily="49" charset="0"/>
              </a:rPr>
              <a:t>return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 </a:t>
            </a:r>
            <a:r>
              <a:rPr lang="en-CA" sz="1200" b="0" dirty="0" err="1">
                <a:solidFill>
                  <a:srgbClr val="83A598"/>
                </a:solidFill>
                <a:effectLst/>
                <a:latin typeface="MonoLisa" panose="020B0509030204060204" pitchFamily="49" charset="0"/>
              </a:rPr>
              <a:t>idx</a:t>
            </a: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br>
              <a:rPr lang="en-CA" sz="1200" b="0" dirty="0">
                <a:solidFill>
                  <a:srgbClr val="EBDBB2"/>
                </a:solidFill>
                <a:effectLst/>
                <a:latin typeface="MonoLisa" panose="020B0509030204060204" pitchFamily="49" charset="0"/>
              </a:rPr>
            </a:br>
            <a:r>
              <a:rPr lang="en-CA" sz="1200" b="0" dirty="0">
                <a:solidFill>
                  <a:srgbClr val="FBF1C7"/>
                </a:solidFill>
                <a:effectLst/>
                <a:latin typeface="MonoLisa" panose="020B0509030204060204" pitchFamily="49" charset="0"/>
              </a:rPr>
              <a:t>};</a:t>
            </a:r>
            <a:endParaRPr lang="en-CA" sz="1200" b="0" dirty="0">
              <a:solidFill>
                <a:srgbClr val="EBDBB2"/>
              </a:solidFill>
              <a:effectLst/>
              <a:latin typeface="MonoLisa" panose="020B05090302040602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601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cGill University - Wikipedia">
            <a:extLst>
              <a:ext uri="{FF2B5EF4-FFF2-40B4-BE49-F238E27FC236}">
                <a16:creationId xmlns:a16="http://schemas.microsoft.com/office/drawing/2014/main" id="{023A5678-5012-4D22-8383-CD36C1E1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6139542"/>
            <a:ext cx="430081" cy="5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2DF39AF-123E-4A8D-8111-0EA06FC00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06" y="6139496"/>
            <a:ext cx="1339522" cy="5447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F03D48-E52B-46C2-8231-1B41E2A288A2}"/>
              </a:ext>
            </a:extLst>
          </p:cNvPr>
          <p:cNvSpPr txBox="1">
            <a:spLocks/>
          </p:cNvSpPr>
          <p:nvPr/>
        </p:nvSpPr>
        <p:spPr>
          <a:xfrm>
            <a:off x="407719" y="308758"/>
            <a:ext cx="6943107" cy="760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1EBC9-547C-FF13-9668-2E0DFA58FE5C}"/>
              </a:ext>
            </a:extLst>
          </p:cNvPr>
          <p:cNvSpPr txBox="1"/>
          <p:nvPr/>
        </p:nvSpPr>
        <p:spPr>
          <a:xfrm>
            <a:off x="575953" y="1534394"/>
            <a:ext cx="794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have a simple method of testing the haptic effect, I pair it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Linnstrument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software called Surge 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9C694-E4DA-6B27-2826-3BF815453051}"/>
              </a:ext>
            </a:extLst>
          </p:cNvPr>
          <p:cNvSpPr txBox="1"/>
          <p:nvPr/>
        </p:nvSpPr>
        <p:spPr>
          <a:xfrm>
            <a:off x="407718" y="1011174"/>
            <a:ext cx="653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it into a playable situation.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A3F8-0ABF-91FB-5548-FD78804FF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119" y="1928362"/>
            <a:ext cx="5025814" cy="47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cGill University - Wikipedia">
            <a:extLst>
              <a:ext uri="{FF2B5EF4-FFF2-40B4-BE49-F238E27FC236}">
                <a16:creationId xmlns:a16="http://schemas.microsoft.com/office/drawing/2014/main" id="{023A5678-5012-4D22-8383-CD36C1E1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6139542"/>
            <a:ext cx="430081" cy="5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2DF39AF-123E-4A8D-8111-0EA06FC00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06" y="6139496"/>
            <a:ext cx="1339522" cy="5447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F03D48-E52B-46C2-8231-1B41E2A288A2}"/>
              </a:ext>
            </a:extLst>
          </p:cNvPr>
          <p:cNvSpPr txBox="1">
            <a:spLocks/>
          </p:cNvSpPr>
          <p:nvPr/>
        </p:nvSpPr>
        <p:spPr>
          <a:xfrm>
            <a:off x="407719" y="308758"/>
            <a:ext cx="6943107" cy="760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9C694-E4DA-6B27-2826-3BF815453051}"/>
              </a:ext>
            </a:extLst>
          </p:cNvPr>
          <p:cNvSpPr txBox="1"/>
          <p:nvPr/>
        </p:nvSpPr>
        <p:spPr>
          <a:xfrm>
            <a:off x="407718" y="1011174"/>
            <a:ext cx="653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signal flow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FF35B35-F00F-529A-FC2B-4B9DA8305C5A}"/>
              </a:ext>
            </a:extLst>
          </p:cNvPr>
          <p:cNvSpPr/>
          <p:nvPr/>
        </p:nvSpPr>
        <p:spPr>
          <a:xfrm>
            <a:off x="3428323" y="2789009"/>
            <a:ext cx="877290" cy="446276"/>
          </a:xfrm>
          <a:prstGeom prst="frame">
            <a:avLst>
              <a:gd name="adj1" fmla="val 222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F3A3B3F-4335-1176-1ABD-04C29FA4EF9E}"/>
              </a:ext>
            </a:extLst>
          </p:cNvPr>
          <p:cNvSpPr/>
          <p:nvPr/>
        </p:nvSpPr>
        <p:spPr>
          <a:xfrm>
            <a:off x="7753330" y="2784460"/>
            <a:ext cx="776045" cy="523220"/>
          </a:xfrm>
          <a:prstGeom prst="frame">
            <a:avLst>
              <a:gd name="adj1" fmla="val 222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0380-0ACE-BD37-A160-DF26ECDB07EC}"/>
              </a:ext>
            </a:extLst>
          </p:cNvPr>
          <p:cNvSpPr txBox="1"/>
          <p:nvPr/>
        </p:nvSpPr>
        <p:spPr>
          <a:xfrm>
            <a:off x="7786190" y="2861404"/>
            <a:ext cx="7232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72958-3F89-8923-34F2-C8F379F2D595}"/>
              </a:ext>
            </a:extLst>
          </p:cNvPr>
          <p:cNvSpPr txBox="1"/>
          <p:nvPr/>
        </p:nvSpPr>
        <p:spPr>
          <a:xfrm>
            <a:off x="5293336" y="2816673"/>
            <a:ext cx="132036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71CAA-A05F-5960-7879-6BF2E102354B}"/>
              </a:ext>
            </a:extLst>
          </p:cNvPr>
          <p:cNvSpPr txBox="1"/>
          <p:nvPr/>
        </p:nvSpPr>
        <p:spPr>
          <a:xfrm>
            <a:off x="3424005" y="2819460"/>
            <a:ext cx="90512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Moteus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7D3661F-5986-DD6D-597C-55AD5FB0AD29}"/>
              </a:ext>
            </a:extLst>
          </p:cNvPr>
          <p:cNvSpPr/>
          <p:nvPr/>
        </p:nvSpPr>
        <p:spPr>
          <a:xfrm>
            <a:off x="5169735" y="3818422"/>
            <a:ext cx="1434389" cy="369332"/>
          </a:xfrm>
          <a:prstGeom prst="frame">
            <a:avLst>
              <a:gd name="adj1" fmla="val 222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876CB-8107-51B5-CBA9-B0C3D58DF221}"/>
              </a:ext>
            </a:extLst>
          </p:cNvPr>
          <p:cNvSpPr txBox="1"/>
          <p:nvPr/>
        </p:nvSpPr>
        <p:spPr>
          <a:xfrm>
            <a:off x="5172149" y="3820157"/>
            <a:ext cx="144154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Linnstrument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D7A1EE2-6531-A3EA-9C33-78BC1EB17C16}"/>
              </a:ext>
            </a:extLst>
          </p:cNvPr>
          <p:cNvSpPr/>
          <p:nvPr/>
        </p:nvSpPr>
        <p:spPr>
          <a:xfrm>
            <a:off x="5293337" y="2515647"/>
            <a:ext cx="1320361" cy="706107"/>
          </a:xfrm>
          <a:prstGeom prst="frame">
            <a:avLst>
              <a:gd name="adj1" fmla="val 222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A82118-F2F6-A6EA-93A0-24D24861294C}"/>
              </a:ext>
            </a:extLst>
          </p:cNvPr>
          <p:cNvCxnSpPr>
            <a:cxnSpLocks/>
          </p:cNvCxnSpPr>
          <p:nvPr/>
        </p:nvCxnSpPr>
        <p:spPr>
          <a:xfrm>
            <a:off x="2480413" y="2890622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802D8E-D4DB-D39A-D0D0-08CDF0FE8005}"/>
              </a:ext>
            </a:extLst>
          </p:cNvPr>
          <p:cNvCxnSpPr>
            <a:cxnSpLocks/>
          </p:cNvCxnSpPr>
          <p:nvPr/>
        </p:nvCxnSpPr>
        <p:spPr>
          <a:xfrm flipH="1">
            <a:off x="2480413" y="3117529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1BA7E2-0C67-5F77-8473-EB6CA275EB9B}"/>
              </a:ext>
            </a:extLst>
          </p:cNvPr>
          <p:cNvSpPr txBox="1"/>
          <p:nvPr/>
        </p:nvSpPr>
        <p:spPr>
          <a:xfrm>
            <a:off x="2580242" y="2521290"/>
            <a:ext cx="74892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B438A4-1364-C69A-815C-FEB070F04C7C}"/>
              </a:ext>
            </a:extLst>
          </p:cNvPr>
          <p:cNvSpPr txBox="1"/>
          <p:nvPr/>
        </p:nvSpPr>
        <p:spPr>
          <a:xfrm>
            <a:off x="2534218" y="3117528"/>
            <a:ext cx="83426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2B324-C79B-AEE7-7F32-E798DA48F4A6}"/>
              </a:ext>
            </a:extLst>
          </p:cNvPr>
          <p:cNvCxnSpPr>
            <a:cxnSpLocks/>
          </p:cNvCxnSpPr>
          <p:nvPr/>
        </p:nvCxnSpPr>
        <p:spPr>
          <a:xfrm>
            <a:off x="4338475" y="3023525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941293-6C6D-86E8-F5FD-9907804922E1}"/>
              </a:ext>
            </a:extLst>
          </p:cNvPr>
          <p:cNvSpPr txBox="1"/>
          <p:nvPr/>
        </p:nvSpPr>
        <p:spPr>
          <a:xfrm>
            <a:off x="4316091" y="2654632"/>
            <a:ext cx="98975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93FB6-21DB-FD1D-B1EF-73BFBC161A39}"/>
              </a:ext>
            </a:extLst>
          </p:cNvPr>
          <p:cNvCxnSpPr>
            <a:cxnSpLocks/>
          </p:cNvCxnSpPr>
          <p:nvPr/>
        </p:nvCxnSpPr>
        <p:spPr>
          <a:xfrm flipH="1">
            <a:off x="4346426" y="3152233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E995E3-06A0-6EBF-C179-D65716AF233E}"/>
              </a:ext>
            </a:extLst>
          </p:cNvPr>
          <p:cNvSpPr txBox="1"/>
          <p:nvPr/>
        </p:nvSpPr>
        <p:spPr>
          <a:xfrm>
            <a:off x="4431497" y="3152233"/>
            <a:ext cx="65915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EA6CD3-953E-80C6-1FAD-76E8611E3E54}"/>
              </a:ext>
            </a:extLst>
          </p:cNvPr>
          <p:cNvCxnSpPr>
            <a:cxnSpLocks/>
          </p:cNvCxnSpPr>
          <p:nvPr/>
        </p:nvCxnSpPr>
        <p:spPr>
          <a:xfrm>
            <a:off x="6749387" y="2946581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5016CD-0A04-3109-47F3-DA83580C31A6}"/>
              </a:ext>
            </a:extLst>
          </p:cNvPr>
          <p:cNvSpPr txBox="1"/>
          <p:nvPr/>
        </p:nvSpPr>
        <p:spPr>
          <a:xfrm>
            <a:off x="6868812" y="2642815"/>
            <a:ext cx="65915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4D67E4-2FD5-7A0B-2C44-AD176CD45590}"/>
              </a:ext>
            </a:extLst>
          </p:cNvPr>
          <p:cNvCxnSpPr>
            <a:cxnSpLocks/>
          </p:cNvCxnSpPr>
          <p:nvPr/>
        </p:nvCxnSpPr>
        <p:spPr>
          <a:xfrm flipV="1">
            <a:off x="6713987" y="3307680"/>
            <a:ext cx="929480" cy="6505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C9B784-B629-FBBD-B712-E6F34125EB1C}"/>
              </a:ext>
            </a:extLst>
          </p:cNvPr>
          <p:cNvSpPr txBox="1"/>
          <p:nvPr/>
        </p:nvSpPr>
        <p:spPr>
          <a:xfrm>
            <a:off x="6650899" y="3341859"/>
            <a:ext cx="69833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8B8D18-C385-71E0-A4CD-A5B64B079C4D}"/>
              </a:ext>
            </a:extLst>
          </p:cNvPr>
          <p:cNvCxnSpPr>
            <a:cxnSpLocks/>
          </p:cNvCxnSpPr>
          <p:nvPr/>
        </p:nvCxnSpPr>
        <p:spPr>
          <a:xfrm>
            <a:off x="6645368" y="2236810"/>
            <a:ext cx="13392" cy="2312515"/>
          </a:xfrm>
          <a:prstGeom prst="line">
            <a:avLst/>
          </a:prstGeom>
          <a:ln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A245ED-39EB-2C41-CCE0-63D7E675B7C3}"/>
              </a:ext>
            </a:extLst>
          </p:cNvPr>
          <p:cNvCxnSpPr>
            <a:cxnSpLocks/>
          </p:cNvCxnSpPr>
          <p:nvPr/>
        </p:nvCxnSpPr>
        <p:spPr>
          <a:xfrm>
            <a:off x="8558261" y="2236810"/>
            <a:ext cx="13392" cy="2312515"/>
          </a:xfrm>
          <a:prstGeom prst="line">
            <a:avLst/>
          </a:prstGeom>
          <a:ln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66A2C61-554C-D890-7DFC-2BF43AD2A37F}"/>
              </a:ext>
            </a:extLst>
          </p:cNvPr>
          <p:cNvSpPr txBox="1"/>
          <p:nvPr/>
        </p:nvSpPr>
        <p:spPr>
          <a:xfrm>
            <a:off x="5636861" y="2577249"/>
            <a:ext cx="76174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D31C53-6A58-4F5B-79A3-1E84142F54D7}"/>
              </a:ext>
            </a:extLst>
          </p:cNvPr>
          <p:cNvSpPr txBox="1"/>
          <p:nvPr/>
        </p:nvSpPr>
        <p:spPr>
          <a:xfrm>
            <a:off x="6964036" y="4457457"/>
            <a:ext cx="112723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MSP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38C297-EFED-D3E6-BC4D-9AC8C637AE60}"/>
              </a:ext>
            </a:extLst>
          </p:cNvPr>
          <p:cNvSpPr txBox="1"/>
          <p:nvPr/>
        </p:nvSpPr>
        <p:spPr>
          <a:xfrm>
            <a:off x="6905692" y="2439144"/>
            <a:ext cx="63350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</a:t>
            </a:r>
          </a:p>
        </p:txBody>
      </p:sp>
    </p:spTree>
    <p:extLst>
      <p:ext uri="{BB962C8B-B14F-4D97-AF65-F5344CB8AC3E}">
        <p14:creationId xmlns:p14="http://schemas.microsoft.com/office/powerpoint/2010/main" val="294772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cGill University - Wikipedia">
            <a:extLst>
              <a:ext uri="{FF2B5EF4-FFF2-40B4-BE49-F238E27FC236}">
                <a16:creationId xmlns:a16="http://schemas.microsoft.com/office/drawing/2014/main" id="{023A5678-5012-4D22-8383-CD36C1E1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6139542"/>
            <a:ext cx="430081" cy="5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2DF39AF-123E-4A8D-8111-0EA06FC00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06" y="6139496"/>
            <a:ext cx="1339522" cy="5447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F03D48-E52B-46C2-8231-1B41E2A288A2}"/>
              </a:ext>
            </a:extLst>
          </p:cNvPr>
          <p:cNvSpPr txBox="1">
            <a:spLocks/>
          </p:cNvSpPr>
          <p:nvPr/>
        </p:nvSpPr>
        <p:spPr>
          <a:xfrm>
            <a:off x="407719" y="308758"/>
            <a:ext cx="6943107" cy="760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9C694-E4DA-6B27-2826-3BF815453051}"/>
              </a:ext>
            </a:extLst>
          </p:cNvPr>
          <p:cNvSpPr txBox="1"/>
          <p:nvPr/>
        </p:nvSpPr>
        <p:spPr>
          <a:xfrm>
            <a:off x="407718" y="1011174"/>
            <a:ext cx="653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flow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72958-3F89-8923-34F2-C8F379F2D595}"/>
              </a:ext>
            </a:extLst>
          </p:cNvPr>
          <p:cNvSpPr txBox="1"/>
          <p:nvPr/>
        </p:nvSpPr>
        <p:spPr>
          <a:xfrm>
            <a:off x="3231248" y="3077218"/>
            <a:ext cx="132036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Reed Model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7D3661F-5986-DD6D-597C-55AD5FB0AD29}"/>
              </a:ext>
            </a:extLst>
          </p:cNvPr>
          <p:cNvSpPr/>
          <p:nvPr/>
        </p:nvSpPr>
        <p:spPr>
          <a:xfrm>
            <a:off x="6860477" y="2816979"/>
            <a:ext cx="1434389" cy="1599255"/>
          </a:xfrm>
          <a:prstGeom prst="frame">
            <a:avLst>
              <a:gd name="adj1" fmla="val 222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876CB-8107-51B5-CBA9-B0C3D58DF221}"/>
              </a:ext>
            </a:extLst>
          </p:cNvPr>
          <p:cNvSpPr txBox="1"/>
          <p:nvPr/>
        </p:nvSpPr>
        <p:spPr>
          <a:xfrm>
            <a:off x="6880584" y="3418766"/>
            <a:ext cx="144154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Linnstrument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D7A1EE2-6531-A3EA-9C33-78BC1EB17C16}"/>
              </a:ext>
            </a:extLst>
          </p:cNvPr>
          <p:cNvSpPr/>
          <p:nvPr/>
        </p:nvSpPr>
        <p:spPr>
          <a:xfrm>
            <a:off x="3237452" y="2661928"/>
            <a:ext cx="1320361" cy="1085405"/>
          </a:xfrm>
          <a:prstGeom prst="frame">
            <a:avLst>
              <a:gd name="adj1" fmla="val 222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2B324-C79B-AEE7-7F32-E798DA48F4A6}"/>
              </a:ext>
            </a:extLst>
          </p:cNvPr>
          <p:cNvCxnSpPr>
            <a:cxnSpLocks/>
          </p:cNvCxnSpPr>
          <p:nvPr/>
        </p:nvCxnSpPr>
        <p:spPr>
          <a:xfrm>
            <a:off x="2282590" y="3454127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941293-6C6D-86E8-F5FD-9907804922E1}"/>
              </a:ext>
            </a:extLst>
          </p:cNvPr>
          <p:cNvSpPr txBox="1"/>
          <p:nvPr/>
        </p:nvSpPr>
        <p:spPr>
          <a:xfrm>
            <a:off x="2202982" y="3062609"/>
            <a:ext cx="98975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E995E3-06A0-6EBF-C179-D65716AF233E}"/>
              </a:ext>
            </a:extLst>
          </p:cNvPr>
          <p:cNvSpPr txBox="1"/>
          <p:nvPr/>
        </p:nvSpPr>
        <p:spPr>
          <a:xfrm>
            <a:off x="4720411" y="2946249"/>
            <a:ext cx="83542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6A2C61-554C-D890-7DFC-2BF43AD2A37F}"/>
              </a:ext>
            </a:extLst>
          </p:cNvPr>
          <p:cNvSpPr txBox="1"/>
          <p:nvPr/>
        </p:nvSpPr>
        <p:spPr>
          <a:xfrm>
            <a:off x="3574773" y="2837794"/>
            <a:ext cx="76174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4B4DCA-9A4D-FC0F-BB1C-E53A6D0BC78E}"/>
              </a:ext>
            </a:extLst>
          </p:cNvPr>
          <p:cNvCxnSpPr>
            <a:cxnSpLocks/>
          </p:cNvCxnSpPr>
          <p:nvPr/>
        </p:nvCxnSpPr>
        <p:spPr>
          <a:xfrm>
            <a:off x="4643059" y="3315581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3505BC-A10E-DA9E-90BE-03C51D84B8EB}"/>
              </a:ext>
            </a:extLst>
          </p:cNvPr>
          <p:cNvCxnSpPr>
            <a:cxnSpLocks/>
          </p:cNvCxnSpPr>
          <p:nvPr/>
        </p:nvCxnSpPr>
        <p:spPr>
          <a:xfrm flipV="1">
            <a:off x="3580976" y="3747347"/>
            <a:ext cx="0" cy="5494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A941B2-06F5-681C-67CA-BECDA442722D}"/>
              </a:ext>
            </a:extLst>
          </p:cNvPr>
          <p:cNvSpPr txBox="1"/>
          <p:nvPr/>
        </p:nvSpPr>
        <p:spPr>
          <a:xfrm>
            <a:off x="3286145" y="3837402"/>
            <a:ext cx="29483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BD818D-62CB-3DDC-34BE-40AB9CD15F61}"/>
              </a:ext>
            </a:extLst>
          </p:cNvPr>
          <p:cNvCxnSpPr>
            <a:cxnSpLocks/>
          </p:cNvCxnSpPr>
          <p:nvPr/>
        </p:nvCxnSpPr>
        <p:spPr>
          <a:xfrm flipV="1">
            <a:off x="4170638" y="3747347"/>
            <a:ext cx="0" cy="5494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B030A7-9EF4-BDF9-981B-EC196F7714E1}"/>
              </a:ext>
            </a:extLst>
          </p:cNvPr>
          <p:cNvSpPr txBox="1"/>
          <p:nvPr/>
        </p:nvSpPr>
        <p:spPr>
          <a:xfrm>
            <a:off x="3875807" y="3837402"/>
            <a:ext cx="29483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9B4E7-CFC6-8AB2-4650-58483776081C}"/>
              </a:ext>
            </a:extLst>
          </p:cNvPr>
          <p:cNvSpPr txBox="1"/>
          <p:nvPr/>
        </p:nvSpPr>
        <p:spPr>
          <a:xfrm>
            <a:off x="8438160" y="2711257"/>
            <a:ext cx="64543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F852FC-AF0A-CA63-FDC6-9D11930D7B6B}"/>
              </a:ext>
            </a:extLst>
          </p:cNvPr>
          <p:cNvCxnSpPr>
            <a:cxnSpLocks/>
          </p:cNvCxnSpPr>
          <p:nvPr/>
        </p:nvCxnSpPr>
        <p:spPr>
          <a:xfrm>
            <a:off x="8360808" y="3080589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490988-FE25-CA82-EAF6-ACCCC1E60484}"/>
              </a:ext>
            </a:extLst>
          </p:cNvPr>
          <p:cNvSpPr txBox="1"/>
          <p:nvPr/>
        </p:nvSpPr>
        <p:spPr>
          <a:xfrm>
            <a:off x="8438160" y="3148295"/>
            <a:ext cx="35137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29AE1E-3FE3-E4F9-1032-093FB07F25C3}"/>
              </a:ext>
            </a:extLst>
          </p:cNvPr>
          <p:cNvCxnSpPr>
            <a:cxnSpLocks/>
          </p:cNvCxnSpPr>
          <p:nvPr/>
        </p:nvCxnSpPr>
        <p:spPr>
          <a:xfrm>
            <a:off x="8360808" y="3517627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BCB1B53-45AF-D7B6-4C4A-B286EBC341D5}"/>
              </a:ext>
            </a:extLst>
          </p:cNvPr>
          <p:cNvSpPr txBox="1"/>
          <p:nvPr/>
        </p:nvSpPr>
        <p:spPr>
          <a:xfrm>
            <a:off x="8438160" y="3537727"/>
            <a:ext cx="35137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2C6028-7278-9EAA-90B6-782520247CC2}"/>
              </a:ext>
            </a:extLst>
          </p:cNvPr>
          <p:cNvCxnSpPr>
            <a:cxnSpLocks/>
          </p:cNvCxnSpPr>
          <p:nvPr/>
        </p:nvCxnSpPr>
        <p:spPr>
          <a:xfrm>
            <a:off x="8360808" y="3907059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61E493-0275-CA66-AC3B-53C0B866D672}"/>
              </a:ext>
            </a:extLst>
          </p:cNvPr>
          <p:cNvSpPr txBox="1"/>
          <p:nvPr/>
        </p:nvSpPr>
        <p:spPr>
          <a:xfrm>
            <a:off x="8438160" y="3974765"/>
            <a:ext cx="3257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B05EAF-33F5-C5BD-717B-09B1083407DF}"/>
              </a:ext>
            </a:extLst>
          </p:cNvPr>
          <p:cNvCxnSpPr>
            <a:cxnSpLocks/>
          </p:cNvCxnSpPr>
          <p:nvPr/>
        </p:nvCxnSpPr>
        <p:spPr>
          <a:xfrm>
            <a:off x="8360808" y="4344097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E966C2-4375-7740-CA8C-8B3BE717416E}"/>
              </a:ext>
            </a:extLst>
          </p:cNvPr>
          <p:cNvSpPr txBox="1"/>
          <p:nvPr/>
        </p:nvSpPr>
        <p:spPr>
          <a:xfrm>
            <a:off x="407718" y="158138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we map these?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7E80B-FB7A-92B8-33EA-8878B6A5435D}"/>
              </a:ext>
            </a:extLst>
          </p:cNvPr>
          <p:cNvSpPr txBox="1"/>
          <p:nvPr/>
        </p:nvSpPr>
        <p:spPr>
          <a:xfrm>
            <a:off x="4711558" y="3283024"/>
            <a:ext cx="74892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103621-715B-40F1-D578-FB960B062651}"/>
              </a:ext>
            </a:extLst>
          </p:cNvPr>
          <p:cNvCxnSpPr>
            <a:cxnSpLocks/>
          </p:cNvCxnSpPr>
          <p:nvPr/>
        </p:nvCxnSpPr>
        <p:spPr>
          <a:xfrm>
            <a:off x="4634206" y="3652356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FB06A6-764B-1793-176C-01B1B84D2246}"/>
              </a:ext>
            </a:extLst>
          </p:cNvPr>
          <p:cNvSpPr txBox="1"/>
          <p:nvPr/>
        </p:nvSpPr>
        <p:spPr>
          <a:xfrm>
            <a:off x="4613013" y="2560639"/>
            <a:ext cx="95417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7894C7-407B-26B1-B4A3-7C8F88A459C3}"/>
              </a:ext>
            </a:extLst>
          </p:cNvPr>
          <p:cNvCxnSpPr>
            <a:cxnSpLocks/>
          </p:cNvCxnSpPr>
          <p:nvPr/>
        </p:nvCxnSpPr>
        <p:spPr>
          <a:xfrm>
            <a:off x="4643059" y="2962528"/>
            <a:ext cx="89408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33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cGill University - Wikipedia">
            <a:extLst>
              <a:ext uri="{FF2B5EF4-FFF2-40B4-BE49-F238E27FC236}">
                <a16:creationId xmlns:a16="http://schemas.microsoft.com/office/drawing/2014/main" id="{023A5678-5012-4D22-8383-CD36C1E1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6139542"/>
            <a:ext cx="430081" cy="5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2DF39AF-123E-4A8D-8111-0EA06FC00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06" y="6139496"/>
            <a:ext cx="1339522" cy="5447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F03D48-E52B-46C2-8231-1B41E2A288A2}"/>
              </a:ext>
            </a:extLst>
          </p:cNvPr>
          <p:cNvSpPr txBox="1">
            <a:spLocks/>
          </p:cNvSpPr>
          <p:nvPr/>
        </p:nvSpPr>
        <p:spPr>
          <a:xfrm>
            <a:off x="407719" y="308758"/>
            <a:ext cx="6943107" cy="760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to Final Project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1EBC9-547C-FF13-9668-2E0DFA58FE5C}"/>
              </a:ext>
            </a:extLst>
          </p:cNvPr>
          <p:cNvSpPr txBox="1"/>
          <p:nvPr/>
        </p:nvSpPr>
        <p:spPr>
          <a:xfrm>
            <a:off x="648653" y="1068779"/>
            <a:ext cx="7947764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the haptic effect – create different modes with different intentions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meaningful and transparent mappings between variables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print a enclosure so that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Linnstrument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TorqueTuner can be held together.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fitting synthesis tool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how other interact with it.</a:t>
            </a:r>
          </a:p>
        </p:txBody>
      </p:sp>
    </p:spTree>
    <p:extLst>
      <p:ext uri="{BB962C8B-B14F-4D97-AF65-F5344CB8AC3E}">
        <p14:creationId xmlns:p14="http://schemas.microsoft.com/office/powerpoint/2010/main" val="259566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cGill University - Wikipedia">
            <a:extLst>
              <a:ext uri="{FF2B5EF4-FFF2-40B4-BE49-F238E27FC236}">
                <a16:creationId xmlns:a16="http://schemas.microsoft.com/office/drawing/2014/main" id="{023A5678-5012-4D22-8383-CD36C1E1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2" y="6139542"/>
            <a:ext cx="430081" cy="5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2DF39AF-123E-4A8D-8111-0EA06FC00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06" y="6139496"/>
            <a:ext cx="1339522" cy="5447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F03D48-E52B-46C2-8231-1B41E2A288A2}"/>
              </a:ext>
            </a:extLst>
          </p:cNvPr>
          <p:cNvSpPr txBox="1">
            <a:spLocks/>
          </p:cNvSpPr>
          <p:nvPr/>
        </p:nvSpPr>
        <p:spPr>
          <a:xfrm>
            <a:off x="2624446" y="287737"/>
            <a:ext cx="6943107" cy="760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4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540</Words>
  <Application>Microsoft Macintosh PowerPoint</Application>
  <PresentationFormat>Widescreen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MonoLisa</vt:lpstr>
      <vt:lpstr>Times New Roman</vt:lpstr>
      <vt:lpstr>Office Theme</vt:lpstr>
      <vt:lpstr>Haptic implementation of the single reed pressure response.</vt:lpstr>
      <vt:lpstr>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Gentili-Morin</dc:creator>
  <cp:lastModifiedBy>Maxwell Gentili-Morin</cp:lastModifiedBy>
  <cp:revision>7</cp:revision>
  <dcterms:created xsi:type="dcterms:W3CDTF">2023-10-25T01:27:10Z</dcterms:created>
  <dcterms:modified xsi:type="dcterms:W3CDTF">2023-10-27T05:08:26Z</dcterms:modified>
</cp:coreProperties>
</file>