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80BE70-0780-4C41-8B59-3CC1E76741B0}">
  <a:tblStyle styleId="{EE80BE70-0780-4C41-8B59-3CC1E76741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qiskit-community/qgss-2024/blob/main/labs/lab3/lab3.ipynb" TargetMode="External"/><Relationship Id="rId3" Type="http://schemas.openxmlformats.org/officeDocument/2006/relationships/hyperlink" Target="https://github.com/qiskit-community/qgss-2024/blob/main/labs/lab3/lab3.ipynb" TargetMode="External"/><Relationship Id="rId4" Type="http://schemas.openxmlformats.org/officeDocument/2006/relationships/hyperlink" Target="https://github.com/GehadSalemFekry/qrng/blob/main/pre-post-processing.py" TargetMode="External"/><Relationship Id="rId5" Type="http://schemas.openxmlformats.org/officeDocument/2006/relationships/hyperlink" Target="https://github.com/qiskit-community/qiskit_rng/tree/master" TargetMode="External"/><Relationship Id="rId6" Type="http://schemas.openxmlformats.org/officeDocument/2006/relationships/hyperlink" Target="https://docs.quantum.ibm.com/api/qiskit/0.28/qiskit.providers.ibmq.random.CQCExtractor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qiskit-community/qgss-2024/blob/main/labs/lab3/lab3.ipynb" TargetMode="External"/><Relationship Id="rId3" Type="http://schemas.openxmlformats.org/officeDocument/2006/relationships/hyperlink" Target="https://github.com/qiskit-community/qgss-2024/blob/main/labs/lab3/lab3.ipynb" TargetMode="External"/><Relationship Id="rId4" Type="http://schemas.openxmlformats.org/officeDocument/2006/relationships/hyperlink" Target="https://github.com/GehadSalemFekry/qrng/blob/main/pre-post-processing.py" TargetMode="External"/><Relationship Id="rId5" Type="http://schemas.openxmlformats.org/officeDocument/2006/relationships/hyperlink" Target="https://github.com/qiskit-community/qiskit_rng/tree/master" TargetMode="External"/><Relationship Id="rId6" Type="http://schemas.openxmlformats.org/officeDocument/2006/relationships/hyperlink" Target="https://docs.quantum.ibm.com/api/qiskit/0.28/qiskit.providers.ibmq.random.CQCExtractor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aa1131f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aa1131f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aa1131f9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aa1131f9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a1131f9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a1131f9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a1131f9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a1131f9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a1131f9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aa1131f9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430c51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430c51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430c513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430c513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a1131f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a1131f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430c513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430c513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430c513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430c513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aa1131f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aa1131f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430c513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430c513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Pre-processing technique: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Quantum Error Correction: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https://github.com/qiskit-community/qgss-2024/blob/main/labs/lab3/lab3.ipynb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u="sng">
                <a:solidFill>
                  <a:schemeClr val="hlink"/>
                </a:solidFill>
              </a:rPr>
            </a:br>
            <a:br>
              <a:rPr lang="en" u="sng">
                <a:solidFill>
                  <a:schemeClr val="hlink"/>
                </a:solidFill>
              </a:rPr>
            </a:br>
            <a:endParaRPr u="sng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Post-processing technique: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https://github.com/GehadSalemFekry/qrng/blob/main/pre-post-processing.py</a:t>
            </a:r>
            <a:endParaRPr u="sng">
              <a:solidFill>
                <a:schemeClr val="hlink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https://github.com/qiskit-community/qiskit_rng/tree/master</a:t>
            </a:r>
            <a:endParaRPr u="sng">
              <a:solidFill>
                <a:schemeClr val="hlink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https://docs.quantum.ibm.com/api/qiskit/0.28/qiskit.providers.ibmq.random.CQCExtractor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ab985f91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ab985f91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ab985f91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ab985f91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Pre-processing technique: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Quantum Error Correction: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https://github.com/qiskit-community/qgss-2024/blob/main/labs/lab3/lab3.ipynb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u="sng">
                <a:solidFill>
                  <a:schemeClr val="hlink"/>
                </a:solidFill>
              </a:rPr>
            </a:br>
            <a:br>
              <a:rPr lang="en" u="sng">
                <a:solidFill>
                  <a:schemeClr val="hlink"/>
                </a:solidFill>
              </a:rPr>
            </a:br>
            <a:endParaRPr u="sng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Post-processing technique: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https://github.com/GehadSalemFekry/qrng/blob/main/pre-post-processing.py</a:t>
            </a:r>
            <a:endParaRPr u="sng">
              <a:solidFill>
                <a:schemeClr val="hlink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https://github.com/qiskit-community/qiskit_rng/tree/master</a:t>
            </a:r>
            <a:endParaRPr u="sng">
              <a:solidFill>
                <a:schemeClr val="hlink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https://docs.quantum.ibm.com/api/qiskit/0.28/qiskit.providers.ibmq.random.CQCExtractor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aa1131f9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aa1131f9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ab985f91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ab985f91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ab985f9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ab985f9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ab985f9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ab985f9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ab985f91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ab985f91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b985f91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ab985f91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ab985f91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ab985f91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b985f91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ab985f91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ab985f91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ab985f91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6100" y="1042275"/>
            <a:ext cx="8852100" cy="12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E0E1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[DoraHacks </a:t>
            </a:r>
            <a:r>
              <a:rPr b="1" lang="en" sz="3200">
                <a:solidFill>
                  <a:srgbClr val="0E0E1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Challenge</a:t>
            </a:r>
            <a:r>
              <a:rPr b="1" lang="en" sz="3200">
                <a:solidFill>
                  <a:srgbClr val="0E0E1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]</a:t>
            </a:r>
            <a:endParaRPr b="1" sz="3200">
              <a:solidFill>
                <a:srgbClr val="0E0E11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76200" marR="76200" rtl="0" algn="ctr">
              <a:lnSpc>
                <a:spcPct val="133333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3200">
                <a:solidFill>
                  <a:srgbClr val="0E0E1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Quantum Random Number Generator  (QRNG)</a:t>
            </a:r>
            <a:endParaRPr sz="3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Team 3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Adriel Poo Armas - Maxwell King - 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Tam Ngoc Bao Bang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SC Quantation, 10th-12th 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October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2024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500"/>
            <a:ext cx="1090575" cy="6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8100" y="165900"/>
            <a:ext cx="919981" cy="7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2 - Achieving High Accuracy with Classification Models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458475" y="755700"/>
            <a:ext cx="85206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accuracy of Gradient Boosting is 73.50%, while MLP achieved only 66.05%. The dataset consists of 5,000 samples from QRNG and 5,000 samples from PRNG, with the training set comprising 80% and the test set 20% of the total data.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4912"/>
            <a:ext cx="3813207" cy="30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300" y="1614900"/>
            <a:ext cx="3624767" cy="289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458475" y="4607725"/>
            <a:ext cx="8520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Confusion matrix of Gradient Boosting and MLP on test set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37" name="Google Shape;137;p22"/>
          <p:cNvCxnSpPr>
            <a:endCxn id="136" idx="0"/>
          </p:cNvCxnSpPr>
          <p:nvPr/>
        </p:nvCxnSpPr>
        <p:spPr>
          <a:xfrm>
            <a:off x="4698675" y="1619425"/>
            <a:ext cx="20100" cy="29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458475" y="755700"/>
            <a:ext cx="8520600" cy="23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IBM quantum computers encounter four primary types of noise: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Decoherence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Gate errors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Measurement errors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Crosstalk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For simplicity in presenting this problems, we choose to analyze the effect of </a:t>
            </a:r>
            <a:r>
              <a:rPr b="1"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 b="1"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ecoherence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to a circuit with only 4 qubits, as shown below: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450" y="2902700"/>
            <a:ext cx="1885100" cy="15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982650" y="4427175"/>
            <a:ext cx="71787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Quantum circuit for QRNG.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458475" y="755700"/>
            <a:ext cx="8520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simulation based on the average error rates of individual qubits and quantum gates from the '</a:t>
            </a:r>
            <a:r>
              <a:rPr b="1"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ibm_brisbane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' quantum computer, as shown in the figure, using IBM/Qiskit quantum simulators. Our focus is on T1 and T2.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13" y="1798825"/>
            <a:ext cx="6591974" cy="248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1276050" y="4387400"/>
            <a:ext cx="65919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Computer resources of ibm_brisbane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705325" y="1288650"/>
            <a:ext cx="44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458475" y="755700"/>
            <a:ext cx="8520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T1 is the relaxation time, indicating how long a qubit remains in its excited state ( before decaying back to its ground state.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458475" y="4294500"/>
            <a:ext cx="83418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T1 (us) according with different number of qubit onibm_brisbane.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688" y="1698600"/>
            <a:ext cx="7178624" cy="24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458475" y="755700"/>
            <a:ext cx="8520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T2 is the dephasing time, 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measuring how long a qubit maintains its phase coherence.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76" y="1698602"/>
            <a:ext cx="7178040" cy="24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458475" y="4294500"/>
            <a:ext cx="83418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T2 (us) according with different number of qubit onibm_brisbane.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7"/>
          <p:cNvSpPr txBox="1"/>
          <p:nvPr>
            <p:ph idx="1" type="subTitle"/>
          </p:nvPr>
        </p:nvSpPr>
        <p:spPr>
          <a:xfrm>
            <a:off x="458475" y="755700"/>
            <a:ext cx="8520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Run the circuit for 1024 shots on both the ideal quantum simulator and the noisy quantum simulator (median of T1 = 234.35 us and  median of T2 = 146.22 us).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7"/>
          <p:cNvSpPr txBox="1"/>
          <p:nvPr>
            <p:ph idx="1" type="subTitle"/>
          </p:nvPr>
        </p:nvSpPr>
        <p:spPr>
          <a:xfrm>
            <a:off x="458475" y="4294500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Results from the ideal system (left) and the noisy system (right).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75" y="1592400"/>
            <a:ext cx="3552783" cy="27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33" y="1590138"/>
            <a:ext cx="3557016" cy="27066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7"/>
          <p:cNvCxnSpPr/>
          <p:nvPr/>
        </p:nvCxnSpPr>
        <p:spPr>
          <a:xfrm rot="10800000">
            <a:off x="4572000" y="1590150"/>
            <a:ext cx="0" cy="25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1" name="Google Shape;191;p28"/>
          <p:cNvSpPr txBox="1"/>
          <p:nvPr>
            <p:ph idx="1" type="subTitle"/>
          </p:nvPr>
        </p:nvSpPr>
        <p:spPr>
          <a:xfrm>
            <a:off x="458475" y="755700"/>
            <a:ext cx="8520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Counts of state 0 and state 1 by qubit position.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458475" y="4294500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Results from the ideal system (left) and the noisy system (right).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94" name="Google Shape;194;p28"/>
          <p:cNvCxnSpPr/>
          <p:nvPr/>
        </p:nvCxnSpPr>
        <p:spPr>
          <a:xfrm rot="10800000">
            <a:off x="4572000" y="1590150"/>
            <a:ext cx="0" cy="25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850" y="1699100"/>
            <a:ext cx="3917452" cy="259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75" y="1698600"/>
            <a:ext cx="3913633" cy="259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458475" y="7557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What happens if we measure after T1?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Measuring after T1 would give insight into the relaxation error, where qubits might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decay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from the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excited state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to the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ground state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affecting the accuracy of measurement outcomes due to decoherence over time.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What happens if we measure after T2?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Measuring after T2 would capture the impact of dephasing errors, where qubits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lose phase coherence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This loss affects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superposition states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leading to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reduced fidelity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in measurement results due to noise and environmental interactions.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458475" y="755700"/>
            <a:ext cx="82917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Run the circuit for 1024 shots on the noisy quantum simulator after reducing the median of T1 to 2.34 us and median of T2 to 1.46 us.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458475" y="4294500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Results from the noisy system after reducing T1 and T2 by 100x.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4572000" y="1590150"/>
            <a:ext cx="0" cy="25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590150"/>
            <a:ext cx="3459184" cy="25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125" y="1590150"/>
            <a:ext cx="3955075" cy="259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3 - Characterizing Noise and Fidelity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458475" y="7557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Calculating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fidelity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between quantum states involves comparing an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actual quantum state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to an expected or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ideal quantum state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Since the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ideal state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is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randomness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we don’t perform this calculation. We also consider some low-rate errors as characteristics that enhance the randomness of QRNG.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remaining issues we need to address are decoherence, gate errors/measurement errors (which always yield the same value), and crosstalk. We can apply Quantum Error Suppression and Mitigation and post-processing techniques, as described in Stage 4 to overcome them.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1 - Implementing a QRNG on IBM QPUs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20125" y="709725"/>
            <a:ext cx="8520600" cy="43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Since QRNG leverages 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inherent unpredictability of quantum mechanics simple quantum circuit of hadamard gates on </a:t>
            </a:r>
            <a:r>
              <a:rPr i="1"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qubits creating equal superposition is enough to create a QRNG. 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-For simplicity in presenting this problems, we showcase to a circuit with only 4 qubits- </a:t>
            </a:r>
            <a:endParaRPr sz="1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Output data was generated using 30 qubits for simulations and 100 qubits for IBM quantum machines</a:t>
            </a:r>
            <a:endParaRPr sz="1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41421" l="0" r="0" t="0"/>
          <a:stretch/>
        </p:blipFill>
        <p:spPr>
          <a:xfrm>
            <a:off x="627025" y="1657475"/>
            <a:ext cx="3512275" cy="26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58362"/>
          <a:stretch/>
        </p:blipFill>
        <p:spPr>
          <a:xfrm>
            <a:off x="4468100" y="1908100"/>
            <a:ext cx="4004351" cy="2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4 - Pre-processing for High Entropy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2"/>
          <p:cNvSpPr txBox="1"/>
          <p:nvPr>
            <p:ph idx="1" type="subTitle"/>
          </p:nvPr>
        </p:nvSpPr>
        <p:spPr>
          <a:xfrm>
            <a:off x="458475" y="7557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Enhanced Stage 1 Algorithm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8634" t="0"/>
          <a:stretch/>
        </p:blipFill>
        <p:spPr>
          <a:xfrm>
            <a:off x="184175" y="1333475"/>
            <a:ext cx="3568326" cy="24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700" y="2293625"/>
            <a:ext cx="4602801" cy="19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4 - Post-processing for High Entropy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458475" y="7557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Toeplitz Matrix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Getting more 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entropy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RNG is possible by (bitwise) multiplying the matrix of random bits by a randomly seed Toeplitz 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matrix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NIST randomness tests: Frequency Test within a Block and Monobit tests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Monobit: (1000 trials of QRNG)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100% failure probability			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Freq Test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(1000 trials of QRNG)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100% success probability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4 - Post-processing for High Entropy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4" name="Google Shape;244;p34"/>
          <p:cNvGraphicFramePr/>
          <p:nvPr/>
        </p:nvGraphicFramePr>
        <p:xfrm>
          <a:off x="491625" y="1026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{EE80BE70-0780-4C41-8B59-3CC1E76741B0}</a:tableStyleId>
              </a:tblPr>
              <a:tblGrid>
                <a:gridCol w="4080375"/>
                <a:gridCol w="424350"/>
                <a:gridCol w="3656025"/>
              </a:tblGrid>
              <a:tr h="2788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QRNG’d 100 Bit String (avg. over 1000 trials)</a:t>
                      </a:r>
                      <a:endParaRPr sz="26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2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Times"/>
                          <a:ea typeface="Times"/>
                          <a:cs typeface="Times"/>
                          <a:sym typeface="Times"/>
                        </a:rPr>
                        <a:t>Min-entropy</a:t>
                      </a:r>
                      <a:endParaRPr sz="26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0.8959892302251026</a:t>
                      </a:r>
                      <a:endParaRPr sz="2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Times"/>
                          <a:ea typeface="Times"/>
                          <a:cs typeface="Times"/>
                          <a:sym typeface="Times"/>
                        </a:rPr>
                        <a:t>Max-entropy</a:t>
                      </a:r>
                      <a:endParaRPr sz="26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0.9931296313434375</a:t>
                      </a:r>
                      <a:endParaRPr sz="2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788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PRNG’d 100 Bit String (avg. over 1000 trials)</a:t>
                      </a:r>
                      <a:endParaRPr sz="26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2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Min-entropy</a:t>
                      </a:r>
                      <a:endParaRPr sz="26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0.8918179682908735</a:t>
                      </a:r>
                      <a:endParaRPr sz="2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Max-entropy</a:t>
                      </a:r>
                      <a:endParaRPr sz="26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0.9920298787692892</a:t>
                      </a:r>
                      <a:endParaRPr sz="2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4 - 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0" name="Google Shape;250;p35"/>
          <p:cNvSpPr txBox="1"/>
          <p:nvPr>
            <p:ph idx="1" type="subTitle"/>
          </p:nvPr>
        </p:nvSpPr>
        <p:spPr>
          <a:xfrm>
            <a:off x="458475" y="755700"/>
            <a:ext cx="25257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BB84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q_0: ──────────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┌───┐    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q_1: ┤ H ├─────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├───┤┌───┐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q_2: ┤ H ├┤ H ├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├───┤└───┘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q_3: ┤ H ├─────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└───┘    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q_4: ──────────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q_5: ──────────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┌───┐    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q_6: ┤ H ├─────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└───┘    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q_7: ──────────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23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2880550" y="854775"/>
            <a:ext cx="55290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BB84 algorithm is a quantum key exchange algorithm that prevents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eavesdropping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through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secret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communication and 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Hadamard</a:t>
            </a: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gates.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5 - High-Accuracy Classification Models for QRNG Verification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8" name="Google Shape;258;p36"/>
          <p:cNvSpPr txBox="1"/>
          <p:nvPr>
            <p:ph idx="1" type="subTitle"/>
          </p:nvPr>
        </p:nvSpPr>
        <p:spPr>
          <a:xfrm>
            <a:off x="458475" y="752300"/>
            <a:ext cx="85206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accuracy of Gradient Boosting and MLP decreased significantly to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67.97%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and </a:t>
            </a:r>
            <a:r>
              <a:rPr b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60.03%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respectively, after adding more quantum data from stage 4. The new dataset consists of 10,000 samples from QRNG and 10,000 samples from PRNG, maintaining the same training and test set ratio.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4875"/>
            <a:ext cx="3813047" cy="304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104" y="1614725"/>
            <a:ext cx="3813049" cy="30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>
            <p:ph idx="1" type="subTitle"/>
          </p:nvPr>
        </p:nvSpPr>
        <p:spPr>
          <a:xfrm>
            <a:off x="458475" y="4607725"/>
            <a:ext cx="8520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Confusion matrix of Gradient Boosting and MLP on test set after adding data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63" name="Google Shape;263;p36"/>
          <p:cNvCxnSpPr/>
          <p:nvPr/>
        </p:nvCxnSpPr>
        <p:spPr>
          <a:xfrm>
            <a:off x="4698675" y="1619425"/>
            <a:ext cx="20100" cy="29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1 - QRNG Simulator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58475" y="7557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900" y="375600"/>
            <a:ext cx="4080399" cy="27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75" y="3290747"/>
            <a:ext cx="6227726" cy="15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458475" y="755700"/>
            <a:ext cx="41136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 qubits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100 shots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Qiskit AerSimulator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1 - Implementing a QRNG on IBM QPUs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8475" y="7557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IBM “Real” Quantum Machine Implementation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67275" y="1545850"/>
            <a:ext cx="3595200" cy="26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IBM Qiskit Runtime </a:t>
            </a:r>
            <a:endParaRPr sz="2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Client Protocols v0.30.0</a:t>
            </a:r>
            <a:endParaRPr sz="2800"/>
          </a:p>
        </p:txBody>
      </p:sp>
      <p:sp>
        <p:nvSpPr>
          <p:cNvPr id="85" name="Google Shape;85;p16"/>
          <p:cNvSpPr/>
          <p:nvPr/>
        </p:nvSpPr>
        <p:spPr>
          <a:xfrm>
            <a:off x="4636725" y="1545850"/>
            <a:ext cx="3595200" cy="26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Qiskit SDK &amp; qBraid IBM Protocols v0.8.3</a:t>
            </a:r>
            <a:endParaRPr sz="2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1 - Implementing a QRNG on IBM QPUs - Qiskit Runtime Client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28800" y="755700"/>
            <a:ext cx="42432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 Qiskit RuntimeService with ibm_quantum as your channel and your IBM API token to connect to IBM QPUs.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Transpose your circuit. We used preset pass managers to create an ISA circuit that IBM quantum processors can read.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50" y="1292780"/>
            <a:ext cx="4161251" cy="255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1 - Implementing a QRNG on IBM QPUs - Qiskit Runtime Client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458475" y="7557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Submit a job through Sampler V2 by running the transposed quantum circuit with </a:t>
            </a:r>
            <a:r>
              <a:rPr i="1"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number of shots/ tries. 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When the job is done parse through the PrimitiveResult object to obtain the raw data and count of the submitted job. (You could print/save your job ID in case you want to come back at a later time and then run the result extraction code below. &lt;service&gt;.job(job_id)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175" y="2843050"/>
            <a:ext cx="5150199" cy="20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1 - Implementing a QRNG on IBM QPUs - Qiskit Runtime Client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58475" y="7557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Visualize the output with a 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histogram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and export the QRNG 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output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to file.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749" y="1397250"/>
            <a:ext cx="5066524" cy="344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1 - Implementing a QRNG on IBM QPUs - qBraid 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11700" y="1713250"/>
            <a:ext cx="8667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Connect to runtime service - same as before - and 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transpose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your circuit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○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qbraid_provider = QiskitRuntimeProvider(token=API_KEY, channel='ibm_quantum' )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○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qbraid_provider.get_devices()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16373" t="0"/>
          <a:stretch/>
        </p:blipFill>
        <p:spPr>
          <a:xfrm>
            <a:off x="636750" y="882775"/>
            <a:ext cx="7646802" cy="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50" y="3298750"/>
            <a:ext cx="7646801" cy="13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311700" y="206400"/>
            <a:ext cx="85206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"/>
                <a:ea typeface="Times"/>
                <a:cs typeface="Times"/>
                <a:sym typeface="Times"/>
              </a:rPr>
              <a:t>Stage 1 - Implementing a QRNG on IBM QPUs - qBraid 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311700" y="3154700"/>
            <a:ext cx="8667300" cy="2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Run job.id if the kernel didn’t reset or pass a string of your saved job id.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Visualize the data (print, histogram…) and save output to external file.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14000" t="0"/>
          <a:stretch/>
        </p:blipFill>
        <p:spPr>
          <a:xfrm>
            <a:off x="373425" y="877475"/>
            <a:ext cx="7863801" cy="1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