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3" r:id="rId2"/>
    <p:sldId id="256" r:id="rId3"/>
    <p:sldId id="257" r:id="rId4"/>
    <p:sldId id="258" r:id="rId5"/>
    <p:sldId id="260" r:id="rId6"/>
    <p:sldId id="261" r:id="rId7"/>
    <p:sldId id="284" r:id="rId8"/>
    <p:sldId id="285" r:id="rId9"/>
    <p:sldId id="289" r:id="rId10"/>
    <p:sldId id="288" r:id="rId11"/>
    <p:sldId id="286" r:id="rId12"/>
    <p:sldId id="292" r:id="rId13"/>
    <p:sldId id="287" r:id="rId14"/>
    <p:sldId id="262" r:id="rId15"/>
    <p:sldId id="263" r:id="rId16"/>
    <p:sldId id="264" r:id="rId17"/>
    <p:sldId id="265" r:id="rId18"/>
    <p:sldId id="266" r:id="rId19"/>
    <p:sldId id="267" r:id="rId20"/>
    <p:sldId id="268" r:id="rId21"/>
    <p:sldId id="259" r:id="rId22"/>
    <p:sldId id="334" r:id="rId23"/>
    <p:sldId id="335" r:id="rId24"/>
    <p:sldId id="336" r:id="rId25"/>
    <p:sldId id="337" r:id="rId26"/>
    <p:sldId id="338" r:id="rId27"/>
    <p:sldId id="339" r:id="rId28"/>
    <p:sldId id="340" r:id="rId29"/>
    <p:sldId id="269" r:id="rId30"/>
    <p:sldId id="281"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24" autoAdjust="0"/>
  </p:normalViewPr>
  <p:slideViewPr>
    <p:cSldViewPr>
      <p:cViewPr varScale="1">
        <p:scale>
          <a:sx n="73" d="100"/>
          <a:sy n="73" d="100"/>
        </p:scale>
        <p:origin x="966" y="78"/>
      </p:cViewPr>
      <p:guideLst>
        <p:guide orient="horz" pos="2160"/>
        <p:guide pos="2880"/>
      </p:guideLst>
    </p:cSldViewPr>
  </p:slideViewPr>
  <p:outlineViewPr>
    <p:cViewPr>
      <p:scale>
        <a:sx n="33" d="100"/>
        <a:sy n="33" d="100"/>
      </p:scale>
      <p:origin x="0" y="-2013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26BA09-FA00-D343-5CF6-B1E10648B6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a:extLst>
              <a:ext uri="{FF2B5EF4-FFF2-40B4-BE49-F238E27FC236}">
                <a16:creationId xmlns:a16="http://schemas.microsoft.com/office/drawing/2014/main" id="{91E04310-FCF7-1B36-8C18-493FC3BA090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6AEB69A-220D-4648-83C6-7728F1AA0FD5}" type="datetimeFigureOut">
              <a:rPr lang="en-GB"/>
              <a:pPr>
                <a:defRPr/>
              </a:pPr>
              <a:t>03/02/2023</a:t>
            </a:fld>
            <a:endParaRPr lang="en-GB"/>
          </a:p>
        </p:txBody>
      </p:sp>
      <p:sp>
        <p:nvSpPr>
          <p:cNvPr id="4" name="Slide Image Placeholder 3">
            <a:extLst>
              <a:ext uri="{FF2B5EF4-FFF2-40B4-BE49-F238E27FC236}">
                <a16:creationId xmlns:a16="http://schemas.microsoft.com/office/drawing/2014/main" id="{648B89D6-33D5-27A9-7D62-B44B8BC4746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7BE2D7E5-D210-A001-1C20-036D1A785B6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327A7D2D-2935-3478-3633-F2BBD41279A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a:extLst>
              <a:ext uri="{FF2B5EF4-FFF2-40B4-BE49-F238E27FC236}">
                <a16:creationId xmlns:a16="http://schemas.microsoft.com/office/drawing/2014/main" id="{5ED966EA-7F10-9DAF-3628-60F471E86C5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67F1C07-516A-4C05-A577-718852C4C777}"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2F42C4F-2F74-4BAD-4144-6CF6E950F7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1EBC77-BBD5-4FE1-A160-239EFAA0D7DD}" type="slidenum">
              <a:rPr lang="en-US" altLang="en-US">
                <a:ea typeface="ＭＳ Ｐゴシック" panose="020B0600070205080204" pitchFamily="34" charset="-128"/>
              </a:rPr>
              <a:pPr/>
              <a:t>21</a:t>
            </a:fld>
            <a:endParaRPr lang="en-US" altLang="en-US">
              <a:ea typeface="ＭＳ Ｐゴシック" panose="020B0600070205080204" pitchFamily="34" charset="-128"/>
            </a:endParaRPr>
          </a:p>
        </p:txBody>
      </p:sp>
      <p:sp>
        <p:nvSpPr>
          <p:cNvPr id="24579" name="Rectangle 2">
            <a:extLst>
              <a:ext uri="{FF2B5EF4-FFF2-40B4-BE49-F238E27FC236}">
                <a16:creationId xmlns:a16="http://schemas.microsoft.com/office/drawing/2014/main" id="{5156C13C-D3A5-21F8-614B-51DEF6EF9F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E129589B-E188-38EC-9E66-DD9D1A763D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ＭＳ Ｐゴシック" panose="020B0600070205080204" pitchFamily="34" charset="-128"/>
              </a:rPr>
              <a:t>By the 4th century Christian philosophy began to influence the theory of health care.</a:t>
            </a:r>
          </a:p>
          <a:p>
            <a:pPr eaLnBrk="1" hangingPunct="1">
              <a:spcBef>
                <a:spcPct val="0"/>
              </a:spcBef>
            </a:pPr>
            <a:endParaRPr lang="en-US" altLang="en-US">
              <a:latin typeface="Arial" panose="020B0604020202020204" pitchFamily="34" charset="0"/>
              <a:ea typeface="ＭＳ Ｐゴシック" panose="020B0600070205080204" pitchFamily="34" charset="-128"/>
            </a:endParaRPr>
          </a:p>
          <a:p>
            <a:pPr eaLnBrk="1" hangingPunct="1">
              <a:spcBef>
                <a:spcPct val="0"/>
              </a:spcBef>
            </a:pPr>
            <a:r>
              <a:rPr lang="en-US" altLang="en-US">
                <a:latin typeface="Arial" panose="020B0604020202020204" pitchFamily="34" charset="0"/>
                <a:ea typeface="ＭＳ Ｐゴシック" panose="020B0600070205080204" pitchFamily="34" charset="-128"/>
              </a:rPr>
              <a:t>The paradigmatic virtue of compassion (charity) that many today associate with a good physician comes in part from Christianity</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emphasis on helping others.</a:t>
            </a:r>
          </a:p>
          <a:p>
            <a:pPr eaLnBrk="1" hangingPunct="1">
              <a:spcBef>
                <a:spcPct val="0"/>
              </a:spcBef>
            </a:pPr>
            <a:endParaRPr lang="en-US" altLang="en-US">
              <a:latin typeface="Arial" panose="020B0604020202020204" pitchFamily="34" charset="0"/>
              <a:ea typeface="ＭＳ Ｐゴシック" panose="020B0600070205080204" pitchFamily="34" charset="-128"/>
            </a:endParaRPr>
          </a:p>
          <a:p>
            <a:pPr eaLnBrk="1" hangingPunct="1">
              <a:spcBef>
                <a:spcPct val="0"/>
              </a:spcBef>
            </a:pPr>
            <a:r>
              <a:rPr lang="en-US" altLang="en-US">
                <a:latin typeface="Arial" panose="020B0604020202020204" pitchFamily="34" charset="0"/>
                <a:ea typeface="ＭＳ Ｐゴシック" panose="020B0600070205080204" pitchFamily="34" charset="-128"/>
              </a:rPr>
              <a:t>Naturalistic physicians emphasized technical competence in curing disease while religious physicians emphasized compassion in being with patients.   Because the limits of medicine were usually reached fairly quickly in Medieval Europe, compassion became the paramount virtue.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0FBE844-2E94-5F7A-8EC8-CB86B5258A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991405-FBA2-498F-B46F-31529F5AA0B8}" type="slidenum">
              <a:rPr lang="en-US" altLang="en-US">
                <a:ea typeface="ＭＳ Ｐゴシック" panose="020B0600070205080204" pitchFamily="34" charset="-128"/>
              </a:rPr>
              <a:pPr/>
              <a:t>22</a:t>
            </a:fld>
            <a:endParaRPr lang="en-US" altLang="en-US">
              <a:ea typeface="ＭＳ Ｐゴシック" panose="020B0600070205080204" pitchFamily="34" charset="-128"/>
            </a:endParaRPr>
          </a:p>
        </p:txBody>
      </p:sp>
      <p:sp>
        <p:nvSpPr>
          <p:cNvPr id="26627" name="Rectangle 2">
            <a:extLst>
              <a:ext uri="{FF2B5EF4-FFF2-40B4-BE49-F238E27FC236}">
                <a16:creationId xmlns:a16="http://schemas.microsoft.com/office/drawing/2014/main" id="{3069A069-A817-8D5F-5F83-6E08C1CC29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0675B46D-2C52-3AA6-B834-CC2A78A147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ＭＳ Ｐゴシック" panose="020B0600070205080204" pitchFamily="34" charset="-128"/>
              </a:rPr>
              <a:t>From Natural Law Theory we get the famous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Doctrine of Double Effect</a:t>
            </a:r>
            <a:r>
              <a:rPr lang="ja-JP" altLang="en-US">
                <a:latin typeface="Arial" panose="020B0604020202020204" pitchFamily="34" charset="0"/>
                <a:ea typeface="ＭＳ Ｐゴシック" panose="020B0600070205080204" pitchFamily="34" charset="-128"/>
              </a:rPr>
              <a:t>”</a:t>
            </a: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8E10B4B-A7B6-CBF7-46D0-83D135218F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953CD9-96FD-4A66-95BC-B862358CB282}" type="slidenum">
              <a:rPr lang="en-US" altLang="en-US">
                <a:ea typeface="ＭＳ Ｐゴシック" panose="020B0600070205080204" pitchFamily="34" charset="-128"/>
              </a:rPr>
              <a:pPr/>
              <a:t>24</a:t>
            </a:fld>
            <a:endParaRPr lang="en-US" altLang="en-US">
              <a:ea typeface="ＭＳ Ｐゴシック" panose="020B0600070205080204" pitchFamily="34" charset="-128"/>
            </a:endParaRPr>
          </a:p>
        </p:txBody>
      </p:sp>
      <p:sp>
        <p:nvSpPr>
          <p:cNvPr id="29699" name="Rectangle 2">
            <a:extLst>
              <a:ext uri="{FF2B5EF4-FFF2-40B4-BE49-F238E27FC236}">
                <a16:creationId xmlns:a16="http://schemas.microsoft.com/office/drawing/2014/main" id="{E73178AE-B081-D40B-BC87-8808360DE9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8BFD74B1-3763-BFCB-F893-0333A132A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ＭＳ Ｐゴシック" panose="020B0600070205080204" pitchFamily="34" charset="-128"/>
              </a:rPr>
              <a:t>If we didn</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t have social contractarianism we would pick each other apart like animals.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DDA1E25-1DE3-54E6-A770-EDD66E0342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4AC66A-482C-496B-8FA9-ACB5B0A323CA}" type="slidenum">
              <a:rPr lang="en-US" altLang="en-US">
                <a:ea typeface="ＭＳ Ｐゴシック" panose="020B0600070205080204" pitchFamily="34" charset="-128"/>
              </a:rPr>
              <a:pPr/>
              <a:t>26</a:t>
            </a:fld>
            <a:endParaRPr lang="en-US" altLang="en-US">
              <a:ea typeface="ＭＳ Ｐゴシック" panose="020B0600070205080204" pitchFamily="34" charset="-128"/>
            </a:endParaRPr>
          </a:p>
        </p:txBody>
      </p:sp>
      <p:sp>
        <p:nvSpPr>
          <p:cNvPr id="32771" name="Rectangle 2">
            <a:extLst>
              <a:ext uri="{FF2B5EF4-FFF2-40B4-BE49-F238E27FC236}">
                <a16:creationId xmlns:a16="http://schemas.microsoft.com/office/drawing/2014/main" id="{5EDCDD05-84EA-AA6F-7E2E-C3122F0C01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94B46CB7-90A3-269C-8B76-3D22D0C65A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ＭＳ Ｐゴシック" panose="020B0600070205080204" pitchFamily="34" charset="-128"/>
              </a:rPr>
              <a:t>Consequentialism - consequences count, not motives or intentions</a:t>
            </a:r>
          </a:p>
          <a:p>
            <a:pPr eaLnBrk="1" hangingPunct="1">
              <a:spcBef>
                <a:spcPct val="0"/>
              </a:spcBef>
            </a:pPr>
            <a:r>
              <a:rPr lang="en-US" altLang="en-US">
                <a:latin typeface="Arial" panose="020B0604020202020204" pitchFamily="34" charset="0"/>
                <a:ea typeface="ＭＳ Ｐゴシック" panose="020B0600070205080204" pitchFamily="34" charset="-128"/>
              </a:rPr>
              <a:t>The Maximization Principles - The number of people affected by consequences matters, the more people, the more important the effect</a:t>
            </a:r>
          </a:p>
          <a:p>
            <a:pPr eaLnBrk="1" hangingPunct="1">
              <a:spcBef>
                <a:spcPct val="0"/>
              </a:spcBef>
            </a:pPr>
            <a:r>
              <a:rPr lang="en-US" altLang="en-US">
                <a:latin typeface="Arial" panose="020B0604020202020204" pitchFamily="34" charset="0"/>
                <a:ea typeface="ＭＳ Ｐゴシック" panose="020B0600070205080204" pitchFamily="34" charset="-128"/>
              </a:rPr>
              <a:t>A Theroy of Value - Good consequences are defined by pleasure (hedonic utilitarianism) or what people prefer (preference utilitarianism).</a:t>
            </a:r>
          </a:p>
          <a:p>
            <a:pPr eaLnBrk="1" hangingPunct="1">
              <a:spcBef>
                <a:spcPct val="0"/>
              </a:spcBef>
            </a:pPr>
            <a:r>
              <a:rPr lang="en-US" altLang="en-US">
                <a:latin typeface="Arial" panose="020B0604020202020204" pitchFamily="34" charset="0"/>
                <a:ea typeface="ＭＳ Ｐゴシック" panose="020B0600070205080204" pitchFamily="34" charset="-128"/>
              </a:rPr>
              <a:t>A scope-of-morality premise - Each being</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happiness is to count as one and no more</a:t>
            </a: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E7302AC-69F0-3F44-AFBE-4D71AC1C723A}"/>
              </a:ext>
            </a:extLst>
          </p:cNvPr>
          <p:cNvSpPr>
            <a:spLocks noGrp="1"/>
          </p:cNvSpPr>
          <p:nvPr>
            <p:ph type="dt" sz="half" idx="10"/>
          </p:nvPr>
        </p:nvSpPr>
        <p:spPr/>
        <p:txBody>
          <a:bodyPr/>
          <a:lstStyle>
            <a:lvl1pPr>
              <a:defRPr/>
            </a:lvl1pPr>
          </a:lstStyle>
          <a:p>
            <a:pPr>
              <a:defRPr/>
            </a:pPr>
            <a:fld id="{99FC6F7D-0DF8-4610-96DC-71A8008B9965}" type="datetimeFigureOut">
              <a:rPr lang="en-US"/>
              <a:pPr>
                <a:defRPr/>
              </a:pPr>
              <a:t>2/3/2023</a:t>
            </a:fld>
            <a:endParaRPr lang="en-US"/>
          </a:p>
        </p:txBody>
      </p:sp>
      <p:sp>
        <p:nvSpPr>
          <p:cNvPr id="5" name="Footer Placeholder 4">
            <a:extLst>
              <a:ext uri="{FF2B5EF4-FFF2-40B4-BE49-F238E27FC236}">
                <a16:creationId xmlns:a16="http://schemas.microsoft.com/office/drawing/2014/main" id="{947F07D7-655D-6885-E893-3156B42E1E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97A3D5-4ED8-B1B6-1B33-7310F485A91A}"/>
              </a:ext>
            </a:extLst>
          </p:cNvPr>
          <p:cNvSpPr>
            <a:spLocks noGrp="1"/>
          </p:cNvSpPr>
          <p:nvPr>
            <p:ph type="sldNum" sz="quarter" idx="12"/>
          </p:nvPr>
        </p:nvSpPr>
        <p:spPr/>
        <p:txBody>
          <a:bodyPr/>
          <a:lstStyle>
            <a:lvl1pPr>
              <a:defRPr/>
            </a:lvl1pPr>
          </a:lstStyle>
          <a:p>
            <a:fld id="{6172D350-F939-4602-8530-233DE9158B83}" type="slidenum">
              <a:rPr lang="en-US" altLang="en-US"/>
              <a:pPr/>
              <a:t>‹#›</a:t>
            </a:fld>
            <a:endParaRPr lang="en-US" altLang="en-US"/>
          </a:p>
        </p:txBody>
      </p:sp>
    </p:spTree>
    <p:extLst>
      <p:ext uri="{BB962C8B-B14F-4D97-AF65-F5344CB8AC3E}">
        <p14:creationId xmlns:p14="http://schemas.microsoft.com/office/powerpoint/2010/main" val="308728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E8018-199A-926F-D2A2-4C20F311D24B}"/>
              </a:ext>
            </a:extLst>
          </p:cNvPr>
          <p:cNvSpPr>
            <a:spLocks noGrp="1"/>
          </p:cNvSpPr>
          <p:nvPr>
            <p:ph type="dt" sz="half" idx="10"/>
          </p:nvPr>
        </p:nvSpPr>
        <p:spPr/>
        <p:txBody>
          <a:bodyPr/>
          <a:lstStyle>
            <a:lvl1pPr>
              <a:defRPr/>
            </a:lvl1pPr>
          </a:lstStyle>
          <a:p>
            <a:pPr>
              <a:defRPr/>
            </a:pPr>
            <a:fld id="{CCF55776-9269-462A-8EDC-0B19376B9744}" type="datetimeFigureOut">
              <a:rPr lang="en-US"/>
              <a:pPr>
                <a:defRPr/>
              </a:pPr>
              <a:t>2/3/2023</a:t>
            </a:fld>
            <a:endParaRPr lang="en-US"/>
          </a:p>
        </p:txBody>
      </p:sp>
      <p:sp>
        <p:nvSpPr>
          <p:cNvPr id="5" name="Footer Placeholder 4">
            <a:extLst>
              <a:ext uri="{FF2B5EF4-FFF2-40B4-BE49-F238E27FC236}">
                <a16:creationId xmlns:a16="http://schemas.microsoft.com/office/drawing/2014/main" id="{04D1D5D0-C0BE-C5E0-88E5-35110DE6D0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FE4E4C-F37B-4D72-805F-FC96D8D429D6}"/>
              </a:ext>
            </a:extLst>
          </p:cNvPr>
          <p:cNvSpPr>
            <a:spLocks noGrp="1"/>
          </p:cNvSpPr>
          <p:nvPr>
            <p:ph type="sldNum" sz="quarter" idx="12"/>
          </p:nvPr>
        </p:nvSpPr>
        <p:spPr/>
        <p:txBody>
          <a:bodyPr/>
          <a:lstStyle>
            <a:lvl1pPr>
              <a:defRPr/>
            </a:lvl1pPr>
          </a:lstStyle>
          <a:p>
            <a:fld id="{8C3AC9E7-8227-4B67-B682-B6CF333D271F}" type="slidenum">
              <a:rPr lang="en-US" altLang="en-US"/>
              <a:pPr/>
              <a:t>‹#›</a:t>
            </a:fld>
            <a:endParaRPr lang="en-US" altLang="en-US"/>
          </a:p>
        </p:txBody>
      </p:sp>
    </p:spTree>
    <p:extLst>
      <p:ext uri="{BB962C8B-B14F-4D97-AF65-F5344CB8AC3E}">
        <p14:creationId xmlns:p14="http://schemas.microsoft.com/office/powerpoint/2010/main" val="252687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769D9-750A-A1EF-8D8C-EBE1D3B8F2C5}"/>
              </a:ext>
            </a:extLst>
          </p:cNvPr>
          <p:cNvSpPr>
            <a:spLocks noGrp="1"/>
          </p:cNvSpPr>
          <p:nvPr>
            <p:ph type="dt" sz="half" idx="10"/>
          </p:nvPr>
        </p:nvSpPr>
        <p:spPr/>
        <p:txBody>
          <a:bodyPr/>
          <a:lstStyle>
            <a:lvl1pPr>
              <a:defRPr/>
            </a:lvl1pPr>
          </a:lstStyle>
          <a:p>
            <a:pPr>
              <a:defRPr/>
            </a:pPr>
            <a:fld id="{D4994B93-822A-4699-9999-8DBBFFAB27C6}" type="datetimeFigureOut">
              <a:rPr lang="en-US"/>
              <a:pPr>
                <a:defRPr/>
              </a:pPr>
              <a:t>2/3/2023</a:t>
            </a:fld>
            <a:endParaRPr lang="en-US"/>
          </a:p>
        </p:txBody>
      </p:sp>
      <p:sp>
        <p:nvSpPr>
          <p:cNvPr id="5" name="Footer Placeholder 4">
            <a:extLst>
              <a:ext uri="{FF2B5EF4-FFF2-40B4-BE49-F238E27FC236}">
                <a16:creationId xmlns:a16="http://schemas.microsoft.com/office/drawing/2014/main" id="{2C886663-AED4-C7BB-BB09-55640477823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45346A-3847-0A95-CA62-2C8239B559D7}"/>
              </a:ext>
            </a:extLst>
          </p:cNvPr>
          <p:cNvSpPr>
            <a:spLocks noGrp="1"/>
          </p:cNvSpPr>
          <p:nvPr>
            <p:ph type="sldNum" sz="quarter" idx="12"/>
          </p:nvPr>
        </p:nvSpPr>
        <p:spPr/>
        <p:txBody>
          <a:bodyPr/>
          <a:lstStyle>
            <a:lvl1pPr>
              <a:defRPr/>
            </a:lvl1pPr>
          </a:lstStyle>
          <a:p>
            <a:fld id="{67DA8067-AE00-4FAB-BBC9-CF80A42CF0B5}" type="slidenum">
              <a:rPr lang="en-US" altLang="en-US"/>
              <a:pPr/>
              <a:t>‹#›</a:t>
            </a:fld>
            <a:endParaRPr lang="en-US" altLang="en-US"/>
          </a:p>
        </p:txBody>
      </p:sp>
    </p:spTree>
    <p:extLst>
      <p:ext uri="{BB962C8B-B14F-4D97-AF65-F5344CB8AC3E}">
        <p14:creationId xmlns:p14="http://schemas.microsoft.com/office/powerpoint/2010/main" val="86259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C4346-A5BE-B174-0831-D118C3360C15}"/>
              </a:ext>
            </a:extLst>
          </p:cNvPr>
          <p:cNvSpPr>
            <a:spLocks noGrp="1"/>
          </p:cNvSpPr>
          <p:nvPr>
            <p:ph type="dt" sz="half" idx="10"/>
          </p:nvPr>
        </p:nvSpPr>
        <p:spPr/>
        <p:txBody>
          <a:bodyPr/>
          <a:lstStyle>
            <a:lvl1pPr>
              <a:defRPr/>
            </a:lvl1pPr>
          </a:lstStyle>
          <a:p>
            <a:pPr>
              <a:defRPr/>
            </a:pPr>
            <a:fld id="{4B917354-5636-491F-9F63-4882897B18D7}" type="datetimeFigureOut">
              <a:rPr lang="en-US"/>
              <a:pPr>
                <a:defRPr/>
              </a:pPr>
              <a:t>2/3/2023</a:t>
            </a:fld>
            <a:endParaRPr lang="en-US"/>
          </a:p>
        </p:txBody>
      </p:sp>
      <p:sp>
        <p:nvSpPr>
          <p:cNvPr id="5" name="Footer Placeholder 4">
            <a:extLst>
              <a:ext uri="{FF2B5EF4-FFF2-40B4-BE49-F238E27FC236}">
                <a16:creationId xmlns:a16="http://schemas.microsoft.com/office/drawing/2014/main" id="{15B46F4D-FA42-B34B-5249-42F2370CBA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CDC419-C3B7-DA6C-D6A6-9FC752F262F2}"/>
              </a:ext>
            </a:extLst>
          </p:cNvPr>
          <p:cNvSpPr>
            <a:spLocks noGrp="1"/>
          </p:cNvSpPr>
          <p:nvPr>
            <p:ph type="sldNum" sz="quarter" idx="12"/>
          </p:nvPr>
        </p:nvSpPr>
        <p:spPr/>
        <p:txBody>
          <a:bodyPr/>
          <a:lstStyle>
            <a:lvl1pPr>
              <a:defRPr/>
            </a:lvl1pPr>
          </a:lstStyle>
          <a:p>
            <a:fld id="{A6A4791B-83EC-432F-B918-74C6AA38C8FF}" type="slidenum">
              <a:rPr lang="en-US" altLang="en-US"/>
              <a:pPr/>
              <a:t>‹#›</a:t>
            </a:fld>
            <a:endParaRPr lang="en-US" altLang="en-US"/>
          </a:p>
        </p:txBody>
      </p:sp>
    </p:spTree>
    <p:extLst>
      <p:ext uri="{BB962C8B-B14F-4D97-AF65-F5344CB8AC3E}">
        <p14:creationId xmlns:p14="http://schemas.microsoft.com/office/powerpoint/2010/main" val="53797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20306-0440-8A05-DA9B-EE2A37118753}"/>
              </a:ext>
            </a:extLst>
          </p:cNvPr>
          <p:cNvSpPr>
            <a:spLocks noGrp="1"/>
          </p:cNvSpPr>
          <p:nvPr>
            <p:ph type="dt" sz="half" idx="10"/>
          </p:nvPr>
        </p:nvSpPr>
        <p:spPr/>
        <p:txBody>
          <a:bodyPr/>
          <a:lstStyle>
            <a:lvl1pPr>
              <a:defRPr/>
            </a:lvl1pPr>
          </a:lstStyle>
          <a:p>
            <a:pPr>
              <a:defRPr/>
            </a:pPr>
            <a:fld id="{DFF4D870-F927-447E-851A-8E3643853B9D}" type="datetimeFigureOut">
              <a:rPr lang="en-US"/>
              <a:pPr>
                <a:defRPr/>
              </a:pPr>
              <a:t>2/3/2023</a:t>
            </a:fld>
            <a:endParaRPr lang="en-US"/>
          </a:p>
        </p:txBody>
      </p:sp>
      <p:sp>
        <p:nvSpPr>
          <p:cNvPr id="5" name="Footer Placeholder 4">
            <a:extLst>
              <a:ext uri="{FF2B5EF4-FFF2-40B4-BE49-F238E27FC236}">
                <a16:creationId xmlns:a16="http://schemas.microsoft.com/office/drawing/2014/main" id="{0AA1D32A-60EB-FFF2-27BD-EBAF5B5DE7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B55B95-8B59-8FA5-BB09-09C8A25651D3}"/>
              </a:ext>
            </a:extLst>
          </p:cNvPr>
          <p:cNvSpPr>
            <a:spLocks noGrp="1"/>
          </p:cNvSpPr>
          <p:nvPr>
            <p:ph type="sldNum" sz="quarter" idx="12"/>
          </p:nvPr>
        </p:nvSpPr>
        <p:spPr/>
        <p:txBody>
          <a:bodyPr/>
          <a:lstStyle>
            <a:lvl1pPr>
              <a:defRPr/>
            </a:lvl1pPr>
          </a:lstStyle>
          <a:p>
            <a:fld id="{2F0960CE-49CE-465C-9ABB-7C35CE15B234}" type="slidenum">
              <a:rPr lang="en-US" altLang="en-US"/>
              <a:pPr/>
              <a:t>‹#›</a:t>
            </a:fld>
            <a:endParaRPr lang="en-US" altLang="en-US"/>
          </a:p>
        </p:txBody>
      </p:sp>
    </p:spTree>
    <p:extLst>
      <p:ext uri="{BB962C8B-B14F-4D97-AF65-F5344CB8AC3E}">
        <p14:creationId xmlns:p14="http://schemas.microsoft.com/office/powerpoint/2010/main" val="124862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BB6525C-B052-45A4-3598-ACB8315CFBF4}"/>
              </a:ext>
            </a:extLst>
          </p:cNvPr>
          <p:cNvSpPr>
            <a:spLocks noGrp="1"/>
          </p:cNvSpPr>
          <p:nvPr>
            <p:ph type="dt" sz="half" idx="10"/>
          </p:nvPr>
        </p:nvSpPr>
        <p:spPr/>
        <p:txBody>
          <a:bodyPr/>
          <a:lstStyle>
            <a:lvl1pPr>
              <a:defRPr/>
            </a:lvl1pPr>
          </a:lstStyle>
          <a:p>
            <a:pPr>
              <a:defRPr/>
            </a:pPr>
            <a:fld id="{19B5810E-4A33-47E5-A381-D05D3418050E}" type="datetimeFigureOut">
              <a:rPr lang="en-US"/>
              <a:pPr>
                <a:defRPr/>
              </a:pPr>
              <a:t>2/3/2023</a:t>
            </a:fld>
            <a:endParaRPr lang="en-US"/>
          </a:p>
        </p:txBody>
      </p:sp>
      <p:sp>
        <p:nvSpPr>
          <p:cNvPr id="6" name="Footer Placeholder 4">
            <a:extLst>
              <a:ext uri="{FF2B5EF4-FFF2-40B4-BE49-F238E27FC236}">
                <a16:creationId xmlns:a16="http://schemas.microsoft.com/office/drawing/2014/main" id="{F9D462CC-F5B3-1E3D-D003-8467299BAA7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0C7735-14C7-3519-4FEB-55025482B919}"/>
              </a:ext>
            </a:extLst>
          </p:cNvPr>
          <p:cNvSpPr>
            <a:spLocks noGrp="1"/>
          </p:cNvSpPr>
          <p:nvPr>
            <p:ph type="sldNum" sz="quarter" idx="12"/>
          </p:nvPr>
        </p:nvSpPr>
        <p:spPr/>
        <p:txBody>
          <a:bodyPr/>
          <a:lstStyle>
            <a:lvl1pPr>
              <a:defRPr/>
            </a:lvl1pPr>
          </a:lstStyle>
          <a:p>
            <a:fld id="{4345B615-0DDF-4427-89D0-E5CF76DB2B77}" type="slidenum">
              <a:rPr lang="en-US" altLang="en-US"/>
              <a:pPr/>
              <a:t>‹#›</a:t>
            </a:fld>
            <a:endParaRPr lang="en-US" altLang="en-US"/>
          </a:p>
        </p:txBody>
      </p:sp>
    </p:spTree>
    <p:extLst>
      <p:ext uri="{BB962C8B-B14F-4D97-AF65-F5344CB8AC3E}">
        <p14:creationId xmlns:p14="http://schemas.microsoft.com/office/powerpoint/2010/main" val="65527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26BC178-3AE6-B5FD-14A3-F9F95945B3EB}"/>
              </a:ext>
            </a:extLst>
          </p:cNvPr>
          <p:cNvSpPr>
            <a:spLocks noGrp="1"/>
          </p:cNvSpPr>
          <p:nvPr>
            <p:ph type="dt" sz="half" idx="10"/>
          </p:nvPr>
        </p:nvSpPr>
        <p:spPr/>
        <p:txBody>
          <a:bodyPr/>
          <a:lstStyle>
            <a:lvl1pPr>
              <a:defRPr/>
            </a:lvl1pPr>
          </a:lstStyle>
          <a:p>
            <a:pPr>
              <a:defRPr/>
            </a:pPr>
            <a:fld id="{C765E61C-8CB8-4EEC-BB91-18C985011254}" type="datetimeFigureOut">
              <a:rPr lang="en-US"/>
              <a:pPr>
                <a:defRPr/>
              </a:pPr>
              <a:t>2/3/2023</a:t>
            </a:fld>
            <a:endParaRPr lang="en-US"/>
          </a:p>
        </p:txBody>
      </p:sp>
      <p:sp>
        <p:nvSpPr>
          <p:cNvPr id="8" name="Footer Placeholder 4">
            <a:extLst>
              <a:ext uri="{FF2B5EF4-FFF2-40B4-BE49-F238E27FC236}">
                <a16:creationId xmlns:a16="http://schemas.microsoft.com/office/drawing/2014/main" id="{97740908-1279-1CE2-B4DD-20561EEA359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15302A1-35CD-4258-301C-0403B04E0E15}"/>
              </a:ext>
            </a:extLst>
          </p:cNvPr>
          <p:cNvSpPr>
            <a:spLocks noGrp="1"/>
          </p:cNvSpPr>
          <p:nvPr>
            <p:ph type="sldNum" sz="quarter" idx="12"/>
          </p:nvPr>
        </p:nvSpPr>
        <p:spPr/>
        <p:txBody>
          <a:bodyPr/>
          <a:lstStyle>
            <a:lvl1pPr>
              <a:defRPr/>
            </a:lvl1pPr>
          </a:lstStyle>
          <a:p>
            <a:fld id="{FD9A9785-72A3-42C5-858E-6C0B2B6B1CAE}" type="slidenum">
              <a:rPr lang="en-US" altLang="en-US"/>
              <a:pPr/>
              <a:t>‹#›</a:t>
            </a:fld>
            <a:endParaRPr lang="en-US" altLang="en-US"/>
          </a:p>
        </p:txBody>
      </p:sp>
    </p:spTree>
    <p:extLst>
      <p:ext uri="{BB962C8B-B14F-4D97-AF65-F5344CB8AC3E}">
        <p14:creationId xmlns:p14="http://schemas.microsoft.com/office/powerpoint/2010/main" val="237428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42A28B5-4462-30B2-5ED7-9B04DC384D62}"/>
              </a:ext>
            </a:extLst>
          </p:cNvPr>
          <p:cNvSpPr>
            <a:spLocks noGrp="1"/>
          </p:cNvSpPr>
          <p:nvPr>
            <p:ph type="dt" sz="half" idx="10"/>
          </p:nvPr>
        </p:nvSpPr>
        <p:spPr/>
        <p:txBody>
          <a:bodyPr/>
          <a:lstStyle>
            <a:lvl1pPr>
              <a:defRPr/>
            </a:lvl1pPr>
          </a:lstStyle>
          <a:p>
            <a:pPr>
              <a:defRPr/>
            </a:pPr>
            <a:fld id="{67E4D562-19A5-4473-8DD1-1F1D3B03D135}" type="datetimeFigureOut">
              <a:rPr lang="en-US"/>
              <a:pPr>
                <a:defRPr/>
              </a:pPr>
              <a:t>2/3/2023</a:t>
            </a:fld>
            <a:endParaRPr lang="en-US"/>
          </a:p>
        </p:txBody>
      </p:sp>
      <p:sp>
        <p:nvSpPr>
          <p:cNvPr id="4" name="Footer Placeholder 4">
            <a:extLst>
              <a:ext uri="{FF2B5EF4-FFF2-40B4-BE49-F238E27FC236}">
                <a16:creationId xmlns:a16="http://schemas.microsoft.com/office/drawing/2014/main" id="{89695C6F-5B5F-C425-AF4F-F5C9CED66AB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C9B60FC-46F4-9E18-2232-9F95583E8F77}"/>
              </a:ext>
            </a:extLst>
          </p:cNvPr>
          <p:cNvSpPr>
            <a:spLocks noGrp="1"/>
          </p:cNvSpPr>
          <p:nvPr>
            <p:ph type="sldNum" sz="quarter" idx="12"/>
          </p:nvPr>
        </p:nvSpPr>
        <p:spPr/>
        <p:txBody>
          <a:bodyPr/>
          <a:lstStyle>
            <a:lvl1pPr>
              <a:defRPr/>
            </a:lvl1pPr>
          </a:lstStyle>
          <a:p>
            <a:fld id="{E3DAA181-7B57-4B2A-A597-E5926A9159CE}" type="slidenum">
              <a:rPr lang="en-US" altLang="en-US"/>
              <a:pPr/>
              <a:t>‹#›</a:t>
            </a:fld>
            <a:endParaRPr lang="en-US" altLang="en-US"/>
          </a:p>
        </p:txBody>
      </p:sp>
    </p:spTree>
    <p:extLst>
      <p:ext uri="{BB962C8B-B14F-4D97-AF65-F5344CB8AC3E}">
        <p14:creationId xmlns:p14="http://schemas.microsoft.com/office/powerpoint/2010/main" val="41285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EB8B31F-6F33-3A61-8F5F-B9F8E4932483}"/>
              </a:ext>
            </a:extLst>
          </p:cNvPr>
          <p:cNvSpPr>
            <a:spLocks noGrp="1"/>
          </p:cNvSpPr>
          <p:nvPr>
            <p:ph type="dt" sz="half" idx="10"/>
          </p:nvPr>
        </p:nvSpPr>
        <p:spPr/>
        <p:txBody>
          <a:bodyPr/>
          <a:lstStyle>
            <a:lvl1pPr>
              <a:defRPr/>
            </a:lvl1pPr>
          </a:lstStyle>
          <a:p>
            <a:pPr>
              <a:defRPr/>
            </a:pPr>
            <a:fld id="{98B2B830-5AD4-4BE3-AB59-64B99C4B9E84}" type="datetimeFigureOut">
              <a:rPr lang="en-US"/>
              <a:pPr>
                <a:defRPr/>
              </a:pPr>
              <a:t>2/3/2023</a:t>
            </a:fld>
            <a:endParaRPr lang="en-US"/>
          </a:p>
        </p:txBody>
      </p:sp>
      <p:sp>
        <p:nvSpPr>
          <p:cNvPr id="3" name="Footer Placeholder 4">
            <a:extLst>
              <a:ext uri="{FF2B5EF4-FFF2-40B4-BE49-F238E27FC236}">
                <a16:creationId xmlns:a16="http://schemas.microsoft.com/office/drawing/2014/main" id="{75B63E3D-5348-FD49-5FE6-B16FA13DD46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07DED6A-81CE-267F-188F-2F04F2403804}"/>
              </a:ext>
            </a:extLst>
          </p:cNvPr>
          <p:cNvSpPr>
            <a:spLocks noGrp="1"/>
          </p:cNvSpPr>
          <p:nvPr>
            <p:ph type="sldNum" sz="quarter" idx="12"/>
          </p:nvPr>
        </p:nvSpPr>
        <p:spPr/>
        <p:txBody>
          <a:bodyPr/>
          <a:lstStyle>
            <a:lvl1pPr>
              <a:defRPr/>
            </a:lvl1pPr>
          </a:lstStyle>
          <a:p>
            <a:fld id="{E9B489C2-F11B-4C51-8011-6EAE1F01D498}" type="slidenum">
              <a:rPr lang="en-US" altLang="en-US"/>
              <a:pPr/>
              <a:t>‹#›</a:t>
            </a:fld>
            <a:endParaRPr lang="en-US" altLang="en-US"/>
          </a:p>
        </p:txBody>
      </p:sp>
    </p:spTree>
    <p:extLst>
      <p:ext uri="{BB962C8B-B14F-4D97-AF65-F5344CB8AC3E}">
        <p14:creationId xmlns:p14="http://schemas.microsoft.com/office/powerpoint/2010/main" val="396588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091718-DCDD-3407-864F-CE87B9A5CC62}"/>
              </a:ext>
            </a:extLst>
          </p:cNvPr>
          <p:cNvSpPr>
            <a:spLocks noGrp="1"/>
          </p:cNvSpPr>
          <p:nvPr>
            <p:ph type="dt" sz="half" idx="10"/>
          </p:nvPr>
        </p:nvSpPr>
        <p:spPr/>
        <p:txBody>
          <a:bodyPr/>
          <a:lstStyle>
            <a:lvl1pPr>
              <a:defRPr/>
            </a:lvl1pPr>
          </a:lstStyle>
          <a:p>
            <a:pPr>
              <a:defRPr/>
            </a:pPr>
            <a:fld id="{06A392C8-121D-47E5-8EEF-6F75916B4F3D}" type="datetimeFigureOut">
              <a:rPr lang="en-US"/>
              <a:pPr>
                <a:defRPr/>
              </a:pPr>
              <a:t>2/3/2023</a:t>
            </a:fld>
            <a:endParaRPr lang="en-US"/>
          </a:p>
        </p:txBody>
      </p:sp>
      <p:sp>
        <p:nvSpPr>
          <p:cNvPr id="6" name="Footer Placeholder 4">
            <a:extLst>
              <a:ext uri="{FF2B5EF4-FFF2-40B4-BE49-F238E27FC236}">
                <a16:creationId xmlns:a16="http://schemas.microsoft.com/office/drawing/2014/main" id="{F340B264-345A-6451-1928-E06A21B1B90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4FB6A30-BFCB-0193-00A5-37EFDDD5E18A}"/>
              </a:ext>
            </a:extLst>
          </p:cNvPr>
          <p:cNvSpPr>
            <a:spLocks noGrp="1"/>
          </p:cNvSpPr>
          <p:nvPr>
            <p:ph type="sldNum" sz="quarter" idx="12"/>
          </p:nvPr>
        </p:nvSpPr>
        <p:spPr/>
        <p:txBody>
          <a:bodyPr/>
          <a:lstStyle>
            <a:lvl1pPr>
              <a:defRPr/>
            </a:lvl1pPr>
          </a:lstStyle>
          <a:p>
            <a:fld id="{5A6EA10E-BA7B-4158-94BE-E8265D777A12}" type="slidenum">
              <a:rPr lang="en-US" altLang="en-US"/>
              <a:pPr/>
              <a:t>‹#›</a:t>
            </a:fld>
            <a:endParaRPr lang="en-US" altLang="en-US"/>
          </a:p>
        </p:txBody>
      </p:sp>
    </p:spTree>
    <p:extLst>
      <p:ext uri="{BB962C8B-B14F-4D97-AF65-F5344CB8AC3E}">
        <p14:creationId xmlns:p14="http://schemas.microsoft.com/office/powerpoint/2010/main" val="234010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614551-AFCF-10A2-9332-D32BE91B686F}"/>
              </a:ext>
            </a:extLst>
          </p:cNvPr>
          <p:cNvSpPr>
            <a:spLocks noGrp="1"/>
          </p:cNvSpPr>
          <p:nvPr>
            <p:ph type="dt" sz="half" idx="10"/>
          </p:nvPr>
        </p:nvSpPr>
        <p:spPr/>
        <p:txBody>
          <a:bodyPr/>
          <a:lstStyle>
            <a:lvl1pPr>
              <a:defRPr/>
            </a:lvl1pPr>
          </a:lstStyle>
          <a:p>
            <a:pPr>
              <a:defRPr/>
            </a:pPr>
            <a:fld id="{9A899535-6033-460B-9B2B-78237B1C1985}" type="datetimeFigureOut">
              <a:rPr lang="en-US"/>
              <a:pPr>
                <a:defRPr/>
              </a:pPr>
              <a:t>2/3/2023</a:t>
            </a:fld>
            <a:endParaRPr lang="en-US"/>
          </a:p>
        </p:txBody>
      </p:sp>
      <p:sp>
        <p:nvSpPr>
          <p:cNvPr id="6" name="Footer Placeholder 4">
            <a:extLst>
              <a:ext uri="{FF2B5EF4-FFF2-40B4-BE49-F238E27FC236}">
                <a16:creationId xmlns:a16="http://schemas.microsoft.com/office/drawing/2014/main" id="{2A57CD80-F0D6-D473-AD76-35F2D51B6E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78F4D0-4D3E-3772-F461-184D0F981AF4}"/>
              </a:ext>
            </a:extLst>
          </p:cNvPr>
          <p:cNvSpPr>
            <a:spLocks noGrp="1"/>
          </p:cNvSpPr>
          <p:nvPr>
            <p:ph type="sldNum" sz="quarter" idx="12"/>
          </p:nvPr>
        </p:nvSpPr>
        <p:spPr/>
        <p:txBody>
          <a:bodyPr/>
          <a:lstStyle>
            <a:lvl1pPr>
              <a:defRPr/>
            </a:lvl1pPr>
          </a:lstStyle>
          <a:p>
            <a:fld id="{0C1DDBF5-F4FA-49B6-84F7-7EB5F58165CD}" type="slidenum">
              <a:rPr lang="en-US" altLang="en-US"/>
              <a:pPr/>
              <a:t>‹#›</a:t>
            </a:fld>
            <a:endParaRPr lang="en-US" altLang="en-US"/>
          </a:p>
        </p:txBody>
      </p:sp>
    </p:spTree>
    <p:extLst>
      <p:ext uri="{BB962C8B-B14F-4D97-AF65-F5344CB8AC3E}">
        <p14:creationId xmlns:p14="http://schemas.microsoft.com/office/powerpoint/2010/main" val="93711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5676D9-6E35-6A92-0C70-F7FF0EA7129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261034A-C487-7F5F-8EF3-50041460DA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2051C48-F8FC-F2BC-B242-4E751850B68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425FE07-C212-456B-AA66-436B270A58F3}" type="datetimeFigureOut">
              <a:rPr lang="en-US"/>
              <a:pPr>
                <a:defRPr/>
              </a:pPr>
              <a:t>2/3/2023</a:t>
            </a:fld>
            <a:endParaRPr lang="en-US"/>
          </a:p>
        </p:txBody>
      </p:sp>
      <p:sp>
        <p:nvSpPr>
          <p:cNvPr id="5" name="Footer Placeholder 4">
            <a:extLst>
              <a:ext uri="{FF2B5EF4-FFF2-40B4-BE49-F238E27FC236}">
                <a16:creationId xmlns:a16="http://schemas.microsoft.com/office/drawing/2014/main" id="{5DCD2EF4-D32A-27AE-F589-F3F479A9AC7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601C905-A6CC-8CF2-D7C9-EB50FFFFD38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10A678D-8D5E-42C8-9C5A-2DFE5DCB837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Powerpoint-cover.jpg">
            <a:extLst>
              <a:ext uri="{FF2B5EF4-FFF2-40B4-BE49-F238E27FC236}">
                <a16:creationId xmlns:a16="http://schemas.microsoft.com/office/drawing/2014/main" id="{FC02F0A4-3653-EC37-044A-D62AD3957B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277350" cy="684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1">
            <a:extLst>
              <a:ext uri="{FF2B5EF4-FFF2-40B4-BE49-F238E27FC236}">
                <a16:creationId xmlns:a16="http://schemas.microsoft.com/office/drawing/2014/main" id="{613AE074-AABD-76AE-3F34-5E257902B7BB}"/>
              </a:ext>
            </a:extLst>
          </p:cNvPr>
          <p:cNvSpPr>
            <a:spLocks noGrp="1"/>
          </p:cNvSpPr>
          <p:nvPr>
            <p:ph type="ctrTitle"/>
          </p:nvPr>
        </p:nvSpPr>
        <p:spPr>
          <a:xfrm>
            <a:off x="2362200" y="617538"/>
            <a:ext cx="6781800" cy="2105025"/>
          </a:xfrm>
        </p:spPr>
        <p:txBody>
          <a:bodyPr/>
          <a:lstStyle/>
          <a:p>
            <a:pPr eaLnBrk="1" hangingPunct="1"/>
            <a:r>
              <a:rPr lang="en-US" altLang="en-US" b="1"/>
              <a:t>BCT </a:t>
            </a:r>
            <a:r>
              <a:rPr lang="en-US" altLang="en-US" sz="4800" b="1"/>
              <a:t>421 :Professional Ethics and Practices in IT</a:t>
            </a:r>
          </a:p>
        </p:txBody>
      </p:sp>
      <p:sp>
        <p:nvSpPr>
          <p:cNvPr id="4100" name="TextBox 1">
            <a:extLst>
              <a:ext uri="{FF2B5EF4-FFF2-40B4-BE49-F238E27FC236}">
                <a16:creationId xmlns:a16="http://schemas.microsoft.com/office/drawing/2014/main" id="{325DB490-27A7-8D71-AA28-DD48EDFE5843}"/>
              </a:ext>
            </a:extLst>
          </p:cNvPr>
          <p:cNvSpPr txBox="1">
            <a:spLocks noChangeArrowheads="1"/>
          </p:cNvSpPr>
          <p:nvPr/>
        </p:nvSpPr>
        <p:spPr bwMode="auto">
          <a:xfrm>
            <a:off x="2209800" y="3848100"/>
            <a:ext cx="5867400" cy="831850"/>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r>
              <a:rPr lang="en-US" altLang="en-US" sz="4800" b="1" dirty="0">
                <a:latin typeface="+mj-lt"/>
                <a:ea typeface="+mj-ea"/>
                <a:cs typeface="+mj-cs"/>
              </a:rPr>
              <a:t>Lesson Two: ICT Ethics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3CE3030-0BA7-FDCD-E7E2-8D41D17C8F7D}"/>
              </a:ext>
            </a:extLst>
          </p:cNvPr>
          <p:cNvSpPr>
            <a:spLocks noGrp="1"/>
          </p:cNvSpPr>
          <p:nvPr>
            <p:ph type="title"/>
          </p:nvPr>
        </p:nvSpPr>
        <p:spPr/>
        <p:txBody>
          <a:bodyPr/>
          <a:lstStyle/>
          <a:p>
            <a:endParaRPr lang="en-GB" altLang="en-US"/>
          </a:p>
        </p:txBody>
      </p:sp>
      <p:sp>
        <p:nvSpPr>
          <p:cNvPr id="12291" name="Content Placeholder 2">
            <a:extLst>
              <a:ext uri="{FF2B5EF4-FFF2-40B4-BE49-F238E27FC236}">
                <a16:creationId xmlns:a16="http://schemas.microsoft.com/office/drawing/2014/main" id="{C63DCBD0-39C1-ED6A-FCFA-714A0BC5A1A1}"/>
              </a:ext>
            </a:extLst>
          </p:cNvPr>
          <p:cNvSpPr>
            <a:spLocks noGrp="1"/>
          </p:cNvSpPr>
          <p:nvPr>
            <p:ph idx="1"/>
          </p:nvPr>
        </p:nvSpPr>
        <p:spPr/>
        <p:txBody>
          <a:bodyPr/>
          <a:lstStyle/>
          <a:p>
            <a:endParaRPr lang="en-GB" altLang="en-US"/>
          </a:p>
        </p:txBody>
      </p:sp>
      <p:pic>
        <p:nvPicPr>
          <p:cNvPr id="12292" name="Picture 3">
            <a:extLst>
              <a:ext uri="{FF2B5EF4-FFF2-40B4-BE49-F238E27FC236}">
                <a16:creationId xmlns:a16="http://schemas.microsoft.com/office/drawing/2014/main" id="{C7726801-750C-B61C-2206-DFBBEF413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E70143B-7644-CA5D-DC64-21DC9BC1BE12}"/>
              </a:ext>
            </a:extLst>
          </p:cNvPr>
          <p:cNvSpPr>
            <a:spLocks noGrp="1"/>
          </p:cNvSpPr>
          <p:nvPr>
            <p:ph type="title"/>
          </p:nvPr>
        </p:nvSpPr>
        <p:spPr/>
        <p:txBody>
          <a:bodyPr/>
          <a:lstStyle/>
          <a:p>
            <a:endParaRPr lang="en-GB" altLang="en-US"/>
          </a:p>
        </p:txBody>
      </p:sp>
      <p:sp>
        <p:nvSpPr>
          <p:cNvPr id="13315" name="Content Placeholder 2">
            <a:extLst>
              <a:ext uri="{FF2B5EF4-FFF2-40B4-BE49-F238E27FC236}">
                <a16:creationId xmlns:a16="http://schemas.microsoft.com/office/drawing/2014/main" id="{5E4C9C67-4AB5-A352-E8D0-6E393091564C}"/>
              </a:ext>
            </a:extLst>
          </p:cNvPr>
          <p:cNvSpPr>
            <a:spLocks noGrp="1"/>
          </p:cNvSpPr>
          <p:nvPr>
            <p:ph idx="1"/>
          </p:nvPr>
        </p:nvSpPr>
        <p:spPr/>
        <p:txBody>
          <a:bodyPr/>
          <a:lstStyle/>
          <a:p>
            <a:endParaRPr lang="en-GB" altLang="en-US"/>
          </a:p>
        </p:txBody>
      </p:sp>
      <p:pic>
        <p:nvPicPr>
          <p:cNvPr id="13316" name="Picture 3">
            <a:extLst>
              <a:ext uri="{FF2B5EF4-FFF2-40B4-BE49-F238E27FC236}">
                <a16:creationId xmlns:a16="http://schemas.microsoft.com/office/drawing/2014/main" id="{889F4F4E-BFB5-8AF8-25AD-0B39F7CD2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4">
            <a:extLst>
              <a:ext uri="{FF2B5EF4-FFF2-40B4-BE49-F238E27FC236}">
                <a16:creationId xmlns:a16="http://schemas.microsoft.com/office/drawing/2014/main" id="{F5EAE76D-E5D0-7FAC-1D76-C03CF5217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9050"/>
            <a:ext cx="9144000" cy="68389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5B15796-9800-2D10-2BFB-2F2FFBD83095}"/>
              </a:ext>
            </a:extLst>
          </p:cNvPr>
          <p:cNvSpPr>
            <a:spLocks noGrp="1"/>
          </p:cNvSpPr>
          <p:nvPr>
            <p:ph type="title"/>
          </p:nvPr>
        </p:nvSpPr>
        <p:spPr/>
        <p:txBody>
          <a:bodyPr/>
          <a:lstStyle/>
          <a:p>
            <a:endParaRPr lang="en-GB" altLang="en-US"/>
          </a:p>
        </p:txBody>
      </p:sp>
      <p:sp>
        <p:nvSpPr>
          <p:cNvPr id="15363" name="Content Placeholder 2">
            <a:extLst>
              <a:ext uri="{FF2B5EF4-FFF2-40B4-BE49-F238E27FC236}">
                <a16:creationId xmlns:a16="http://schemas.microsoft.com/office/drawing/2014/main" id="{EE934428-6B54-2FF9-EA51-8A0613141AB2}"/>
              </a:ext>
            </a:extLst>
          </p:cNvPr>
          <p:cNvSpPr>
            <a:spLocks noGrp="1"/>
          </p:cNvSpPr>
          <p:nvPr>
            <p:ph idx="1"/>
          </p:nvPr>
        </p:nvSpPr>
        <p:spPr/>
        <p:txBody>
          <a:bodyPr/>
          <a:lstStyle/>
          <a:p>
            <a:endParaRPr lang="en-GB" altLang="en-US"/>
          </a:p>
        </p:txBody>
      </p:sp>
      <p:pic>
        <p:nvPicPr>
          <p:cNvPr id="15364" name="Picture 3">
            <a:extLst>
              <a:ext uri="{FF2B5EF4-FFF2-40B4-BE49-F238E27FC236}">
                <a16:creationId xmlns:a16="http://schemas.microsoft.com/office/drawing/2014/main" id="{59565544-46DC-7A6A-3B23-649541271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F812-3BA0-B341-0C3D-1C34E812CD97}"/>
              </a:ext>
            </a:extLst>
          </p:cNvPr>
          <p:cNvSpPr>
            <a:spLocks noGrp="1"/>
          </p:cNvSpPr>
          <p:nvPr>
            <p:ph type="title"/>
          </p:nvPr>
        </p:nvSpPr>
        <p:spPr>
          <a:xfrm>
            <a:off x="457200" y="274638"/>
            <a:ext cx="8229600" cy="487362"/>
          </a:xfrm>
        </p:spPr>
        <p:txBody>
          <a:bodyPr rtlCol="0">
            <a:normAutofit fontScale="90000"/>
          </a:bodyPr>
          <a:lstStyle/>
          <a:p>
            <a:pPr eaLnBrk="1" fontAlgn="auto" hangingPunct="1">
              <a:spcAft>
                <a:spcPts val="0"/>
              </a:spcAft>
              <a:defRPr/>
            </a:pPr>
            <a:r>
              <a:rPr lang="en-US" b="1" dirty="0">
                <a:latin typeface="Book Antiqua" panose="02040602050305030304" pitchFamily="18" charset="0"/>
              </a:rPr>
              <a:t>Philosophical Ethics</a:t>
            </a:r>
            <a:endParaRPr lang="en-US"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799F7B13-92B9-3FF1-5B5D-26614F4D7104}"/>
              </a:ext>
            </a:extLst>
          </p:cNvPr>
          <p:cNvSpPr>
            <a:spLocks noGrp="1"/>
          </p:cNvSpPr>
          <p:nvPr>
            <p:ph idx="1"/>
          </p:nvPr>
        </p:nvSpPr>
        <p:spPr>
          <a:xfrm>
            <a:off x="228600" y="914400"/>
            <a:ext cx="8458200" cy="5410200"/>
          </a:xfrm>
        </p:spPr>
        <p:txBody>
          <a:bodyPr rtlCol="0">
            <a:normAutofit fontScale="77500" lnSpcReduction="20000"/>
          </a:bodyPr>
          <a:lstStyle/>
          <a:p>
            <a:pPr eaLnBrk="1" fontAlgn="auto" hangingPunct="1">
              <a:spcAft>
                <a:spcPts val="0"/>
              </a:spcAft>
              <a:defRPr/>
            </a:pPr>
            <a:r>
              <a:rPr lang="en-US" b="1" dirty="0">
                <a:latin typeface="Book Antiqua" panose="02040602050305030304" pitchFamily="18" charset="0"/>
              </a:rPr>
              <a:t>Objectives</a:t>
            </a:r>
          </a:p>
          <a:p>
            <a:pPr eaLnBrk="1" fontAlgn="auto" hangingPunct="1">
              <a:spcAft>
                <a:spcPts val="0"/>
              </a:spcAft>
              <a:defRPr/>
            </a:pPr>
            <a:r>
              <a:rPr lang="en-US" dirty="0">
                <a:latin typeface="Book Antiqua" panose="02040602050305030304" pitchFamily="18" charset="0"/>
              </a:rPr>
              <a:t>The objective of this class is to introduce current and prospective I.T. professionals to three (3) major ethical theories: relativism, utilitarianism and deontology.</a:t>
            </a:r>
          </a:p>
          <a:p>
            <a:pPr lvl="1" eaLnBrk="1" fontAlgn="auto" hangingPunct="1">
              <a:spcAft>
                <a:spcPts val="0"/>
              </a:spcAft>
              <a:defRPr/>
            </a:pPr>
            <a:r>
              <a:rPr lang="en-US" dirty="0">
                <a:latin typeface="Book Antiqua" panose="02040602050305030304" pitchFamily="18" charset="0"/>
              </a:rPr>
              <a:t>We cannot possibly do justice to over two thousand years of intellectual effort behind these theories. But we can expand the ethical procedure introduced in earlier to include the reasoning power of an ethical theory when it can support a dialectic.</a:t>
            </a:r>
          </a:p>
          <a:p>
            <a:pPr eaLnBrk="1" fontAlgn="auto" hangingPunct="1">
              <a:spcAft>
                <a:spcPts val="0"/>
              </a:spcAft>
              <a:defRPr/>
            </a:pPr>
            <a:r>
              <a:rPr lang="en-US" dirty="0">
                <a:latin typeface="Book Antiqua" panose="02040602050305030304" pitchFamily="18" charset="0"/>
              </a:rPr>
              <a:t>When you have completed this class, you will be able to:</a:t>
            </a:r>
          </a:p>
          <a:p>
            <a:pPr lvl="1" eaLnBrk="1" fontAlgn="auto" hangingPunct="1">
              <a:spcAft>
                <a:spcPts val="0"/>
              </a:spcAft>
              <a:buFont typeface="Arial" panose="020B0604020202020204" pitchFamily="34" charset="0"/>
              <a:buNone/>
              <a:defRPr/>
            </a:pPr>
            <a:r>
              <a:rPr lang="en-US" dirty="0">
                <a:latin typeface="Book Antiqua" panose="02040602050305030304" pitchFamily="18" charset="0"/>
              </a:rPr>
              <a:t>• Explain 3 ethical theories: relativism, utilitarianism and deontology,</a:t>
            </a:r>
          </a:p>
          <a:p>
            <a:pPr lvl="1" eaLnBrk="1" fontAlgn="auto" hangingPunct="1">
              <a:spcAft>
                <a:spcPts val="0"/>
              </a:spcAft>
              <a:buFont typeface="Arial" panose="020B0604020202020204" pitchFamily="34" charset="0"/>
              <a:buNone/>
              <a:defRPr/>
            </a:pPr>
            <a:r>
              <a:rPr lang="en-US" dirty="0">
                <a:latin typeface="Book Antiqua" panose="02040602050305030304" pitchFamily="18" charset="0"/>
              </a:rPr>
              <a:t>• Apply a procedure to systematically analyze an ethical issue with the support of an ethical theory</a:t>
            </a:r>
          </a:p>
        </p:txBody>
      </p:sp>
      <p:pic>
        <p:nvPicPr>
          <p:cNvPr id="16388" name="Content Placeholder 3" descr="powerpoint-footer.jpg">
            <a:extLst>
              <a:ext uri="{FF2B5EF4-FFF2-40B4-BE49-F238E27FC236}">
                <a16:creationId xmlns:a16="http://schemas.microsoft.com/office/drawing/2014/main" id="{F4FF8E98-7CCE-82AD-DB13-766BA677B0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5251-60C8-17BC-665B-AD569B8196C6}"/>
              </a:ext>
            </a:extLst>
          </p:cNvPr>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b="1" dirty="0">
                <a:latin typeface="Book Antiqua" panose="02040602050305030304" pitchFamily="18" charset="0"/>
              </a:rPr>
              <a:t>Relativism</a:t>
            </a:r>
            <a:endParaRPr lang="en-US" dirty="0">
              <a:latin typeface="Book Antiqua" panose="02040602050305030304" pitchFamily="18" charset="0"/>
            </a:endParaRPr>
          </a:p>
        </p:txBody>
      </p:sp>
      <p:sp>
        <p:nvSpPr>
          <p:cNvPr id="17411" name="Content Placeholder 2">
            <a:extLst>
              <a:ext uri="{FF2B5EF4-FFF2-40B4-BE49-F238E27FC236}">
                <a16:creationId xmlns:a16="http://schemas.microsoft.com/office/drawing/2014/main" id="{2B1D8ED2-D2E4-95D2-1B31-8CDF68E55C6E}"/>
              </a:ext>
            </a:extLst>
          </p:cNvPr>
          <p:cNvSpPr>
            <a:spLocks noGrp="1"/>
          </p:cNvSpPr>
          <p:nvPr>
            <p:ph idx="1"/>
          </p:nvPr>
        </p:nvSpPr>
        <p:spPr>
          <a:xfrm>
            <a:off x="457200" y="990600"/>
            <a:ext cx="8229600" cy="5135563"/>
          </a:xfrm>
        </p:spPr>
        <p:txBody>
          <a:bodyPr/>
          <a:lstStyle/>
          <a:p>
            <a:pPr eaLnBrk="1" hangingPunct="1"/>
            <a:r>
              <a:rPr lang="en-US" altLang="en-US">
                <a:latin typeface="Book Antiqua" panose="02040602050305030304" pitchFamily="18" charset="0"/>
              </a:rPr>
              <a:t>Is what is right for me necessarily right for you? Is ethics relative …to the individual or society?</a:t>
            </a:r>
          </a:p>
          <a:p>
            <a:pPr eaLnBrk="1" hangingPunct="1"/>
            <a:r>
              <a:rPr lang="en-US" altLang="en-US" b="1">
                <a:latin typeface="Book Antiqua" panose="02040602050305030304" pitchFamily="18" charset="0"/>
              </a:rPr>
              <a:t>Relativism can be formulated as :</a:t>
            </a:r>
          </a:p>
          <a:p>
            <a:pPr eaLnBrk="1" hangingPunct="1">
              <a:buFont typeface="Arial" panose="020B0604020202020204" pitchFamily="34" charset="0"/>
              <a:buNone/>
            </a:pPr>
            <a:r>
              <a:rPr lang="en-US" altLang="en-US">
                <a:latin typeface="Book Antiqua" panose="02040602050305030304" pitchFamily="18" charset="0"/>
              </a:rPr>
              <a:t>a) There are no universal rights and wrongs, and</a:t>
            </a:r>
          </a:p>
          <a:p>
            <a:pPr eaLnBrk="1" hangingPunct="1">
              <a:buFont typeface="Arial" panose="020B0604020202020204" pitchFamily="34" charset="0"/>
              <a:buNone/>
            </a:pPr>
            <a:r>
              <a:rPr lang="en-US" altLang="en-US">
                <a:latin typeface="Book Antiqua" panose="02040602050305030304" pitchFamily="18" charset="0"/>
              </a:rPr>
              <a:t>b) right and wrong are relative to one's society.</a:t>
            </a:r>
          </a:p>
        </p:txBody>
      </p:sp>
      <p:pic>
        <p:nvPicPr>
          <p:cNvPr id="17412" name="Content Placeholder 3" descr="powerpoint-footer.jpg">
            <a:extLst>
              <a:ext uri="{FF2B5EF4-FFF2-40B4-BE49-F238E27FC236}">
                <a16:creationId xmlns:a16="http://schemas.microsoft.com/office/drawing/2014/main" id="{890EA2C2-FA47-DE1C-3677-A429D0542A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9439B90-3762-A746-9F60-98F4DA45DE48}"/>
              </a:ext>
            </a:extLst>
          </p:cNvPr>
          <p:cNvSpPr>
            <a:spLocks noGrp="1"/>
          </p:cNvSpPr>
          <p:nvPr>
            <p:ph type="title"/>
          </p:nvPr>
        </p:nvSpPr>
        <p:spPr>
          <a:xfrm>
            <a:off x="457200" y="274638"/>
            <a:ext cx="8229600" cy="792162"/>
          </a:xfrm>
        </p:spPr>
        <p:txBody>
          <a:bodyPr/>
          <a:lstStyle/>
          <a:p>
            <a:pPr eaLnBrk="1" hangingPunct="1"/>
            <a:r>
              <a:rPr lang="en-US" altLang="en-US" b="1">
                <a:latin typeface="Book Antiqua" panose="02040602050305030304" pitchFamily="18" charset="0"/>
              </a:rPr>
              <a:t>Relativism</a:t>
            </a:r>
            <a:endParaRPr lang="en-US" altLang="en-US">
              <a:latin typeface="Book Antiqua" panose="02040602050305030304" pitchFamily="18" charset="0"/>
            </a:endParaRPr>
          </a:p>
        </p:txBody>
      </p:sp>
      <p:sp>
        <p:nvSpPr>
          <p:cNvPr id="18435" name="Content Placeholder 2">
            <a:extLst>
              <a:ext uri="{FF2B5EF4-FFF2-40B4-BE49-F238E27FC236}">
                <a16:creationId xmlns:a16="http://schemas.microsoft.com/office/drawing/2014/main" id="{7E5DE2E5-305B-4E59-54A3-20DAD0FA363D}"/>
              </a:ext>
            </a:extLst>
          </p:cNvPr>
          <p:cNvSpPr>
            <a:spLocks noGrp="1"/>
          </p:cNvSpPr>
          <p:nvPr>
            <p:ph idx="1"/>
          </p:nvPr>
        </p:nvSpPr>
        <p:spPr>
          <a:xfrm>
            <a:off x="457200" y="1295400"/>
            <a:ext cx="8229600" cy="4830763"/>
          </a:xfrm>
        </p:spPr>
        <p:txBody>
          <a:bodyPr/>
          <a:lstStyle/>
          <a:p>
            <a:pPr eaLnBrk="1" hangingPunct="1"/>
            <a:r>
              <a:rPr lang="en-US" altLang="en-US">
                <a:latin typeface="Book Antiqua" panose="02040602050305030304" pitchFamily="18" charset="0"/>
              </a:rPr>
              <a:t>Descriptive facts cited as supporting relativism </a:t>
            </a:r>
          </a:p>
          <a:p>
            <a:pPr eaLnBrk="1" hangingPunct="1">
              <a:buFont typeface="Arial" panose="020B0604020202020204" pitchFamily="34" charset="0"/>
              <a:buNone/>
            </a:pPr>
            <a:r>
              <a:rPr lang="en-US" altLang="en-US">
                <a:latin typeface="Book Antiqua" panose="02040602050305030304" pitchFamily="18" charset="0"/>
              </a:rPr>
              <a:t>1) What is considered right and wrong varies between cultures. Eg. Wife inheritance, gay</a:t>
            </a:r>
          </a:p>
          <a:p>
            <a:pPr eaLnBrk="1" hangingPunct="1">
              <a:buFont typeface="Arial" panose="020B0604020202020204" pitchFamily="34" charset="0"/>
              <a:buNone/>
            </a:pPr>
            <a:r>
              <a:rPr lang="en-US" altLang="en-US">
                <a:latin typeface="Book Antiqua" panose="02040602050305030304" pitchFamily="18" charset="0"/>
              </a:rPr>
              <a:t>2) What is considered right/wrong at one time in a society may change. Eg. slavery.</a:t>
            </a:r>
          </a:p>
          <a:p>
            <a:pPr eaLnBrk="1" hangingPunct="1">
              <a:buFont typeface="Arial" panose="020B0604020202020204" pitchFamily="34" charset="0"/>
              <a:buNone/>
            </a:pPr>
            <a:r>
              <a:rPr lang="en-US" altLang="en-US">
                <a:latin typeface="Book Antiqua" panose="02040602050305030304" pitchFamily="18" charset="0"/>
              </a:rPr>
              <a:t>3) The morals we are taught depend on our religion / environment.</a:t>
            </a:r>
          </a:p>
        </p:txBody>
      </p:sp>
      <p:pic>
        <p:nvPicPr>
          <p:cNvPr id="18436" name="Content Placeholder 3" descr="powerpoint-footer.jpg">
            <a:extLst>
              <a:ext uri="{FF2B5EF4-FFF2-40B4-BE49-F238E27FC236}">
                <a16:creationId xmlns:a16="http://schemas.microsoft.com/office/drawing/2014/main" id="{7B8FC754-059B-764E-F40B-08E42E3A0A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AF2-E932-42D0-D65A-5EDF01EC2C15}"/>
              </a:ext>
            </a:extLst>
          </p:cNvPr>
          <p:cNvSpPr>
            <a:spLocks noGrp="1"/>
          </p:cNvSpPr>
          <p:nvPr>
            <p:ph type="title"/>
          </p:nvPr>
        </p:nvSpPr>
        <p:spPr>
          <a:xfrm>
            <a:off x="457200" y="685800"/>
            <a:ext cx="8229600" cy="563563"/>
          </a:xfrm>
        </p:spPr>
        <p:txBody>
          <a:bodyPr rtlCol="0">
            <a:normAutofit fontScale="90000"/>
          </a:bodyPr>
          <a:lstStyle/>
          <a:p>
            <a:pPr eaLnBrk="1" fontAlgn="auto" hangingPunct="1">
              <a:spcAft>
                <a:spcPts val="0"/>
              </a:spcAft>
              <a:defRPr/>
            </a:pPr>
            <a:br>
              <a:rPr lang="en-US" b="1" dirty="0">
                <a:latin typeface="Book Antiqua" panose="02040602050305030304" pitchFamily="18" charset="0"/>
              </a:rPr>
            </a:br>
            <a:r>
              <a:rPr lang="en-US" b="1" dirty="0">
                <a:latin typeface="Book Antiqua" panose="02040602050305030304" pitchFamily="18" charset="0"/>
              </a:rPr>
              <a:t>Utilitarianism</a:t>
            </a:r>
            <a:br>
              <a:rPr lang="en-US" b="1" dirty="0">
                <a:latin typeface="Book Antiqua" panose="02040602050305030304" pitchFamily="18" charset="0"/>
              </a:rPr>
            </a:br>
            <a:endParaRPr lang="en-US"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93A08531-FC89-B3F3-8363-453562627783}"/>
              </a:ext>
            </a:extLst>
          </p:cNvPr>
          <p:cNvSpPr>
            <a:spLocks noGrp="1"/>
          </p:cNvSpPr>
          <p:nvPr>
            <p:ph idx="1"/>
          </p:nvPr>
        </p:nvSpPr>
        <p:spPr>
          <a:xfrm>
            <a:off x="457200" y="1371600"/>
            <a:ext cx="8229600" cy="4953000"/>
          </a:xfrm>
        </p:spPr>
        <p:txBody>
          <a:bodyPr rtlCol="0">
            <a:normAutofit fontScale="85000" lnSpcReduction="20000"/>
          </a:bodyPr>
          <a:lstStyle/>
          <a:p>
            <a:pPr eaLnBrk="1" fontAlgn="auto" hangingPunct="1">
              <a:spcAft>
                <a:spcPts val="0"/>
              </a:spcAft>
              <a:defRPr/>
            </a:pPr>
            <a:r>
              <a:rPr lang="en-US" dirty="0">
                <a:latin typeface="Book Antiqua" panose="02040602050305030304" pitchFamily="18" charset="0"/>
              </a:rPr>
              <a:t>…is a form of consequentialism which evaluates behavior in terms of consequences.</a:t>
            </a:r>
          </a:p>
          <a:p>
            <a:pPr eaLnBrk="1" fontAlgn="auto" hangingPunct="1">
              <a:spcAft>
                <a:spcPts val="0"/>
              </a:spcAft>
              <a:defRPr/>
            </a:pPr>
            <a:r>
              <a:rPr lang="en-US" dirty="0">
                <a:latin typeface="Book Antiqua" panose="02040602050305030304" pitchFamily="18" charset="0"/>
              </a:rPr>
              <a:t>Utility principle: Everyone ought to act so as to bring about the greatest amount of happiness for the greatest number of people.</a:t>
            </a:r>
          </a:p>
          <a:p>
            <a:pPr eaLnBrk="1" fontAlgn="auto" hangingPunct="1">
              <a:spcAft>
                <a:spcPts val="0"/>
              </a:spcAft>
              <a:buFont typeface="Arial" panose="020B0604020202020204" pitchFamily="34" charset="0"/>
              <a:buNone/>
              <a:defRPr/>
            </a:pPr>
            <a:r>
              <a:rPr lang="en-US" dirty="0">
                <a:latin typeface="Book Antiqua" panose="02040602050305030304" pitchFamily="18" charset="0"/>
              </a:rPr>
              <a:t>        (Cf. </a:t>
            </a:r>
            <a:r>
              <a:rPr lang="en-US" b="1" dirty="0">
                <a:latin typeface="Book Antiqua" panose="02040602050305030304" pitchFamily="18" charset="0"/>
              </a:rPr>
              <a:t>Egoism: You ought to act so as to bring </a:t>
            </a:r>
            <a:r>
              <a:rPr lang="en-US" dirty="0">
                <a:latin typeface="Book Antiqua" panose="02040602050305030304" pitchFamily="18" charset="0"/>
              </a:rPr>
              <a:t>about the most good consequences for yourself)</a:t>
            </a:r>
          </a:p>
          <a:p>
            <a:pPr eaLnBrk="1" fontAlgn="auto" hangingPunct="1">
              <a:spcAft>
                <a:spcPts val="0"/>
              </a:spcAft>
              <a:defRPr/>
            </a:pPr>
            <a:r>
              <a:rPr lang="en-US" dirty="0">
                <a:latin typeface="Book Antiqua" panose="02040602050305030304" pitchFamily="18" charset="0"/>
              </a:rPr>
              <a:t>Argument in support of utilitarianism:</a:t>
            </a:r>
          </a:p>
          <a:p>
            <a:pPr lvl="1" eaLnBrk="1" fontAlgn="auto" hangingPunct="1">
              <a:spcAft>
                <a:spcPts val="0"/>
              </a:spcAft>
              <a:defRPr/>
            </a:pPr>
            <a:r>
              <a:rPr lang="en-US" dirty="0">
                <a:latin typeface="Book Antiqua" panose="02040602050305030304" pitchFamily="18" charset="0"/>
              </a:rPr>
              <a:t> Happiness is the ultimate intrinsic good =&gt;</a:t>
            </a:r>
          </a:p>
          <a:p>
            <a:pPr lvl="1" eaLnBrk="1" fontAlgn="auto" hangingPunct="1">
              <a:spcAft>
                <a:spcPts val="0"/>
              </a:spcAft>
              <a:defRPr/>
            </a:pPr>
            <a:r>
              <a:rPr lang="en-US" dirty="0">
                <a:latin typeface="Book Antiqua" panose="02040602050305030304" pitchFamily="18" charset="0"/>
              </a:rPr>
              <a:t>Morality must be based on creating as much of this good as possible =&gt;</a:t>
            </a:r>
          </a:p>
          <a:p>
            <a:pPr lvl="1" eaLnBrk="1" fontAlgn="auto" hangingPunct="1">
              <a:spcAft>
                <a:spcPts val="0"/>
              </a:spcAft>
              <a:defRPr/>
            </a:pPr>
            <a:r>
              <a:rPr lang="en-US" dirty="0">
                <a:latin typeface="Book Antiqua" panose="02040602050305030304" pitchFamily="18" charset="0"/>
              </a:rPr>
              <a:t>The right action is the one that produces the most overall net happiness (good minus bad).</a:t>
            </a:r>
          </a:p>
          <a:p>
            <a:pPr eaLnBrk="1" fontAlgn="auto" hangingPunct="1">
              <a:spcAft>
                <a:spcPts val="0"/>
              </a:spcAft>
              <a:buFont typeface="Arial" panose="020B0604020202020204" pitchFamily="34" charset="0"/>
              <a:buNone/>
              <a:defRPr/>
            </a:pPr>
            <a:endParaRPr lang="en-US" dirty="0">
              <a:latin typeface="Book Antiqua" panose="02040602050305030304" pitchFamily="18" charset="0"/>
            </a:endParaRPr>
          </a:p>
        </p:txBody>
      </p:sp>
      <p:pic>
        <p:nvPicPr>
          <p:cNvPr id="19460" name="Content Placeholder 3" descr="powerpoint-footer.jpg">
            <a:extLst>
              <a:ext uri="{FF2B5EF4-FFF2-40B4-BE49-F238E27FC236}">
                <a16:creationId xmlns:a16="http://schemas.microsoft.com/office/drawing/2014/main" id="{AB4B3743-2A7A-5CB4-9961-158E81E300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FA48-186A-1005-3BD6-7307F838F770}"/>
              </a:ext>
            </a:extLst>
          </p:cNvPr>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b="1" dirty="0">
                <a:latin typeface="Book Antiqua" panose="02040602050305030304" pitchFamily="18" charset="0"/>
              </a:rPr>
              <a:t>Analysis of Utilitarianism</a:t>
            </a:r>
            <a:endParaRPr lang="en-US" dirty="0">
              <a:latin typeface="Book Antiqua" panose="02040602050305030304" pitchFamily="18" charset="0"/>
            </a:endParaRPr>
          </a:p>
        </p:txBody>
      </p:sp>
      <p:sp>
        <p:nvSpPr>
          <p:cNvPr id="20483" name="Content Placeholder 2">
            <a:extLst>
              <a:ext uri="{FF2B5EF4-FFF2-40B4-BE49-F238E27FC236}">
                <a16:creationId xmlns:a16="http://schemas.microsoft.com/office/drawing/2014/main" id="{30B56F73-DB9F-054D-8C29-46F6DA41784F}"/>
              </a:ext>
            </a:extLst>
          </p:cNvPr>
          <p:cNvSpPr>
            <a:spLocks noGrp="1"/>
          </p:cNvSpPr>
          <p:nvPr>
            <p:ph idx="1"/>
          </p:nvPr>
        </p:nvSpPr>
        <p:spPr>
          <a:xfrm>
            <a:off x="457200" y="914400"/>
            <a:ext cx="8229600" cy="4191000"/>
          </a:xfrm>
        </p:spPr>
        <p:txBody>
          <a:bodyPr/>
          <a:lstStyle/>
          <a:p>
            <a:pPr eaLnBrk="1" hangingPunct="1"/>
            <a:r>
              <a:rPr lang="en-US" altLang="en-US">
                <a:latin typeface="Book Antiqua" panose="02040602050305030304" pitchFamily="18" charset="0"/>
              </a:rPr>
              <a:t>According to utilitarianism, no one person's un/happiness is more important than another's.</a:t>
            </a:r>
          </a:p>
          <a:p>
            <a:pPr eaLnBrk="1" hangingPunct="1"/>
            <a:r>
              <a:rPr lang="en-US" altLang="en-US">
                <a:latin typeface="Book Antiqua" panose="02040602050305030304" pitchFamily="18" charset="0"/>
              </a:rPr>
              <a:t>Since great overall happiness may result from sacrificing the happiness of a few, utilitarianism appears to justify imposing enormous burdens on some individuals for the sake of others.</a:t>
            </a:r>
          </a:p>
        </p:txBody>
      </p:sp>
      <p:pic>
        <p:nvPicPr>
          <p:cNvPr id="20484" name="Content Placeholder 3" descr="powerpoint-footer.jpg">
            <a:extLst>
              <a:ext uri="{FF2B5EF4-FFF2-40B4-BE49-F238E27FC236}">
                <a16:creationId xmlns:a16="http://schemas.microsoft.com/office/drawing/2014/main" id="{09D5A3FE-8E87-580F-4540-8FA56AE492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C31-86AA-5165-2072-09C3B0A191A8}"/>
              </a:ext>
            </a:extLst>
          </p:cNvPr>
          <p:cNvSpPr>
            <a:spLocks noGrp="1"/>
          </p:cNvSpPr>
          <p:nvPr>
            <p:ph type="title"/>
          </p:nvPr>
        </p:nvSpPr>
        <p:spPr>
          <a:xfrm>
            <a:off x="457200" y="76200"/>
            <a:ext cx="8229600" cy="715963"/>
          </a:xfrm>
        </p:spPr>
        <p:txBody>
          <a:bodyPr rtlCol="0">
            <a:normAutofit fontScale="90000"/>
          </a:bodyPr>
          <a:lstStyle/>
          <a:p>
            <a:pPr eaLnBrk="1" fontAlgn="auto" hangingPunct="1">
              <a:spcAft>
                <a:spcPts val="0"/>
              </a:spcAft>
              <a:defRPr/>
            </a:pPr>
            <a:r>
              <a:rPr lang="en-US" b="1" dirty="0">
                <a:latin typeface="Book Antiqua" panose="02040602050305030304" pitchFamily="18" charset="0"/>
              </a:rPr>
              <a:t>Deontology</a:t>
            </a:r>
            <a:endParaRPr lang="en-US" dirty="0">
              <a:latin typeface="Book Antiqua" panose="02040602050305030304" pitchFamily="18" charset="0"/>
            </a:endParaRPr>
          </a:p>
        </p:txBody>
      </p:sp>
      <p:sp>
        <p:nvSpPr>
          <p:cNvPr id="21507" name="Content Placeholder 2">
            <a:extLst>
              <a:ext uri="{FF2B5EF4-FFF2-40B4-BE49-F238E27FC236}">
                <a16:creationId xmlns:a16="http://schemas.microsoft.com/office/drawing/2014/main" id="{C3A8D336-8026-EC5C-330E-BBBD4499F449}"/>
              </a:ext>
            </a:extLst>
          </p:cNvPr>
          <p:cNvSpPr>
            <a:spLocks noGrp="1"/>
          </p:cNvSpPr>
          <p:nvPr>
            <p:ph idx="1"/>
          </p:nvPr>
        </p:nvSpPr>
        <p:spPr>
          <a:xfrm>
            <a:off x="457200" y="838200"/>
            <a:ext cx="8229600" cy="5486400"/>
          </a:xfrm>
        </p:spPr>
        <p:txBody>
          <a:bodyPr/>
          <a:lstStyle/>
          <a:p>
            <a:pPr eaLnBrk="1" hangingPunct="1"/>
            <a:r>
              <a:rPr lang="en-US" altLang="en-US" b="1">
                <a:latin typeface="Book Antiqua" panose="02040602050305030304" pitchFamily="18" charset="0"/>
              </a:rPr>
              <a:t>Deontology = duty science (in Greek etymology)</a:t>
            </a:r>
          </a:p>
          <a:p>
            <a:pPr eaLnBrk="1" hangingPunct="1"/>
            <a:r>
              <a:rPr lang="en-US" altLang="en-US">
                <a:latin typeface="Book Antiqua" panose="02040602050305030304" pitchFamily="18" charset="0"/>
              </a:rPr>
              <a:t>…an ethical theory that states "at least some acts are morally obligatory regardless of their consequences for human welfare".</a:t>
            </a:r>
          </a:p>
          <a:p>
            <a:pPr eaLnBrk="1" hangingPunct="1"/>
            <a:r>
              <a:rPr lang="en-US" altLang="en-US">
                <a:latin typeface="Book Antiqua" panose="02040602050305030304" pitchFamily="18" charset="0"/>
              </a:rPr>
              <a:t>What makes an action right or wrong? For utilitarians, it is the consequences. For deontologists, it is the </a:t>
            </a:r>
            <a:r>
              <a:rPr lang="en-US" altLang="en-US" b="1">
                <a:latin typeface="Book Antiqua" panose="02040602050305030304" pitchFamily="18" charset="0"/>
              </a:rPr>
              <a:t>principle behind the act.</a:t>
            </a:r>
            <a:endParaRPr lang="en-US" altLang="en-US">
              <a:latin typeface="Book Antiqua" panose="02040602050305030304" pitchFamily="18" charset="0"/>
            </a:endParaRPr>
          </a:p>
        </p:txBody>
      </p:sp>
      <p:pic>
        <p:nvPicPr>
          <p:cNvPr id="21508" name="Content Placeholder 3" descr="powerpoint-footer.jpg">
            <a:extLst>
              <a:ext uri="{FF2B5EF4-FFF2-40B4-BE49-F238E27FC236}">
                <a16:creationId xmlns:a16="http://schemas.microsoft.com/office/drawing/2014/main" id="{3CB52E69-CC3E-03D5-4E1F-FD94C9D56D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a:extLst>
              <a:ext uri="{FF2B5EF4-FFF2-40B4-BE49-F238E27FC236}">
                <a16:creationId xmlns:a16="http://schemas.microsoft.com/office/drawing/2014/main" id="{E7AC9C91-DCFC-07E5-EADF-9B556496CEB3}"/>
              </a:ext>
            </a:extLst>
          </p:cNvPr>
          <p:cNvSpPr>
            <a:spLocks noGrp="1"/>
          </p:cNvSpPr>
          <p:nvPr>
            <p:ph type="title"/>
          </p:nvPr>
        </p:nvSpPr>
        <p:spPr>
          <a:xfrm>
            <a:off x="457200" y="0"/>
            <a:ext cx="8229600" cy="990600"/>
          </a:xfrm>
        </p:spPr>
        <p:txBody>
          <a:bodyPr/>
          <a:lstStyle/>
          <a:p>
            <a:pPr eaLnBrk="1" hangingPunct="1"/>
            <a:r>
              <a:rPr lang="en-US" altLang="en-US" b="1">
                <a:latin typeface="Book Antiqua" panose="02040602050305030304" pitchFamily="18" charset="0"/>
              </a:rPr>
              <a:t>Investigating Ethical issues</a:t>
            </a:r>
            <a:endParaRPr lang="en-US" altLang="en-US">
              <a:latin typeface="Book Antiqua" panose="02040602050305030304" pitchFamily="18" charset="0"/>
            </a:endParaRPr>
          </a:p>
        </p:txBody>
      </p:sp>
      <p:sp>
        <p:nvSpPr>
          <p:cNvPr id="5" name="Content Placeholder 4">
            <a:extLst>
              <a:ext uri="{FF2B5EF4-FFF2-40B4-BE49-F238E27FC236}">
                <a16:creationId xmlns:a16="http://schemas.microsoft.com/office/drawing/2014/main" id="{C8E12CF5-C0BE-B824-04FD-C4490309B662}"/>
              </a:ext>
            </a:extLst>
          </p:cNvPr>
          <p:cNvSpPr>
            <a:spLocks noGrp="1"/>
          </p:cNvSpPr>
          <p:nvPr>
            <p:ph idx="1"/>
          </p:nvPr>
        </p:nvSpPr>
        <p:spPr>
          <a:xfrm>
            <a:off x="457200" y="914400"/>
            <a:ext cx="8229600" cy="5105400"/>
          </a:xfrm>
        </p:spPr>
        <p:txBody>
          <a:bodyPr rtlCol="0">
            <a:normAutofit lnSpcReduction="10000"/>
          </a:bodyPr>
          <a:lstStyle/>
          <a:p>
            <a:pPr eaLnBrk="1" fontAlgn="auto" hangingPunct="1">
              <a:spcAft>
                <a:spcPts val="0"/>
              </a:spcAft>
              <a:defRPr/>
            </a:pPr>
            <a:r>
              <a:rPr lang="en-US" b="1" dirty="0">
                <a:latin typeface="Book Antiqua" panose="02040602050305030304" pitchFamily="18" charset="0"/>
              </a:rPr>
              <a:t>Objectives</a:t>
            </a:r>
          </a:p>
          <a:p>
            <a:pPr eaLnBrk="1" fontAlgn="auto" hangingPunct="1">
              <a:spcAft>
                <a:spcPts val="0"/>
              </a:spcAft>
              <a:defRPr/>
            </a:pPr>
            <a:r>
              <a:rPr lang="en-US" dirty="0">
                <a:latin typeface="Book Antiqua" panose="02040602050305030304" pitchFamily="18" charset="0"/>
              </a:rPr>
              <a:t>The objective of this class is to introduce current and prospective I.T. professionals to a procedure for analyzing ethical issues in your workplace.</a:t>
            </a:r>
          </a:p>
          <a:p>
            <a:pPr eaLnBrk="1" fontAlgn="auto" hangingPunct="1">
              <a:spcAft>
                <a:spcPts val="0"/>
              </a:spcAft>
              <a:defRPr/>
            </a:pPr>
            <a:r>
              <a:rPr lang="en-US" dirty="0">
                <a:latin typeface="Book Antiqua" panose="02040602050305030304" pitchFamily="18" charset="0"/>
              </a:rPr>
              <a:t>When you have completed this class, you will be able to:</a:t>
            </a:r>
          </a:p>
          <a:p>
            <a:pPr lvl="1" eaLnBrk="1" fontAlgn="auto" hangingPunct="1">
              <a:spcAft>
                <a:spcPts val="0"/>
              </a:spcAft>
              <a:buFont typeface="Arial" panose="020B0604020202020204" pitchFamily="34" charset="0"/>
              <a:buNone/>
              <a:defRPr/>
            </a:pPr>
            <a:r>
              <a:rPr lang="en-US" dirty="0">
                <a:latin typeface="Book Antiqua" panose="02040602050305030304" pitchFamily="18" charset="0"/>
              </a:rPr>
              <a:t>• Apply a procedure to systematically analyze an ethical issue,</a:t>
            </a:r>
          </a:p>
          <a:p>
            <a:pPr lvl="1" eaLnBrk="1" fontAlgn="auto" hangingPunct="1">
              <a:spcAft>
                <a:spcPts val="0"/>
              </a:spcAft>
              <a:buFont typeface="Arial" panose="020B0604020202020204" pitchFamily="34" charset="0"/>
              <a:buNone/>
              <a:defRPr/>
            </a:pPr>
            <a:r>
              <a:rPr lang="en-US" dirty="0">
                <a:latin typeface="Book Antiqua" panose="02040602050305030304" pitchFamily="18" charset="0"/>
              </a:rPr>
              <a:t>• Conduct a dialectic to explore an ethical issue and reason about it,</a:t>
            </a:r>
          </a:p>
          <a:p>
            <a:pPr lvl="1" eaLnBrk="1" fontAlgn="auto" hangingPunct="1">
              <a:spcAft>
                <a:spcPts val="0"/>
              </a:spcAft>
              <a:buFont typeface="Arial" panose="020B0604020202020204" pitchFamily="34" charset="0"/>
              <a:buNone/>
              <a:defRPr/>
            </a:pPr>
            <a:endParaRPr lang="en-US" dirty="0">
              <a:latin typeface="Book Antiqua" panose="02040602050305030304" pitchFamily="18" charset="0"/>
            </a:endParaRPr>
          </a:p>
        </p:txBody>
      </p:sp>
      <p:pic>
        <p:nvPicPr>
          <p:cNvPr id="4100" name="Content Placeholder 3" descr="powerpoint-footer.jpg">
            <a:extLst>
              <a:ext uri="{FF2B5EF4-FFF2-40B4-BE49-F238E27FC236}">
                <a16:creationId xmlns:a16="http://schemas.microsoft.com/office/drawing/2014/main" id="{E2C38011-9D3D-38A1-AF6A-7B65C5D3DB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D684-77FE-4EEE-F5B2-18699597537E}"/>
              </a:ext>
            </a:extLst>
          </p:cNvPr>
          <p:cNvSpPr>
            <a:spLocks noGrp="1"/>
          </p:cNvSpPr>
          <p:nvPr>
            <p:ph type="title"/>
          </p:nvPr>
        </p:nvSpPr>
        <p:spPr>
          <a:xfrm>
            <a:off x="457200" y="76200"/>
            <a:ext cx="8229600" cy="715963"/>
          </a:xfrm>
        </p:spPr>
        <p:txBody>
          <a:bodyPr rtlCol="0">
            <a:normAutofit fontScale="90000"/>
          </a:bodyPr>
          <a:lstStyle/>
          <a:p>
            <a:pPr eaLnBrk="1" fontAlgn="auto" hangingPunct="1">
              <a:spcAft>
                <a:spcPts val="0"/>
              </a:spcAft>
              <a:defRPr/>
            </a:pPr>
            <a:r>
              <a:rPr lang="en-US" b="1" dirty="0">
                <a:latin typeface="Book Antiqua" panose="02040602050305030304" pitchFamily="18" charset="0"/>
              </a:rPr>
              <a:t>Deontology</a:t>
            </a:r>
            <a:endParaRPr lang="en-US"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73DCC376-CF40-0574-EFCE-0F2C41EB95CD}"/>
              </a:ext>
            </a:extLst>
          </p:cNvPr>
          <p:cNvSpPr>
            <a:spLocks noGrp="1"/>
          </p:cNvSpPr>
          <p:nvPr>
            <p:ph idx="1"/>
          </p:nvPr>
        </p:nvSpPr>
        <p:spPr>
          <a:xfrm>
            <a:off x="457200" y="914400"/>
            <a:ext cx="8229600" cy="5410200"/>
          </a:xfrm>
        </p:spPr>
        <p:txBody>
          <a:bodyPr rtlCol="0">
            <a:normAutofit fontScale="85000" lnSpcReduction="20000"/>
          </a:bodyPr>
          <a:lstStyle/>
          <a:p>
            <a:pPr eaLnBrk="1" fontAlgn="auto" hangingPunct="1">
              <a:spcAft>
                <a:spcPts val="0"/>
              </a:spcAft>
              <a:defRPr/>
            </a:pPr>
            <a:r>
              <a:rPr lang="en-US" dirty="0" err="1">
                <a:latin typeface="Book Antiqua" panose="02040602050305030304" pitchFamily="18" charset="0"/>
              </a:rPr>
              <a:t>Eg</a:t>
            </a:r>
            <a:r>
              <a:rPr lang="en-US" dirty="0">
                <a:latin typeface="Book Antiqua" panose="02040602050305030304" pitchFamily="18" charset="0"/>
              </a:rPr>
              <a:t>. It is not morally worthy to tell the truth because a reward is expected, or punishment for lying is feared. It is right to tell the truth because </a:t>
            </a:r>
          </a:p>
          <a:p>
            <a:pPr eaLnBrk="1" fontAlgn="auto" hangingPunct="1">
              <a:spcAft>
                <a:spcPts val="0"/>
              </a:spcAft>
              <a:defRPr/>
            </a:pPr>
            <a:r>
              <a:rPr lang="en-US" dirty="0">
                <a:latin typeface="Book Antiqua" panose="02040602050305030304" pitchFamily="18" charset="0"/>
              </a:rPr>
              <a:t>I accept I must respect the other person.</a:t>
            </a:r>
          </a:p>
          <a:p>
            <a:pPr eaLnBrk="1" fontAlgn="auto" hangingPunct="1">
              <a:spcAft>
                <a:spcPts val="0"/>
              </a:spcAft>
              <a:defRPr/>
            </a:pPr>
            <a:r>
              <a:rPr lang="en-US" dirty="0">
                <a:latin typeface="Book Antiqua" panose="02040602050305030304" pitchFamily="18" charset="0"/>
              </a:rPr>
              <a:t>Argument in support of deontology:</a:t>
            </a:r>
          </a:p>
          <a:p>
            <a:pPr lvl="1" eaLnBrk="1" fontAlgn="auto" hangingPunct="1">
              <a:spcAft>
                <a:spcPts val="0"/>
              </a:spcAft>
              <a:defRPr/>
            </a:pPr>
            <a:r>
              <a:rPr lang="en-US" dirty="0">
                <a:latin typeface="Book Antiqua" panose="02040602050305030304" pitchFamily="18" charset="0"/>
              </a:rPr>
              <a:t>If happiness is the highest good, blind instinct would suit us better than our unique rationality which lets us reason, decide &amp; act.</a:t>
            </a:r>
          </a:p>
          <a:p>
            <a:pPr lvl="1" eaLnBrk="1" fontAlgn="auto" hangingPunct="1">
              <a:spcAft>
                <a:spcPts val="0"/>
              </a:spcAft>
              <a:defRPr/>
            </a:pPr>
            <a:r>
              <a:rPr lang="en-US" dirty="0">
                <a:latin typeface="Book Antiqua" panose="02040602050305030304" pitchFamily="18" charset="0"/>
              </a:rPr>
              <a:t>Animals cannot be moral beings because they lack the rationality that allows us to be moral.</a:t>
            </a:r>
          </a:p>
          <a:p>
            <a:pPr lvl="1" eaLnBrk="1" fontAlgn="auto" hangingPunct="1">
              <a:spcAft>
                <a:spcPts val="0"/>
              </a:spcAft>
              <a:defRPr/>
            </a:pPr>
            <a:r>
              <a:rPr lang="en-US" dirty="0">
                <a:latin typeface="Book Antiqua" panose="02040602050305030304" pitchFamily="18" charset="0"/>
              </a:rPr>
              <a:t>We must not deny a person's rationality.</a:t>
            </a:r>
          </a:p>
          <a:p>
            <a:pPr eaLnBrk="1" fontAlgn="auto" hangingPunct="1">
              <a:spcAft>
                <a:spcPts val="0"/>
              </a:spcAft>
              <a:defRPr/>
            </a:pPr>
            <a:r>
              <a:rPr lang="en-US" dirty="0">
                <a:latin typeface="Book Antiqua" panose="02040602050305030304" pitchFamily="18" charset="0"/>
              </a:rPr>
              <a:t>Hence the categorical imperative (C.I.) :</a:t>
            </a:r>
          </a:p>
          <a:p>
            <a:pPr lvl="1" eaLnBrk="1" fontAlgn="auto" hangingPunct="1">
              <a:spcAft>
                <a:spcPts val="0"/>
              </a:spcAft>
              <a:buFont typeface="Arial" panose="020B0604020202020204" pitchFamily="34" charset="0"/>
              <a:buNone/>
              <a:defRPr/>
            </a:pPr>
            <a:r>
              <a:rPr lang="en-US" dirty="0">
                <a:latin typeface="Book Antiqua" panose="02040602050305030304" pitchFamily="18" charset="0"/>
              </a:rPr>
              <a:t>Never treat another person merely as a means; always respect individuals as ends in themselves.</a:t>
            </a:r>
          </a:p>
        </p:txBody>
      </p:sp>
      <p:pic>
        <p:nvPicPr>
          <p:cNvPr id="22532" name="Content Placeholder 3" descr="powerpoint-footer.jpg">
            <a:extLst>
              <a:ext uri="{FF2B5EF4-FFF2-40B4-BE49-F238E27FC236}">
                <a16:creationId xmlns:a16="http://schemas.microsoft.com/office/drawing/2014/main" id="{8A379515-477F-E6C3-3210-BC44CB2A46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2DD695-8419-F102-C420-19B6A8A1990B}"/>
              </a:ext>
            </a:extLst>
          </p:cNvPr>
          <p:cNvSpPr>
            <a:spLocks noGrp="1"/>
          </p:cNvSpPr>
          <p:nvPr>
            <p:ph type="title"/>
          </p:nvPr>
        </p:nvSpPr>
        <p:spPr/>
        <p:txBody>
          <a:bodyPr/>
          <a:lstStyle/>
          <a:p>
            <a:pPr eaLnBrk="1" hangingPunct="1"/>
            <a:r>
              <a:rPr lang="en-US" altLang="en-US"/>
              <a:t>Christian Virtue Ethics</a:t>
            </a:r>
          </a:p>
        </p:txBody>
      </p:sp>
      <p:sp>
        <p:nvSpPr>
          <p:cNvPr id="23555" name="Rectangle 3">
            <a:extLst>
              <a:ext uri="{FF2B5EF4-FFF2-40B4-BE49-F238E27FC236}">
                <a16:creationId xmlns:a16="http://schemas.microsoft.com/office/drawing/2014/main" id="{DBBBD402-7792-A530-907B-1F38D6B69963}"/>
              </a:ext>
            </a:extLst>
          </p:cNvPr>
          <p:cNvSpPr>
            <a:spLocks noGrp="1"/>
          </p:cNvSpPr>
          <p:nvPr>
            <p:ph type="body" idx="1"/>
          </p:nvPr>
        </p:nvSpPr>
        <p:spPr>
          <a:xfrm>
            <a:off x="457200" y="1646238"/>
            <a:ext cx="8229600" cy="4525962"/>
          </a:xfrm>
        </p:spPr>
        <p:txBody>
          <a:bodyPr/>
          <a:lstStyle/>
          <a:p>
            <a:pPr eaLnBrk="1" hangingPunct="1">
              <a:lnSpc>
                <a:spcPct val="90000"/>
              </a:lnSpc>
            </a:pPr>
            <a:r>
              <a:rPr lang="en-US" altLang="en-US"/>
              <a:t>The virtue of Christian Compassion in Medicine emphasized “suffering with the patient”</a:t>
            </a:r>
          </a:p>
          <a:p>
            <a:pPr eaLnBrk="1" hangingPunct="1">
              <a:lnSpc>
                <a:spcPct val="90000"/>
              </a:lnSpc>
            </a:pPr>
            <a:endParaRPr lang="en-US" altLang="en-US"/>
          </a:p>
          <a:p>
            <a:pPr eaLnBrk="1" hangingPunct="1">
              <a:lnSpc>
                <a:spcPct val="90000"/>
              </a:lnSpc>
            </a:pPr>
            <a:r>
              <a:rPr lang="en-US" altLang="en-US"/>
              <a:t>At this point in time there were two schools of Medicine, naturalistic and religious</a:t>
            </a:r>
          </a:p>
        </p:txBody>
      </p:sp>
      <p:pic>
        <p:nvPicPr>
          <p:cNvPr id="23556" name="Content Placeholder 3" descr="powerpoint-footer.jpg">
            <a:extLst>
              <a:ext uri="{FF2B5EF4-FFF2-40B4-BE49-F238E27FC236}">
                <a16:creationId xmlns:a16="http://schemas.microsoft.com/office/drawing/2014/main" id="{C5402587-CE08-0CA4-1B00-049EC2711A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DB7C937-EA1E-8266-9E5C-A98577AA2ADC}"/>
              </a:ext>
            </a:extLst>
          </p:cNvPr>
          <p:cNvSpPr>
            <a:spLocks noGrp="1"/>
          </p:cNvSpPr>
          <p:nvPr>
            <p:ph type="title"/>
          </p:nvPr>
        </p:nvSpPr>
        <p:spPr/>
        <p:txBody>
          <a:bodyPr/>
          <a:lstStyle/>
          <a:p>
            <a:pPr eaLnBrk="1" hangingPunct="1"/>
            <a:r>
              <a:rPr lang="en-US" altLang="en-US"/>
              <a:t>Natural Law Theory</a:t>
            </a:r>
          </a:p>
        </p:txBody>
      </p:sp>
      <p:sp>
        <p:nvSpPr>
          <p:cNvPr id="25603" name="Rectangle 3">
            <a:extLst>
              <a:ext uri="{FF2B5EF4-FFF2-40B4-BE49-F238E27FC236}">
                <a16:creationId xmlns:a16="http://schemas.microsoft.com/office/drawing/2014/main" id="{6B25F66E-AE2F-B9E5-BD01-6009A31586E4}"/>
              </a:ext>
            </a:extLst>
          </p:cNvPr>
          <p:cNvSpPr>
            <a:spLocks noGrp="1"/>
          </p:cNvSpPr>
          <p:nvPr>
            <p:ph type="body" idx="1"/>
          </p:nvPr>
        </p:nvSpPr>
        <p:spPr/>
        <p:txBody>
          <a:bodyPr/>
          <a:lstStyle/>
          <a:p>
            <a:pPr eaLnBrk="1" hangingPunct="1"/>
            <a:r>
              <a:rPr lang="en-US" altLang="en-US"/>
              <a:t>“What is…ought to be.”</a:t>
            </a:r>
          </a:p>
          <a:p>
            <a:pPr eaLnBrk="1" hangingPunct="1"/>
            <a:endParaRPr lang="en-US" altLang="en-US"/>
          </a:p>
          <a:p>
            <a:pPr eaLnBrk="1" hangingPunct="1"/>
            <a:r>
              <a:rPr lang="en-US" altLang="en-US"/>
              <a:t>Thomas Aquinas in the 11th century said that a rational god made the world work rationally and gave humans the ability to discover his rationale</a:t>
            </a:r>
          </a:p>
        </p:txBody>
      </p:sp>
      <p:pic>
        <p:nvPicPr>
          <p:cNvPr id="25604" name="Content Placeholder 3" descr="powerpoint-footer.jpg">
            <a:extLst>
              <a:ext uri="{FF2B5EF4-FFF2-40B4-BE49-F238E27FC236}">
                <a16:creationId xmlns:a16="http://schemas.microsoft.com/office/drawing/2014/main" id="{0D368D24-AB51-C176-8043-49D06DBD91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51A632-FF02-91DF-DA9A-721B394ACAEB}"/>
              </a:ext>
            </a:extLst>
          </p:cNvPr>
          <p:cNvSpPr>
            <a:spLocks noGrp="1"/>
          </p:cNvSpPr>
          <p:nvPr>
            <p:ph type="title"/>
          </p:nvPr>
        </p:nvSpPr>
        <p:spPr/>
        <p:txBody>
          <a:bodyPr/>
          <a:lstStyle/>
          <a:p>
            <a:pPr eaLnBrk="1" hangingPunct="1"/>
            <a:r>
              <a:rPr lang="en-US" altLang="en-US"/>
              <a:t>Doctrine of Double Effect</a:t>
            </a:r>
          </a:p>
        </p:txBody>
      </p:sp>
      <p:sp>
        <p:nvSpPr>
          <p:cNvPr id="27651" name="Rectangle 3">
            <a:extLst>
              <a:ext uri="{FF2B5EF4-FFF2-40B4-BE49-F238E27FC236}">
                <a16:creationId xmlns:a16="http://schemas.microsoft.com/office/drawing/2014/main" id="{8B7762D1-EA8D-5417-8656-ECAE89456142}"/>
              </a:ext>
            </a:extLst>
          </p:cNvPr>
          <p:cNvSpPr>
            <a:spLocks noGrp="1"/>
          </p:cNvSpPr>
          <p:nvPr>
            <p:ph type="body" idx="1"/>
          </p:nvPr>
        </p:nvSpPr>
        <p:spPr/>
        <p:txBody>
          <a:bodyPr/>
          <a:lstStyle/>
          <a:p>
            <a:pPr eaLnBrk="1" hangingPunct="1">
              <a:lnSpc>
                <a:spcPct val="90000"/>
              </a:lnSpc>
              <a:buFont typeface="Wingdings" panose="05000000000000000000" pitchFamily="2" charset="2"/>
              <a:buChar char="§"/>
            </a:pPr>
            <a:endParaRPr lang="en-US" altLang="en-US" sz="2800"/>
          </a:p>
          <a:p>
            <a:pPr eaLnBrk="1" hangingPunct="1">
              <a:lnSpc>
                <a:spcPct val="90000"/>
              </a:lnSpc>
              <a:buFont typeface="Wingdings" panose="05000000000000000000" pitchFamily="2" charset="2"/>
              <a:buChar char="§"/>
            </a:pPr>
            <a:r>
              <a:rPr lang="en-US" altLang="en-US" sz="2800"/>
              <a:t>If an action has two effects, one good and the other evil, the action is morally permissible </a:t>
            </a:r>
          </a:p>
          <a:p>
            <a:pPr lvl="1" eaLnBrk="1" hangingPunct="1">
              <a:lnSpc>
                <a:spcPct val="90000"/>
              </a:lnSpc>
              <a:buFont typeface="Wingdings" panose="05000000000000000000" pitchFamily="2" charset="2"/>
              <a:buChar char="§"/>
            </a:pPr>
            <a:r>
              <a:rPr lang="en-US" altLang="en-US" sz="2400"/>
              <a:t>If there was a good intention</a:t>
            </a:r>
          </a:p>
          <a:p>
            <a:pPr lvl="1" eaLnBrk="1" hangingPunct="1">
              <a:lnSpc>
                <a:spcPct val="90000"/>
              </a:lnSpc>
              <a:buFont typeface="Wingdings" panose="05000000000000000000" pitchFamily="2" charset="2"/>
              <a:buChar char="§"/>
            </a:pPr>
            <a:r>
              <a:rPr lang="en-US" altLang="en-US" sz="2400"/>
              <a:t>If the good happened at exactly the same time as the evil</a:t>
            </a:r>
          </a:p>
          <a:p>
            <a:pPr lvl="1" eaLnBrk="1" hangingPunct="1">
              <a:lnSpc>
                <a:spcPct val="90000"/>
              </a:lnSpc>
              <a:buFont typeface="Wingdings" panose="05000000000000000000" pitchFamily="2" charset="2"/>
              <a:buChar char="§"/>
            </a:pPr>
            <a:r>
              <a:rPr lang="en-US" altLang="en-US" sz="2400"/>
              <a:t>If only the Good was actually intended</a:t>
            </a:r>
          </a:p>
          <a:p>
            <a:pPr lvl="1" eaLnBrk="1" hangingPunct="1">
              <a:lnSpc>
                <a:spcPct val="90000"/>
              </a:lnSpc>
              <a:buFont typeface="Wingdings" panose="05000000000000000000" pitchFamily="2" charset="2"/>
              <a:buChar char="§"/>
            </a:pPr>
            <a:r>
              <a:rPr lang="en-US" altLang="en-US" sz="2400"/>
              <a:t>If there was an important enough reason for performing the action and risking the evil outcome</a:t>
            </a:r>
          </a:p>
        </p:txBody>
      </p:sp>
      <p:pic>
        <p:nvPicPr>
          <p:cNvPr id="27652" name="Content Placeholder 3" descr="powerpoint-footer.jpg">
            <a:extLst>
              <a:ext uri="{FF2B5EF4-FFF2-40B4-BE49-F238E27FC236}">
                <a16:creationId xmlns:a16="http://schemas.microsoft.com/office/drawing/2014/main" id="{4608AC55-4E68-B06C-2551-2230106E63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C0634EB-513A-3455-0F0C-95DE78E2EA06}"/>
              </a:ext>
            </a:extLst>
          </p:cNvPr>
          <p:cNvSpPr>
            <a:spLocks noGrp="1"/>
          </p:cNvSpPr>
          <p:nvPr>
            <p:ph type="title"/>
          </p:nvPr>
        </p:nvSpPr>
        <p:spPr/>
        <p:txBody>
          <a:bodyPr/>
          <a:lstStyle/>
          <a:p>
            <a:pPr eaLnBrk="1" hangingPunct="1"/>
            <a:r>
              <a:rPr lang="en-US" altLang="en-US"/>
              <a:t>Social Contract Theory</a:t>
            </a:r>
          </a:p>
        </p:txBody>
      </p:sp>
      <p:sp>
        <p:nvSpPr>
          <p:cNvPr id="28675" name="Rectangle 3">
            <a:extLst>
              <a:ext uri="{FF2B5EF4-FFF2-40B4-BE49-F238E27FC236}">
                <a16:creationId xmlns:a16="http://schemas.microsoft.com/office/drawing/2014/main" id="{36889599-8039-2F94-3F8D-7BBC86AE42A3}"/>
              </a:ext>
            </a:extLst>
          </p:cNvPr>
          <p:cNvSpPr>
            <a:spLocks noGrp="1"/>
          </p:cNvSpPr>
          <p:nvPr>
            <p:ph type="body" idx="1"/>
          </p:nvPr>
        </p:nvSpPr>
        <p:spPr/>
        <p:txBody>
          <a:bodyPr/>
          <a:lstStyle/>
          <a:p>
            <a:pPr eaLnBrk="1" hangingPunct="1">
              <a:buFont typeface="Wingdings" panose="05000000000000000000" pitchFamily="2" charset="2"/>
              <a:buChar char="§"/>
            </a:pPr>
            <a:endParaRPr lang="en-US" altLang="en-US"/>
          </a:p>
          <a:p>
            <a:pPr eaLnBrk="1" hangingPunct="1">
              <a:buFont typeface="Wingdings" panose="05000000000000000000" pitchFamily="2" charset="2"/>
              <a:buChar char="§"/>
            </a:pPr>
            <a:r>
              <a:rPr lang="en-US" altLang="en-US"/>
              <a:t>Assumes that people are fundamentally self-interested and that moral rules have evolved for humans to get along with one another.  </a:t>
            </a:r>
          </a:p>
        </p:txBody>
      </p:sp>
      <p:pic>
        <p:nvPicPr>
          <p:cNvPr id="28676" name="Content Placeholder 3" descr="powerpoint-footer.jpg">
            <a:extLst>
              <a:ext uri="{FF2B5EF4-FFF2-40B4-BE49-F238E27FC236}">
                <a16:creationId xmlns:a16="http://schemas.microsoft.com/office/drawing/2014/main" id="{AA27991D-E8D4-60A3-E25B-5344655F3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3ABE970-C56E-7271-E8B7-33E0333CE1FE}"/>
              </a:ext>
            </a:extLst>
          </p:cNvPr>
          <p:cNvSpPr>
            <a:spLocks noGrp="1"/>
          </p:cNvSpPr>
          <p:nvPr>
            <p:ph type="title"/>
          </p:nvPr>
        </p:nvSpPr>
        <p:spPr/>
        <p:txBody>
          <a:bodyPr/>
          <a:lstStyle/>
          <a:p>
            <a:pPr eaLnBrk="1" hangingPunct="1"/>
            <a:r>
              <a:rPr lang="en-US" altLang="en-US"/>
              <a:t>Kantian Ethics</a:t>
            </a:r>
          </a:p>
        </p:txBody>
      </p:sp>
      <p:sp>
        <p:nvSpPr>
          <p:cNvPr id="30723" name="Rectangle 3">
            <a:extLst>
              <a:ext uri="{FF2B5EF4-FFF2-40B4-BE49-F238E27FC236}">
                <a16:creationId xmlns:a16="http://schemas.microsoft.com/office/drawing/2014/main" id="{0F3D2DCA-1F65-8230-A47B-6D05483E37F0}"/>
              </a:ext>
            </a:extLst>
          </p:cNvPr>
          <p:cNvSpPr>
            <a:spLocks noGrp="1"/>
          </p:cNvSpPr>
          <p:nvPr>
            <p:ph type="body" idx="1"/>
          </p:nvPr>
        </p:nvSpPr>
        <p:spPr/>
        <p:txBody>
          <a:bodyPr/>
          <a:lstStyle/>
          <a:p>
            <a:pPr eaLnBrk="1" hangingPunct="1">
              <a:buFont typeface="Wingdings" panose="05000000000000000000" pitchFamily="2" charset="2"/>
              <a:buChar char="§"/>
            </a:pPr>
            <a:endParaRPr lang="en-US" altLang="en-US"/>
          </a:p>
          <a:p>
            <a:pPr eaLnBrk="1" hangingPunct="1">
              <a:buFont typeface="Wingdings" panose="05000000000000000000" pitchFamily="2" charset="2"/>
              <a:buChar char="§"/>
            </a:pPr>
            <a:r>
              <a:rPr lang="en-US" altLang="en-US"/>
              <a:t>A right act always treats other humans as end-in-themselves, never as a mere means</a:t>
            </a:r>
          </a:p>
        </p:txBody>
      </p:sp>
      <p:pic>
        <p:nvPicPr>
          <p:cNvPr id="30724" name="Content Placeholder 3" descr="powerpoint-footer.jpg">
            <a:extLst>
              <a:ext uri="{FF2B5EF4-FFF2-40B4-BE49-F238E27FC236}">
                <a16:creationId xmlns:a16="http://schemas.microsoft.com/office/drawing/2014/main" id="{CFB41C27-7781-165F-7C6D-F51EF44A19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887974-B6EB-A36E-201E-B87AACD5481B}"/>
              </a:ext>
            </a:extLst>
          </p:cNvPr>
          <p:cNvSpPr>
            <a:spLocks noGrp="1"/>
          </p:cNvSpPr>
          <p:nvPr>
            <p:ph type="title"/>
          </p:nvPr>
        </p:nvSpPr>
        <p:spPr/>
        <p:txBody>
          <a:bodyPr/>
          <a:lstStyle/>
          <a:p>
            <a:pPr eaLnBrk="1" hangingPunct="1"/>
            <a:r>
              <a:rPr lang="en-US" altLang="en-US"/>
              <a:t>Utilitarianism</a:t>
            </a:r>
          </a:p>
        </p:txBody>
      </p:sp>
      <p:sp>
        <p:nvSpPr>
          <p:cNvPr id="31747" name="Rectangle 3">
            <a:extLst>
              <a:ext uri="{FF2B5EF4-FFF2-40B4-BE49-F238E27FC236}">
                <a16:creationId xmlns:a16="http://schemas.microsoft.com/office/drawing/2014/main" id="{0DB6C9AB-5DB3-3131-4B46-7442B783A6AA}"/>
              </a:ext>
            </a:extLst>
          </p:cNvPr>
          <p:cNvSpPr>
            <a:spLocks noGrp="1"/>
          </p:cNvSpPr>
          <p:nvPr>
            <p:ph type="body" idx="1"/>
          </p:nvPr>
        </p:nvSpPr>
        <p:spPr/>
        <p:txBody>
          <a:bodyPr/>
          <a:lstStyle/>
          <a:p>
            <a:pPr marL="609600" indent="-609600" eaLnBrk="1" hangingPunct="1">
              <a:lnSpc>
                <a:spcPct val="90000"/>
              </a:lnSpc>
              <a:buFont typeface="Wingdings" panose="05000000000000000000" pitchFamily="2" charset="2"/>
              <a:buChar char="§"/>
            </a:pPr>
            <a:r>
              <a:rPr lang="en-US" altLang="en-US"/>
              <a:t>Right acts produce the greatest amount of good for the greatest number of people</a:t>
            </a:r>
          </a:p>
          <a:p>
            <a:pPr marL="990600" lvl="1" indent="-533400" eaLnBrk="1" hangingPunct="1">
              <a:lnSpc>
                <a:spcPct val="90000"/>
              </a:lnSpc>
              <a:buFont typeface="Wingdings" panose="05000000000000000000" pitchFamily="2" charset="2"/>
              <a:buChar char="§"/>
            </a:pPr>
            <a:endParaRPr lang="en-US" altLang="en-US"/>
          </a:p>
          <a:p>
            <a:pPr marL="990600" lvl="1" indent="-533400" eaLnBrk="1" hangingPunct="1">
              <a:lnSpc>
                <a:spcPct val="90000"/>
              </a:lnSpc>
              <a:buFont typeface="Wingdings" panose="05000000000000000000" pitchFamily="2" charset="2"/>
              <a:buChar char="§"/>
            </a:pPr>
            <a:r>
              <a:rPr lang="en-US" altLang="en-US"/>
              <a:t>Four Tenets</a:t>
            </a:r>
          </a:p>
          <a:p>
            <a:pPr marL="1371600" lvl="2" indent="-457200" eaLnBrk="1" hangingPunct="1">
              <a:lnSpc>
                <a:spcPct val="90000"/>
              </a:lnSpc>
              <a:buFont typeface="Arial" panose="020B0604020202020204" pitchFamily="34" charset="0"/>
              <a:buAutoNum type="arabicPeriod"/>
            </a:pPr>
            <a:r>
              <a:rPr lang="en-US" altLang="en-US"/>
              <a:t>Consequentialism </a:t>
            </a:r>
          </a:p>
          <a:p>
            <a:pPr marL="1371600" lvl="2" indent="-457200" eaLnBrk="1" hangingPunct="1">
              <a:lnSpc>
                <a:spcPct val="90000"/>
              </a:lnSpc>
              <a:buFont typeface="Arial" panose="020B0604020202020204" pitchFamily="34" charset="0"/>
              <a:buAutoNum type="arabicPeriod"/>
            </a:pPr>
            <a:r>
              <a:rPr lang="en-US" altLang="en-US"/>
              <a:t>The Maximization Principle</a:t>
            </a:r>
          </a:p>
          <a:p>
            <a:pPr marL="1371600" lvl="2" indent="-457200" eaLnBrk="1" hangingPunct="1">
              <a:lnSpc>
                <a:spcPct val="90000"/>
              </a:lnSpc>
              <a:buFont typeface="Arial" panose="020B0604020202020204" pitchFamily="34" charset="0"/>
              <a:buAutoNum type="arabicPeriod"/>
            </a:pPr>
            <a:r>
              <a:rPr lang="en-US" altLang="en-US"/>
              <a:t>A Theory of Value</a:t>
            </a:r>
          </a:p>
          <a:p>
            <a:pPr marL="1371600" lvl="2" indent="-457200" eaLnBrk="1" hangingPunct="1">
              <a:lnSpc>
                <a:spcPct val="90000"/>
              </a:lnSpc>
              <a:buFont typeface="Arial" panose="020B0604020202020204" pitchFamily="34" charset="0"/>
              <a:buAutoNum type="arabicPeriod"/>
            </a:pPr>
            <a:r>
              <a:rPr lang="en-US" altLang="en-US"/>
              <a:t>A scope-of-morality premise</a:t>
            </a:r>
          </a:p>
        </p:txBody>
      </p:sp>
      <p:pic>
        <p:nvPicPr>
          <p:cNvPr id="31748" name="Content Placeholder 3" descr="powerpoint-footer.jpg">
            <a:extLst>
              <a:ext uri="{FF2B5EF4-FFF2-40B4-BE49-F238E27FC236}">
                <a16:creationId xmlns:a16="http://schemas.microsoft.com/office/drawing/2014/main" id="{0D029759-4DD5-F325-1872-A2075222E5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0433A95-3248-A37C-DE7D-7555566D656F}"/>
              </a:ext>
            </a:extLst>
          </p:cNvPr>
          <p:cNvSpPr>
            <a:spLocks noGrp="1"/>
          </p:cNvSpPr>
          <p:nvPr>
            <p:ph type="title"/>
          </p:nvPr>
        </p:nvSpPr>
        <p:spPr/>
        <p:txBody>
          <a:bodyPr/>
          <a:lstStyle/>
          <a:p>
            <a:pPr eaLnBrk="1" hangingPunct="1"/>
            <a:r>
              <a:rPr lang="en-US" altLang="en-US"/>
              <a:t>Case-Based Reasoning</a:t>
            </a:r>
          </a:p>
        </p:txBody>
      </p:sp>
      <p:sp>
        <p:nvSpPr>
          <p:cNvPr id="33795" name="Rectangle 3">
            <a:extLst>
              <a:ext uri="{FF2B5EF4-FFF2-40B4-BE49-F238E27FC236}">
                <a16:creationId xmlns:a16="http://schemas.microsoft.com/office/drawing/2014/main" id="{46E32DCD-4638-C0DC-D99F-02F7CFE4E803}"/>
              </a:ext>
            </a:extLst>
          </p:cNvPr>
          <p:cNvSpPr>
            <a:spLocks noGrp="1"/>
          </p:cNvSpPr>
          <p:nvPr>
            <p:ph type="body" idx="1"/>
          </p:nvPr>
        </p:nvSpPr>
        <p:spPr/>
        <p:txBody>
          <a:bodyPr/>
          <a:lstStyle/>
          <a:p>
            <a:pPr eaLnBrk="1" hangingPunct="1">
              <a:buFont typeface="Wingdings" panose="05000000000000000000" pitchFamily="2" charset="2"/>
              <a:buChar char="§"/>
            </a:pPr>
            <a:r>
              <a:rPr lang="en-US" altLang="en-US" sz="2800"/>
              <a:t>Also known as Casuistry</a:t>
            </a:r>
          </a:p>
          <a:p>
            <a:pPr eaLnBrk="1" hangingPunct="1">
              <a:buFont typeface="Wingdings" panose="05000000000000000000" pitchFamily="2" charset="2"/>
              <a:buChar char="§"/>
            </a:pPr>
            <a:endParaRPr lang="en-US" altLang="en-US" sz="2800"/>
          </a:p>
          <a:p>
            <a:pPr eaLnBrk="1" hangingPunct="1">
              <a:buFont typeface="Wingdings" panose="05000000000000000000" pitchFamily="2" charset="2"/>
              <a:buChar char="§"/>
            </a:pPr>
            <a:r>
              <a:rPr lang="en-US" altLang="en-US" sz="2800"/>
              <a:t>Analyzes cases by comparing them to other cases rather than using philosophical principles</a:t>
            </a:r>
          </a:p>
          <a:p>
            <a:pPr eaLnBrk="1" hangingPunct="1">
              <a:buFont typeface="Wingdings" panose="05000000000000000000" pitchFamily="2" charset="2"/>
              <a:buChar char="§"/>
            </a:pPr>
            <a:endParaRPr lang="en-US" altLang="en-US" sz="2800"/>
          </a:p>
          <a:p>
            <a:pPr eaLnBrk="1" hangingPunct="1">
              <a:buFont typeface="Wingdings" panose="05000000000000000000" pitchFamily="2" charset="2"/>
              <a:buChar char="§"/>
            </a:pPr>
            <a:r>
              <a:rPr lang="en-US" altLang="en-US" sz="2800"/>
              <a:t>Also looks at each case as a unique situation and not a precedent</a:t>
            </a:r>
          </a:p>
        </p:txBody>
      </p:sp>
      <p:pic>
        <p:nvPicPr>
          <p:cNvPr id="33796" name="Content Placeholder 3" descr="powerpoint-footer.jpg">
            <a:extLst>
              <a:ext uri="{FF2B5EF4-FFF2-40B4-BE49-F238E27FC236}">
                <a16:creationId xmlns:a16="http://schemas.microsoft.com/office/drawing/2014/main" id="{268B707B-667F-7085-7AEE-E0B48ACA1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214AC31-EB69-802B-0FC9-656959A6C38E}"/>
              </a:ext>
            </a:extLst>
          </p:cNvPr>
          <p:cNvSpPr>
            <a:spLocks noGrp="1"/>
          </p:cNvSpPr>
          <p:nvPr>
            <p:ph type="title"/>
          </p:nvPr>
        </p:nvSpPr>
        <p:spPr/>
        <p:txBody>
          <a:bodyPr/>
          <a:lstStyle/>
          <a:p>
            <a:pPr eaLnBrk="1" hangingPunct="1"/>
            <a:r>
              <a:rPr lang="en-US" altLang="en-US"/>
              <a:t>Pragmatism</a:t>
            </a:r>
          </a:p>
        </p:txBody>
      </p:sp>
      <p:sp>
        <p:nvSpPr>
          <p:cNvPr id="34819" name="Rectangle 3">
            <a:extLst>
              <a:ext uri="{FF2B5EF4-FFF2-40B4-BE49-F238E27FC236}">
                <a16:creationId xmlns:a16="http://schemas.microsoft.com/office/drawing/2014/main" id="{9AA203D4-BAA5-65FD-0011-3AED0EEF4FA0}"/>
              </a:ext>
            </a:extLst>
          </p:cNvPr>
          <p:cNvSpPr>
            <a:spLocks noGrp="1"/>
          </p:cNvSpPr>
          <p:nvPr>
            <p:ph type="body" idx="1"/>
          </p:nvPr>
        </p:nvSpPr>
        <p:spPr/>
        <p:txBody>
          <a:bodyPr/>
          <a:lstStyle/>
          <a:p>
            <a:pPr eaLnBrk="1" hangingPunct="1">
              <a:buFont typeface="Wingdings" panose="05000000000000000000" pitchFamily="2" charset="2"/>
              <a:buChar char="§"/>
            </a:pPr>
            <a:endParaRPr lang="en-US" altLang="en-US"/>
          </a:p>
          <a:p>
            <a:pPr eaLnBrk="1" hangingPunct="1">
              <a:buFont typeface="Wingdings" panose="05000000000000000000" pitchFamily="2" charset="2"/>
              <a:buChar char="§"/>
            </a:pPr>
            <a:r>
              <a:rPr lang="en-US" altLang="en-US"/>
              <a:t>Whatever methods has the best outcome is the best way to go</a:t>
            </a:r>
          </a:p>
        </p:txBody>
      </p:sp>
      <p:pic>
        <p:nvPicPr>
          <p:cNvPr id="34820" name="Content Placeholder 3" descr="powerpoint-footer.jpg">
            <a:extLst>
              <a:ext uri="{FF2B5EF4-FFF2-40B4-BE49-F238E27FC236}">
                <a16:creationId xmlns:a16="http://schemas.microsoft.com/office/drawing/2014/main" id="{53ED13D6-0B81-A7B3-DB34-5853267534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76B02B1-AB9F-B3B5-83C2-A0F483AA1186}"/>
              </a:ext>
            </a:extLst>
          </p:cNvPr>
          <p:cNvSpPr>
            <a:spLocks noGrp="1"/>
          </p:cNvSpPr>
          <p:nvPr>
            <p:ph type="title"/>
          </p:nvPr>
        </p:nvSpPr>
        <p:spPr>
          <a:xfrm>
            <a:off x="457200" y="76200"/>
            <a:ext cx="8229600" cy="1143000"/>
          </a:xfrm>
        </p:spPr>
        <p:txBody>
          <a:bodyPr/>
          <a:lstStyle/>
          <a:p>
            <a:pPr eaLnBrk="1" hangingPunct="1"/>
            <a:r>
              <a:rPr lang="en-US" altLang="en-US" b="1">
                <a:latin typeface="Book Antiqua" panose="02040602050305030304" pitchFamily="18" charset="0"/>
              </a:rPr>
              <a:t>Exercise</a:t>
            </a:r>
          </a:p>
        </p:txBody>
      </p:sp>
      <p:sp>
        <p:nvSpPr>
          <p:cNvPr id="16387" name="Content Placeholder 2">
            <a:extLst>
              <a:ext uri="{FF2B5EF4-FFF2-40B4-BE49-F238E27FC236}">
                <a16:creationId xmlns:a16="http://schemas.microsoft.com/office/drawing/2014/main" id="{DDF325AD-D20B-E554-0D28-5AA67887C63B}"/>
              </a:ext>
            </a:extLst>
          </p:cNvPr>
          <p:cNvSpPr>
            <a:spLocks noGrp="1"/>
          </p:cNvSpPr>
          <p:nvPr>
            <p:ph idx="1"/>
          </p:nvPr>
        </p:nvSpPr>
        <p:spPr/>
        <p:txBody>
          <a:bodyPr/>
          <a:lstStyle/>
          <a:p>
            <a:pPr marL="0" indent="0" eaLnBrk="1" hangingPunct="1">
              <a:buFont typeface="Arial" panose="020B0604020202020204" pitchFamily="34" charset="0"/>
              <a:buNone/>
              <a:defRPr/>
            </a:pPr>
            <a:endParaRPr lang="en-US" altLang="en-US" dirty="0">
              <a:latin typeface="Book Antiqua" panose="02040602050305030304" pitchFamily="18" charset="0"/>
            </a:endParaRPr>
          </a:p>
          <a:p>
            <a:pPr marL="514350" indent="-514350" eaLnBrk="1" hangingPunct="1">
              <a:buFont typeface="Calibri" panose="020F0502020204030204" pitchFamily="34" charset="0"/>
              <a:buAutoNum type="arabicPeriod"/>
              <a:defRPr/>
            </a:pPr>
            <a:r>
              <a:rPr lang="en-US" altLang="en-US" dirty="0">
                <a:latin typeface="Book Antiqua" panose="02040602050305030304" pitchFamily="18" charset="0"/>
              </a:rPr>
              <a:t>Is ethical relativism convincing, credible, plausible ?</a:t>
            </a:r>
          </a:p>
          <a:p>
            <a:pPr marL="514350" indent="-514350" eaLnBrk="1" hangingPunct="1">
              <a:buFont typeface="Calibri" panose="020F0502020204030204" pitchFamily="34" charset="0"/>
              <a:buAutoNum type="arabicPeriod"/>
              <a:defRPr/>
            </a:pPr>
            <a:endParaRPr lang="en-US" altLang="en-US" dirty="0">
              <a:latin typeface="Book Antiqua" panose="02040602050305030304" pitchFamily="18" charset="0"/>
            </a:endParaRPr>
          </a:p>
          <a:p>
            <a:pPr marL="514350" indent="-514350" eaLnBrk="1" hangingPunct="1">
              <a:buFont typeface="+mj-lt"/>
              <a:buAutoNum type="arabicPeriod"/>
              <a:defRPr/>
            </a:pPr>
            <a:r>
              <a:rPr lang="en-US" altLang="en-US" dirty="0">
                <a:latin typeface="Book Antiqua" panose="02040602050305030304" pitchFamily="18" charset="0"/>
              </a:rPr>
              <a:t>Why can't happiness be the highest good for humans, according to deontologists ?</a:t>
            </a:r>
          </a:p>
        </p:txBody>
      </p:sp>
      <p:pic>
        <p:nvPicPr>
          <p:cNvPr id="35844" name="Content Placeholder 3" descr="powerpoint-footer.jpg">
            <a:extLst>
              <a:ext uri="{FF2B5EF4-FFF2-40B4-BE49-F238E27FC236}">
                <a16:creationId xmlns:a16="http://schemas.microsoft.com/office/drawing/2014/main" id="{B2DFCEE0-7242-9D0B-69E2-0B1F15D55B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3C5A991-385C-5A94-809C-CD9A6543B749}"/>
              </a:ext>
            </a:extLst>
          </p:cNvPr>
          <p:cNvSpPr>
            <a:spLocks noGrp="1"/>
          </p:cNvSpPr>
          <p:nvPr>
            <p:ph type="title"/>
          </p:nvPr>
        </p:nvSpPr>
        <p:spPr>
          <a:xfrm>
            <a:off x="457200" y="274638"/>
            <a:ext cx="8229600" cy="563562"/>
          </a:xfrm>
        </p:spPr>
        <p:txBody>
          <a:bodyPr/>
          <a:lstStyle/>
          <a:p>
            <a:pPr eaLnBrk="1" hangingPunct="1"/>
            <a:r>
              <a:rPr lang="en-US" altLang="en-US" sz="3200" b="1">
                <a:latin typeface="Book Antiqua" panose="02040602050305030304" pitchFamily="18" charset="0"/>
              </a:rPr>
              <a:t>Dialectic</a:t>
            </a:r>
            <a:endParaRPr lang="en-US" altLang="en-US" sz="3200">
              <a:latin typeface="Book Antiqua" panose="02040602050305030304" pitchFamily="18" charset="0"/>
            </a:endParaRPr>
          </a:p>
        </p:txBody>
      </p:sp>
      <p:sp>
        <p:nvSpPr>
          <p:cNvPr id="5123" name="Content Placeholder 2">
            <a:extLst>
              <a:ext uri="{FF2B5EF4-FFF2-40B4-BE49-F238E27FC236}">
                <a16:creationId xmlns:a16="http://schemas.microsoft.com/office/drawing/2014/main" id="{C76396B9-3229-3B1D-8B34-7F02773ED007}"/>
              </a:ext>
            </a:extLst>
          </p:cNvPr>
          <p:cNvSpPr>
            <a:spLocks noGrp="1"/>
          </p:cNvSpPr>
          <p:nvPr>
            <p:ph idx="1"/>
          </p:nvPr>
        </p:nvSpPr>
        <p:spPr>
          <a:xfrm>
            <a:off x="457200" y="838200"/>
            <a:ext cx="8229600" cy="5029200"/>
          </a:xfrm>
        </p:spPr>
        <p:txBody>
          <a:bodyPr/>
          <a:lstStyle/>
          <a:p>
            <a:pPr eaLnBrk="1" hangingPunct="1"/>
            <a:r>
              <a:rPr lang="en-US" altLang="en-US" sz="2400" b="1">
                <a:latin typeface="Book Antiqua" panose="02040602050305030304" pitchFamily="18" charset="0"/>
              </a:rPr>
              <a:t>Premise 1: </a:t>
            </a:r>
            <a:r>
              <a:rPr lang="en-US" altLang="en-US" sz="2400">
                <a:latin typeface="Book Antiqua" panose="02040602050305030304" pitchFamily="18" charset="0"/>
              </a:rPr>
              <a:t>We want to create attitudes, conventions, rules, and laws that encourage the development and use of I.T. for the good of us all. We do not want I.T. to serve the interests of a few, degrade our environment, etc.</a:t>
            </a:r>
          </a:p>
          <a:p>
            <a:pPr eaLnBrk="1" hangingPunct="1"/>
            <a:r>
              <a:rPr lang="en-US" altLang="en-US" sz="2400" b="1">
                <a:latin typeface="Book Antiqua" panose="02040602050305030304" pitchFamily="18" charset="0"/>
              </a:rPr>
              <a:t>Premise 2: </a:t>
            </a:r>
            <a:r>
              <a:rPr lang="en-US" altLang="en-US" sz="2400">
                <a:latin typeface="Book Antiqua" panose="02040602050305030304" pitchFamily="18" charset="0"/>
              </a:rPr>
              <a:t>In discussing computer ethical issues, we want to give reasons for our intuition and moral beliefs so arguments can be analyzed.</a:t>
            </a:r>
          </a:p>
          <a:p>
            <a:pPr lvl="1" eaLnBrk="1" hangingPunct="1"/>
            <a:r>
              <a:rPr lang="en-US" altLang="en-US" sz="2400">
                <a:latin typeface="Book Antiqua" panose="02040602050305030304" pitchFamily="18" charset="0"/>
              </a:rPr>
              <a:t>A </a:t>
            </a:r>
            <a:r>
              <a:rPr lang="en-US" altLang="en-US" sz="2400" b="1">
                <a:latin typeface="Book Antiqua" panose="02040602050305030304" pitchFamily="18" charset="0"/>
              </a:rPr>
              <a:t>dialectic (a dialogue from intuition per case, to </a:t>
            </a:r>
            <a:r>
              <a:rPr lang="en-US" altLang="en-US" sz="2400">
                <a:latin typeface="Book Antiqua" panose="02040602050305030304" pitchFamily="18" charset="0"/>
              </a:rPr>
              <a:t>argument based on principle, to theory) may not always lead to a definitive conclusion or a unanimous agreement, but it should increase knowledge and understanding.</a:t>
            </a:r>
          </a:p>
        </p:txBody>
      </p:sp>
      <p:pic>
        <p:nvPicPr>
          <p:cNvPr id="5124" name="Content Placeholder 3" descr="powerpoint-footer.jpg">
            <a:extLst>
              <a:ext uri="{FF2B5EF4-FFF2-40B4-BE49-F238E27FC236}">
                <a16:creationId xmlns:a16="http://schemas.microsoft.com/office/drawing/2014/main" id="{B6F63362-41CB-6750-04ED-E1447EC481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8A4CDC7B-53AE-2841-892E-608848056DDC}"/>
              </a:ext>
            </a:extLst>
          </p:cNvPr>
          <p:cNvSpPr>
            <a:spLocks noGrp="1"/>
          </p:cNvSpPr>
          <p:nvPr>
            <p:ph idx="1"/>
          </p:nvPr>
        </p:nvSpPr>
        <p:spPr>
          <a:xfrm>
            <a:off x="457200" y="2819400"/>
            <a:ext cx="8229600" cy="776288"/>
          </a:xfrm>
        </p:spPr>
        <p:txBody>
          <a:bodyPr/>
          <a:lstStyle/>
          <a:p>
            <a:pPr marL="0" indent="0" eaLnBrk="1" hangingPunct="1">
              <a:buFont typeface="Arial" panose="020B0604020202020204" pitchFamily="34" charset="0"/>
              <a:buNone/>
            </a:pPr>
            <a:r>
              <a:rPr lang="en-US" altLang="en-US">
                <a:latin typeface="Book Antiqua" panose="02040602050305030304" pitchFamily="18" charset="0"/>
              </a:rPr>
              <a:t>NEXT LECTURE CODES OF ETHICS</a:t>
            </a:r>
          </a:p>
        </p:txBody>
      </p:sp>
      <p:sp>
        <p:nvSpPr>
          <p:cNvPr id="36867" name="Title 1">
            <a:extLst>
              <a:ext uri="{FF2B5EF4-FFF2-40B4-BE49-F238E27FC236}">
                <a16:creationId xmlns:a16="http://schemas.microsoft.com/office/drawing/2014/main" id="{C60DED5B-F191-EA53-CED9-043739584171}"/>
              </a:ext>
            </a:extLst>
          </p:cNvPr>
          <p:cNvSpPr>
            <a:spLocks noGrp="1"/>
          </p:cNvSpPr>
          <p:nvPr>
            <p:ph type="title"/>
          </p:nvPr>
        </p:nvSpPr>
        <p:spPr>
          <a:xfrm>
            <a:off x="457200" y="1676400"/>
            <a:ext cx="8229600" cy="1143000"/>
          </a:xfrm>
        </p:spPr>
        <p:txBody>
          <a:bodyPr/>
          <a:lstStyle/>
          <a:p>
            <a:r>
              <a:rPr lang="en-US" altLang="en-US">
                <a:latin typeface="Book Antiqua" panose="02040602050305030304" pitchFamily="18" charset="0"/>
              </a:rPr>
              <a:t>END</a:t>
            </a:r>
            <a:endParaRPr lang="en-GB" altLang="en-US"/>
          </a:p>
        </p:txBody>
      </p:sp>
      <p:pic>
        <p:nvPicPr>
          <p:cNvPr id="36868" name="Content Placeholder 3" descr="powerpoint-footer.jpg">
            <a:extLst>
              <a:ext uri="{FF2B5EF4-FFF2-40B4-BE49-F238E27FC236}">
                <a16:creationId xmlns:a16="http://schemas.microsoft.com/office/drawing/2014/main" id="{A47E17CB-0EAA-61A0-421B-4377C05735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D0A1F14-2224-004E-3539-4D3903EFD601}"/>
              </a:ext>
            </a:extLst>
          </p:cNvPr>
          <p:cNvSpPr>
            <a:spLocks noGrp="1"/>
          </p:cNvSpPr>
          <p:nvPr>
            <p:ph type="title"/>
          </p:nvPr>
        </p:nvSpPr>
        <p:spPr>
          <a:xfrm>
            <a:off x="457200" y="274638"/>
            <a:ext cx="8229600" cy="868362"/>
          </a:xfrm>
        </p:spPr>
        <p:txBody>
          <a:bodyPr/>
          <a:lstStyle/>
          <a:p>
            <a:pPr eaLnBrk="1" hangingPunct="1"/>
            <a:r>
              <a:rPr lang="en-US" altLang="en-US" sz="3200" b="1">
                <a:latin typeface="Book Antiqua" panose="02040602050305030304" pitchFamily="18" charset="0"/>
              </a:rPr>
              <a:t>Investigating Ethics</a:t>
            </a:r>
            <a:endParaRPr lang="en-US" altLang="en-US" sz="3200">
              <a:latin typeface="Book Antiqua" panose="02040602050305030304" pitchFamily="18" charset="0"/>
            </a:endParaRPr>
          </a:p>
        </p:txBody>
      </p:sp>
      <p:sp>
        <p:nvSpPr>
          <p:cNvPr id="6147" name="Content Placeholder 2">
            <a:extLst>
              <a:ext uri="{FF2B5EF4-FFF2-40B4-BE49-F238E27FC236}">
                <a16:creationId xmlns:a16="http://schemas.microsoft.com/office/drawing/2014/main" id="{D928BCBA-ECA3-0E67-7C04-C9F83C078CE8}"/>
              </a:ext>
            </a:extLst>
          </p:cNvPr>
          <p:cNvSpPr>
            <a:spLocks noGrp="1"/>
          </p:cNvSpPr>
          <p:nvPr>
            <p:ph idx="1"/>
          </p:nvPr>
        </p:nvSpPr>
        <p:spPr/>
        <p:txBody>
          <a:bodyPr/>
          <a:lstStyle/>
          <a:p>
            <a:pPr eaLnBrk="1" hangingPunct="1"/>
            <a:r>
              <a:rPr lang="en-US" altLang="en-US">
                <a:latin typeface="Book Antiqua" panose="02040602050305030304" pitchFamily="18" charset="0"/>
              </a:rPr>
              <a:t>First we examine traditional ethical theories, concepts and analytic techniques. These establish a common vocabulary and framework which we can use to articulate moral ideas.</a:t>
            </a:r>
          </a:p>
        </p:txBody>
      </p:sp>
      <p:pic>
        <p:nvPicPr>
          <p:cNvPr id="6148" name="Content Placeholder 3" descr="powerpoint-footer.jpg">
            <a:extLst>
              <a:ext uri="{FF2B5EF4-FFF2-40B4-BE49-F238E27FC236}">
                <a16:creationId xmlns:a16="http://schemas.microsoft.com/office/drawing/2014/main" id="{29563EF6-4A1B-7053-2D92-A384DD5259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1096284-D2A2-5D14-83F3-EB44842EE743}"/>
              </a:ext>
            </a:extLst>
          </p:cNvPr>
          <p:cNvSpPr>
            <a:spLocks noGrp="1"/>
          </p:cNvSpPr>
          <p:nvPr>
            <p:ph type="title"/>
          </p:nvPr>
        </p:nvSpPr>
        <p:spPr>
          <a:xfrm>
            <a:off x="457200" y="274638"/>
            <a:ext cx="8229600" cy="639762"/>
          </a:xfrm>
        </p:spPr>
        <p:txBody>
          <a:bodyPr/>
          <a:lstStyle/>
          <a:p>
            <a:pPr eaLnBrk="1" hangingPunct="1"/>
            <a:r>
              <a:rPr lang="en-US" altLang="en-US" sz="3200" b="1">
                <a:latin typeface="Book Antiqua" panose="02040602050305030304" pitchFamily="18" charset="0"/>
              </a:rPr>
              <a:t>Investigative Procedure - Crime</a:t>
            </a:r>
            <a:endParaRPr lang="en-US" altLang="en-US" sz="3200">
              <a:latin typeface="Book Antiqua" panose="02040602050305030304" pitchFamily="18" charset="0"/>
            </a:endParaRPr>
          </a:p>
        </p:txBody>
      </p:sp>
      <p:sp>
        <p:nvSpPr>
          <p:cNvPr id="3" name="Content Placeholder 2">
            <a:extLst>
              <a:ext uri="{FF2B5EF4-FFF2-40B4-BE49-F238E27FC236}">
                <a16:creationId xmlns:a16="http://schemas.microsoft.com/office/drawing/2014/main" id="{509AE84D-36F5-83EA-DBFB-920079CB1B5F}"/>
              </a:ext>
            </a:extLst>
          </p:cNvPr>
          <p:cNvSpPr>
            <a:spLocks noGrp="1"/>
          </p:cNvSpPr>
          <p:nvPr>
            <p:ph idx="1"/>
          </p:nvPr>
        </p:nvSpPr>
        <p:spPr>
          <a:xfrm>
            <a:off x="457200" y="990600"/>
            <a:ext cx="8229600" cy="5410200"/>
          </a:xfrm>
        </p:spPr>
        <p:txBody>
          <a:bodyPr rtlCol="0">
            <a:normAutofit fontScale="70000" lnSpcReduction="20000"/>
          </a:bodyPr>
          <a:lstStyle/>
          <a:p>
            <a:pPr eaLnBrk="1" fontAlgn="auto" hangingPunct="1">
              <a:spcAft>
                <a:spcPts val="0"/>
              </a:spcAft>
              <a:defRPr/>
            </a:pPr>
            <a:r>
              <a:rPr lang="en-US" dirty="0">
                <a:latin typeface="Book Antiqua" panose="02040602050305030304" pitchFamily="18" charset="0"/>
              </a:rPr>
              <a:t>Remember your favorite police shows, detective stories, thrillers and mystery books? Underneath the myriad plots is a fairly standard investigative procedure used by policing authorities to solve crimes generally:</a:t>
            </a:r>
          </a:p>
          <a:p>
            <a:pPr marL="514350" indent="-514350" eaLnBrk="1" fontAlgn="auto" hangingPunct="1">
              <a:spcAft>
                <a:spcPts val="0"/>
              </a:spcAft>
              <a:buFont typeface="+mj-lt"/>
              <a:buAutoNum type="arabicPeriod"/>
              <a:defRPr/>
            </a:pPr>
            <a:r>
              <a:rPr lang="en-US" dirty="0">
                <a:latin typeface="Book Antiqua" panose="02040602050305030304" pitchFamily="18" charset="0"/>
              </a:rPr>
              <a:t> recognize a crime may have occurred in a given situation</a:t>
            </a:r>
          </a:p>
          <a:p>
            <a:pPr marL="914400" lvl="1" indent="-514350" eaLnBrk="1" fontAlgn="auto" hangingPunct="1">
              <a:spcAft>
                <a:spcPts val="0"/>
              </a:spcAft>
              <a:defRPr/>
            </a:pPr>
            <a:r>
              <a:rPr lang="en-US" dirty="0">
                <a:latin typeface="Book Antiqua" panose="02040602050305030304" pitchFamily="18" charset="0"/>
              </a:rPr>
              <a:t> secure the crime scene</a:t>
            </a:r>
          </a:p>
          <a:p>
            <a:pPr marL="914400" lvl="1" indent="-514350" eaLnBrk="1" fontAlgn="auto" hangingPunct="1">
              <a:spcAft>
                <a:spcPts val="0"/>
              </a:spcAft>
              <a:defRPr/>
            </a:pPr>
            <a:r>
              <a:rPr lang="en-US" dirty="0">
                <a:latin typeface="Book Antiqua" panose="02040602050305030304" pitchFamily="18" charset="0"/>
              </a:rPr>
              <a:t>•collect evidence</a:t>
            </a:r>
          </a:p>
          <a:p>
            <a:pPr marL="514350" indent="-514350" eaLnBrk="1" fontAlgn="auto" hangingPunct="1">
              <a:spcAft>
                <a:spcPts val="0"/>
              </a:spcAft>
              <a:buFont typeface="+mj-lt"/>
              <a:buAutoNum type="arabicPeriod"/>
              <a:defRPr/>
            </a:pPr>
            <a:r>
              <a:rPr lang="en-US" dirty="0">
                <a:latin typeface="Book Antiqua" panose="02040602050305030304" pitchFamily="18" charset="0"/>
              </a:rPr>
              <a:t>identify the victim(s), suspects, witnesses, bystanders</a:t>
            </a:r>
          </a:p>
          <a:p>
            <a:pPr marL="914400" lvl="1" indent="-514350" eaLnBrk="1" fontAlgn="auto" hangingPunct="1">
              <a:spcAft>
                <a:spcPts val="0"/>
              </a:spcAft>
              <a:defRPr/>
            </a:pPr>
            <a:r>
              <a:rPr lang="en-US" dirty="0">
                <a:latin typeface="Book Antiqua" panose="02040602050305030304" pitchFamily="18" charset="0"/>
              </a:rPr>
              <a:t> collect statements</a:t>
            </a:r>
          </a:p>
          <a:p>
            <a:pPr marL="914400" lvl="1" indent="-514350" eaLnBrk="1" fontAlgn="auto" hangingPunct="1">
              <a:spcAft>
                <a:spcPts val="0"/>
              </a:spcAft>
              <a:defRPr/>
            </a:pPr>
            <a:r>
              <a:rPr lang="en-US" dirty="0">
                <a:latin typeface="Book Antiqua" panose="02040602050305030304" pitchFamily="18" charset="0"/>
              </a:rPr>
              <a:t> locate any party who departed the scene</a:t>
            </a:r>
          </a:p>
          <a:p>
            <a:pPr marL="514350" indent="-514350" eaLnBrk="1" fontAlgn="auto" hangingPunct="1">
              <a:spcAft>
                <a:spcPts val="0"/>
              </a:spcAft>
              <a:buFont typeface="+mj-lt"/>
              <a:buAutoNum type="arabicPeriod"/>
              <a:defRPr/>
            </a:pPr>
            <a:r>
              <a:rPr lang="en-US" dirty="0">
                <a:latin typeface="Book Antiqua" panose="02040602050305030304" pitchFamily="18" charset="0"/>
              </a:rPr>
              <a:t> explain the facts of what happened</a:t>
            </a:r>
          </a:p>
          <a:p>
            <a:pPr marL="514350" indent="-514350" eaLnBrk="1" fontAlgn="auto" hangingPunct="1">
              <a:spcAft>
                <a:spcPts val="0"/>
              </a:spcAft>
              <a:buFont typeface="+mj-lt"/>
              <a:buAutoNum type="arabicPeriod"/>
              <a:defRPr/>
            </a:pPr>
            <a:r>
              <a:rPr lang="en-US" dirty="0">
                <a:latin typeface="Book Antiqua" panose="02040602050305030304" pitchFamily="18" charset="0"/>
              </a:rPr>
              <a:t>formulate alternative hypotheses (theories) include motive and means for each possible perpetrator</a:t>
            </a:r>
          </a:p>
          <a:p>
            <a:pPr marL="514350" indent="-514350" eaLnBrk="1" fontAlgn="auto" hangingPunct="1">
              <a:spcAft>
                <a:spcPts val="0"/>
              </a:spcAft>
              <a:buFont typeface="+mj-lt"/>
              <a:buAutoNum type="arabicPeriod"/>
              <a:defRPr/>
            </a:pPr>
            <a:r>
              <a:rPr lang="en-US" dirty="0">
                <a:latin typeface="Book Antiqua" panose="02040602050305030304" pitchFamily="18" charset="0"/>
              </a:rPr>
              <a:t> eliminate suspects and hypotheses</a:t>
            </a:r>
          </a:p>
          <a:p>
            <a:pPr marL="914400" lvl="1" indent="-514350" eaLnBrk="1" fontAlgn="auto" hangingPunct="1">
              <a:spcAft>
                <a:spcPts val="0"/>
              </a:spcAft>
              <a:defRPr/>
            </a:pPr>
            <a:r>
              <a:rPr lang="en-US" dirty="0">
                <a:latin typeface="Book Antiqua" panose="02040602050305030304" pitchFamily="18" charset="0"/>
              </a:rPr>
              <a:t> charge most likely perpetrator(s)</a:t>
            </a:r>
          </a:p>
        </p:txBody>
      </p:sp>
      <p:pic>
        <p:nvPicPr>
          <p:cNvPr id="7172" name="Content Placeholder 3" descr="powerpoint-footer.jpg">
            <a:extLst>
              <a:ext uri="{FF2B5EF4-FFF2-40B4-BE49-F238E27FC236}">
                <a16:creationId xmlns:a16="http://schemas.microsoft.com/office/drawing/2014/main" id="{8073C99A-FF4F-0449-B453-C9E4B598BF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73EF4B7-939B-F140-CD03-5A44393FD1E6}"/>
              </a:ext>
            </a:extLst>
          </p:cNvPr>
          <p:cNvSpPr>
            <a:spLocks noGrp="1"/>
          </p:cNvSpPr>
          <p:nvPr>
            <p:ph type="title"/>
          </p:nvPr>
        </p:nvSpPr>
        <p:spPr>
          <a:xfrm>
            <a:off x="457200" y="274638"/>
            <a:ext cx="8229600" cy="715962"/>
          </a:xfrm>
        </p:spPr>
        <p:txBody>
          <a:bodyPr/>
          <a:lstStyle/>
          <a:p>
            <a:pPr eaLnBrk="1" hangingPunct="1"/>
            <a:r>
              <a:rPr lang="en-US" altLang="en-US" sz="2800" b="1">
                <a:latin typeface="Book Antiqua" panose="02040602050305030304" pitchFamily="18" charset="0"/>
              </a:rPr>
              <a:t>Investigative Procedure - Ethics</a:t>
            </a:r>
            <a:endParaRPr lang="en-US" altLang="en-US" sz="2800">
              <a:latin typeface="Book Antiqua" panose="02040602050305030304" pitchFamily="18" charset="0"/>
            </a:endParaRPr>
          </a:p>
        </p:txBody>
      </p:sp>
      <p:sp>
        <p:nvSpPr>
          <p:cNvPr id="3" name="Content Placeholder 2">
            <a:extLst>
              <a:ext uri="{FF2B5EF4-FFF2-40B4-BE49-F238E27FC236}">
                <a16:creationId xmlns:a16="http://schemas.microsoft.com/office/drawing/2014/main" id="{41A34F82-9295-E1E4-35D8-D10768FFD9C6}"/>
              </a:ext>
            </a:extLst>
          </p:cNvPr>
          <p:cNvSpPr>
            <a:spLocks noGrp="1"/>
          </p:cNvSpPr>
          <p:nvPr>
            <p:ph idx="1"/>
          </p:nvPr>
        </p:nvSpPr>
        <p:spPr>
          <a:xfrm>
            <a:off x="457200" y="838200"/>
            <a:ext cx="8229600" cy="5410200"/>
          </a:xfrm>
        </p:spPr>
        <p:txBody>
          <a:bodyPr rtlCol="0">
            <a:normAutofit fontScale="62500" lnSpcReduction="20000"/>
          </a:bodyPr>
          <a:lstStyle/>
          <a:p>
            <a:pPr eaLnBrk="1" fontAlgn="auto" hangingPunct="1">
              <a:spcAft>
                <a:spcPts val="0"/>
              </a:spcAft>
              <a:defRPr/>
            </a:pPr>
            <a:r>
              <a:rPr lang="en-US" b="1" dirty="0">
                <a:latin typeface="Book Antiqua" panose="02040602050305030304" pitchFamily="18" charset="0"/>
              </a:rPr>
              <a:t>Procedure to analyze an ethical issue:</a:t>
            </a:r>
          </a:p>
          <a:p>
            <a:pPr marL="514350" indent="-514350" eaLnBrk="1" fontAlgn="auto" hangingPunct="1">
              <a:spcAft>
                <a:spcPts val="0"/>
              </a:spcAft>
              <a:buFont typeface="+mj-lt"/>
              <a:buAutoNum type="arabicPeriod"/>
              <a:defRPr/>
            </a:pPr>
            <a:r>
              <a:rPr lang="en-US" dirty="0">
                <a:latin typeface="Book Antiqua" panose="02040602050305030304" pitchFamily="18" charset="0"/>
              </a:rPr>
              <a:t>recognize an ethical issue may exist in a given situation</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quarantine situation while under investigation</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collect evidence, </a:t>
            </a:r>
            <a:r>
              <a:rPr lang="en-US" dirty="0" err="1">
                <a:latin typeface="Book Antiqua" panose="02040602050305030304" pitchFamily="18" charset="0"/>
              </a:rPr>
              <a:t>eg</a:t>
            </a:r>
            <a:r>
              <a:rPr lang="en-US" dirty="0">
                <a:latin typeface="Book Antiqua" panose="02040602050305030304" pitchFamily="18" charset="0"/>
              </a:rPr>
              <a:t>. normative claims</a:t>
            </a:r>
          </a:p>
          <a:p>
            <a:pPr marL="514350"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2. identify the participants, stakeholders, victims,ie. identify the players or parties</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collect statements, documents</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notify any relevant external parties</a:t>
            </a:r>
          </a:p>
          <a:p>
            <a:pPr marL="514350"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3) explain the ethical problem faced by the players, </a:t>
            </a:r>
            <a:r>
              <a:rPr lang="en-US" dirty="0" err="1">
                <a:latin typeface="Book Antiqua" panose="02040602050305030304" pitchFamily="18" charset="0"/>
              </a:rPr>
              <a:t>ie</a:t>
            </a:r>
            <a:r>
              <a:rPr lang="en-US" dirty="0">
                <a:latin typeface="Book Antiqua" panose="02040602050305030304" pitchFamily="18" charset="0"/>
              </a:rPr>
              <a:t>. define the moral dilemma</a:t>
            </a:r>
          </a:p>
          <a:p>
            <a:pPr marL="514350"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4) formulate alternative solutions to the ethical problem, </a:t>
            </a:r>
            <a:r>
              <a:rPr lang="en-US" dirty="0" err="1">
                <a:latin typeface="Book Antiqua" panose="02040602050305030304" pitchFamily="18" charset="0"/>
              </a:rPr>
              <a:t>ie</a:t>
            </a:r>
            <a:r>
              <a:rPr lang="en-US" dirty="0">
                <a:latin typeface="Book Antiqua" panose="02040602050305030304" pitchFamily="18" charset="0"/>
              </a:rPr>
              <a:t>. list the options</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clarify the principles, values, outcomes underlying each solution</a:t>
            </a:r>
          </a:p>
          <a:p>
            <a:pPr marL="514350"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5) priorities the alternative solutions in terms of their values and outcomes, </a:t>
            </a:r>
            <a:r>
              <a:rPr lang="en-US" dirty="0" err="1">
                <a:latin typeface="Book Antiqua" panose="02040602050305030304" pitchFamily="18" charset="0"/>
              </a:rPr>
              <a:t>ie</a:t>
            </a:r>
            <a:r>
              <a:rPr lang="en-US" dirty="0">
                <a:latin typeface="Book Antiqua" panose="02040602050305030304" pitchFamily="18" charset="0"/>
              </a:rPr>
              <a:t>. state your preferred solution to the ethical problem.</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give a short rationale for your decision</a:t>
            </a:r>
          </a:p>
          <a:p>
            <a:pPr marL="914400" lvl="1" indent="-514350" eaLnBrk="1" fontAlgn="auto" hangingPunct="1">
              <a:spcAft>
                <a:spcPts val="0"/>
              </a:spcAft>
              <a:buFont typeface="Arial" panose="020B0604020202020204" pitchFamily="34" charset="0"/>
              <a:buNone/>
              <a:defRPr/>
            </a:pPr>
            <a:r>
              <a:rPr lang="en-US" dirty="0">
                <a:latin typeface="Book Antiqua" panose="02040602050305030304" pitchFamily="18" charset="0"/>
              </a:rPr>
              <a:t>• generalize where possible</a:t>
            </a:r>
          </a:p>
        </p:txBody>
      </p:sp>
      <p:pic>
        <p:nvPicPr>
          <p:cNvPr id="8196" name="Content Placeholder 3" descr="powerpoint-footer.jpg">
            <a:extLst>
              <a:ext uri="{FF2B5EF4-FFF2-40B4-BE49-F238E27FC236}">
                <a16:creationId xmlns:a16="http://schemas.microsoft.com/office/drawing/2014/main" id="{C7740D1F-8689-9D9D-E4EE-05D5A138B9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CBB-45F2-BBBE-CE6F-D3B18F506110}"/>
              </a:ext>
            </a:extLst>
          </p:cNvPr>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latin typeface="Book Antiqua" panose="02040602050305030304" pitchFamily="18" charset="0"/>
              </a:rPr>
              <a:t>EXAMPLE1</a:t>
            </a:r>
          </a:p>
        </p:txBody>
      </p:sp>
      <p:sp>
        <p:nvSpPr>
          <p:cNvPr id="3" name="Content Placeholder 2">
            <a:extLst>
              <a:ext uri="{FF2B5EF4-FFF2-40B4-BE49-F238E27FC236}">
                <a16:creationId xmlns:a16="http://schemas.microsoft.com/office/drawing/2014/main" id="{9078B937-1E00-E2BE-F3E9-3844DDC000F6}"/>
              </a:ext>
            </a:extLst>
          </p:cNvPr>
          <p:cNvSpPr>
            <a:spLocks noGrp="1"/>
          </p:cNvSpPr>
          <p:nvPr>
            <p:ph idx="1"/>
          </p:nvPr>
        </p:nvSpPr>
        <p:spPr>
          <a:xfrm>
            <a:off x="457200" y="1143000"/>
            <a:ext cx="8229600" cy="4983163"/>
          </a:xfrm>
        </p:spPr>
        <p:txBody>
          <a:bodyPr rtlCol="0">
            <a:normAutofit fontScale="70000" lnSpcReduction="20000"/>
          </a:bodyPr>
          <a:lstStyle/>
          <a:p>
            <a:pPr eaLnBrk="1" fontAlgn="auto" hangingPunct="1">
              <a:spcAft>
                <a:spcPts val="0"/>
              </a:spcAft>
              <a:defRPr/>
            </a:pPr>
            <a:r>
              <a:rPr lang="en-AU" dirty="0">
                <a:latin typeface="Book Antiqua" panose="02040602050305030304" pitchFamily="18" charset="0"/>
              </a:rPr>
              <a:t>Jean, a statistical database programmer, is trying to write a large statistical program needed by her company. Programmers in this company are encouraged to write about their work and to publish their algorithms in professional journals. After months of tedious programming, Jean has found herself stuck on several parts of the program. Her manager, not recognising the complexity of the problem, wants the job completed within the next few days. Not knowing how to solve the problems, Jean remembers that a co-worker had given her source listings from his current work and from an early version of a commercial software package developed at another company. On studying these programs, she sees two areas of code which could be directly incorporated into her own program. She uses segments of code from both her co-worker and the commercial software, but does not tell anyone or mention it in the documentation. She completes the project and turns it in a day ahead of time.</a:t>
            </a:r>
            <a:endParaRPr lang="en-US" dirty="0">
              <a:latin typeface="Book Antiqua" panose="02040602050305030304" pitchFamily="18" charset="0"/>
            </a:endParaRPr>
          </a:p>
          <a:p>
            <a:pPr eaLnBrk="1" fontAlgn="auto" hangingPunct="1">
              <a:spcAft>
                <a:spcPts val="0"/>
              </a:spcAft>
              <a:defRPr/>
            </a:pPr>
            <a:endParaRPr lang="en-US" dirty="0">
              <a:latin typeface="Book Antiqua" panose="02040602050305030304" pitchFamily="18" charset="0"/>
            </a:endParaRPr>
          </a:p>
        </p:txBody>
      </p:sp>
      <p:pic>
        <p:nvPicPr>
          <p:cNvPr id="9220" name="Content Placeholder 3" descr="powerpoint-footer.jpg">
            <a:extLst>
              <a:ext uri="{FF2B5EF4-FFF2-40B4-BE49-F238E27FC236}">
                <a16:creationId xmlns:a16="http://schemas.microsoft.com/office/drawing/2014/main" id="{E48A6CF2-415A-3B03-19AC-5E2C1754DF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1B06-6771-C93C-9BC4-8CBC8EF9463B}"/>
              </a:ext>
            </a:extLst>
          </p:cNvPr>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latin typeface="Book Antiqua" panose="02040602050305030304" pitchFamily="18" charset="0"/>
              </a:rPr>
              <a:t>EXAMPLE2</a:t>
            </a:r>
          </a:p>
        </p:txBody>
      </p:sp>
      <p:sp>
        <p:nvSpPr>
          <p:cNvPr id="3" name="Content Placeholder 2">
            <a:extLst>
              <a:ext uri="{FF2B5EF4-FFF2-40B4-BE49-F238E27FC236}">
                <a16:creationId xmlns:a16="http://schemas.microsoft.com/office/drawing/2014/main" id="{E076A440-7D1C-9306-710F-8035FDD7206E}"/>
              </a:ext>
            </a:extLst>
          </p:cNvPr>
          <p:cNvSpPr>
            <a:spLocks noGrp="1"/>
          </p:cNvSpPr>
          <p:nvPr>
            <p:ph idx="1"/>
          </p:nvPr>
        </p:nvSpPr>
        <p:spPr>
          <a:xfrm>
            <a:off x="457200" y="990600"/>
            <a:ext cx="8229600" cy="5135563"/>
          </a:xfrm>
        </p:spPr>
        <p:txBody>
          <a:bodyPr rtlCol="0">
            <a:normAutofit fontScale="70000" lnSpcReduction="20000"/>
          </a:bodyPr>
          <a:lstStyle/>
          <a:p>
            <a:pPr eaLnBrk="1" fontAlgn="auto" hangingPunct="1">
              <a:spcAft>
                <a:spcPts val="0"/>
              </a:spcAft>
              <a:defRPr/>
            </a:pPr>
            <a:r>
              <a:rPr lang="en-AU" dirty="0">
                <a:latin typeface="Book Antiqua" panose="02040602050305030304" pitchFamily="18" charset="0"/>
              </a:rPr>
              <a:t>A software development company has just produced a new software package that incorporates the new tax laws and figures taxes for both individuals and small businesses. The president of the company knows that the program has a number of bugs. He also believes the first firm to put this kind of software on the market is likely to capture the largest market share. The company widely advertises the program. </a:t>
            </a:r>
          </a:p>
          <a:p>
            <a:pPr eaLnBrk="1" fontAlgn="auto" hangingPunct="1">
              <a:spcAft>
                <a:spcPts val="0"/>
              </a:spcAft>
              <a:defRPr/>
            </a:pPr>
            <a:r>
              <a:rPr lang="en-AU" dirty="0">
                <a:latin typeface="Book Antiqua" panose="02040602050305030304" pitchFamily="18" charset="0"/>
              </a:rPr>
              <a:t>When the company actually ships a CD, it includes a disclaimer of responsibility for errors resulting from the use of the program. The company expects it will receive a number of complaints, queries, and suggestions for modification. The company plans to use these to make changes and eventually issue updated, improved, and debugged versions. The president argues that this is general industry policy and that anyone who buys version 1.0 of a program knows this and will take proper precautions. Because of bugs, a number of users filed incorrect tax returns and were penalised by the KRA</a:t>
            </a:r>
            <a:endParaRPr lang="en-US" dirty="0">
              <a:latin typeface="Book Antiqua" panose="02040602050305030304" pitchFamily="18" charset="0"/>
            </a:endParaRPr>
          </a:p>
          <a:p>
            <a:pPr eaLnBrk="1" fontAlgn="auto" hangingPunct="1">
              <a:spcAft>
                <a:spcPts val="0"/>
              </a:spcAft>
              <a:defRPr/>
            </a:pPr>
            <a:endParaRPr lang="en-US" dirty="0">
              <a:latin typeface="Book Antiqua" panose="02040602050305030304" pitchFamily="18" charset="0"/>
            </a:endParaRPr>
          </a:p>
        </p:txBody>
      </p:sp>
      <p:pic>
        <p:nvPicPr>
          <p:cNvPr id="10244" name="Content Placeholder 3" descr="powerpoint-footer.jpg">
            <a:extLst>
              <a:ext uri="{FF2B5EF4-FFF2-40B4-BE49-F238E27FC236}">
                <a16:creationId xmlns:a16="http://schemas.microsoft.com/office/drawing/2014/main" id="{D589F892-2383-4343-60F4-ACB728DB70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5A8456C-6435-5B09-1095-8040A4891B11}"/>
              </a:ext>
            </a:extLst>
          </p:cNvPr>
          <p:cNvSpPr>
            <a:spLocks noGrp="1"/>
          </p:cNvSpPr>
          <p:nvPr>
            <p:ph type="title"/>
          </p:nvPr>
        </p:nvSpPr>
        <p:spPr/>
        <p:txBody>
          <a:bodyPr/>
          <a:lstStyle/>
          <a:p>
            <a:endParaRPr lang="en-GB" altLang="en-US"/>
          </a:p>
        </p:txBody>
      </p:sp>
      <p:sp>
        <p:nvSpPr>
          <p:cNvPr id="11267" name="Content Placeholder 2">
            <a:extLst>
              <a:ext uri="{FF2B5EF4-FFF2-40B4-BE49-F238E27FC236}">
                <a16:creationId xmlns:a16="http://schemas.microsoft.com/office/drawing/2014/main" id="{A10F37BE-62BD-56A7-7A38-9C477C0155C2}"/>
              </a:ext>
            </a:extLst>
          </p:cNvPr>
          <p:cNvSpPr>
            <a:spLocks noGrp="1"/>
          </p:cNvSpPr>
          <p:nvPr>
            <p:ph idx="1"/>
          </p:nvPr>
        </p:nvSpPr>
        <p:spPr/>
        <p:txBody>
          <a:bodyPr/>
          <a:lstStyle/>
          <a:p>
            <a:endParaRPr lang="en-GB" altLang="en-US"/>
          </a:p>
        </p:txBody>
      </p:sp>
      <p:pic>
        <p:nvPicPr>
          <p:cNvPr id="11268" name="Picture 3">
            <a:extLst>
              <a:ext uri="{FF2B5EF4-FFF2-40B4-BE49-F238E27FC236}">
                <a16:creationId xmlns:a16="http://schemas.microsoft.com/office/drawing/2014/main" id="{E1DA7657-E773-B3EB-F409-A39690F20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1859</Words>
  <Application>Microsoft Office PowerPoint</Application>
  <PresentationFormat>On-screen Show (4:3)</PresentationFormat>
  <Paragraphs>146</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BCT 421 :Professional Ethics and Practices in IT</vt:lpstr>
      <vt:lpstr>Investigating Ethical issues</vt:lpstr>
      <vt:lpstr>Dialectic</vt:lpstr>
      <vt:lpstr>Investigating Ethics</vt:lpstr>
      <vt:lpstr>Investigative Procedure - Crime</vt:lpstr>
      <vt:lpstr>Investigative Procedure - Ethics</vt:lpstr>
      <vt:lpstr>EXAMPLE1</vt:lpstr>
      <vt:lpstr>EXAMPLE2</vt:lpstr>
      <vt:lpstr>PowerPoint Presentation</vt:lpstr>
      <vt:lpstr>PowerPoint Presentation</vt:lpstr>
      <vt:lpstr>PowerPoint Presentation</vt:lpstr>
      <vt:lpstr>PowerPoint Presentation</vt:lpstr>
      <vt:lpstr>PowerPoint Presentation</vt:lpstr>
      <vt:lpstr>Philosophical Ethics</vt:lpstr>
      <vt:lpstr>Relativism</vt:lpstr>
      <vt:lpstr>Relativism</vt:lpstr>
      <vt:lpstr> Utilitarianism </vt:lpstr>
      <vt:lpstr>Analysis of Utilitarianism</vt:lpstr>
      <vt:lpstr>Deontology</vt:lpstr>
      <vt:lpstr>Deontology</vt:lpstr>
      <vt:lpstr>Christian Virtue Ethics</vt:lpstr>
      <vt:lpstr>Natural Law Theory</vt:lpstr>
      <vt:lpstr>Doctrine of Double Effect</vt:lpstr>
      <vt:lpstr>Social Contract Theory</vt:lpstr>
      <vt:lpstr>Kantian Ethics</vt:lpstr>
      <vt:lpstr>Utilitarianism</vt:lpstr>
      <vt:lpstr>Case-Based Reasoning</vt:lpstr>
      <vt:lpstr>Pragmatism</vt:lpstr>
      <vt:lpstr>Exercise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Ethics</dc:title>
  <dc:creator>f.bahati</dc:creator>
  <cp:lastModifiedBy>Maxwell mwangi</cp:lastModifiedBy>
  <cp:revision>138</cp:revision>
  <dcterms:created xsi:type="dcterms:W3CDTF">2013-10-03T12:55:57Z</dcterms:created>
  <dcterms:modified xsi:type="dcterms:W3CDTF">2023-02-03T05:06:33Z</dcterms:modified>
</cp:coreProperties>
</file>