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87" r:id="rId3"/>
    <p:sldId id="257" r:id="rId4"/>
    <p:sldId id="260" r:id="rId5"/>
    <p:sldId id="265" r:id="rId6"/>
    <p:sldId id="266" r:id="rId7"/>
    <p:sldId id="267" r:id="rId8"/>
    <p:sldId id="268" r:id="rId9"/>
    <p:sldId id="269" r:id="rId10"/>
    <p:sldId id="270" r:id="rId11"/>
    <p:sldId id="271" r:id="rId12"/>
    <p:sldId id="272" r:id="rId13"/>
    <p:sldId id="282" r:id="rId14"/>
    <p:sldId id="288" r:id="rId15"/>
    <p:sldId id="289" r:id="rId16"/>
    <p:sldId id="290" r:id="rId17"/>
    <p:sldId id="291" r:id="rId18"/>
    <p:sldId id="283" r:id="rId19"/>
    <p:sldId id="286" r:id="rId20"/>
    <p:sldId id="285" r:id="rId21"/>
    <p:sldId id="292" r:id="rId22"/>
    <p:sldId id="27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19" autoAdjust="0"/>
    <p:restoredTop sz="94709" autoAdjust="0"/>
  </p:normalViewPr>
  <p:slideViewPr>
    <p:cSldViewPr>
      <p:cViewPr varScale="1">
        <p:scale>
          <a:sx n="73" d="100"/>
          <a:sy n="73" d="100"/>
        </p:scale>
        <p:origin x="16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ECBC4-3B55-45D3-BA84-3FAB044F9D3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20DC090E-2DF4-4D5D-B8A9-253CAC53CB5C}">
      <dgm:prSet phldrT="[Text]"/>
      <dgm:spPr>
        <a:solidFill>
          <a:schemeClr val="accent2"/>
        </a:solidFill>
      </dgm:spPr>
      <dgm:t>
        <a:bodyPr/>
        <a:lstStyle/>
        <a:p>
          <a:r>
            <a:rPr lang="en-US" dirty="0"/>
            <a:t>Unexpectedly large values encountered during alignment of “inertial platform”</a:t>
          </a:r>
        </a:p>
      </dgm:t>
    </dgm:pt>
    <dgm:pt modelId="{0F96B00E-F42D-4632-B8C2-56E57F98F1FA}" type="parTrans" cxnId="{8A61767E-8831-4247-B928-13B4EA456879}">
      <dgm:prSet/>
      <dgm:spPr/>
      <dgm:t>
        <a:bodyPr/>
        <a:lstStyle/>
        <a:p>
          <a:endParaRPr lang="en-US"/>
        </a:p>
      </dgm:t>
    </dgm:pt>
    <dgm:pt modelId="{286E5371-FC8E-40AF-8922-2003A639A09F}" type="sibTrans" cxnId="{8A61767E-8831-4247-B928-13B4EA456879}">
      <dgm:prSet/>
      <dgm:spPr/>
      <dgm:t>
        <a:bodyPr/>
        <a:lstStyle/>
        <a:p>
          <a:endParaRPr lang="en-US"/>
        </a:p>
      </dgm:t>
    </dgm:pt>
    <dgm:pt modelId="{B2F17ED1-BF54-4114-A475-BFFD1E33C050}">
      <dgm:prSet phldrT="[Text]"/>
      <dgm:spPr>
        <a:solidFill>
          <a:schemeClr val="accent2"/>
        </a:solidFill>
      </dgm:spPr>
      <dgm:t>
        <a:bodyPr/>
        <a:lstStyle/>
        <a:p>
          <a:r>
            <a:rPr lang="en-US" dirty="0"/>
            <a:t>Attempt to convert overly large 64-bit value into a 16-bit value</a:t>
          </a:r>
        </a:p>
      </dgm:t>
    </dgm:pt>
    <dgm:pt modelId="{EED06216-4EFE-4F3A-91E4-215803417846}" type="parTrans" cxnId="{827F060F-AE1A-4531-9832-3DADD8DB78E3}">
      <dgm:prSet/>
      <dgm:spPr/>
      <dgm:t>
        <a:bodyPr/>
        <a:lstStyle/>
        <a:p>
          <a:endParaRPr lang="en-US"/>
        </a:p>
      </dgm:t>
    </dgm:pt>
    <dgm:pt modelId="{2B6CDEFC-5599-4585-A526-91202C36B79E}" type="sibTrans" cxnId="{827F060F-AE1A-4531-9832-3DADD8DB78E3}">
      <dgm:prSet/>
      <dgm:spPr/>
      <dgm:t>
        <a:bodyPr/>
        <a:lstStyle/>
        <a:p>
          <a:endParaRPr lang="en-US"/>
        </a:p>
      </dgm:t>
    </dgm:pt>
    <dgm:pt modelId="{B5FDAD67-BF8D-4C82-9412-B502CE965104}">
      <dgm:prSet phldrT="[Text]"/>
      <dgm:spPr>
        <a:solidFill>
          <a:schemeClr val="accent2"/>
        </a:solidFill>
      </dgm:spPr>
      <dgm:t>
        <a:bodyPr/>
        <a:lstStyle/>
        <a:p>
          <a:r>
            <a:rPr lang="en-US" dirty="0"/>
            <a:t>Software exception</a:t>
          </a:r>
        </a:p>
      </dgm:t>
    </dgm:pt>
    <dgm:pt modelId="{1641F78B-2DA1-4BEA-BA65-9D91B5074A7B}" type="parTrans" cxnId="{30E1216E-63FA-4A19-91FD-2D9D007F3D53}">
      <dgm:prSet/>
      <dgm:spPr/>
      <dgm:t>
        <a:bodyPr/>
        <a:lstStyle/>
        <a:p>
          <a:endParaRPr lang="en-US"/>
        </a:p>
      </dgm:t>
    </dgm:pt>
    <dgm:pt modelId="{CA3A4F09-237C-4764-9222-C0193B7E2605}" type="sibTrans" cxnId="{30E1216E-63FA-4A19-91FD-2D9D007F3D53}">
      <dgm:prSet/>
      <dgm:spPr/>
      <dgm:t>
        <a:bodyPr/>
        <a:lstStyle/>
        <a:p>
          <a:endParaRPr lang="en-US"/>
        </a:p>
      </dgm:t>
    </dgm:pt>
    <dgm:pt modelId="{B489A5AD-9F21-4202-AA10-7A25C9BCB3B2}">
      <dgm:prSet phldrT="[Text]"/>
      <dgm:spPr>
        <a:solidFill>
          <a:schemeClr val="accent2"/>
        </a:solidFill>
      </dgm:spPr>
      <dgm:t>
        <a:bodyPr/>
        <a:lstStyle/>
        <a:p>
          <a:r>
            <a:rPr lang="en-US" dirty="0"/>
            <a:t>Guidance system (hardware) shutdown</a:t>
          </a:r>
        </a:p>
      </dgm:t>
    </dgm:pt>
    <dgm:pt modelId="{55B8A3EB-7B97-4CB3-8C43-DFD12BC6B441}" type="parTrans" cxnId="{04E00179-C8D1-4A18-BF47-7EBDB5E1B970}">
      <dgm:prSet/>
      <dgm:spPr/>
      <dgm:t>
        <a:bodyPr/>
        <a:lstStyle/>
        <a:p>
          <a:endParaRPr lang="en-US"/>
        </a:p>
      </dgm:t>
    </dgm:pt>
    <dgm:pt modelId="{CFA0FBA1-04A4-421D-AF20-9BF41E0AF7C5}" type="sibTrans" cxnId="{04E00179-C8D1-4A18-BF47-7EBDB5E1B970}">
      <dgm:prSet/>
      <dgm:spPr/>
      <dgm:t>
        <a:bodyPr/>
        <a:lstStyle/>
        <a:p>
          <a:endParaRPr lang="en-US"/>
        </a:p>
      </dgm:t>
    </dgm:pt>
    <dgm:pt modelId="{F9229FE9-610F-402D-B0A4-A27EBE58E8AD}" type="pres">
      <dgm:prSet presAssocID="{488ECBC4-3B55-45D3-BA84-3FAB044F9D31}" presName="diagram" presStyleCnt="0">
        <dgm:presLayoutVars>
          <dgm:dir/>
          <dgm:resizeHandles val="exact"/>
        </dgm:presLayoutVars>
      </dgm:prSet>
      <dgm:spPr/>
    </dgm:pt>
    <dgm:pt modelId="{F5E3BD15-0EA0-4224-8278-894510B7F35C}" type="pres">
      <dgm:prSet presAssocID="{20DC090E-2DF4-4D5D-B8A9-253CAC53CB5C}" presName="node" presStyleLbl="node1" presStyleIdx="0" presStyleCnt="4" custScaleX="227873" custLinFactX="-73405" custLinFactNeighborX="-100000" custLinFactNeighborY="-66">
        <dgm:presLayoutVars>
          <dgm:bulletEnabled val="1"/>
        </dgm:presLayoutVars>
      </dgm:prSet>
      <dgm:spPr/>
    </dgm:pt>
    <dgm:pt modelId="{3C5874DE-0644-4E56-9FC2-99FFAF4AF33C}" type="pres">
      <dgm:prSet presAssocID="{286E5371-FC8E-40AF-8922-2003A639A09F}" presName="sibTrans" presStyleLbl="sibTrans2D1" presStyleIdx="0" presStyleCnt="3"/>
      <dgm:spPr/>
    </dgm:pt>
    <dgm:pt modelId="{F6731CB0-FF58-44D9-9610-2F3CBD907D1B}" type="pres">
      <dgm:prSet presAssocID="{286E5371-FC8E-40AF-8922-2003A639A09F}" presName="connectorText" presStyleLbl="sibTrans2D1" presStyleIdx="0" presStyleCnt="3"/>
      <dgm:spPr/>
    </dgm:pt>
    <dgm:pt modelId="{B764830E-6CD2-40E1-B78C-39EE41A5CDDA}" type="pres">
      <dgm:prSet presAssocID="{B2F17ED1-BF54-4114-A475-BFFD1E33C050}" presName="node" presStyleLbl="node1" presStyleIdx="1" presStyleCnt="4" custScaleX="292149" custLinFactX="-41335" custLinFactNeighborX="-100000" custLinFactNeighborY="-16135">
        <dgm:presLayoutVars>
          <dgm:bulletEnabled val="1"/>
        </dgm:presLayoutVars>
      </dgm:prSet>
      <dgm:spPr/>
    </dgm:pt>
    <dgm:pt modelId="{ADB06480-9042-4A32-9B19-57C1EAF1D308}" type="pres">
      <dgm:prSet presAssocID="{2B6CDEFC-5599-4585-A526-91202C36B79E}" presName="sibTrans" presStyleLbl="sibTrans2D1" presStyleIdx="1" presStyleCnt="3"/>
      <dgm:spPr/>
    </dgm:pt>
    <dgm:pt modelId="{6188A5A7-A498-4B64-9250-753E6DFF526A}" type="pres">
      <dgm:prSet presAssocID="{2B6CDEFC-5599-4585-A526-91202C36B79E}" presName="connectorText" presStyleLbl="sibTrans2D1" presStyleIdx="1" presStyleCnt="3"/>
      <dgm:spPr/>
    </dgm:pt>
    <dgm:pt modelId="{94191786-08BD-4C34-9C83-81360E1E9225}" type="pres">
      <dgm:prSet presAssocID="{B5FDAD67-BF8D-4C82-9412-B502CE965104}" presName="node" presStyleLbl="node1" presStyleIdx="2" presStyleCnt="4" custLinFactY="39641" custLinFactNeighborX="97788" custLinFactNeighborY="100000">
        <dgm:presLayoutVars>
          <dgm:bulletEnabled val="1"/>
        </dgm:presLayoutVars>
      </dgm:prSet>
      <dgm:spPr/>
    </dgm:pt>
    <dgm:pt modelId="{60E99FAA-687C-4272-A827-59940B339321}" type="pres">
      <dgm:prSet presAssocID="{CA3A4F09-237C-4764-9222-C0193B7E2605}" presName="sibTrans" presStyleLbl="sibTrans2D1" presStyleIdx="2" presStyleCnt="3"/>
      <dgm:spPr/>
    </dgm:pt>
    <dgm:pt modelId="{92F5E832-3715-45B5-971F-FCA006CAB1E0}" type="pres">
      <dgm:prSet presAssocID="{CA3A4F09-237C-4764-9222-C0193B7E2605}" presName="connectorText" presStyleLbl="sibTrans2D1" presStyleIdx="2" presStyleCnt="3"/>
      <dgm:spPr/>
    </dgm:pt>
    <dgm:pt modelId="{8D1B0C6A-4FEC-4B96-B36F-C2BC9A4610F8}" type="pres">
      <dgm:prSet presAssocID="{B489A5AD-9F21-4202-AA10-7A25C9BCB3B2}" presName="node" presStyleLbl="node1" presStyleIdx="3" presStyleCnt="4" custScaleX="165020" custLinFactX="100000" custLinFactNeighborX="144082" custLinFactNeighborY="-27026">
        <dgm:presLayoutVars>
          <dgm:bulletEnabled val="1"/>
        </dgm:presLayoutVars>
      </dgm:prSet>
      <dgm:spPr/>
    </dgm:pt>
  </dgm:ptLst>
  <dgm:cxnLst>
    <dgm:cxn modelId="{827F060F-AE1A-4531-9832-3DADD8DB78E3}" srcId="{488ECBC4-3B55-45D3-BA84-3FAB044F9D31}" destId="{B2F17ED1-BF54-4114-A475-BFFD1E33C050}" srcOrd="1" destOrd="0" parTransId="{EED06216-4EFE-4F3A-91E4-215803417846}" sibTransId="{2B6CDEFC-5599-4585-A526-91202C36B79E}"/>
    <dgm:cxn modelId="{EC41AA1B-73B5-4D08-BD0D-BE28F227DAA5}" type="presOf" srcId="{20DC090E-2DF4-4D5D-B8A9-253CAC53CB5C}" destId="{F5E3BD15-0EA0-4224-8278-894510B7F35C}" srcOrd="0" destOrd="0" presId="urn:microsoft.com/office/officeart/2005/8/layout/process5"/>
    <dgm:cxn modelId="{C70BDE1B-C524-4E35-A39B-C020E040554F}" type="presOf" srcId="{488ECBC4-3B55-45D3-BA84-3FAB044F9D31}" destId="{F9229FE9-610F-402D-B0A4-A27EBE58E8AD}" srcOrd="0" destOrd="0" presId="urn:microsoft.com/office/officeart/2005/8/layout/process5"/>
    <dgm:cxn modelId="{21CC2532-97C4-4B4F-AB80-FC03C2989EF3}" type="presOf" srcId="{B2F17ED1-BF54-4114-A475-BFFD1E33C050}" destId="{B764830E-6CD2-40E1-B78C-39EE41A5CDDA}" srcOrd="0" destOrd="0" presId="urn:microsoft.com/office/officeart/2005/8/layout/process5"/>
    <dgm:cxn modelId="{30E1216E-63FA-4A19-91FD-2D9D007F3D53}" srcId="{488ECBC4-3B55-45D3-BA84-3FAB044F9D31}" destId="{B5FDAD67-BF8D-4C82-9412-B502CE965104}" srcOrd="2" destOrd="0" parTransId="{1641F78B-2DA1-4BEA-BA65-9D91B5074A7B}" sibTransId="{CA3A4F09-237C-4764-9222-C0193B7E2605}"/>
    <dgm:cxn modelId="{04E00179-C8D1-4A18-BF47-7EBDB5E1B970}" srcId="{488ECBC4-3B55-45D3-BA84-3FAB044F9D31}" destId="{B489A5AD-9F21-4202-AA10-7A25C9BCB3B2}" srcOrd="3" destOrd="0" parTransId="{55B8A3EB-7B97-4CB3-8C43-DFD12BC6B441}" sibTransId="{CFA0FBA1-04A4-421D-AF20-9BF41E0AF7C5}"/>
    <dgm:cxn modelId="{8A61767E-8831-4247-B928-13B4EA456879}" srcId="{488ECBC4-3B55-45D3-BA84-3FAB044F9D31}" destId="{20DC090E-2DF4-4D5D-B8A9-253CAC53CB5C}" srcOrd="0" destOrd="0" parTransId="{0F96B00E-F42D-4632-B8C2-56E57F98F1FA}" sibTransId="{286E5371-FC8E-40AF-8922-2003A639A09F}"/>
    <dgm:cxn modelId="{27A9B28C-3557-43AA-8D99-E69330F28319}" type="presOf" srcId="{B489A5AD-9F21-4202-AA10-7A25C9BCB3B2}" destId="{8D1B0C6A-4FEC-4B96-B36F-C2BC9A4610F8}" srcOrd="0" destOrd="0" presId="urn:microsoft.com/office/officeart/2005/8/layout/process5"/>
    <dgm:cxn modelId="{4DEA569A-56CB-4E11-9E4C-0225F3CE5EFE}" type="presOf" srcId="{CA3A4F09-237C-4764-9222-C0193B7E2605}" destId="{60E99FAA-687C-4272-A827-59940B339321}" srcOrd="0" destOrd="0" presId="urn:microsoft.com/office/officeart/2005/8/layout/process5"/>
    <dgm:cxn modelId="{005A13AD-0A21-4071-BD79-AE736C84AB3A}" type="presOf" srcId="{CA3A4F09-237C-4764-9222-C0193B7E2605}" destId="{92F5E832-3715-45B5-971F-FCA006CAB1E0}" srcOrd="1" destOrd="0" presId="urn:microsoft.com/office/officeart/2005/8/layout/process5"/>
    <dgm:cxn modelId="{628724B7-E93A-4F60-A19F-0DA043F418A9}" type="presOf" srcId="{2B6CDEFC-5599-4585-A526-91202C36B79E}" destId="{ADB06480-9042-4A32-9B19-57C1EAF1D308}" srcOrd="0" destOrd="0" presId="urn:microsoft.com/office/officeart/2005/8/layout/process5"/>
    <dgm:cxn modelId="{BC9722C8-6DC0-48FE-AB6E-DAB91AB79F67}" type="presOf" srcId="{286E5371-FC8E-40AF-8922-2003A639A09F}" destId="{F6731CB0-FF58-44D9-9610-2F3CBD907D1B}" srcOrd="1" destOrd="0" presId="urn:microsoft.com/office/officeart/2005/8/layout/process5"/>
    <dgm:cxn modelId="{FC62EAC8-1D5E-499F-B5FF-3EBDECBE63F0}" type="presOf" srcId="{B5FDAD67-BF8D-4C82-9412-B502CE965104}" destId="{94191786-08BD-4C34-9C83-81360E1E9225}" srcOrd="0" destOrd="0" presId="urn:microsoft.com/office/officeart/2005/8/layout/process5"/>
    <dgm:cxn modelId="{5E367FEE-64A7-454B-AE0B-1C8648617124}" type="presOf" srcId="{286E5371-FC8E-40AF-8922-2003A639A09F}" destId="{3C5874DE-0644-4E56-9FC2-99FFAF4AF33C}" srcOrd="0" destOrd="0" presId="urn:microsoft.com/office/officeart/2005/8/layout/process5"/>
    <dgm:cxn modelId="{763128FE-C582-45CB-93FF-C57CC38622B9}" type="presOf" srcId="{2B6CDEFC-5599-4585-A526-91202C36B79E}" destId="{6188A5A7-A498-4B64-9250-753E6DFF526A}" srcOrd="1" destOrd="0" presId="urn:microsoft.com/office/officeart/2005/8/layout/process5"/>
    <dgm:cxn modelId="{9E2B0EA5-2D4D-46BB-A72E-DFFC27FC9EE2}" type="presParOf" srcId="{F9229FE9-610F-402D-B0A4-A27EBE58E8AD}" destId="{F5E3BD15-0EA0-4224-8278-894510B7F35C}" srcOrd="0" destOrd="0" presId="urn:microsoft.com/office/officeart/2005/8/layout/process5"/>
    <dgm:cxn modelId="{B5916D47-8E88-4BCA-BF59-66B71F6CDDFB}" type="presParOf" srcId="{F9229FE9-610F-402D-B0A4-A27EBE58E8AD}" destId="{3C5874DE-0644-4E56-9FC2-99FFAF4AF33C}" srcOrd="1" destOrd="0" presId="urn:microsoft.com/office/officeart/2005/8/layout/process5"/>
    <dgm:cxn modelId="{2C6301CB-4BDB-4418-ACE3-6C6D8C4061A5}" type="presParOf" srcId="{3C5874DE-0644-4E56-9FC2-99FFAF4AF33C}" destId="{F6731CB0-FF58-44D9-9610-2F3CBD907D1B}" srcOrd="0" destOrd="0" presId="urn:microsoft.com/office/officeart/2005/8/layout/process5"/>
    <dgm:cxn modelId="{303715E2-9F29-46CC-9AFE-86C08034DFC1}" type="presParOf" srcId="{F9229FE9-610F-402D-B0A4-A27EBE58E8AD}" destId="{B764830E-6CD2-40E1-B78C-39EE41A5CDDA}" srcOrd="2" destOrd="0" presId="urn:microsoft.com/office/officeart/2005/8/layout/process5"/>
    <dgm:cxn modelId="{69B0F2D6-65D4-4B8D-BFD1-0E7F6CBC977B}" type="presParOf" srcId="{F9229FE9-610F-402D-B0A4-A27EBE58E8AD}" destId="{ADB06480-9042-4A32-9B19-57C1EAF1D308}" srcOrd="3" destOrd="0" presId="urn:microsoft.com/office/officeart/2005/8/layout/process5"/>
    <dgm:cxn modelId="{95FB9BB7-1CBC-463F-8C74-391AEF272F9F}" type="presParOf" srcId="{ADB06480-9042-4A32-9B19-57C1EAF1D308}" destId="{6188A5A7-A498-4B64-9250-753E6DFF526A}" srcOrd="0" destOrd="0" presId="urn:microsoft.com/office/officeart/2005/8/layout/process5"/>
    <dgm:cxn modelId="{537284ED-66DB-4BF9-8CC9-B57A21E24D49}" type="presParOf" srcId="{F9229FE9-610F-402D-B0A4-A27EBE58E8AD}" destId="{94191786-08BD-4C34-9C83-81360E1E9225}" srcOrd="4" destOrd="0" presId="urn:microsoft.com/office/officeart/2005/8/layout/process5"/>
    <dgm:cxn modelId="{67C48B9A-EC1C-48DB-B667-857AD995FA01}" type="presParOf" srcId="{F9229FE9-610F-402D-B0A4-A27EBE58E8AD}" destId="{60E99FAA-687C-4272-A827-59940B339321}" srcOrd="5" destOrd="0" presId="urn:microsoft.com/office/officeart/2005/8/layout/process5"/>
    <dgm:cxn modelId="{FAA67FD2-7495-452A-A47D-028D5AA51ED2}" type="presParOf" srcId="{60E99FAA-687C-4272-A827-59940B339321}" destId="{92F5E832-3715-45B5-971F-FCA006CAB1E0}" srcOrd="0" destOrd="0" presId="urn:microsoft.com/office/officeart/2005/8/layout/process5"/>
    <dgm:cxn modelId="{BE4D5E15-53A6-4AB2-B3EF-7F6422C9B702}" type="presParOf" srcId="{F9229FE9-610F-402D-B0A4-A27EBE58E8AD}" destId="{8D1B0C6A-4FEC-4B96-B36F-C2BC9A4610F8}"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131DB-C1BB-484E-A30F-922CA74E0F35}" type="doc">
      <dgm:prSet loTypeId="urn:microsoft.com/office/officeart/2005/8/layout/process2" loCatId="process" qsTypeId="urn:microsoft.com/office/officeart/2005/8/quickstyle/simple1" qsCatId="simple" csTypeId="urn:microsoft.com/office/officeart/2005/8/colors/accent1_2" csCatId="accent1" phldr="1"/>
      <dgm:spPr/>
    </dgm:pt>
    <dgm:pt modelId="{79C3CD1D-971C-4988-AF1D-1A8D674D4603}">
      <dgm:prSet phldrT="[Text]"/>
      <dgm:spPr>
        <a:solidFill>
          <a:schemeClr val="accent2"/>
        </a:solidFill>
      </dgm:spPr>
      <dgm:t>
        <a:bodyPr/>
        <a:lstStyle/>
        <a:p>
          <a:r>
            <a:rPr lang="en-US" b="1" dirty="0">
              <a:solidFill>
                <a:srgbClr val="7030A0"/>
              </a:solidFill>
            </a:rPr>
            <a:t>Fault</a:t>
          </a:r>
          <a:r>
            <a:rPr lang="en-US" dirty="0"/>
            <a:t>: cause of error</a:t>
          </a:r>
        </a:p>
        <a:p>
          <a:r>
            <a:rPr lang="en-US" dirty="0"/>
            <a:t>- Misinterpreted software requirements</a:t>
          </a:r>
        </a:p>
        <a:p>
          <a:r>
            <a:rPr lang="en-US" dirty="0"/>
            <a:t>- Code defects: code doesn’t implement required behavior</a:t>
          </a:r>
        </a:p>
      </dgm:t>
    </dgm:pt>
    <dgm:pt modelId="{C7820756-D084-450B-BBCC-6EEE38000EDA}" type="parTrans" cxnId="{087CEABE-05D3-404A-9002-9806042D4954}">
      <dgm:prSet/>
      <dgm:spPr/>
      <dgm:t>
        <a:bodyPr/>
        <a:lstStyle/>
        <a:p>
          <a:endParaRPr lang="en-US"/>
        </a:p>
      </dgm:t>
    </dgm:pt>
    <dgm:pt modelId="{E4623F76-D715-42BE-957B-FAF1C76CDF0C}" type="sibTrans" cxnId="{087CEABE-05D3-404A-9002-9806042D4954}">
      <dgm:prSet/>
      <dgm:spPr/>
      <dgm:t>
        <a:bodyPr/>
        <a:lstStyle/>
        <a:p>
          <a:endParaRPr lang="en-US"/>
        </a:p>
      </dgm:t>
    </dgm:pt>
    <dgm:pt modelId="{650B07ED-5477-424C-8DC7-21E29DA9B2CA}">
      <dgm:prSet phldrT="[Text]"/>
      <dgm:spPr>
        <a:solidFill>
          <a:schemeClr val="accent2"/>
        </a:solidFill>
      </dgm:spPr>
      <dgm:t>
        <a:bodyPr/>
        <a:lstStyle/>
        <a:p>
          <a:r>
            <a:rPr lang="en-US" b="1" dirty="0">
              <a:solidFill>
                <a:srgbClr val="7030A0"/>
              </a:solidFill>
            </a:rPr>
            <a:t>Error</a:t>
          </a:r>
          <a:r>
            <a:rPr lang="en-US" dirty="0"/>
            <a:t>: dangerous state,</a:t>
          </a:r>
        </a:p>
        <a:p>
          <a:r>
            <a:rPr lang="en-US" dirty="0"/>
            <a:t>from which failure is possible</a:t>
          </a:r>
        </a:p>
      </dgm:t>
    </dgm:pt>
    <dgm:pt modelId="{C8AC1045-0163-49A8-8556-9F4BD3BA6D44}" type="parTrans" cxnId="{1BDE3D25-C6D5-437A-B6E0-5DDA630A5597}">
      <dgm:prSet/>
      <dgm:spPr/>
      <dgm:t>
        <a:bodyPr/>
        <a:lstStyle/>
        <a:p>
          <a:endParaRPr lang="en-US"/>
        </a:p>
      </dgm:t>
    </dgm:pt>
    <dgm:pt modelId="{8F5B1026-6E15-4E2B-9642-4E6DC0124069}" type="sibTrans" cxnId="{1BDE3D25-C6D5-437A-B6E0-5DDA630A5597}">
      <dgm:prSet/>
      <dgm:spPr/>
      <dgm:t>
        <a:bodyPr/>
        <a:lstStyle/>
        <a:p>
          <a:endParaRPr lang="en-US"/>
        </a:p>
      </dgm:t>
    </dgm:pt>
    <dgm:pt modelId="{C099E082-D7DE-4286-8674-8EAB2E8AB586}">
      <dgm:prSet phldrT="[Text]"/>
      <dgm:spPr>
        <a:solidFill>
          <a:schemeClr val="accent2"/>
        </a:solidFill>
      </dgm:spPr>
      <dgm:t>
        <a:bodyPr/>
        <a:lstStyle/>
        <a:p>
          <a:r>
            <a:rPr lang="en-US" b="1" dirty="0">
              <a:solidFill>
                <a:srgbClr val="7030A0"/>
              </a:solidFill>
            </a:rPr>
            <a:t>Failure</a:t>
          </a:r>
          <a:r>
            <a:rPr lang="en-US" dirty="0"/>
            <a:t>: unacceptable system behavior</a:t>
          </a:r>
        </a:p>
      </dgm:t>
    </dgm:pt>
    <dgm:pt modelId="{8654F7B2-64B5-43AB-84B7-3BE90C721C3A}" type="parTrans" cxnId="{B0C5E116-4F6B-4DE7-A056-2AE674B45206}">
      <dgm:prSet/>
      <dgm:spPr/>
      <dgm:t>
        <a:bodyPr/>
        <a:lstStyle/>
        <a:p>
          <a:endParaRPr lang="en-US"/>
        </a:p>
      </dgm:t>
    </dgm:pt>
    <dgm:pt modelId="{8217B971-009B-47F1-B6F0-E047AFFAE345}" type="sibTrans" cxnId="{B0C5E116-4F6B-4DE7-A056-2AE674B45206}">
      <dgm:prSet/>
      <dgm:spPr/>
      <dgm:t>
        <a:bodyPr/>
        <a:lstStyle/>
        <a:p>
          <a:endParaRPr lang="en-US"/>
        </a:p>
      </dgm:t>
    </dgm:pt>
    <dgm:pt modelId="{C9F744DA-924A-40AF-80E4-BA43AA0D1196}" type="pres">
      <dgm:prSet presAssocID="{50F131DB-C1BB-484E-A30F-922CA74E0F35}" presName="linearFlow" presStyleCnt="0">
        <dgm:presLayoutVars>
          <dgm:resizeHandles val="exact"/>
        </dgm:presLayoutVars>
      </dgm:prSet>
      <dgm:spPr/>
    </dgm:pt>
    <dgm:pt modelId="{D1C56911-2F49-477A-B98C-CE2366237FEC}" type="pres">
      <dgm:prSet presAssocID="{79C3CD1D-971C-4988-AF1D-1A8D674D4603}" presName="node" presStyleLbl="node1" presStyleIdx="0" presStyleCnt="3" custScaleX="255390" custScaleY="205668">
        <dgm:presLayoutVars>
          <dgm:bulletEnabled val="1"/>
        </dgm:presLayoutVars>
      </dgm:prSet>
      <dgm:spPr/>
    </dgm:pt>
    <dgm:pt modelId="{2A7E9D3E-0CDB-4165-9CD4-EE9254CADFF2}" type="pres">
      <dgm:prSet presAssocID="{E4623F76-D715-42BE-957B-FAF1C76CDF0C}" presName="sibTrans" presStyleLbl="sibTrans2D1" presStyleIdx="0" presStyleCnt="2"/>
      <dgm:spPr/>
    </dgm:pt>
    <dgm:pt modelId="{056D9B73-F7CF-4854-95AA-FCC9EFB69511}" type="pres">
      <dgm:prSet presAssocID="{E4623F76-D715-42BE-957B-FAF1C76CDF0C}" presName="connectorText" presStyleLbl="sibTrans2D1" presStyleIdx="0" presStyleCnt="2"/>
      <dgm:spPr/>
    </dgm:pt>
    <dgm:pt modelId="{84C8FDDF-51A2-4ED1-A862-3B3D98F7D3CA}" type="pres">
      <dgm:prSet presAssocID="{650B07ED-5477-424C-8DC7-21E29DA9B2CA}" presName="node" presStyleLbl="node1" presStyleIdx="1" presStyleCnt="3" custScaleX="260996">
        <dgm:presLayoutVars>
          <dgm:bulletEnabled val="1"/>
        </dgm:presLayoutVars>
      </dgm:prSet>
      <dgm:spPr/>
    </dgm:pt>
    <dgm:pt modelId="{8C1AC37B-D197-4BB2-B2FB-92B0D1E27E45}" type="pres">
      <dgm:prSet presAssocID="{8F5B1026-6E15-4E2B-9642-4E6DC0124069}" presName="sibTrans" presStyleLbl="sibTrans2D1" presStyleIdx="1" presStyleCnt="2"/>
      <dgm:spPr/>
    </dgm:pt>
    <dgm:pt modelId="{4634ABF0-43B7-4672-B995-D541B559FAE3}" type="pres">
      <dgm:prSet presAssocID="{8F5B1026-6E15-4E2B-9642-4E6DC0124069}" presName="connectorText" presStyleLbl="sibTrans2D1" presStyleIdx="1" presStyleCnt="2"/>
      <dgm:spPr/>
    </dgm:pt>
    <dgm:pt modelId="{DED8879E-7F6F-49F3-A6BC-A84E7F85692D}" type="pres">
      <dgm:prSet presAssocID="{C099E082-D7DE-4286-8674-8EAB2E8AB586}" presName="node" presStyleLbl="node1" presStyleIdx="2" presStyleCnt="3" custScaleX="261286">
        <dgm:presLayoutVars>
          <dgm:bulletEnabled val="1"/>
        </dgm:presLayoutVars>
      </dgm:prSet>
      <dgm:spPr/>
    </dgm:pt>
  </dgm:ptLst>
  <dgm:cxnLst>
    <dgm:cxn modelId="{B0C5E116-4F6B-4DE7-A056-2AE674B45206}" srcId="{50F131DB-C1BB-484E-A30F-922CA74E0F35}" destId="{C099E082-D7DE-4286-8674-8EAB2E8AB586}" srcOrd="2" destOrd="0" parTransId="{8654F7B2-64B5-43AB-84B7-3BE90C721C3A}" sibTransId="{8217B971-009B-47F1-B6F0-E047AFFAE345}"/>
    <dgm:cxn modelId="{D46BA21C-B553-4D43-85A3-C6CFCA82F38A}" type="presOf" srcId="{C099E082-D7DE-4286-8674-8EAB2E8AB586}" destId="{DED8879E-7F6F-49F3-A6BC-A84E7F85692D}" srcOrd="0" destOrd="0" presId="urn:microsoft.com/office/officeart/2005/8/layout/process2"/>
    <dgm:cxn modelId="{1BDE3D25-C6D5-437A-B6E0-5DDA630A5597}" srcId="{50F131DB-C1BB-484E-A30F-922CA74E0F35}" destId="{650B07ED-5477-424C-8DC7-21E29DA9B2CA}" srcOrd="1" destOrd="0" parTransId="{C8AC1045-0163-49A8-8556-9F4BD3BA6D44}" sibTransId="{8F5B1026-6E15-4E2B-9642-4E6DC0124069}"/>
    <dgm:cxn modelId="{7EEB9131-6836-4FA2-97A3-2A1C94BDFC25}" type="presOf" srcId="{79C3CD1D-971C-4988-AF1D-1A8D674D4603}" destId="{D1C56911-2F49-477A-B98C-CE2366237FEC}" srcOrd="0" destOrd="0" presId="urn:microsoft.com/office/officeart/2005/8/layout/process2"/>
    <dgm:cxn modelId="{7830B66D-5C85-490C-9DD8-B60F588CC0F8}" type="presOf" srcId="{650B07ED-5477-424C-8DC7-21E29DA9B2CA}" destId="{84C8FDDF-51A2-4ED1-A862-3B3D98F7D3CA}" srcOrd="0" destOrd="0" presId="urn:microsoft.com/office/officeart/2005/8/layout/process2"/>
    <dgm:cxn modelId="{C10F7D8C-C3FD-4C6E-8A52-AF7A5061C51C}" type="presOf" srcId="{8F5B1026-6E15-4E2B-9642-4E6DC0124069}" destId="{8C1AC37B-D197-4BB2-B2FB-92B0D1E27E45}" srcOrd="0" destOrd="0" presId="urn:microsoft.com/office/officeart/2005/8/layout/process2"/>
    <dgm:cxn modelId="{67F912AE-8DC3-450F-B907-F37C67899C8C}" type="presOf" srcId="{E4623F76-D715-42BE-957B-FAF1C76CDF0C}" destId="{2A7E9D3E-0CDB-4165-9CD4-EE9254CADFF2}" srcOrd="0" destOrd="0" presId="urn:microsoft.com/office/officeart/2005/8/layout/process2"/>
    <dgm:cxn modelId="{880DAFB5-5910-47DE-A682-4C71C715ACB7}" type="presOf" srcId="{50F131DB-C1BB-484E-A30F-922CA74E0F35}" destId="{C9F744DA-924A-40AF-80E4-BA43AA0D1196}" srcOrd="0" destOrd="0" presId="urn:microsoft.com/office/officeart/2005/8/layout/process2"/>
    <dgm:cxn modelId="{087CEABE-05D3-404A-9002-9806042D4954}" srcId="{50F131DB-C1BB-484E-A30F-922CA74E0F35}" destId="{79C3CD1D-971C-4988-AF1D-1A8D674D4603}" srcOrd="0" destOrd="0" parTransId="{C7820756-D084-450B-BBCC-6EEE38000EDA}" sibTransId="{E4623F76-D715-42BE-957B-FAF1C76CDF0C}"/>
    <dgm:cxn modelId="{1E32EFE0-D569-4C21-86D9-D914FCFBFA7F}" type="presOf" srcId="{E4623F76-D715-42BE-957B-FAF1C76CDF0C}" destId="{056D9B73-F7CF-4854-95AA-FCC9EFB69511}" srcOrd="1" destOrd="0" presId="urn:microsoft.com/office/officeart/2005/8/layout/process2"/>
    <dgm:cxn modelId="{8FB9BAEC-8581-414E-9171-23703AC4DFEE}" type="presOf" srcId="{8F5B1026-6E15-4E2B-9642-4E6DC0124069}" destId="{4634ABF0-43B7-4672-B995-D541B559FAE3}" srcOrd="1" destOrd="0" presId="urn:microsoft.com/office/officeart/2005/8/layout/process2"/>
    <dgm:cxn modelId="{AEAEC02F-DCF9-434C-BF99-E2E3843BFE10}" type="presParOf" srcId="{C9F744DA-924A-40AF-80E4-BA43AA0D1196}" destId="{D1C56911-2F49-477A-B98C-CE2366237FEC}" srcOrd="0" destOrd="0" presId="urn:microsoft.com/office/officeart/2005/8/layout/process2"/>
    <dgm:cxn modelId="{DCB058E3-2A0B-4A2B-9AC7-81790501043E}" type="presParOf" srcId="{C9F744DA-924A-40AF-80E4-BA43AA0D1196}" destId="{2A7E9D3E-0CDB-4165-9CD4-EE9254CADFF2}" srcOrd="1" destOrd="0" presId="urn:microsoft.com/office/officeart/2005/8/layout/process2"/>
    <dgm:cxn modelId="{41985322-B2C4-4E37-B319-1D0CDC18E331}" type="presParOf" srcId="{2A7E9D3E-0CDB-4165-9CD4-EE9254CADFF2}" destId="{056D9B73-F7CF-4854-95AA-FCC9EFB69511}" srcOrd="0" destOrd="0" presId="urn:microsoft.com/office/officeart/2005/8/layout/process2"/>
    <dgm:cxn modelId="{1D7B833E-1804-4CB3-B4EA-4E6F0875BBB9}" type="presParOf" srcId="{C9F744DA-924A-40AF-80E4-BA43AA0D1196}" destId="{84C8FDDF-51A2-4ED1-A862-3B3D98F7D3CA}" srcOrd="2" destOrd="0" presId="urn:microsoft.com/office/officeart/2005/8/layout/process2"/>
    <dgm:cxn modelId="{6BF28398-8694-489F-98D6-7F52CD2529FA}" type="presParOf" srcId="{C9F744DA-924A-40AF-80E4-BA43AA0D1196}" destId="{8C1AC37B-D197-4BB2-B2FB-92B0D1E27E45}" srcOrd="3" destOrd="0" presId="urn:microsoft.com/office/officeart/2005/8/layout/process2"/>
    <dgm:cxn modelId="{2D14079C-0709-4597-9E42-79577381C6B8}" type="presParOf" srcId="{8C1AC37B-D197-4BB2-B2FB-92B0D1E27E45}" destId="{4634ABF0-43B7-4672-B995-D541B559FAE3}" srcOrd="0" destOrd="0" presId="urn:microsoft.com/office/officeart/2005/8/layout/process2"/>
    <dgm:cxn modelId="{4193D990-1FB0-4B62-87C6-8FCA93805BBA}" type="presParOf" srcId="{C9F744DA-924A-40AF-80E4-BA43AA0D1196}" destId="{DED8879E-7F6F-49F3-A6BC-A84E7F85692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131DB-C1BB-484E-A30F-922CA74E0F35}" type="doc">
      <dgm:prSet loTypeId="urn:microsoft.com/office/officeart/2005/8/layout/process2" loCatId="process" qsTypeId="urn:microsoft.com/office/officeart/2005/8/quickstyle/simple1" qsCatId="simple" csTypeId="urn:microsoft.com/office/officeart/2005/8/colors/accent1_2" csCatId="accent1" phldr="1"/>
      <dgm:spPr/>
    </dgm:pt>
    <dgm:pt modelId="{79C3CD1D-971C-4988-AF1D-1A8D674D4603}">
      <dgm:prSet phldrT="[Text]"/>
      <dgm:spPr>
        <a:solidFill>
          <a:schemeClr val="accent2"/>
        </a:solidFill>
      </dgm:spPr>
      <dgm:t>
        <a:bodyPr/>
        <a:lstStyle/>
        <a:p>
          <a:r>
            <a:rPr lang="en-US" b="1" dirty="0">
              <a:solidFill>
                <a:schemeClr val="bg1"/>
              </a:solidFill>
            </a:rPr>
            <a:t>Fault</a:t>
          </a:r>
          <a:r>
            <a:rPr lang="en-US" dirty="0"/>
            <a:t>: memory device fails</a:t>
          </a:r>
        </a:p>
        <a:p>
          <a:r>
            <a:rPr lang="en-US" dirty="0"/>
            <a:t>- Note: failure of component means fault at higher level</a:t>
          </a:r>
        </a:p>
        <a:p>
          <a:r>
            <a:rPr lang="en-US" dirty="0"/>
            <a:t>- If memory device not used, fault remains hidden</a:t>
          </a:r>
        </a:p>
      </dgm:t>
    </dgm:pt>
    <dgm:pt modelId="{C7820756-D084-450B-BBCC-6EEE38000EDA}" type="parTrans" cxnId="{087CEABE-05D3-404A-9002-9806042D4954}">
      <dgm:prSet/>
      <dgm:spPr/>
      <dgm:t>
        <a:bodyPr/>
        <a:lstStyle/>
        <a:p>
          <a:endParaRPr lang="en-US"/>
        </a:p>
      </dgm:t>
    </dgm:pt>
    <dgm:pt modelId="{E4623F76-D715-42BE-957B-FAF1C76CDF0C}" type="sibTrans" cxnId="{087CEABE-05D3-404A-9002-9806042D4954}">
      <dgm:prSet/>
      <dgm:spPr/>
      <dgm:t>
        <a:bodyPr/>
        <a:lstStyle/>
        <a:p>
          <a:endParaRPr lang="en-US"/>
        </a:p>
      </dgm:t>
    </dgm:pt>
    <dgm:pt modelId="{650B07ED-5477-424C-8DC7-21E29DA9B2CA}">
      <dgm:prSet phldrT="[Text]"/>
      <dgm:spPr>
        <a:solidFill>
          <a:schemeClr val="accent2"/>
        </a:solidFill>
      </dgm:spPr>
      <dgm:t>
        <a:bodyPr/>
        <a:lstStyle/>
        <a:p>
          <a:r>
            <a:rPr lang="en-US" b="1" dirty="0">
              <a:solidFill>
                <a:schemeClr val="bg1"/>
              </a:solidFill>
            </a:rPr>
            <a:t>Error</a:t>
          </a:r>
          <a:r>
            <a:rPr lang="en-US" dirty="0"/>
            <a:t>: attempt at memory access is unsuccessful</a:t>
          </a:r>
        </a:p>
        <a:p>
          <a:r>
            <a:rPr lang="en-US" dirty="0"/>
            <a:t>- Now, presence of fault is evident</a:t>
          </a:r>
        </a:p>
        <a:p>
          <a:r>
            <a:rPr lang="en-US" dirty="0"/>
            <a:t>- But, software may be able to handle it “gracefully”</a:t>
          </a:r>
        </a:p>
      </dgm:t>
    </dgm:pt>
    <dgm:pt modelId="{C8AC1045-0163-49A8-8556-9F4BD3BA6D44}" type="parTrans" cxnId="{1BDE3D25-C6D5-437A-B6E0-5DDA630A5597}">
      <dgm:prSet/>
      <dgm:spPr/>
      <dgm:t>
        <a:bodyPr/>
        <a:lstStyle/>
        <a:p>
          <a:endParaRPr lang="en-US"/>
        </a:p>
      </dgm:t>
    </dgm:pt>
    <dgm:pt modelId="{8F5B1026-6E15-4E2B-9642-4E6DC0124069}" type="sibTrans" cxnId="{1BDE3D25-C6D5-437A-B6E0-5DDA630A5597}">
      <dgm:prSet/>
      <dgm:spPr/>
      <dgm:t>
        <a:bodyPr/>
        <a:lstStyle/>
        <a:p>
          <a:endParaRPr lang="en-US"/>
        </a:p>
      </dgm:t>
    </dgm:pt>
    <dgm:pt modelId="{C099E082-D7DE-4286-8674-8EAB2E8AB586}">
      <dgm:prSet phldrT="[Text]"/>
      <dgm:spPr>
        <a:solidFill>
          <a:schemeClr val="accent2"/>
        </a:solidFill>
      </dgm:spPr>
      <dgm:t>
        <a:bodyPr/>
        <a:lstStyle/>
        <a:p>
          <a:r>
            <a:rPr lang="en-US" b="1" dirty="0">
              <a:solidFill>
                <a:schemeClr val="bg1"/>
              </a:solidFill>
            </a:rPr>
            <a:t>Failure</a:t>
          </a:r>
          <a:r>
            <a:rPr lang="en-US" dirty="0"/>
            <a:t>: unsuccessful memory access results in computing an “out of bounds” value</a:t>
          </a:r>
        </a:p>
      </dgm:t>
    </dgm:pt>
    <dgm:pt modelId="{8654F7B2-64B5-43AB-84B7-3BE90C721C3A}" type="parTrans" cxnId="{B0C5E116-4F6B-4DE7-A056-2AE674B45206}">
      <dgm:prSet/>
      <dgm:spPr/>
      <dgm:t>
        <a:bodyPr/>
        <a:lstStyle/>
        <a:p>
          <a:endParaRPr lang="en-US"/>
        </a:p>
      </dgm:t>
    </dgm:pt>
    <dgm:pt modelId="{8217B971-009B-47F1-B6F0-E047AFFAE345}" type="sibTrans" cxnId="{B0C5E116-4F6B-4DE7-A056-2AE674B45206}">
      <dgm:prSet/>
      <dgm:spPr/>
      <dgm:t>
        <a:bodyPr/>
        <a:lstStyle/>
        <a:p>
          <a:endParaRPr lang="en-US"/>
        </a:p>
      </dgm:t>
    </dgm:pt>
    <dgm:pt modelId="{C9F744DA-924A-40AF-80E4-BA43AA0D1196}" type="pres">
      <dgm:prSet presAssocID="{50F131DB-C1BB-484E-A30F-922CA74E0F35}" presName="linearFlow" presStyleCnt="0">
        <dgm:presLayoutVars>
          <dgm:resizeHandles val="exact"/>
        </dgm:presLayoutVars>
      </dgm:prSet>
      <dgm:spPr/>
    </dgm:pt>
    <dgm:pt modelId="{D1C56911-2F49-477A-B98C-CE2366237FEC}" type="pres">
      <dgm:prSet presAssocID="{79C3CD1D-971C-4988-AF1D-1A8D674D4603}" presName="node" presStyleLbl="node1" presStyleIdx="0" presStyleCnt="3" custScaleX="120275" custScaleY="130602" custLinFactNeighborX="1795" custLinFactNeighborY="-102">
        <dgm:presLayoutVars>
          <dgm:bulletEnabled val="1"/>
        </dgm:presLayoutVars>
      </dgm:prSet>
      <dgm:spPr/>
    </dgm:pt>
    <dgm:pt modelId="{2A7E9D3E-0CDB-4165-9CD4-EE9254CADFF2}" type="pres">
      <dgm:prSet presAssocID="{E4623F76-D715-42BE-957B-FAF1C76CDF0C}" presName="sibTrans" presStyleLbl="sibTrans2D1" presStyleIdx="0" presStyleCnt="2"/>
      <dgm:spPr/>
    </dgm:pt>
    <dgm:pt modelId="{056D9B73-F7CF-4854-95AA-FCC9EFB69511}" type="pres">
      <dgm:prSet presAssocID="{E4623F76-D715-42BE-957B-FAF1C76CDF0C}" presName="connectorText" presStyleLbl="sibTrans2D1" presStyleIdx="0" presStyleCnt="2"/>
      <dgm:spPr/>
    </dgm:pt>
    <dgm:pt modelId="{84C8FDDF-51A2-4ED1-A862-3B3D98F7D3CA}" type="pres">
      <dgm:prSet presAssocID="{650B07ED-5477-424C-8DC7-21E29DA9B2CA}" presName="node" presStyleLbl="node1" presStyleIdx="1" presStyleCnt="3" custScaleX="118271">
        <dgm:presLayoutVars>
          <dgm:bulletEnabled val="1"/>
        </dgm:presLayoutVars>
      </dgm:prSet>
      <dgm:spPr/>
    </dgm:pt>
    <dgm:pt modelId="{8C1AC37B-D197-4BB2-B2FB-92B0D1E27E45}" type="pres">
      <dgm:prSet presAssocID="{8F5B1026-6E15-4E2B-9642-4E6DC0124069}" presName="sibTrans" presStyleLbl="sibTrans2D1" presStyleIdx="1" presStyleCnt="2"/>
      <dgm:spPr/>
    </dgm:pt>
    <dgm:pt modelId="{4634ABF0-43B7-4672-B995-D541B559FAE3}" type="pres">
      <dgm:prSet presAssocID="{8F5B1026-6E15-4E2B-9642-4E6DC0124069}" presName="connectorText" presStyleLbl="sibTrans2D1" presStyleIdx="1" presStyleCnt="2"/>
      <dgm:spPr/>
    </dgm:pt>
    <dgm:pt modelId="{DED8879E-7F6F-49F3-A6BC-A84E7F85692D}" type="pres">
      <dgm:prSet presAssocID="{C099E082-D7DE-4286-8674-8EAB2E8AB586}" presName="node" presStyleLbl="node1" presStyleIdx="2" presStyleCnt="3" custScaleX="121650">
        <dgm:presLayoutVars>
          <dgm:bulletEnabled val="1"/>
        </dgm:presLayoutVars>
      </dgm:prSet>
      <dgm:spPr/>
    </dgm:pt>
  </dgm:ptLst>
  <dgm:cxnLst>
    <dgm:cxn modelId="{89C01107-00C2-438D-9DBA-4D80F1AB0CB8}" type="presOf" srcId="{E4623F76-D715-42BE-957B-FAF1C76CDF0C}" destId="{2A7E9D3E-0CDB-4165-9CD4-EE9254CADFF2}" srcOrd="0" destOrd="0" presId="urn:microsoft.com/office/officeart/2005/8/layout/process2"/>
    <dgm:cxn modelId="{20648E0D-87BD-4BED-B42B-8AFCF0A9D60A}" type="presOf" srcId="{50F131DB-C1BB-484E-A30F-922CA74E0F35}" destId="{C9F744DA-924A-40AF-80E4-BA43AA0D1196}" srcOrd="0" destOrd="0" presId="urn:microsoft.com/office/officeart/2005/8/layout/process2"/>
    <dgm:cxn modelId="{AB682C16-CDBF-470F-8BBC-1F3A92371ED1}" type="presOf" srcId="{C099E082-D7DE-4286-8674-8EAB2E8AB586}" destId="{DED8879E-7F6F-49F3-A6BC-A84E7F85692D}" srcOrd="0" destOrd="0" presId="urn:microsoft.com/office/officeart/2005/8/layout/process2"/>
    <dgm:cxn modelId="{B0C5E116-4F6B-4DE7-A056-2AE674B45206}" srcId="{50F131DB-C1BB-484E-A30F-922CA74E0F35}" destId="{C099E082-D7DE-4286-8674-8EAB2E8AB586}" srcOrd="2" destOrd="0" parTransId="{8654F7B2-64B5-43AB-84B7-3BE90C721C3A}" sibTransId="{8217B971-009B-47F1-B6F0-E047AFFAE345}"/>
    <dgm:cxn modelId="{489A9117-A3E3-4F35-B387-6618B534699D}" type="presOf" srcId="{650B07ED-5477-424C-8DC7-21E29DA9B2CA}" destId="{84C8FDDF-51A2-4ED1-A862-3B3D98F7D3CA}" srcOrd="0" destOrd="0" presId="urn:microsoft.com/office/officeart/2005/8/layout/process2"/>
    <dgm:cxn modelId="{1BDE3D25-C6D5-437A-B6E0-5DDA630A5597}" srcId="{50F131DB-C1BB-484E-A30F-922CA74E0F35}" destId="{650B07ED-5477-424C-8DC7-21E29DA9B2CA}" srcOrd="1" destOrd="0" parTransId="{C8AC1045-0163-49A8-8556-9F4BD3BA6D44}" sibTransId="{8F5B1026-6E15-4E2B-9642-4E6DC0124069}"/>
    <dgm:cxn modelId="{E876B63A-1854-4853-8B5B-CBFEB1C95652}" type="presOf" srcId="{8F5B1026-6E15-4E2B-9642-4E6DC0124069}" destId="{8C1AC37B-D197-4BB2-B2FB-92B0D1E27E45}" srcOrd="0" destOrd="0" presId="urn:microsoft.com/office/officeart/2005/8/layout/process2"/>
    <dgm:cxn modelId="{71AEB741-6BFE-4E65-9DEC-7FE7B4CFA1C6}" type="presOf" srcId="{8F5B1026-6E15-4E2B-9642-4E6DC0124069}" destId="{4634ABF0-43B7-4672-B995-D541B559FAE3}" srcOrd="1" destOrd="0" presId="urn:microsoft.com/office/officeart/2005/8/layout/process2"/>
    <dgm:cxn modelId="{7AF5736E-0F0B-4546-96C4-56584282027C}" type="presOf" srcId="{E4623F76-D715-42BE-957B-FAF1C76CDF0C}" destId="{056D9B73-F7CF-4854-95AA-FCC9EFB69511}" srcOrd="1" destOrd="0" presId="urn:microsoft.com/office/officeart/2005/8/layout/process2"/>
    <dgm:cxn modelId="{090BAF8E-322F-4928-B423-1F3D33928577}" type="presOf" srcId="{79C3CD1D-971C-4988-AF1D-1A8D674D4603}" destId="{D1C56911-2F49-477A-B98C-CE2366237FEC}" srcOrd="0" destOrd="0" presId="urn:microsoft.com/office/officeart/2005/8/layout/process2"/>
    <dgm:cxn modelId="{087CEABE-05D3-404A-9002-9806042D4954}" srcId="{50F131DB-C1BB-484E-A30F-922CA74E0F35}" destId="{79C3CD1D-971C-4988-AF1D-1A8D674D4603}" srcOrd="0" destOrd="0" parTransId="{C7820756-D084-450B-BBCC-6EEE38000EDA}" sibTransId="{E4623F76-D715-42BE-957B-FAF1C76CDF0C}"/>
    <dgm:cxn modelId="{4D2D5CCA-6441-40B4-B103-3DC23916BD68}" type="presParOf" srcId="{C9F744DA-924A-40AF-80E4-BA43AA0D1196}" destId="{D1C56911-2F49-477A-B98C-CE2366237FEC}" srcOrd="0" destOrd="0" presId="urn:microsoft.com/office/officeart/2005/8/layout/process2"/>
    <dgm:cxn modelId="{0988C4A2-FB7F-48D8-93D5-AB564AACAB13}" type="presParOf" srcId="{C9F744DA-924A-40AF-80E4-BA43AA0D1196}" destId="{2A7E9D3E-0CDB-4165-9CD4-EE9254CADFF2}" srcOrd="1" destOrd="0" presId="urn:microsoft.com/office/officeart/2005/8/layout/process2"/>
    <dgm:cxn modelId="{0A6E6E1E-0E6C-441F-AFEA-BACE34F94189}" type="presParOf" srcId="{2A7E9D3E-0CDB-4165-9CD4-EE9254CADFF2}" destId="{056D9B73-F7CF-4854-95AA-FCC9EFB69511}" srcOrd="0" destOrd="0" presId="urn:microsoft.com/office/officeart/2005/8/layout/process2"/>
    <dgm:cxn modelId="{835413F8-375C-4AC9-931A-031CB8ED7A16}" type="presParOf" srcId="{C9F744DA-924A-40AF-80E4-BA43AA0D1196}" destId="{84C8FDDF-51A2-4ED1-A862-3B3D98F7D3CA}" srcOrd="2" destOrd="0" presId="urn:microsoft.com/office/officeart/2005/8/layout/process2"/>
    <dgm:cxn modelId="{4F9105A1-154F-4628-8272-C4ECC91F3201}" type="presParOf" srcId="{C9F744DA-924A-40AF-80E4-BA43AA0D1196}" destId="{8C1AC37B-D197-4BB2-B2FB-92B0D1E27E45}" srcOrd="3" destOrd="0" presId="urn:microsoft.com/office/officeart/2005/8/layout/process2"/>
    <dgm:cxn modelId="{AB5C6866-50F4-4001-BE43-35C4184D05AE}" type="presParOf" srcId="{8C1AC37B-D197-4BB2-B2FB-92B0D1E27E45}" destId="{4634ABF0-43B7-4672-B995-D541B559FAE3}" srcOrd="0" destOrd="0" presId="urn:microsoft.com/office/officeart/2005/8/layout/process2"/>
    <dgm:cxn modelId="{61A71DCA-A9B6-41A6-B73B-07113A59692E}" type="presParOf" srcId="{C9F744DA-924A-40AF-80E4-BA43AA0D1196}" destId="{DED8879E-7F6F-49F3-A6BC-A84E7F85692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3BD15-0EA0-4224-8278-894510B7F35C}">
      <dsp:nvSpPr>
        <dsp:cNvPr id="0" name=""/>
        <dsp:cNvSpPr/>
      </dsp:nvSpPr>
      <dsp:spPr>
        <a:xfrm>
          <a:off x="603907" y="0"/>
          <a:ext cx="4272898" cy="1125073"/>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Unexpectedly large values encountered during alignment of “inertial platform”</a:t>
          </a:r>
        </a:p>
      </dsp:txBody>
      <dsp:txXfrm>
        <a:off x="636859" y="32952"/>
        <a:ext cx="4206994" cy="1059169"/>
      </dsp:txXfrm>
    </dsp:sp>
    <dsp:sp modelId="{3C5874DE-0644-4E56-9FC2-99FFAF4AF33C}">
      <dsp:nvSpPr>
        <dsp:cNvPr id="0" name=""/>
        <dsp:cNvSpPr/>
      </dsp:nvSpPr>
      <dsp:spPr>
        <a:xfrm rot="5402587">
          <a:off x="2588871" y="1168648"/>
          <a:ext cx="301707" cy="46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600250" y="1250309"/>
        <a:ext cx="279018" cy="211195"/>
      </dsp:txXfrm>
    </dsp:sp>
    <dsp:sp modelId="{B764830E-6CD2-40E1-B78C-39EE41A5CDDA}">
      <dsp:nvSpPr>
        <dsp:cNvPr id="0" name=""/>
        <dsp:cNvSpPr/>
      </dsp:nvSpPr>
      <dsp:spPr>
        <a:xfrm>
          <a:off x="4" y="1694332"/>
          <a:ext cx="5478152" cy="1125073"/>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Attempt to convert overly large 64-bit value into a 16-bit value</a:t>
          </a:r>
        </a:p>
      </dsp:txBody>
      <dsp:txXfrm>
        <a:off x="32956" y="1727284"/>
        <a:ext cx="5412248" cy="1059169"/>
      </dsp:txXfrm>
    </dsp:sp>
    <dsp:sp modelId="{ADB06480-9042-4A32-9B19-57C1EAF1D308}">
      <dsp:nvSpPr>
        <dsp:cNvPr id="0" name=""/>
        <dsp:cNvSpPr/>
      </dsp:nvSpPr>
      <dsp:spPr>
        <a:xfrm rot="5287913">
          <a:off x="2600974" y="2891238"/>
          <a:ext cx="332763" cy="46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626219" y="2957398"/>
        <a:ext cx="279018" cy="232934"/>
      </dsp:txXfrm>
    </dsp:sp>
    <dsp:sp modelId="{94191786-08BD-4C34-9C83-81360E1E9225}">
      <dsp:nvSpPr>
        <dsp:cNvPr id="0" name=""/>
        <dsp:cNvSpPr/>
      </dsp:nvSpPr>
      <dsp:spPr>
        <a:xfrm>
          <a:off x="1858682" y="3446927"/>
          <a:ext cx="1875122" cy="1125073"/>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Software exception</a:t>
          </a:r>
        </a:p>
      </dsp:txBody>
      <dsp:txXfrm>
        <a:off x="1891634" y="3479879"/>
        <a:ext cx="1809218" cy="1059169"/>
      </dsp:txXfrm>
    </dsp:sp>
    <dsp:sp modelId="{60E99FAA-687C-4272-A827-59940B339321}">
      <dsp:nvSpPr>
        <dsp:cNvPr id="0" name=""/>
        <dsp:cNvSpPr/>
      </dsp:nvSpPr>
      <dsp:spPr>
        <a:xfrm rot="21599996">
          <a:off x="3924780" y="3776947"/>
          <a:ext cx="460076" cy="46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924780" y="3869953"/>
        <a:ext cx="322053" cy="279018"/>
      </dsp:txXfrm>
    </dsp:sp>
    <dsp:sp modelId="{8D1B0C6A-4FEC-4B96-B36F-C2BC9A4610F8}">
      <dsp:nvSpPr>
        <dsp:cNvPr id="0" name=""/>
        <dsp:cNvSpPr/>
      </dsp:nvSpPr>
      <dsp:spPr>
        <a:xfrm>
          <a:off x="4601875" y="3446923"/>
          <a:ext cx="3094327" cy="1125073"/>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Guidance system (hardware) shutdown</a:t>
          </a:r>
        </a:p>
      </dsp:txBody>
      <dsp:txXfrm>
        <a:off x="4634827" y="3479875"/>
        <a:ext cx="3028423" cy="1059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56911-2F49-477A-B98C-CE2366237FEC}">
      <dsp:nvSpPr>
        <dsp:cNvPr id="0" name=""/>
        <dsp:cNvSpPr/>
      </dsp:nvSpPr>
      <dsp:spPr>
        <a:xfrm>
          <a:off x="1756094" y="55"/>
          <a:ext cx="4641210" cy="2076450"/>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7030A0"/>
              </a:solidFill>
            </a:rPr>
            <a:t>Fault</a:t>
          </a:r>
          <a:r>
            <a:rPr lang="en-US" sz="1900" kern="1200" dirty="0"/>
            <a:t>: cause of error</a:t>
          </a:r>
        </a:p>
        <a:p>
          <a:pPr marL="0" lvl="0" indent="0" algn="ctr" defTabSz="844550">
            <a:lnSpc>
              <a:spcPct val="90000"/>
            </a:lnSpc>
            <a:spcBef>
              <a:spcPct val="0"/>
            </a:spcBef>
            <a:spcAft>
              <a:spcPct val="35000"/>
            </a:spcAft>
            <a:buNone/>
          </a:pPr>
          <a:r>
            <a:rPr lang="en-US" sz="1900" kern="1200" dirty="0"/>
            <a:t>- Misinterpreted software requirements</a:t>
          </a:r>
        </a:p>
        <a:p>
          <a:pPr marL="0" lvl="0" indent="0" algn="ctr" defTabSz="844550">
            <a:lnSpc>
              <a:spcPct val="90000"/>
            </a:lnSpc>
            <a:spcBef>
              <a:spcPct val="0"/>
            </a:spcBef>
            <a:spcAft>
              <a:spcPct val="35000"/>
            </a:spcAft>
            <a:buNone/>
          </a:pPr>
          <a:r>
            <a:rPr lang="en-US" sz="1900" kern="1200" dirty="0"/>
            <a:t>- Code defects: code doesn’t implement required behavior</a:t>
          </a:r>
        </a:p>
      </dsp:txBody>
      <dsp:txXfrm>
        <a:off x="1816911" y="60872"/>
        <a:ext cx="4519576" cy="1954816"/>
      </dsp:txXfrm>
    </dsp:sp>
    <dsp:sp modelId="{2A7E9D3E-0CDB-4165-9CD4-EE9254CADFF2}">
      <dsp:nvSpPr>
        <dsp:cNvPr id="0" name=""/>
        <dsp:cNvSpPr/>
      </dsp:nvSpPr>
      <dsp:spPr>
        <a:xfrm rot="5400000">
          <a:off x="3887397" y="2101746"/>
          <a:ext cx="378604" cy="4543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3940402" y="2139607"/>
        <a:ext cx="272595" cy="265023"/>
      </dsp:txXfrm>
    </dsp:sp>
    <dsp:sp modelId="{84C8FDDF-51A2-4ED1-A862-3B3D98F7D3CA}">
      <dsp:nvSpPr>
        <dsp:cNvPr id="0" name=""/>
        <dsp:cNvSpPr/>
      </dsp:nvSpPr>
      <dsp:spPr>
        <a:xfrm>
          <a:off x="1705155" y="2581312"/>
          <a:ext cx="4743088" cy="1009612"/>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7030A0"/>
              </a:solidFill>
            </a:rPr>
            <a:t>Error</a:t>
          </a:r>
          <a:r>
            <a:rPr lang="en-US" sz="1800" kern="1200" dirty="0"/>
            <a:t>: dangerous state,</a:t>
          </a:r>
        </a:p>
        <a:p>
          <a:pPr marL="0" lvl="0" indent="0" algn="ctr" defTabSz="800100">
            <a:lnSpc>
              <a:spcPct val="90000"/>
            </a:lnSpc>
            <a:spcBef>
              <a:spcPct val="0"/>
            </a:spcBef>
            <a:spcAft>
              <a:spcPct val="35000"/>
            </a:spcAft>
            <a:buNone/>
          </a:pPr>
          <a:r>
            <a:rPr lang="en-US" sz="1800" kern="1200" dirty="0"/>
            <a:t>from which failure is possible</a:t>
          </a:r>
        </a:p>
      </dsp:txBody>
      <dsp:txXfrm>
        <a:off x="1734726" y="2610883"/>
        <a:ext cx="4683946" cy="950470"/>
      </dsp:txXfrm>
    </dsp:sp>
    <dsp:sp modelId="{8C1AC37B-D197-4BB2-B2FB-92B0D1E27E45}">
      <dsp:nvSpPr>
        <dsp:cNvPr id="0" name=""/>
        <dsp:cNvSpPr/>
      </dsp:nvSpPr>
      <dsp:spPr>
        <a:xfrm rot="5400000">
          <a:off x="3887397" y="3616165"/>
          <a:ext cx="378604" cy="4543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3940402" y="3654026"/>
        <a:ext cx="272595" cy="265023"/>
      </dsp:txXfrm>
    </dsp:sp>
    <dsp:sp modelId="{DED8879E-7F6F-49F3-A6BC-A84E7F85692D}">
      <dsp:nvSpPr>
        <dsp:cNvPr id="0" name=""/>
        <dsp:cNvSpPr/>
      </dsp:nvSpPr>
      <dsp:spPr>
        <a:xfrm>
          <a:off x="1702520" y="4095731"/>
          <a:ext cx="4748358" cy="1009612"/>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7030A0"/>
              </a:solidFill>
            </a:rPr>
            <a:t>Failure</a:t>
          </a:r>
          <a:r>
            <a:rPr lang="en-US" sz="1800" kern="1200" dirty="0"/>
            <a:t>: unacceptable system behavior</a:t>
          </a:r>
        </a:p>
      </dsp:txBody>
      <dsp:txXfrm>
        <a:off x="1732091" y="4125302"/>
        <a:ext cx="4689216" cy="950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56911-2F49-477A-B98C-CE2366237FEC}">
      <dsp:nvSpPr>
        <dsp:cNvPr id="0" name=""/>
        <dsp:cNvSpPr/>
      </dsp:nvSpPr>
      <dsp:spPr>
        <a:xfrm>
          <a:off x="1933675" y="2"/>
          <a:ext cx="4496460" cy="1473972"/>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Fault</a:t>
          </a:r>
          <a:r>
            <a:rPr lang="en-US" sz="1500" kern="1200" dirty="0"/>
            <a:t>: memory device fails</a:t>
          </a:r>
        </a:p>
        <a:p>
          <a:pPr marL="0" lvl="0" indent="0" algn="ctr" defTabSz="666750">
            <a:lnSpc>
              <a:spcPct val="90000"/>
            </a:lnSpc>
            <a:spcBef>
              <a:spcPct val="0"/>
            </a:spcBef>
            <a:spcAft>
              <a:spcPct val="35000"/>
            </a:spcAft>
            <a:buNone/>
          </a:pPr>
          <a:r>
            <a:rPr lang="en-US" sz="1500" kern="1200" dirty="0"/>
            <a:t>- Note: failure of component means fault at higher level</a:t>
          </a:r>
        </a:p>
        <a:p>
          <a:pPr marL="0" lvl="0" indent="0" algn="ctr" defTabSz="666750">
            <a:lnSpc>
              <a:spcPct val="90000"/>
            </a:lnSpc>
            <a:spcBef>
              <a:spcPct val="0"/>
            </a:spcBef>
            <a:spcAft>
              <a:spcPct val="35000"/>
            </a:spcAft>
            <a:buNone/>
          </a:pPr>
          <a:r>
            <a:rPr lang="en-US" sz="1500" kern="1200" dirty="0"/>
            <a:t>- If memory device not used, fault remains hidden</a:t>
          </a:r>
        </a:p>
      </dsp:txBody>
      <dsp:txXfrm>
        <a:off x="1976846" y="43173"/>
        <a:ext cx="4410118" cy="1387630"/>
      </dsp:txXfrm>
    </dsp:sp>
    <dsp:sp modelId="{2A7E9D3E-0CDB-4165-9CD4-EE9254CADFF2}">
      <dsp:nvSpPr>
        <dsp:cNvPr id="0" name=""/>
        <dsp:cNvSpPr/>
      </dsp:nvSpPr>
      <dsp:spPr>
        <a:xfrm rot="5523566">
          <a:off x="3933283" y="1502477"/>
          <a:ext cx="423929" cy="507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995173" y="1544488"/>
        <a:ext cx="304721" cy="296750"/>
      </dsp:txXfrm>
    </dsp:sp>
    <dsp:sp modelId="{84C8FDDF-51A2-4ED1-A862-3B3D98F7D3CA}">
      <dsp:nvSpPr>
        <dsp:cNvPr id="0" name=""/>
        <dsp:cNvSpPr/>
      </dsp:nvSpPr>
      <dsp:spPr>
        <a:xfrm>
          <a:off x="1904029" y="2038850"/>
          <a:ext cx="4421540" cy="1128598"/>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Error</a:t>
          </a:r>
          <a:r>
            <a:rPr lang="en-US" sz="1500" kern="1200" dirty="0"/>
            <a:t>: attempt at memory access is unsuccessful</a:t>
          </a:r>
        </a:p>
        <a:p>
          <a:pPr marL="0" lvl="0" indent="0" algn="ctr" defTabSz="666750">
            <a:lnSpc>
              <a:spcPct val="90000"/>
            </a:lnSpc>
            <a:spcBef>
              <a:spcPct val="0"/>
            </a:spcBef>
            <a:spcAft>
              <a:spcPct val="35000"/>
            </a:spcAft>
            <a:buNone/>
          </a:pPr>
          <a:r>
            <a:rPr lang="en-US" sz="1500" kern="1200" dirty="0"/>
            <a:t>- Now, presence of fault is evident</a:t>
          </a:r>
        </a:p>
        <a:p>
          <a:pPr marL="0" lvl="0" indent="0" algn="ctr" defTabSz="666750">
            <a:lnSpc>
              <a:spcPct val="90000"/>
            </a:lnSpc>
            <a:spcBef>
              <a:spcPct val="0"/>
            </a:spcBef>
            <a:spcAft>
              <a:spcPct val="35000"/>
            </a:spcAft>
            <a:buNone/>
          </a:pPr>
          <a:r>
            <a:rPr lang="en-US" sz="1500" kern="1200" dirty="0"/>
            <a:t>- But, software may be able to handle it “gracefully”</a:t>
          </a:r>
        </a:p>
      </dsp:txBody>
      <dsp:txXfrm>
        <a:off x="1937085" y="2071906"/>
        <a:ext cx="4355428" cy="1062486"/>
      </dsp:txXfrm>
    </dsp:sp>
    <dsp:sp modelId="{8C1AC37B-D197-4BB2-B2FB-92B0D1E27E45}">
      <dsp:nvSpPr>
        <dsp:cNvPr id="0" name=""/>
        <dsp:cNvSpPr/>
      </dsp:nvSpPr>
      <dsp:spPr>
        <a:xfrm rot="5400000">
          <a:off x="3903187" y="3195663"/>
          <a:ext cx="423224" cy="507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962439" y="3237986"/>
        <a:ext cx="304721" cy="296257"/>
      </dsp:txXfrm>
    </dsp:sp>
    <dsp:sp modelId="{DED8879E-7F6F-49F3-A6BC-A84E7F85692D}">
      <dsp:nvSpPr>
        <dsp:cNvPr id="0" name=""/>
        <dsp:cNvSpPr/>
      </dsp:nvSpPr>
      <dsp:spPr>
        <a:xfrm>
          <a:off x="1840867" y="3731747"/>
          <a:ext cx="4547864" cy="1128598"/>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Failure</a:t>
          </a:r>
          <a:r>
            <a:rPr lang="en-US" sz="1500" kern="1200" dirty="0"/>
            <a:t>: unsuccessful memory access results in computing an “out of bounds” value</a:t>
          </a:r>
        </a:p>
      </dsp:txBody>
      <dsp:txXfrm>
        <a:off x="1873923" y="3764803"/>
        <a:ext cx="4481752" cy="10624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6FDE8D-561D-FDCE-0827-2F39A8C565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93FD222-4E81-ACC7-A3AF-B3B15754B7D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8BE67A8-8CEA-4241-B02C-64D8C8816D94}" type="datetimeFigureOut">
              <a:rPr lang="en-US"/>
              <a:pPr>
                <a:defRPr/>
              </a:pPr>
              <a:t>3/30/2023</a:t>
            </a:fld>
            <a:endParaRPr lang="en-US"/>
          </a:p>
        </p:txBody>
      </p:sp>
      <p:sp>
        <p:nvSpPr>
          <p:cNvPr id="4" name="Slide Image Placeholder 3">
            <a:extLst>
              <a:ext uri="{FF2B5EF4-FFF2-40B4-BE49-F238E27FC236}">
                <a16:creationId xmlns:a16="http://schemas.microsoft.com/office/drawing/2014/main" id="{4FF278C1-4940-B462-D9BD-F4ECD17A8B1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E3D6549-208B-0A5D-3C1E-C0A215C57E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DAB1E88-8FFE-E94B-C05A-6605B9BD994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BFD032C3-BBD1-C6E5-8E80-F53E4291A29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C52A596-05F4-4005-BDEE-D24058C4492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53444626-ED14-80F7-5154-D7ABA05672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3772C7AB-4D9B-1DE1-BF35-27E91C00EE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1502C1FA-EC43-01C0-C3FA-4F8F599B1A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0729FE-78F3-4698-AB9E-ABD29701DC88}"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E0AEE0-C14E-8438-425E-BC872D806A7D}"/>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a:extLst>
              <a:ext uri="{FF2B5EF4-FFF2-40B4-BE49-F238E27FC236}">
                <a16:creationId xmlns:a16="http://schemas.microsoft.com/office/drawing/2014/main" id="{E7CA963E-B036-CEDE-54D6-0862A121FC89}"/>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2329BDF6-CD6C-5732-4550-3842FEF8E782}"/>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058F9A2-864F-5038-3754-3C184727191D}"/>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5FE075C5-84C7-C768-1B53-8CFE9E65AA5C}"/>
              </a:ext>
            </a:extLst>
          </p:cNvPr>
          <p:cNvSpPr>
            <a:spLocks noGrp="1"/>
          </p:cNvSpPr>
          <p:nvPr>
            <p:ph type="dt" sz="half" idx="10"/>
          </p:nvPr>
        </p:nvSpPr>
        <p:spPr>
          <a:xfrm>
            <a:off x="6400800" y="6354763"/>
            <a:ext cx="2286000" cy="366712"/>
          </a:xfrm>
        </p:spPr>
        <p:txBody>
          <a:bodyPr/>
          <a:lstStyle>
            <a:lvl1pPr>
              <a:defRPr sz="1400"/>
            </a:lvl1pPr>
          </a:lstStyle>
          <a:p>
            <a:pPr>
              <a:defRPr/>
            </a:pPr>
            <a:fld id="{6A4C34B6-E272-45F3-B928-D909DAA3B7DA}" type="datetime1">
              <a:rPr lang="en-US"/>
              <a:pPr>
                <a:defRPr/>
              </a:pPr>
              <a:t>3/30/2023</a:t>
            </a:fld>
            <a:endParaRPr lang="en-US"/>
          </a:p>
        </p:txBody>
      </p:sp>
      <p:sp>
        <p:nvSpPr>
          <p:cNvPr id="7" name="Footer Placeholder 16">
            <a:extLst>
              <a:ext uri="{FF2B5EF4-FFF2-40B4-BE49-F238E27FC236}">
                <a16:creationId xmlns:a16="http://schemas.microsoft.com/office/drawing/2014/main" id="{0B3C81D0-FCA9-1AA5-0B40-7A51019B1164}"/>
              </a:ext>
            </a:extLst>
          </p:cNvPr>
          <p:cNvSpPr>
            <a:spLocks noGrp="1"/>
          </p:cNvSpPr>
          <p:nvPr>
            <p:ph type="ftr" sz="quarter" idx="11"/>
          </p:nvPr>
        </p:nvSpPr>
        <p:spPr>
          <a:xfrm>
            <a:off x="2898775" y="6354763"/>
            <a:ext cx="3475038" cy="366712"/>
          </a:xfrm>
        </p:spPr>
        <p:txBody>
          <a:bodyPr/>
          <a:lstStyle>
            <a:lvl1pPr>
              <a:defRPr/>
            </a:lvl1pPr>
          </a:lstStyle>
          <a:p>
            <a:pPr>
              <a:defRPr/>
            </a:pPr>
            <a:r>
              <a:rPr lang="en-US"/>
              <a:t>CS 3090: Safety Critical Programming in C</a:t>
            </a:r>
          </a:p>
        </p:txBody>
      </p:sp>
      <p:sp>
        <p:nvSpPr>
          <p:cNvPr id="10" name="Slide Number Placeholder 28">
            <a:extLst>
              <a:ext uri="{FF2B5EF4-FFF2-40B4-BE49-F238E27FC236}">
                <a16:creationId xmlns:a16="http://schemas.microsoft.com/office/drawing/2014/main" id="{A6E051BF-E090-F845-9B60-73617821AD28}"/>
              </a:ext>
            </a:extLst>
          </p:cNvPr>
          <p:cNvSpPr>
            <a:spLocks noGrp="1"/>
          </p:cNvSpPr>
          <p:nvPr>
            <p:ph type="sldNum" sz="quarter" idx="12"/>
          </p:nvPr>
        </p:nvSpPr>
        <p:spPr>
          <a:xfrm>
            <a:off x="1216025" y="6354763"/>
            <a:ext cx="1219200" cy="366712"/>
          </a:xfrm>
        </p:spPr>
        <p:txBody>
          <a:bodyPr/>
          <a:lstStyle>
            <a:lvl1pPr>
              <a:defRPr/>
            </a:lvl1pPr>
          </a:lstStyle>
          <a:p>
            <a:fld id="{D78ABDA5-B6B4-4C87-84C3-D7F269DC3284}" type="slidenum">
              <a:rPr lang="en-US" altLang="en-US"/>
              <a:pPr/>
              <a:t>‹#›</a:t>
            </a:fld>
            <a:endParaRPr lang="en-US" altLang="en-US"/>
          </a:p>
        </p:txBody>
      </p:sp>
    </p:spTree>
    <p:extLst>
      <p:ext uri="{BB962C8B-B14F-4D97-AF65-F5344CB8AC3E}">
        <p14:creationId xmlns:p14="http://schemas.microsoft.com/office/powerpoint/2010/main" val="167032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2B0AB8ED-5094-3951-A394-FA2277DE2646}"/>
              </a:ext>
            </a:extLst>
          </p:cNvPr>
          <p:cNvSpPr>
            <a:spLocks noGrp="1"/>
          </p:cNvSpPr>
          <p:nvPr>
            <p:ph type="dt" sz="half" idx="10"/>
          </p:nvPr>
        </p:nvSpPr>
        <p:spPr/>
        <p:txBody>
          <a:bodyPr/>
          <a:lstStyle>
            <a:lvl1pPr>
              <a:defRPr/>
            </a:lvl1pPr>
          </a:lstStyle>
          <a:p>
            <a:pPr>
              <a:defRPr/>
            </a:pPr>
            <a:fld id="{C6E576F3-9674-4835-8634-F9CB7104CF59}" type="datetime1">
              <a:rPr lang="en-US"/>
              <a:pPr>
                <a:defRPr/>
              </a:pPr>
              <a:t>3/30/2023</a:t>
            </a:fld>
            <a:endParaRPr lang="en-US"/>
          </a:p>
        </p:txBody>
      </p:sp>
      <p:sp>
        <p:nvSpPr>
          <p:cNvPr id="5" name="Footer Placeholder 2">
            <a:extLst>
              <a:ext uri="{FF2B5EF4-FFF2-40B4-BE49-F238E27FC236}">
                <a16:creationId xmlns:a16="http://schemas.microsoft.com/office/drawing/2014/main" id="{C5E716B7-6139-D3B6-48DB-4AD7183A90D7}"/>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6" name="Slide Number Placeholder 22">
            <a:extLst>
              <a:ext uri="{FF2B5EF4-FFF2-40B4-BE49-F238E27FC236}">
                <a16:creationId xmlns:a16="http://schemas.microsoft.com/office/drawing/2014/main" id="{DDCC2B5C-4A4C-D6BA-D39E-F9C666BD52A0}"/>
              </a:ext>
            </a:extLst>
          </p:cNvPr>
          <p:cNvSpPr>
            <a:spLocks noGrp="1"/>
          </p:cNvSpPr>
          <p:nvPr>
            <p:ph type="sldNum" sz="quarter" idx="12"/>
          </p:nvPr>
        </p:nvSpPr>
        <p:spPr/>
        <p:txBody>
          <a:bodyPr/>
          <a:lstStyle>
            <a:lvl1pPr>
              <a:defRPr/>
            </a:lvl1pPr>
          </a:lstStyle>
          <a:p>
            <a:fld id="{3FE84972-F8F6-41DD-9813-6675EA178BB4}" type="slidenum">
              <a:rPr lang="en-US" altLang="en-US"/>
              <a:pPr/>
              <a:t>‹#›</a:t>
            </a:fld>
            <a:endParaRPr lang="en-US" altLang="en-US"/>
          </a:p>
        </p:txBody>
      </p:sp>
    </p:spTree>
    <p:extLst>
      <p:ext uri="{BB962C8B-B14F-4D97-AF65-F5344CB8AC3E}">
        <p14:creationId xmlns:p14="http://schemas.microsoft.com/office/powerpoint/2010/main" val="178115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734A1CC9-BCF6-2701-9DC0-88F273B4FB36}"/>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AFFAD9DA-9DD1-40C9-3873-63D94872B3F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12">
            <a:extLst>
              <a:ext uri="{FF2B5EF4-FFF2-40B4-BE49-F238E27FC236}">
                <a16:creationId xmlns:a16="http://schemas.microsoft.com/office/drawing/2014/main" id="{A513D7B2-9C1C-4419-6358-143C7163AD77}"/>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5C0C468-FFF2-7870-5274-19A2681A79E1}"/>
              </a:ext>
            </a:extLst>
          </p:cNvPr>
          <p:cNvSpPr>
            <a:spLocks noGrp="1"/>
          </p:cNvSpPr>
          <p:nvPr>
            <p:ph type="dt" sz="half" idx="10"/>
          </p:nvPr>
        </p:nvSpPr>
        <p:spPr/>
        <p:txBody>
          <a:bodyPr/>
          <a:lstStyle>
            <a:lvl1pPr>
              <a:defRPr/>
            </a:lvl1pPr>
          </a:lstStyle>
          <a:p>
            <a:pPr>
              <a:defRPr/>
            </a:pPr>
            <a:fld id="{F289AC04-C50A-42B3-9023-C7897711F8BB}" type="datetime1">
              <a:rPr lang="en-US"/>
              <a:pPr>
                <a:defRPr/>
              </a:pPr>
              <a:t>3/30/2023</a:t>
            </a:fld>
            <a:endParaRPr lang="en-US"/>
          </a:p>
        </p:txBody>
      </p:sp>
      <p:sp>
        <p:nvSpPr>
          <p:cNvPr id="8" name="Footer Placeholder 4">
            <a:extLst>
              <a:ext uri="{FF2B5EF4-FFF2-40B4-BE49-F238E27FC236}">
                <a16:creationId xmlns:a16="http://schemas.microsoft.com/office/drawing/2014/main" id="{17EDC4AD-6663-B919-DF02-65FAB9F0BB33}"/>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9" name="Slide Number Placeholder 5">
            <a:extLst>
              <a:ext uri="{FF2B5EF4-FFF2-40B4-BE49-F238E27FC236}">
                <a16:creationId xmlns:a16="http://schemas.microsoft.com/office/drawing/2014/main" id="{F6537FDA-ED08-430D-6088-22C575172D17}"/>
              </a:ext>
            </a:extLst>
          </p:cNvPr>
          <p:cNvSpPr>
            <a:spLocks noGrp="1"/>
          </p:cNvSpPr>
          <p:nvPr>
            <p:ph type="sldNum" sz="quarter" idx="12"/>
          </p:nvPr>
        </p:nvSpPr>
        <p:spPr/>
        <p:txBody>
          <a:bodyPr/>
          <a:lstStyle>
            <a:lvl1pPr>
              <a:defRPr/>
            </a:lvl1pPr>
          </a:lstStyle>
          <a:p>
            <a:fld id="{9C8BC4B7-1271-4EB7-8EE1-C7DB76CF5D88}" type="slidenum">
              <a:rPr lang="en-US" altLang="en-US"/>
              <a:pPr/>
              <a:t>‹#›</a:t>
            </a:fld>
            <a:endParaRPr lang="en-US" altLang="en-US"/>
          </a:p>
        </p:txBody>
      </p:sp>
    </p:spTree>
    <p:extLst>
      <p:ext uri="{BB962C8B-B14F-4D97-AF65-F5344CB8AC3E}">
        <p14:creationId xmlns:p14="http://schemas.microsoft.com/office/powerpoint/2010/main" val="91393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D05DEDB-648F-5CF9-ED5B-EF9773A69439}"/>
              </a:ext>
            </a:extLst>
          </p:cNvPr>
          <p:cNvSpPr>
            <a:spLocks noGrp="1"/>
          </p:cNvSpPr>
          <p:nvPr>
            <p:ph type="dt" sz="half" idx="10"/>
          </p:nvPr>
        </p:nvSpPr>
        <p:spPr/>
        <p:txBody>
          <a:bodyPr/>
          <a:lstStyle>
            <a:lvl1pPr>
              <a:defRPr/>
            </a:lvl1pPr>
          </a:lstStyle>
          <a:p>
            <a:pPr>
              <a:defRPr/>
            </a:pPr>
            <a:fld id="{59DAA4C3-DDBF-422F-9D05-AEE0E8A1F2B2}" type="datetime1">
              <a:rPr lang="en-US"/>
              <a:pPr>
                <a:defRPr/>
              </a:pPr>
              <a:t>3/30/2023</a:t>
            </a:fld>
            <a:endParaRPr lang="en-US"/>
          </a:p>
        </p:txBody>
      </p:sp>
      <p:sp>
        <p:nvSpPr>
          <p:cNvPr id="4" name="Footer Placeholder 2">
            <a:extLst>
              <a:ext uri="{FF2B5EF4-FFF2-40B4-BE49-F238E27FC236}">
                <a16:creationId xmlns:a16="http://schemas.microsoft.com/office/drawing/2014/main" id="{DAF5CCA9-4740-B356-4F86-75EEDE89AB78}"/>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5" name="Slide Number Placeholder 22">
            <a:extLst>
              <a:ext uri="{FF2B5EF4-FFF2-40B4-BE49-F238E27FC236}">
                <a16:creationId xmlns:a16="http://schemas.microsoft.com/office/drawing/2014/main" id="{11B105FA-DA97-BA80-D739-6D80BD5559ED}"/>
              </a:ext>
            </a:extLst>
          </p:cNvPr>
          <p:cNvSpPr>
            <a:spLocks noGrp="1"/>
          </p:cNvSpPr>
          <p:nvPr>
            <p:ph type="sldNum" sz="quarter" idx="12"/>
          </p:nvPr>
        </p:nvSpPr>
        <p:spPr/>
        <p:txBody>
          <a:bodyPr/>
          <a:lstStyle>
            <a:lvl1pPr>
              <a:defRPr/>
            </a:lvl1pPr>
          </a:lstStyle>
          <a:p>
            <a:fld id="{75CF39CA-FA16-443A-ACD9-4DBD8DBCE5B6}" type="slidenum">
              <a:rPr lang="en-US" altLang="en-US"/>
              <a:pPr/>
              <a:t>‹#›</a:t>
            </a:fld>
            <a:endParaRPr lang="en-US" altLang="en-US"/>
          </a:p>
        </p:txBody>
      </p:sp>
    </p:spTree>
    <p:extLst>
      <p:ext uri="{BB962C8B-B14F-4D97-AF65-F5344CB8AC3E}">
        <p14:creationId xmlns:p14="http://schemas.microsoft.com/office/powerpoint/2010/main" val="288938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79CBFE-6C3F-74FE-ADAE-06165E1B9A32}"/>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61E6906B-05E1-8B55-74A2-F1F5DB6DCE79}"/>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4C30F5D0-9007-9EB4-5A62-4E6A38396859}"/>
              </a:ext>
            </a:extLst>
          </p:cNvPr>
          <p:cNvSpPr>
            <a:spLocks noGrp="1"/>
          </p:cNvSpPr>
          <p:nvPr>
            <p:ph type="dt" sz="half" idx="10"/>
          </p:nvPr>
        </p:nvSpPr>
        <p:spPr>
          <a:xfrm>
            <a:off x="6400800" y="6354763"/>
            <a:ext cx="2286000" cy="366712"/>
          </a:xfrm>
        </p:spPr>
        <p:txBody>
          <a:bodyPr/>
          <a:lstStyle>
            <a:lvl1pPr>
              <a:defRPr/>
            </a:lvl1pPr>
          </a:lstStyle>
          <a:p>
            <a:pPr>
              <a:defRPr/>
            </a:pPr>
            <a:fld id="{925187D0-CE4B-42C8-9D7A-92DCDA76F7B6}" type="datetime1">
              <a:rPr lang="en-US"/>
              <a:pPr>
                <a:defRPr/>
              </a:pPr>
              <a:t>3/30/2023</a:t>
            </a:fld>
            <a:endParaRPr lang="en-US"/>
          </a:p>
        </p:txBody>
      </p:sp>
      <p:sp>
        <p:nvSpPr>
          <p:cNvPr id="7" name="Footer Placeholder 4">
            <a:extLst>
              <a:ext uri="{FF2B5EF4-FFF2-40B4-BE49-F238E27FC236}">
                <a16:creationId xmlns:a16="http://schemas.microsoft.com/office/drawing/2014/main" id="{5FBFC852-4B5B-7AA0-C00B-0AA8E7743506}"/>
              </a:ext>
            </a:extLst>
          </p:cNvPr>
          <p:cNvSpPr>
            <a:spLocks noGrp="1"/>
          </p:cNvSpPr>
          <p:nvPr>
            <p:ph type="ftr" sz="quarter" idx="11"/>
          </p:nvPr>
        </p:nvSpPr>
        <p:spPr>
          <a:xfrm>
            <a:off x="2898775" y="6354763"/>
            <a:ext cx="3475038" cy="366712"/>
          </a:xfrm>
        </p:spPr>
        <p:txBody>
          <a:bodyPr/>
          <a:lstStyle>
            <a:lvl1pPr>
              <a:defRPr/>
            </a:lvl1pPr>
          </a:lstStyle>
          <a:p>
            <a:pPr>
              <a:defRPr/>
            </a:pPr>
            <a:r>
              <a:rPr lang="en-US"/>
              <a:t>CS 3090: Safety Critical Programming in C</a:t>
            </a:r>
          </a:p>
        </p:txBody>
      </p:sp>
      <p:sp>
        <p:nvSpPr>
          <p:cNvPr id="8" name="Slide Number Placeholder 5">
            <a:extLst>
              <a:ext uri="{FF2B5EF4-FFF2-40B4-BE49-F238E27FC236}">
                <a16:creationId xmlns:a16="http://schemas.microsoft.com/office/drawing/2014/main" id="{065DCB72-7490-3BC9-1583-DE973BE07926}"/>
              </a:ext>
            </a:extLst>
          </p:cNvPr>
          <p:cNvSpPr>
            <a:spLocks noGrp="1"/>
          </p:cNvSpPr>
          <p:nvPr>
            <p:ph type="sldNum" sz="quarter" idx="12"/>
          </p:nvPr>
        </p:nvSpPr>
        <p:spPr>
          <a:xfrm>
            <a:off x="1069975" y="6354763"/>
            <a:ext cx="1520825" cy="366712"/>
          </a:xfrm>
        </p:spPr>
        <p:txBody>
          <a:bodyPr/>
          <a:lstStyle>
            <a:lvl1pPr>
              <a:defRPr/>
            </a:lvl1pPr>
          </a:lstStyle>
          <a:p>
            <a:fld id="{30AAE30B-2707-41DD-A3E3-55EB96948F42}" type="slidenum">
              <a:rPr lang="en-US" altLang="en-US"/>
              <a:pPr/>
              <a:t>‹#›</a:t>
            </a:fld>
            <a:endParaRPr lang="en-US" altLang="en-US"/>
          </a:p>
        </p:txBody>
      </p:sp>
    </p:spTree>
    <p:extLst>
      <p:ext uri="{BB962C8B-B14F-4D97-AF65-F5344CB8AC3E}">
        <p14:creationId xmlns:p14="http://schemas.microsoft.com/office/powerpoint/2010/main" val="251591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5ABFCB6D-85C5-5058-E5ED-E2860B3DE0D6}"/>
              </a:ext>
            </a:extLst>
          </p:cNvPr>
          <p:cNvSpPr>
            <a:spLocks noGrp="1"/>
          </p:cNvSpPr>
          <p:nvPr>
            <p:ph type="dt" sz="half" idx="10"/>
          </p:nvPr>
        </p:nvSpPr>
        <p:spPr/>
        <p:txBody>
          <a:bodyPr/>
          <a:lstStyle>
            <a:lvl1pPr>
              <a:defRPr/>
            </a:lvl1pPr>
          </a:lstStyle>
          <a:p>
            <a:pPr>
              <a:defRPr/>
            </a:pPr>
            <a:fld id="{950502BD-C9AA-4E93-8CB6-05A3B049925A}" type="datetime1">
              <a:rPr lang="en-US"/>
              <a:pPr>
                <a:defRPr/>
              </a:pPr>
              <a:t>3/30/2023</a:t>
            </a:fld>
            <a:endParaRPr lang="en-US"/>
          </a:p>
        </p:txBody>
      </p:sp>
      <p:sp>
        <p:nvSpPr>
          <p:cNvPr id="4" name="Footer Placeholder 2">
            <a:extLst>
              <a:ext uri="{FF2B5EF4-FFF2-40B4-BE49-F238E27FC236}">
                <a16:creationId xmlns:a16="http://schemas.microsoft.com/office/drawing/2014/main" id="{F14AEA11-144E-4908-BFEB-2E1E1A38A50B}"/>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5" name="Slide Number Placeholder 22">
            <a:extLst>
              <a:ext uri="{FF2B5EF4-FFF2-40B4-BE49-F238E27FC236}">
                <a16:creationId xmlns:a16="http://schemas.microsoft.com/office/drawing/2014/main" id="{7503DA57-4AE0-43A4-0825-3F38EF7092F2}"/>
              </a:ext>
            </a:extLst>
          </p:cNvPr>
          <p:cNvSpPr>
            <a:spLocks noGrp="1"/>
          </p:cNvSpPr>
          <p:nvPr>
            <p:ph type="sldNum" sz="quarter" idx="12"/>
          </p:nvPr>
        </p:nvSpPr>
        <p:spPr/>
        <p:txBody>
          <a:bodyPr/>
          <a:lstStyle>
            <a:lvl1pPr>
              <a:defRPr/>
            </a:lvl1pPr>
          </a:lstStyle>
          <a:p>
            <a:fld id="{D8571083-630C-41D9-8C22-D012735A3ED8}" type="slidenum">
              <a:rPr lang="en-US" altLang="en-US"/>
              <a:pPr/>
              <a:t>‹#›</a:t>
            </a:fld>
            <a:endParaRPr lang="en-US" altLang="en-US"/>
          </a:p>
        </p:txBody>
      </p:sp>
    </p:spTree>
    <p:extLst>
      <p:ext uri="{BB962C8B-B14F-4D97-AF65-F5344CB8AC3E}">
        <p14:creationId xmlns:p14="http://schemas.microsoft.com/office/powerpoint/2010/main" val="38445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774FF6E-BFD1-5CC7-2C23-5E2717D06567}"/>
              </a:ext>
            </a:extLst>
          </p:cNvPr>
          <p:cNvSpPr>
            <a:spLocks noGrp="1"/>
          </p:cNvSpPr>
          <p:nvPr>
            <p:ph type="dt" sz="half" idx="10"/>
          </p:nvPr>
        </p:nvSpPr>
        <p:spPr/>
        <p:txBody>
          <a:bodyPr/>
          <a:lstStyle>
            <a:lvl1pPr>
              <a:defRPr/>
            </a:lvl1pPr>
          </a:lstStyle>
          <a:p>
            <a:pPr>
              <a:defRPr/>
            </a:pPr>
            <a:fld id="{86EBEA58-56DC-4ED8-BECD-0FD9812BEFD2}" type="datetime1">
              <a:rPr lang="en-US"/>
              <a:pPr>
                <a:defRPr/>
              </a:pPr>
              <a:t>3/30/2023</a:t>
            </a:fld>
            <a:endParaRPr lang="en-US"/>
          </a:p>
        </p:txBody>
      </p:sp>
      <p:sp>
        <p:nvSpPr>
          <p:cNvPr id="6" name="Footer Placeholder 2">
            <a:extLst>
              <a:ext uri="{FF2B5EF4-FFF2-40B4-BE49-F238E27FC236}">
                <a16:creationId xmlns:a16="http://schemas.microsoft.com/office/drawing/2014/main" id="{691D496D-23CA-F3DA-5F1A-28EE3600BC56}"/>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7" name="Slide Number Placeholder 22">
            <a:extLst>
              <a:ext uri="{FF2B5EF4-FFF2-40B4-BE49-F238E27FC236}">
                <a16:creationId xmlns:a16="http://schemas.microsoft.com/office/drawing/2014/main" id="{327D8573-466B-C19F-0706-C303D7C44BA4}"/>
              </a:ext>
            </a:extLst>
          </p:cNvPr>
          <p:cNvSpPr>
            <a:spLocks noGrp="1"/>
          </p:cNvSpPr>
          <p:nvPr>
            <p:ph type="sldNum" sz="quarter" idx="12"/>
          </p:nvPr>
        </p:nvSpPr>
        <p:spPr/>
        <p:txBody>
          <a:bodyPr/>
          <a:lstStyle>
            <a:lvl1pPr>
              <a:defRPr/>
            </a:lvl1pPr>
          </a:lstStyle>
          <a:p>
            <a:fld id="{C4045022-9266-4FBB-BE0B-731E87932898}" type="slidenum">
              <a:rPr lang="en-US" altLang="en-US"/>
              <a:pPr/>
              <a:t>‹#›</a:t>
            </a:fld>
            <a:endParaRPr lang="en-US" altLang="en-US"/>
          </a:p>
        </p:txBody>
      </p:sp>
    </p:spTree>
    <p:extLst>
      <p:ext uri="{BB962C8B-B14F-4D97-AF65-F5344CB8AC3E}">
        <p14:creationId xmlns:p14="http://schemas.microsoft.com/office/powerpoint/2010/main" val="55620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08BD2D2C-4C76-156A-763A-3ED49E06352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1F8E382F-8A6C-E088-F04C-2462A5BE6489}"/>
              </a:ext>
            </a:extLst>
          </p:cNvPr>
          <p:cNvSpPr>
            <a:spLocks noGrp="1"/>
          </p:cNvSpPr>
          <p:nvPr>
            <p:ph type="dt" sz="half" idx="10"/>
          </p:nvPr>
        </p:nvSpPr>
        <p:spPr/>
        <p:txBody>
          <a:bodyPr/>
          <a:lstStyle>
            <a:lvl1pPr>
              <a:defRPr/>
            </a:lvl1pPr>
          </a:lstStyle>
          <a:p>
            <a:pPr>
              <a:defRPr/>
            </a:pPr>
            <a:fld id="{97EAFC75-3185-4A8F-91E4-709518CD97C4}" type="datetime1">
              <a:rPr lang="en-US"/>
              <a:pPr>
                <a:defRPr/>
              </a:pPr>
              <a:t>3/30/2023</a:t>
            </a:fld>
            <a:endParaRPr lang="en-US"/>
          </a:p>
        </p:txBody>
      </p:sp>
      <p:sp>
        <p:nvSpPr>
          <p:cNvPr id="5" name="Footer Placeholder 3">
            <a:extLst>
              <a:ext uri="{FF2B5EF4-FFF2-40B4-BE49-F238E27FC236}">
                <a16:creationId xmlns:a16="http://schemas.microsoft.com/office/drawing/2014/main" id="{EAEC391B-5B95-34EF-7995-058ABEED6185}"/>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6" name="Slide Number Placeholder 4">
            <a:extLst>
              <a:ext uri="{FF2B5EF4-FFF2-40B4-BE49-F238E27FC236}">
                <a16:creationId xmlns:a16="http://schemas.microsoft.com/office/drawing/2014/main" id="{0E8947CC-1DB0-9F97-0A11-FB52412DC242}"/>
              </a:ext>
            </a:extLst>
          </p:cNvPr>
          <p:cNvSpPr>
            <a:spLocks noGrp="1"/>
          </p:cNvSpPr>
          <p:nvPr>
            <p:ph type="sldNum" sz="quarter" idx="12"/>
          </p:nvPr>
        </p:nvSpPr>
        <p:spPr/>
        <p:txBody>
          <a:bodyPr/>
          <a:lstStyle>
            <a:lvl1pPr>
              <a:defRPr/>
            </a:lvl1pPr>
          </a:lstStyle>
          <a:p>
            <a:fld id="{6A1D677A-9934-41A4-86F4-11816D64C2A3}" type="slidenum">
              <a:rPr lang="en-US" altLang="en-US"/>
              <a:pPr/>
              <a:t>‹#›</a:t>
            </a:fld>
            <a:endParaRPr lang="en-US" altLang="en-US"/>
          </a:p>
        </p:txBody>
      </p:sp>
    </p:spTree>
    <p:extLst>
      <p:ext uri="{BB962C8B-B14F-4D97-AF65-F5344CB8AC3E}">
        <p14:creationId xmlns:p14="http://schemas.microsoft.com/office/powerpoint/2010/main" val="368565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6B4E7DEB-674B-B24D-02DE-2F492F50FF02}"/>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CF0428EF-1285-B68B-6258-E9B30C40C15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a:extLst>
              <a:ext uri="{FF2B5EF4-FFF2-40B4-BE49-F238E27FC236}">
                <a16:creationId xmlns:a16="http://schemas.microsoft.com/office/drawing/2014/main" id="{C9F49510-59AE-7899-61F3-C45E328BA707}"/>
              </a:ext>
            </a:extLst>
          </p:cNvPr>
          <p:cNvSpPr>
            <a:spLocks noGrp="1"/>
          </p:cNvSpPr>
          <p:nvPr>
            <p:ph type="dt" sz="half" idx="10"/>
          </p:nvPr>
        </p:nvSpPr>
        <p:spPr/>
        <p:txBody>
          <a:bodyPr/>
          <a:lstStyle>
            <a:lvl1pPr>
              <a:defRPr/>
            </a:lvl1pPr>
          </a:lstStyle>
          <a:p>
            <a:pPr>
              <a:defRPr/>
            </a:pPr>
            <a:fld id="{E17F44EA-0DFC-4BF5-AEB9-A6418FAD3128}" type="datetime1">
              <a:rPr lang="en-US"/>
              <a:pPr>
                <a:defRPr/>
              </a:pPr>
              <a:t>3/30/2023</a:t>
            </a:fld>
            <a:endParaRPr lang="en-US"/>
          </a:p>
        </p:txBody>
      </p:sp>
      <p:sp>
        <p:nvSpPr>
          <p:cNvPr id="5" name="Footer Placeholder 2">
            <a:extLst>
              <a:ext uri="{FF2B5EF4-FFF2-40B4-BE49-F238E27FC236}">
                <a16:creationId xmlns:a16="http://schemas.microsoft.com/office/drawing/2014/main" id="{15403E97-4D77-AC2D-3DE6-E7B3815B4C6D}"/>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6" name="Slide Number Placeholder 3">
            <a:extLst>
              <a:ext uri="{FF2B5EF4-FFF2-40B4-BE49-F238E27FC236}">
                <a16:creationId xmlns:a16="http://schemas.microsoft.com/office/drawing/2014/main" id="{14C7FA20-FBF9-ADEA-D990-646ACBEF7DDD}"/>
              </a:ext>
            </a:extLst>
          </p:cNvPr>
          <p:cNvSpPr>
            <a:spLocks noGrp="1"/>
          </p:cNvSpPr>
          <p:nvPr>
            <p:ph type="sldNum" sz="quarter" idx="12"/>
          </p:nvPr>
        </p:nvSpPr>
        <p:spPr/>
        <p:txBody>
          <a:bodyPr/>
          <a:lstStyle>
            <a:lvl1pPr>
              <a:defRPr/>
            </a:lvl1pPr>
          </a:lstStyle>
          <a:p>
            <a:fld id="{9DA62926-0145-4783-B7B7-62C966588A22}" type="slidenum">
              <a:rPr lang="en-US" altLang="en-US"/>
              <a:pPr/>
              <a:t>‹#›</a:t>
            </a:fld>
            <a:endParaRPr lang="en-US" altLang="en-US"/>
          </a:p>
        </p:txBody>
      </p:sp>
    </p:spTree>
    <p:extLst>
      <p:ext uri="{BB962C8B-B14F-4D97-AF65-F5344CB8AC3E}">
        <p14:creationId xmlns:p14="http://schemas.microsoft.com/office/powerpoint/2010/main" val="21553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A5FB286B-12C3-149D-4E1B-558C0CB96651}"/>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Straight Connector 11">
            <a:extLst>
              <a:ext uri="{FF2B5EF4-FFF2-40B4-BE49-F238E27FC236}">
                <a16:creationId xmlns:a16="http://schemas.microsoft.com/office/drawing/2014/main" id="{D90FE9A7-8223-3561-11E3-70E8A542E8C1}"/>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DFA383A6-A055-489A-1940-321F7CB2729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6C0478AB-1EA3-EDDB-FDB5-E373611FE9E8}"/>
              </a:ext>
            </a:extLst>
          </p:cNvPr>
          <p:cNvSpPr>
            <a:spLocks noGrp="1"/>
          </p:cNvSpPr>
          <p:nvPr>
            <p:ph type="dt" sz="half" idx="10"/>
          </p:nvPr>
        </p:nvSpPr>
        <p:spPr/>
        <p:txBody>
          <a:bodyPr/>
          <a:lstStyle>
            <a:lvl1pPr>
              <a:defRPr/>
            </a:lvl1pPr>
          </a:lstStyle>
          <a:p>
            <a:pPr>
              <a:defRPr/>
            </a:pPr>
            <a:fld id="{0E0A44EB-50B6-4B4E-BF10-2AE97BB298A4}" type="datetime1">
              <a:rPr lang="en-US"/>
              <a:pPr>
                <a:defRPr/>
              </a:pPr>
              <a:t>3/30/2023</a:t>
            </a:fld>
            <a:endParaRPr lang="en-US"/>
          </a:p>
        </p:txBody>
      </p:sp>
      <p:sp>
        <p:nvSpPr>
          <p:cNvPr id="8" name="Footer Placeholder 5">
            <a:extLst>
              <a:ext uri="{FF2B5EF4-FFF2-40B4-BE49-F238E27FC236}">
                <a16:creationId xmlns:a16="http://schemas.microsoft.com/office/drawing/2014/main" id="{655E543E-7AC9-8810-7A20-4B0A79286C78}"/>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9" name="Slide Number Placeholder 6">
            <a:extLst>
              <a:ext uri="{FF2B5EF4-FFF2-40B4-BE49-F238E27FC236}">
                <a16:creationId xmlns:a16="http://schemas.microsoft.com/office/drawing/2014/main" id="{9D7FC76E-981C-5239-5FDC-79B9BE2559BF}"/>
              </a:ext>
            </a:extLst>
          </p:cNvPr>
          <p:cNvSpPr>
            <a:spLocks noGrp="1"/>
          </p:cNvSpPr>
          <p:nvPr>
            <p:ph type="sldNum" sz="quarter" idx="12"/>
          </p:nvPr>
        </p:nvSpPr>
        <p:spPr/>
        <p:txBody>
          <a:bodyPr/>
          <a:lstStyle>
            <a:lvl1pPr>
              <a:defRPr/>
            </a:lvl1pPr>
          </a:lstStyle>
          <a:p>
            <a:fld id="{02177D87-200F-4BF8-BD8F-1AA0D5031985}" type="slidenum">
              <a:rPr lang="en-US" altLang="en-US"/>
              <a:pPr/>
              <a:t>‹#›</a:t>
            </a:fld>
            <a:endParaRPr lang="en-US" altLang="en-US"/>
          </a:p>
        </p:txBody>
      </p:sp>
    </p:spTree>
    <p:extLst>
      <p:ext uri="{BB962C8B-B14F-4D97-AF65-F5344CB8AC3E}">
        <p14:creationId xmlns:p14="http://schemas.microsoft.com/office/powerpoint/2010/main" val="2895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0B27A73E-5189-E8BB-8AA5-2E25B26F3AC0}"/>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B9009941-59D7-D916-46FB-542672CE1B45}"/>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73F48CC-49A0-5D8B-EE06-A0236FF97504}"/>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25105CD2-0C7D-31BC-A3B4-4D7E279947C3}"/>
              </a:ext>
            </a:extLst>
          </p:cNvPr>
          <p:cNvSpPr>
            <a:spLocks noGrp="1"/>
          </p:cNvSpPr>
          <p:nvPr>
            <p:ph type="dt" sz="half" idx="10"/>
          </p:nvPr>
        </p:nvSpPr>
        <p:spPr/>
        <p:txBody>
          <a:bodyPr/>
          <a:lstStyle>
            <a:lvl1pPr>
              <a:defRPr/>
            </a:lvl1pPr>
          </a:lstStyle>
          <a:p>
            <a:pPr>
              <a:defRPr/>
            </a:pPr>
            <a:fld id="{9A5605ED-1EE7-48DD-A87D-E156680218A2}" type="datetime1">
              <a:rPr lang="en-US"/>
              <a:pPr>
                <a:defRPr/>
              </a:pPr>
              <a:t>3/30/2023</a:t>
            </a:fld>
            <a:endParaRPr lang="en-US"/>
          </a:p>
        </p:txBody>
      </p:sp>
      <p:sp>
        <p:nvSpPr>
          <p:cNvPr id="9" name="Footer Placeholder 5">
            <a:extLst>
              <a:ext uri="{FF2B5EF4-FFF2-40B4-BE49-F238E27FC236}">
                <a16:creationId xmlns:a16="http://schemas.microsoft.com/office/drawing/2014/main" id="{4876B5E3-6599-6909-310A-4923ABD45D3A}"/>
              </a:ext>
            </a:extLst>
          </p:cNvPr>
          <p:cNvSpPr>
            <a:spLocks noGrp="1"/>
          </p:cNvSpPr>
          <p:nvPr>
            <p:ph type="ftr" sz="quarter" idx="11"/>
          </p:nvPr>
        </p:nvSpPr>
        <p:spPr/>
        <p:txBody>
          <a:bodyPr/>
          <a:lstStyle>
            <a:lvl1pPr>
              <a:defRPr/>
            </a:lvl1pPr>
          </a:lstStyle>
          <a:p>
            <a:pPr>
              <a:defRPr/>
            </a:pPr>
            <a:r>
              <a:rPr lang="en-US"/>
              <a:t>CS 3090: Safety Critical Programming in C</a:t>
            </a:r>
          </a:p>
        </p:txBody>
      </p:sp>
      <p:sp>
        <p:nvSpPr>
          <p:cNvPr id="10" name="Slide Number Placeholder 6">
            <a:extLst>
              <a:ext uri="{FF2B5EF4-FFF2-40B4-BE49-F238E27FC236}">
                <a16:creationId xmlns:a16="http://schemas.microsoft.com/office/drawing/2014/main" id="{669F66DE-3DAD-4B67-4EC9-65959D0BEFD5}"/>
              </a:ext>
            </a:extLst>
          </p:cNvPr>
          <p:cNvSpPr>
            <a:spLocks noGrp="1"/>
          </p:cNvSpPr>
          <p:nvPr>
            <p:ph type="sldNum" sz="quarter" idx="12"/>
          </p:nvPr>
        </p:nvSpPr>
        <p:spPr/>
        <p:txBody>
          <a:bodyPr/>
          <a:lstStyle>
            <a:lvl1pPr>
              <a:defRPr/>
            </a:lvl1pPr>
          </a:lstStyle>
          <a:p>
            <a:fld id="{65AF29F1-0356-4CF3-8268-FECDACF6A80D}" type="slidenum">
              <a:rPr lang="en-US" altLang="en-US"/>
              <a:pPr/>
              <a:t>‹#›</a:t>
            </a:fld>
            <a:endParaRPr lang="en-US" altLang="en-US"/>
          </a:p>
        </p:txBody>
      </p:sp>
    </p:spTree>
    <p:extLst>
      <p:ext uri="{BB962C8B-B14F-4D97-AF65-F5344CB8AC3E}">
        <p14:creationId xmlns:p14="http://schemas.microsoft.com/office/powerpoint/2010/main" val="32507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8E4"/>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886ADC11-97F0-3FE8-6FB3-8D6F5E58FA9C}"/>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85448164-AB6B-E259-4BB0-5B4E6D87DAE4}"/>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E9C8AEE-627E-2EB1-C2D0-AA65739F6DDC}"/>
              </a:ext>
            </a:extLst>
          </p:cNvPr>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E701D468-7274-481B-AD02-6D890AB932CB}" type="datetime1">
              <a:rPr lang="en-US"/>
              <a:pPr>
                <a:defRPr/>
              </a:pPr>
              <a:t>3/30/2023</a:t>
            </a:fld>
            <a:endParaRPr lang="en-US"/>
          </a:p>
        </p:txBody>
      </p:sp>
      <p:sp>
        <p:nvSpPr>
          <p:cNvPr id="3" name="Footer Placeholder 2">
            <a:extLst>
              <a:ext uri="{FF2B5EF4-FFF2-40B4-BE49-F238E27FC236}">
                <a16:creationId xmlns:a16="http://schemas.microsoft.com/office/drawing/2014/main" id="{4FC7D3DB-2106-D9DB-8630-EAF8201099AC}"/>
              </a:ext>
            </a:extLst>
          </p:cNvPr>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r>
              <a:rPr lang="en-US"/>
              <a:t>CS 3090: Safety Critical Programming in C</a:t>
            </a:r>
          </a:p>
        </p:txBody>
      </p:sp>
      <p:sp>
        <p:nvSpPr>
          <p:cNvPr id="23" name="Slide Number Placeholder 22">
            <a:extLst>
              <a:ext uri="{FF2B5EF4-FFF2-40B4-BE49-F238E27FC236}">
                <a16:creationId xmlns:a16="http://schemas.microsoft.com/office/drawing/2014/main" id="{401F0D8D-24EE-CAF0-44DB-A80505DA861B}"/>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Gill Sans MT" panose="020B0502020104020203" pitchFamily="34" charset="0"/>
              </a:defRPr>
            </a:lvl1pPr>
          </a:lstStyle>
          <a:p>
            <a:fld id="{CD2C35BC-5BA8-4D89-8CB7-19F491C41E21}" type="slidenum">
              <a:rPr lang="en-US" altLang="en-US"/>
              <a:pPr/>
              <a:t>‹#›</a:t>
            </a:fld>
            <a:endParaRPr lang="en-US" altLang="en-US"/>
          </a:p>
        </p:txBody>
      </p:sp>
      <p:sp>
        <p:nvSpPr>
          <p:cNvPr id="1031" name="Straight Connector 27">
            <a:extLst>
              <a:ext uri="{FF2B5EF4-FFF2-40B4-BE49-F238E27FC236}">
                <a16:creationId xmlns:a16="http://schemas.microsoft.com/office/drawing/2014/main" id="{573CCD3F-F220-C7D6-5912-ED4D3AEB2088}"/>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860BE81D-E964-5A17-A0B7-517EB5DC1C41}"/>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A112F458-C0F4-FC63-FA60-E42D4E883E8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09" r:id="rId1"/>
    <p:sldLayoutId id="2147483805" r:id="rId2"/>
    <p:sldLayoutId id="2147483810" r:id="rId3"/>
    <p:sldLayoutId id="2147483806" r:id="rId4"/>
    <p:sldLayoutId id="2147483807" r:id="rId5"/>
    <p:sldLayoutId id="2147483811" r:id="rId6"/>
    <p:sldLayoutId id="2147483812" r:id="rId7"/>
    <p:sldLayoutId id="2147483813" r:id="rId8"/>
    <p:sldLayoutId id="2147483814" r:id="rId9"/>
    <p:sldLayoutId id="2147483808" r:id="rId10"/>
    <p:sldLayoutId id="2147483815" r:id="rId11"/>
  </p:sldLayoutIdLst>
  <p:hf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hyperlink" Target="http://sunnyday.mit.edu/accidents/Ariane5accidentreport.html" TargetMode="External" /><Relationship Id="rId2" Type="http://schemas.openxmlformats.org/officeDocument/2006/relationships/hyperlink" Target="http://www.fas.org/spp/starwars/gao/im92026.htm" TargetMode="External" /><Relationship Id="rId1" Type="http://schemas.openxmlformats.org/officeDocument/2006/relationships/slideLayout" Target="../slideLayouts/slideLayout2.xml" /><Relationship Id="rId5" Type="http://schemas.openxmlformats.org/officeDocument/2006/relationships/hyperlink" Target="http://www.baselinemag.com/print_article2/0,1217,a=120920,00.asp" TargetMode="External" /><Relationship Id="rId4" Type="http://schemas.openxmlformats.org/officeDocument/2006/relationships/hyperlink" Target="http://www.hsrd.ornl.gov/nrc/special/IN200108s2.pdf" TargetMode="Externa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31151E4-A64A-8012-0C4D-00988DCCF1DC}"/>
              </a:ext>
            </a:extLst>
          </p:cNvPr>
          <p:cNvSpPr>
            <a:spLocks noGrp="1"/>
          </p:cNvSpPr>
          <p:nvPr>
            <p:ph type="ctrTitle"/>
          </p:nvPr>
        </p:nvSpPr>
        <p:spPr>
          <a:xfrm>
            <a:off x="1219200" y="1676400"/>
            <a:ext cx="6858000" cy="1676400"/>
          </a:xfrm>
        </p:spPr>
        <p:txBody>
          <a:bodyPr/>
          <a:lstStyle/>
          <a:p>
            <a:pPr eaLnBrk="1" hangingPunct="1"/>
            <a:r>
              <a:rPr lang="en-US" altLang="en-US"/>
              <a:t>Lesson 9: Software Safety Basics</a:t>
            </a:r>
          </a:p>
        </p:txBody>
      </p:sp>
      <p:sp>
        <p:nvSpPr>
          <p:cNvPr id="10243" name="Slide Number Placeholder 3">
            <a:extLst>
              <a:ext uri="{FF2B5EF4-FFF2-40B4-BE49-F238E27FC236}">
                <a16:creationId xmlns:a16="http://schemas.microsoft.com/office/drawing/2014/main" id="{0886209B-0468-99EA-A347-E931E9DFD0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C0E9D325-1FD8-4F71-94CA-DB24082CC432}" type="slidenum">
              <a:rPr lang="en-US" altLang="en-US" sz="1400">
                <a:solidFill>
                  <a:schemeClr val="tx2"/>
                </a:solidFill>
              </a:rPr>
              <a:pPr>
                <a:spcBef>
                  <a:spcPct val="0"/>
                </a:spcBef>
                <a:buClrTx/>
                <a:buSzTx/>
                <a:buFontTx/>
                <a:buNone/>
              </a:pPr>
              <a:t>1</a:t>
            </a:fld>
            <a:endParaRPr lang="en-US" altLang="en-US" sz="1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7DC8E09-A137-69FA-4ACA-FFB179266523}"/>
              </a:ext>
            </a:extLst>
          </p:cNvPr>
          <p:cNvSpPr>
            <a:spLocks noGrp="1"/>
          </p:cNvSpPr>
          <p:nvPr>
            <p:ph type="title"/>
          </p:nvPr>
        </p:nvSpPr>
        <p:spPr/>
        <p:txBody>
          <a:bodyPr/>
          <a:lstStyle/>
          <a:p>
            <a:pPr eaLnBrk="1" hangingPunct="1"/>
            <a:r>
              <a:rPr lang="en-US" altLang="en-US"/>
              <a:t>Normal and abnormal conditions</a:t>
            </a:r>
          </a:p>
        </p:txBody>
      </p:sp>
      <p:sp>
        <p:nvSpPr>
          <p:cNvPr id="20483" name="Slide Number Placeholder 3">
            <a:extLst>
              <a:ext uri="{FF2B5EF4-FFF2-40B4-BE49-F238E27FC236}">
                <a16:creationId xmlns:a16="http://schemas.microsoft.com/office/drawing/2014/main" id="{4211CF17-3D6F-A03E-65F4-2C42447A66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C337F80D-54FC-4A34-8D51-7653301AEDC5}" type="slidenum">
              <a:rPr lang="en-US" altLang="en-US" sz="1400">
                <a:solidFill>
                  <a:schemeClr val="tx2"/>
                </a:solidFill>
              </a:rPr>
              <a:pPr>
                <a:spcBef>
                  <a:spcPct val="0"/>
                </a:spcBef>
                <a:buClrTx/>
                <a:buSzTx/>
                <a:buFontTx/>
                <a:buNone/>
              </a:pPr>
              <a:t>10</a:t>
            </a:fld>
            <a:endParaRPr lang="en-US" altLang="en-US" sz="1400">
              <a:solidFill>
                <a:schemeClr val="tx2"/>
              </a:solidFill>
            </a:endParaRPr>
          </a:p>
        </p:txBody>
      </p:sp>
      <p:sp>
        <p:nvSpPr>
          <p:cNvPr id="20484" name="Content Placeholder 4">
            <a:extLst>
              <a:ext uri="{FF2B5EF4-FFF2-40B4-BE49-F238E27FC236}">
                <a16:creationId xmlns:a16="http://schemas.microsoft.com/office/drawing/2014/main" id="{D430D9CB-2015-A8B7-18F8-F5432BBC5521}"/>
              </a:ext>
            </a:extLst>
          </p:cNvPr>
          <p:cNvSpPr>
            <a:spLocks noGrp="1"/>
          </p:cNvSpPr>
          <p:nvPr>
            <p:ph sz="quarter" idx="1"/>
          </p:nvPr>
        </p:nvSpPr>
        <p:spPr>
          <a:xfrm>
            <a:off x="457200" y="1219200"/>
            <a:ext cx="8229600" cy="4937125"/>
          </a:xfrm>
        </p:spPr>
        <p:txBody>
          <a:bodyPr/>
          <a:lstStyle/>
          <a:p>
            <a:pPr eaLnBrk="1" hangingPunct="1"/>
            <a:r>
              <a:rPr lang="en-US" altLang="en-US">
                <a:solidFill>
                  <a:srgbClr val="7030A0"/>
                </a:solidFill>
              </a:rPr>
              <a:t>Abnormal</a:t>
            </a:r>
            <a:r>
              <a:rPr lang="en-US" altLang="en-US"/>
              <a:t> conditions:</a:t>
            </a:r>
          </a:p>
          <a:p>
            <a:pPr lvl="1" eaLnBrk="1" hangingPunct="1"/>
            <a:r>
              <a:rPr lang="en-US" altLang="en-US"/>
              <a:t>Failure of hardware components</a:t>
            </a:r>
          </a:p>
          <a:p>
            <a:pPr lvl="1" eaLnBrk="1" hangingPunct="1"/>
            <a:r>
              <a:rPr lang="en-US" altLang="en-US"/>
              <a:t>Power outage</a:t>
            </a:r>
          </a:p>
          <a:p>
            <a:pPr lvl="1" eaLnBrk="1" hangingPunct="1"/>
            <a:r>
              <a:rPr lang="en-US" altLang="en-US"/>
              <a:t>Extreme environmental conditions (temperature, velocity)</a:t>
            </a:r>
          </a:p>
          <a:p>
            <a:pPr eaLnBrk="1" hangingPunct="1"/>
            <a:r>
              <a:rPr lang="en-US" altLang="en-US"/>
              <a:t>What to do?</a:t>
            </a:r>
          </a:p>
          <a:p>
            <a:pPr lvl="1" eaLnBrk="1" hangingPunct="1"/>
            <a:r>
              <a:rPr lang="en-US" altLang="en-US"/>
              <a:t>Not necessarily the best reaction, but one that has the best chance of preventing injury or death</a:t>
            </a:r>
          </a:p>
          <a:p>
            <a:pPr lvl="1" eaLnBrk="1" hangingPunct="1"/>
            <a:r>
              <a:rPr lang="en-US" altLang="en-US">
                <a:solidFill>
                  <a:srgbClr val="7030A0"/>
                </a:solidFill>
              </a:rPr>
              <a:t>Fail-safe</a:t>
            </a:r>
            <a:r>
              <a:rPr lang="en-US" altLang="en-US"/>
              <a:t>: shut down</a:t>
            </a:r>
          </a:p>
          <a:p>
            <a:pPr lvl="1" eaLnBrk="1" hangingPunct="1"/>
            <a:r>
              <a:rPr lang="en-US" altLang="en-US">
                <a:solidFill>
                  <a:srgbClr val="7030A0"/>
                </a:solidFill>
              </a:rPr>
              <a:t>Fail-operational</a:t>
            </a:r>
            <a:r>
              <a:rPr lang="en-US" altLang="en-US"/>
              <a:t>: continue in “simpler” degraded mode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AC5E5F8-2DB0-B864-91A0-A820DDCBE992}"/>
              </a:ext>
            </a:extLst>
          </p:cNvPr>
          <p:cNvSpPr>
            <a:spLocks noGrp="1"/>
          </p:cNvSpPr>
          <p:nvPr>
            <p:ph type="title"/>
          </p:nvPr>
        </p:nvSpPr>
        <p:spPr/>
        <p:txBody>
          <a:bodyPr/>
          <a:lstStyle/>
          <a:p>
            <a:pPr eaLnBrk="1" hangingPunct="1"/>
            <a:r>
              <a:rPr lang="en-US" altLang="en-US"/>
              <a:t>Avoiding “</a:t>
            </a:r>
            <a:r>
              <a:rPr lang="en-US" altLang="en-US">
                <a:solidFill>
                  <a:srgbClr val="7030A0"/>
                </a:solidFill>
              </a:rPr>
              <a:t>unplanned events</a:t>
            </a:r>
            <a:r>
              <a:rPr lang="en-US" altLang="en-US"/>
              <a:t>”</a:t>
            </a:r>
          </a:p>
        </p:txBody>
      </p:sp>
      <p:sp>
        <p:nvSpPr>
          <p:cNvPr id="21507" name="Slide Number Placeholder 3">
            <a:extLst>
              <a:ext uri="{FF2B5EF4-FFF2-40B4-BE49-F238E27FC236}">
                <a16:creationId xmlns:a16="http://schemas.microsoft.com/office/drawing/2014/main" id="{EBE1C21A-9DDE-CB9E-B451-339198DFE1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D1623A96-7A36-4425-9307-64C2A700DFD8}" type="slidenum">
              <a:rPr lang="en-US" altLang="en-US" sz="1400">
                <a:solidFill>
                  <a:schemeClr val="tx2"/>
                </a:solidFill>
              </a:rPr>
              <a:pPr>
                <a:spcBef>
                  <a:spcPct val="0"/>
                </a:spcBef>
                <a:buClrTx/>
                <a:buSzTx/>
                <a:buFontTx/>
                <a:buNone/>
              </a:pPr>
              <a:t>11</a:t>
            </a:fld>
            <a:endParaRPr lang="en-US" altLang="en-US" sz="1400">
              <a:solidFill>
                <a:schemeClr val="tx2"/>
              </a:solidFill>
            </a:endParaRPr>
          </a:p>
        </p:txBody>
      </p:sp>
      <p:sp>
        <p:nvSpPr>
          <p:cNvPr id="21508" name="Content Placeholder 4">
            <a:extLst>
              <a:ext uri="{FF2B5EF4-FFF2-40B4-BE49-F238E27FC236}">
                <a16:creationId xmlns:a16="http://schemas.microsoft.com/office/drawing/2014/main" id="{8BF4CDA3-29AA-4DCF-E911-146239DBC0C0}"/>
              </a:ext>
            </a:extLst>
          </p:cNvPr>
          <p:cNvSpPr>
            <a:spLocks noGrp="1"/>
          </p:cNvSpPr>
          <p:nvPr>
            <p:ph sz="quarter" idx="1"/>
          </p:nvPr>
        </p:nvSpPr>
        <p:spPr>
          <a:xfrm>
            <a:off x="457200" y="1219200"/>
            <a:ext cx="8229600" cy="4937125"/>
          </a:xfrm>
        </p:spPr>
        <p:txBody>
          <a:bodyPr/>
          <a:lstStyle/>
          <a:p>
            <a:pPr eaLnBrk="1" hangingPunct="1"/>
            <a:r>
              <a:rPr lang="en-US" altLang="en-US"/>
              <a:t>To Herrmann, human users are the primary source of such events</a:t>
            </a:r>
          </a:p>
          <a:p>
            <a:pPr lvl="1" eaLnBrk="1" hangingPunct="1"/>
            <a:r>
              <a:rPr lang="en-US" altLang="en-US"/>
              <a:t>Can produce unusual inputs or combinations of inputs</a:t>
            </a:r>
          </a:p>
          <a:p>
            <a:pPr eaLnBrk="1" hangingPunct="1"/>
            <a:r>
              <a:rPr lang="en-US" altLang="en-US"/>
              <a:t>User interface design, testing can be crucial to software safety</a:t>
            </a:r>
          </a:p>
          <a:p>
            <a:pPr lvl="1" eaLnBrk="1" hangingPunct="1"/>
            <a:r>
              <a:rPr lang="en-US" altLang="en-US"/>
              <a:t>Understand user behavior</a:t>
            </a:r>
          </a:p>
          <a:p>
            <a:pPr lvl="1" eaLnBrk="1" hangingPunct="1"/>
            <a:r>
              <a:rPr lang="en-US" altLang="en-US"/>
              <a:t>Create interfaces that guide users toward “good” input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CA8A493-8933-5895-0AA9-4FB44FFED26C}"/>
              </a:ext>
            </a:extLst>
          </p:cNvPr>
          <p:cNvSpPr>
            <a:spLocks noGrp="1"/>
          </p:cNvSpPr>
          <p:nvPr>
            <p:ph type="title"/>
          </p:nvPr>
        </p:nvSpPr>
        <p:spPr/>
        <p:txBody>
          <a:bodyPr/>
          <a:lstStyle/>
          <a:p>
            <a:pPr eaLnBrk="1" hangingPunct="1"/>
            <a:r>
              <a:rPr lang="en-US" altLang="en-US"/>
              <a:t>Fault, error and failure</a:t>
            </a:r>
          </a:p>
        </p:txBody>
      </p:sp>
      <p:sp>
        <p:nvSpPr>
          <p:cNvPr id="22531" name="Slide Number Placeholder 3">
            <a:extLst>
              <a:ext uri="{FF2B5EF4-FFF2-40B4-BE49-F238E27FC236}">
                <a16:creationId xmlns:a16="http://schemas.microsoft.com/office/drawing/2014/main" id="{7596586D-09A7-1519-C591-85E145C869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ED4B2A6-1A8C-4F95-B11E-8E3DA850CD0A}" type="slidenum">
              <a:rPr lang="en-US" altLang="en-US" sz="1400">
                <a:solidFill>
                  <a:schemeClr val="tx2"/>
                </a:solidFill>
              </a:rPr>
              <a:pPr>
                <a:spcBef>
                  <a:spcPct val="0"/>
                </a:spcBef>
                <a:buClrTx/>
                <a:buSzTx/>
                <a:buFontTx/>
                <a:buNone/>
              </a:pPr>
              <a:t>12</a:t>
            </a:fld>
            <a:endParaRPr lang="en-US" altLang="en-US" sz="1400">
              <a:solidFill>
                <a:schemeClr val="tx2"/>
              </a:solidFill>
            </a:endParaRPr>
          </a:p>
        </p:txBody>
      </p:sp>
      <p:graphicFrame>
        <p:nvGraphicFramePr>
          <p:cNvPr id="6" name="Diagram 5">
            <a:extLst>
              <a:ext uri="{FF2B5EF4-FFF2-40B4-BE49-F238E27FC236}">
                <a16:creationId xmlns:a16="http://schemas.microsoft.com/office/drawing/2014/main" id="{FEA68F99-65D8-C51E-FCFE-82603ED1C01D}"/>
              </a:ext>
            </a:extLst>
          </p:cNvPr>
          <p:cNvGraphicFramePr/>
          <p:nvPr/>
        </p:nvGraphicFramePr>
        <p:xfrm>
          <a:off x="457200" y="1219200"/>
          <a:ext cx="8153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11BB75B-5D0A-98FD-DA0B-2EC92DB7E44A}"/>
              </a:ext>
            </a:extLst>
          </p:cNvPr>
          <p:cNvSpPr>
            <a:spLocks noGrp="1"/>
          </p:cNvSpPr>
          <p:nvPr>
            <p:ph type="title"/>
          </p:nvPr>
        </p:nvSpPr>
        <p:spPr/>
        <p:txBody>
          <a:bodyPr/>
          <a:lstStyle/>
          <a:p>
            <a:pPr eaLnBrk="1" hangingPunct="1"/>
            <a:r>
              <a:rPr lang="en-US" altLang="en-US"/>
              <a:t>Fault, error and failure: Example</a:t>
            </a:r>
          </a:p>
        </p:txBody>
      </p:sp>
      <p:sp>
        <p:nvSpPr>
          <p:cNvPr id="23555" name="Slide Number Placeholder 3">
            <a:extLst>
              <a:ext uri="{FF2B5EF4-FFF2-40B4-BE49-F238E27FC236}">
                <a16:creationId xmlns:a16="http://schemas.microsoft.com/office/drawing/2014/main" id="{46BC62A5-953D-0780-367D-306C400627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C62DBDF-978F-429A-A1F4-AF6673AC4F0B}" type="slidenum">
              <a:rPr lang="en-US" altLang="en-US" sz="1400">
                <a:solidFill>
                  <a:schemeClr val="tx2"/>
                </a:solidFill>
              </a:rPr>
              <a:pPr>
                <a:spcBef>
                  <a:spcPct val="0"/>
                </a:spcBef>
                <a:buClrTx/>
                <a:buSzTx/>
                <a:buFontTx/>
                <a:buNone/>
              </a:pPr>
              <a:t>13</a:t>
            </a:fld>
            <a:endParaRPr lang="en-US" altLang="en-US" sz="1400">
              <a:solidFill>
                <a:schemeClr val="tx2"/>
              </a:solidFill>
            </a:endParaRPr>
          </a:p>
        </p:txBody>
      </p:sp>
      <p:graphicFrame>
        <p:nvGraphicFramePr>
          <p:cNvPr id="6" name="Content Placeholder 5">
            <a:extLst>
              <a:ext uri="{FF2B5EF4-FFF2-40B4-BE49-F238E27FC236}">
                <a16:creationId xmlns:a16="http://schemas.microsoft.com/office/drawing/2014/main" id="{EBBBC095-5E0B-A225-DEDB-AA3A53CBBF90}"/>
              </a:ext>
            </a:extLst>
          </p:cNvPr>
          <p:cNvGraphicFramePr>
            <a:graphicFrameLocks noGrp="1"/>
          </p:cNvGraphicFramePr>
          <p:nvPr>
            <p:ph sz="quarter" idx="1"/>
          </p:nvPr>
        </p:nvGraphicFramePr>
        <p:xfrm>
          <a:off x="457200" y="1295400"/>
          <a:ext cx="8229600" cy="48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B1DAD2C-4610-15F0-B7C9-303C0EADE5F8}"/>
              </a:ext>
            </a:extLst>
          </p:cNvPr>
          <p:cNvSpPr>
            <a:spLocks noGrp="1"/>
          </p:cNvSpPr>
          <p:nvPr>
            <p:ph type="title"/>
          </p:nvPr>
        </p:nvSpPr>
        <p:spPr/>
        <p:txBody>
          <a:bodyPr/>
          <a:lstStyle/>
          <a:p>
            <a:pPr eaLnBrk="1" hangingPunct="1"/>
            <a:r>
              <a:rPr lang="en-US" altLang="en-US"/>
              <a:t>Software Safety</a:t>
            </a:r>
          </a:p>
        </p:txBody>
      </p:sp>
      <p:sp>
        <p:nvSpPr>
          <p:cNvPr id="24579" name="Content Placeholder 2">
            <a:extLst>
              <a:ext uri="{FF2B5EF4-FFF2-40B4-BE49-F238E27FC236}">
                <a16:creationId xmlns:a16="http://schemas.microsoft.com/office/drawing/2014/main" id="{0A7FC7DD-726A-7B33-0311-E2820B5A5B28}"/>
              </a:ext>
            </a:extLst>
          </p:cNvPr>
          <p:cNvSpPr>
            <a:spLocks noGrp="1"/>
          </p:cNvSpPr>
          <p:nvPr>
            <p:ph sz="quarter" idx="1"/>
          </p:nvPr>
        </p:nvSpPr>
        <p:spPr>
          <a:xfrm>
            <a:off x="457200" y="1219200"/>
            <a:ext cx="8229600" cy="4937125"/>
          </a:xfrm>
        </p:spPr>
        <p:txBody>
          <a:bodyPr/>
          <a:lstStyle/>
          <a:p>
            <a:pPr eaLnBrk="1" hangingPunct="1"/>
            <a:r>
              <a:rPr lang="en-US" altLang="en-US" sz="3200"/>
              <a:t>Ensures software will execute within a system context without resulting in unacceptable risk</a:t>
            </a:r>
          </a:p>
          <a:p>
            <a:pPr eaLnBrk="1" hangingPunct="1"/>
            <a:r>
              <a:rPr lang="en-US" altLang="en-US" sz="3200"/>
              <a:t>Safety-critical software functions</a:t>
            </a:r>
          </a:p>
          <a:p>
            <a:pPr lvl="1" eaLnBrk="1" hangingPunct="1"/>
            <a:r>
              <a:rPr lang="en-US" altLang="en-US" sz="3200"/>
              <a:t>Directly or indirectly allow a hazardous system state to exist</a:t>
            </a:r>
          </a:p>
          <a:p>
            <a:pPr eaLnBrk="1" hangingPunct="1"/>
            <a:r>
              <a:rPr lang="en-US" altLang="en-US" sz="3200"/>
              <a:t>Safety-critical software</a:t>
            </a:r>
          </a:p>
          <a:p>
            <a:pPr lvl="1" eaLnBrk="1" hangingPunct="1"/>
            <a:r>
              <a:rPr lang="en-US" altLang="en-US" sz="3200"/>
              <a:t>Contains safety-critical functions</a:t>
            </a:r>
          </a:p>
          <a:p>
            <a:pPr eaLnBrk="1" hangingPunct="1"/>
            <a:endParaRPr lang="en-US" altLang="en-US"/>
          </a:p>
        </p:txBody>
      </p:sp>
      <p:sp>
        <p:nvSpPr>
          <p:cNvPr id="24580" name="Slide Number Placeholder 4">
            <a:extLst>
              <a:ext uri="{FF2B5EF4-FFF2-40B4-BE49-F238E27FC236}">
                <a16:creationId xmlns:a16="http://schemas.microsoft.com/office/drawing/2014/main" id="{354C388E-A03D-46B1-9CCA-4762E12B20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D7E61904-7B90-401F-A6D5-600D0F1092CD}" type="slidenum">
              <a:rPr lang="en-US" altLang="en-US" sz="1400">
                <a:solidFill>
                  <a:schemeClr val="tx2"/>
                </a:solidFill>
              </a:rPr>
              <a:pPr>
                <a:spcBef>
                  <a:spcPct val="0"/>
                </a:spcBef>
                <a:buClrTx/>
                <a:buSzTx/>
                <a:buFontTx/>
                <a:buNone/>
              </a:pPr>
              <a:t>14</a:t>
            </a:fld>
            <a:endParaRPr lang="en-US" altLang="en-US" sz="140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AA61823-E1DB-2640-7E92-C6CB3788766A}"/>
              </a:ext>
            </a:extLst>
          </p:cNvPr>
          <p:cNvSpPr>
            <a:spLocks noGrp="1"/>
          </p:cNvSpPr>
          <p:nvPr>
            <p:ph type="title"/>
          </p:nvPr>
        </p:nvSpPr>
        <p:spPr/>
        <p:txBody>
          <a:bodyPr/>
          <a:lstStyle/>
          <a:p>
            <a:pPr eaLnBrk="1" hangingPunct="1"/>
            <a:r>
              <a:rPr lang="en-US" altLang="en-US"/>
              <a:t>System Safety</a:t>
            </a:r>
          </a:p>
        </p:txBody>
      </p:sp>
      <p:sp>
        <p:nvSpPr>
          <p:cNvPr id="25603" name="Content Placeholder 2">
            <a:extLst>
              <a:ext uri="{FF2B5EF4-FFF2-40B4-BE49-F238E27FC236}">
                <a16:creationId xmlns:a16="http://schemas.microsoft.com/office/drawing/2014/main" id="{D165C9B6-3568-776D-60A3-9D70ED921707}"/>
              </a:ext>
            </a:extLst>
          </p:cNvPr>
          <p:cNvSpPr>
            <a:spLocks noGrp="1"/>
          </p:cNvSpPr>
          <p:nvPr>
            <p:ph sz="quarter" idx="1"/>
          </p:nvPr>
        </p:nvSpPr>
        <p:spPr>
          <a:xfrm>
            <a:off x="457200" y="1219200"/>
            <a:ext cx="8229600" cy="4937125"/>
          </a:xfrm>
        </p:spPr>
        <p:txBody>
          <a:bodyPr/>
          <a:lstStyle/>
          <a:p>
            <a:pPr eaLnBrk="1" hangingPunct="1"/>
            <a:r>
              <a:rPr lang="en-US" altLang="en-US" sz="3200"/>
              <a:t>System Safety analysis method to . . .</a:t>
            </a:r>
          </a:p>
          <a:p>
            <a:pPr lvl="1" eaLnBrk="1" hangingPunct="1"/>
            <a:r>
              <a:rPr lang="en-US" altLang="en-US" sz="3200"/>
              <a:t>Identify hazards to system, mission, or element</a:t>
            </a:r>
          </a:p>
          <a:p>
            <a:pPr lvl="1" eaLnBrk="1" hangingPunct="1"/>
            <a:r>
              <a:rPr lang="en-US" altLang="en-US" sz="3200"/>
              <a:t>Assess severity, likelihood of occurrence, &amp; consequences of each hazard on affected system elements</a:t>
            </a:r>
          </a:p>
          <a:p>
            <a:pPr lvl="1" eaLnBrk="1" hangingPunct="1"/>
            <a:r>
              <a:rPr lang="en-US" altLang="en-US" sz="3200"/>
              <a:t>Identify safety requirements &amp; preferred designs.</a:t>
            </a:r>
          </a:p>
          <a:p>
            <a:pPr eaLnBrk="1" hangingPunct="1"/>
            <a:endParaRPr lang="en-US" altLang="en-US" sz="3200"/>
          </a:p>
        </p:txBody>
      </p:sp>
      <p:sp>
        <p:nvSpPr>
          <p:cNvPr id="4" name="Footer Placeholder 3">
            <a:extLst>
              <a:ext uri="{FF2B5EF4-FFF2-40B4-BE49-F238E27FC236}">
                <a16:creationId xmlns:a16="http://schemas.microsoft.com/office/drawing/2014/main" id="{B340FB46-8885-AE74-DAAD-5A2CCA81806E}"/>
              </a:ext>
            </a:extLst>
          </p:cNvPr>
          <p:cNvSpPr>
            <a:spLocks noGrp="1"/>
          </p:cNvSpPr>
          <p:nvPr>
            <p:ph type="ftr" sz="quarter" idx="11"/>
          </p:nvPr>
        </p:nvSpPr>
        <p:spPr/>
        <p:txBody>
          <a:bodyPr/>
          <a:lstStyle/>
          <a:p>
            <a:pPr>
              <a:defRPr/>
            </a:pPr>
            <a:r>
              <a:rPr lang="en-US"/>
              <a:t>CS 3090: Safety Critical Programming in C</a:t>
            </a:r>
          </a:p>
        </p:txBody>
      </p:sp>
      <p:sp>
        <p:nvSpPr>
          <p:cNvPr id="25605" name="Slide Number Placeholder 4">
            <a:extLst>
              <a:ext uri="{FF2B5EF4-FFF2-40B4-BE49-F238E27FC236}">
                <a16:creationId xmlns:a16="http://schemas.microsoft.com/office/drawing/2014/main" id="{BC9A9445-8C32-E8B0-FE99-59C9B7B664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ED074646-D6FC-4F2B-B578-80B9DC42A7AC}" type="slidenum">
              <a:rPr lang="en-US" altLang="en-US" sz="1400">
                <a:solidFill>
                  <a:schemeClr val="tx2"/>
                </a:solidFill>
              </a:rPr>
              <a:pPr>
                <a:spcBef>
                  <a:spcPct val="0"/>
                </a:spcBef>
                <a:buClrTx/>
                <a:buSzTx/>
                <a:buFontTx/>
                <a:buNone/>
              </a:pPr>
              <a:t>15</a:t>
            </a:fld>
            <a:endParaRPr lang="en-US" altLang="en-US" sz="140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3899D08-A245-94A1-2B66-B27B1AA36289}"/>
              </a:ext>
            </a:extLst>
          </p:cNvPr>
          <p:cNvSpPr>
            <a:spLocks noGrp="1"/>
          </p:cNvSpPr>
          <p:nvPr>
            <p:ph type="title"/>
          </p:nvPr>
        </p:nvSpPr>
        <p:spPr/>
        <p:txBody>
          <a:bodyPr/>
          <a:lstStyle/>
          <a:p>
            <a:pPr eaLnBrk="1" hangingPunct="1"/>
            <a:r>
              <a:rPr lang="en-US" altLang="en-US">
                <a:solidFill>
                  <a:schemeClr val="tx1"/>
                </a:solidFill>
              </a:rPr>
              <a:t>Mishap Severity Categories</a:t>
            </a:r>
          </a:p>
        </p:txBody>
      </p:sp>
      <p:sp>
        <p:nvSpPr>
          <p:cNvPr id="26627" name="Content Placeholder 2">
            <a:extLst>
              <a:ext uri="{FF2B5EF4-FFF2-40B4-BE49-F238E27FC236}">
                <a16:creationId xmlns:a16="http://schemas.microsoft.com/office/drawing/2014/main" id="{CC9DF54B-BCF9-0648-B3B5-C3F6C4645D16}"/>
              </a:ext>
            </a:extLst>
          </p:cNvPr>
          <p:cNvSpPr>
            <a:spLocks noGrp="1"/>
          </p:cNvSpPr>
          <p:nvPr>
            <p:ph sz="quarter" idx="1"/>
          </p:nvPr>
        </p:nvSpPr>
        <p:spPr>
          <a:xfrm>
            <a:off x="457200" y="1219200"/>
            <a:ext cx="8229600" cy="4937125"/>
          </a:xfrm>
        </p:spPr>
        <p:txBody>
          <a:bodyPr/>
          <a:lstStyle/>
          <a:p>
            <a:pPr eaLnBrk="1" hangingPunct="1">
              <a:lnSpc>
                <a:spcPct val="90000"/>
              </a:lnSpc>
            </a:pPr>
            <a:r>
              <a:rPr lang="en-US" altLang="en-US" sz="2400" i="1" u="sng"/>
              <a:t>Catastrophic</a:t>
            </a:r>
            <a:r>
              <a:rPr lang="en-US" altLang="en-US" sz="2400"/>
              <a:t> – could result in death, permanent total disability, loss exceeding $1M, severe environmental damage violating law or regulation</a:t>
            </a:r>
          </a:p>
          <a:p>
            <a:pPr eaLnBrk="1" hangingPunct="1">
              <a:lnSpc>
                <a:spcPct val="90000"/>
              </a:lnSpc>
            </a:pPr>
            <a:r>
              <a:rPr lang="en-US" altLang="en-US" sz="2400" i="1" u="sng"/>
              <a:t>Critical</a:t>
            </a:r>
            <a:r>
              <a:rPr lang="en-US" altLang="en-US" sz="2400"/>
              <a:t> – could result in permanent partial disability, injuries or illness affecting at least 3 people, loss &gt;$200K but &lt;$1M, or reversible damage to environment but violating law or regulation</a:t>
            </a:r>
          </a:p>
          <a:p>
            <a:pPr eaLnBrk="1" hangingPunct="1">
              <a:lnSpc>
                <a:spcPct val="90000"/>
              </a:lnSpc>
            </a:pPr>
            <a:r>
              <a:rPr lang="en-US" altLang="en-US" sz="2400" i="1" u="sng"/>
              <a:t>Marginal</a:t>
            </a:r>
            <a:r>
              <a:rPr lang="en-US" altLang="en-US" sz="2400"/>
              <a:t> – could result in injury or illness resulting in loss of 1 or more work days, loss &gt;$10K but &lt;$200K, mitigatable environmental damage without violation of law or regulation where restoration activities can be accomplished</a:t>
            </a:r>
          </a:p>
          <a:p>
            <a:pPr eaLnBrk="1" hangingPunct="1">
              <a:lnSpc>
                <a:spcPct val="90000"/>
              </a:lnSpc>
            </a:pPr>
            <a:r>
              <a:rPr lang="en-US" altLang="en-US" sz="2400" i="1" u="sng"/>
              <a:t>Negligible</a:t>
            </a:r>
            <a:r>
              <a:rPr lang="en-US" altLang="en-US" sz="2400"/>
              <a:t> – Could result in injury or illness not resulting in lost workdays, loss &gt;$2K but &lt;$10K, minimal environmental damage not violating law or regulations</a:t>
            </a:r>
          </a:p>
          <a:p>
            <a:pPr eaLnBrk="1" hangingPunct="1"/>
            <a:endParaRPr lang="en-US" altLang="en-US"/>
          </a:p>
        </p:txBody>
      </p:sp>
      <p:sp>
        <p:nvSpPr>
          <p:cNvPr id="4" name="Footer Placeholder 3">
            <a:extLst>
              <a:ext uri="{FF2B5EF4-FFF2-40B4-BE49-F238E27FC236}">
                <a16:creationId xmlns:a16="http://schemas.microsoft.com/office/drawing/2014/main" id="{F317F352-617D-F15D-55AD-D62E29753CC5}"/>
              </a:ext>
            </a:extLst>
          </p:cNvPr>
          <p:cNvSpPr>
            <a:spLocks noGrp="1"/>
          </p:cNvSpPr>
          <p:nvPr>
            <p:ph type="ftr" sz="quarter" idx="11"/>
          </p:nvPr>
        </p:nvSpPr>
        <p:spPr/>
        <p:txBody>
          <a:bodyPr/>
          <a:lstStyle/>
          <a:p>
            <a:pPr>
              <a:defRPr/>
            </a:pPr>
            <a:r>
              <a:rPr lang="en-US"/>
              <a:t>CS 3090: Safety Critical Programming in C</a:t>
            </a:r>
          </a:p>
        </p:txBody>
      </p:sp>
      <p:sp>
        <p:nvSpPr>
          <p:cNvPr id="26629" name="Slide Number Placeholder 4">
            <a:extLst>
              <a:ext uri="{FF2B5EF4-FFF2-40B4-BE49-F238E27FC236}">
                <a16:creationId xmlns:a16="http://schemas.microsoft.com/office/drawing/2014/main" id="{6F47A856-944A-5D03-18BA-A24299C8DA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8E9BFD0-8BCE-4992-B395-FC687EFE63DF}" type="slidenum">
              <a:rPr lang="en-US" altLang="en-US" sz="1400">
                <a:solidFill>
                  <a:schemeClr val="tx2"/>
                </a:solidFill>
              </a:rPr>
              <a:pPr>
                <a:spcBef>
                  <a:spcPct val="0"/>
                </a:spcBef>
                <a:buClrTx/>
                <a:buSzTx/>
                <a:buFontTx/>
                <a:buNone/>
              </a:pPr>
              <a:t>16</a:t>
            </a:fld>
            <a:endParaRPr lang="en-US" altLang="en-US" sz="140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B2EBCA4-4398-DB19-F838-0D169D550900}"/>
              </a:ext>
            </a:extLst>
          </p:cNvPr>
          <p:cNvSpPr>
            <a:spLocks noGrp="1"/>
          </p:cNvSpPr>
          <p:nvPr>
            <p:ph type="title"/>
          </p:nvPr>
        </p:nvSpPr>
        <p:spPr>
          <a:xfrm>
            <a:off x="457200" y="152400"/>
            <a:ext cx="8229600" cy="609600"/>
          </a:xfrm>
        </p:spPr>
        <p:txBody>
          <a:bodyPr/>
          <a:lstStyle/>
          <a:p>
            <a:pPr eaLnBrk="1" hangingPunct="1"/>
            <a:r>
              <a:rPr lang="en-US" altLang="en-US">
                <a:solidFill>
                  <a:schemeClr val="tx1"/>
                </a:solidFill>
              </a:rPr>
              <a:t>Software Failure Causes</a:t>
            </a:r>
          </a:p>
        </p:txBody>
      </p:sp>
      <p:sp>
        <p:nvSpPr>
          <p:cNvPr id="27651" name="Slide Number Placeholder 4">
            <a:extLst>
              <a:ext uri="{FF2B5EF4-FFF2-40B4-BE49-F238E27FC236}">
                <a16:creationId xmlns:a16="http://schemas.microsoft.com/office/drawing/2014/main" id="{39B8547D-C56E-24F6-7AB0-2ED7A1AF9D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9D920DF-11DC-41C6-B547-AF978797EAD3}" type="slidenum">
              <a:rPr lang="en-US" altLang="en-US" sz="1400">
                <a:solidFill>
                  <a:schemeClr val="tx2"/>
                </a:solidFill>
              </a:rPr>
              <a:pPr>
                <a:spcBef>
                  <a:spcPct val="0"/>
                </a:spcBef>
                <a:buClrTx/>
                <a:buSzTx/>
                <a:buFontTx/>
                <a:buNone/>
              </a:pPr>
              <a:t>17</a:t>
            </a:fld>
            <a:endParaRPr lang="en-US" altLang="en-US" sz="1400">
              <a:solidFill>
                <a:schemeClr val="tx2"/>
              </a:solidFill>
            </a:endParaRPr>
          </a:p>
        </p:txBody>
      </p:sp>
      <p:grpSp>
        <p:nvGrpSpPr>
          <p:cNvPr id="27652" name="Group 41">
            <a:extLst>
              <a:ext uri="{FF2B5EF4-FFF2-40B4-BE49-F238E27FC236}">
                <a16:creationId xmlns:a16="http://schemas.microsoft.com/office/drawing/2014/main" id="{C7EAB916-78A5-0A67-EF09-13FC7B6CFFD1}"/>
              </a:ext>
            </a:extLst>
          </p:cNvPr>
          <p:cNvGrpSpPr>
            <a:grpSpLocks noGrp="1"/>
          </p:cNvGrpSpPr>
          <p:nvPr/>
        </p:nvGrpSpPr>
        <p:grpSpPr bwMode="auto">
          <a:xfrm>
            <a:off x="0" y="838200"/>
            <a:ext cx="9144000" cy="6019800"/>
            <a:chOff x="98" y="696"/>
            <a:chExt cx="5760" cy="3600"/>
          </a:xfrm>
        </p:grpSpPr>
        <p:sp>
          <p:nvSpPr>
            <p:cNvPr id="7" name="Oval 4">
              <a:extLst>
                <a:ext uri="{FF2B5EF4-FFF2-40B4-BE49-F238E27FC236}">
                  <a16:creationId xmlns:a16="http://schemas.microsoft.com/office/drawing/2014/main" id="{22E0F03D-5094-E54D-7E7D-294931E75CE3}"/>
                </a:ext>
              </a:extLst>
            </p:cNvPr>
            <p:cNvSpPr>
              <a:spLocks noChangeArrowheads="1"/>
            </p:cNvSpPr>
            <p:nvPr/>
          </p:nvSpPr>
          <p:spPr bwMode="auto">
            <a:xfrm>
              <a:off x="1730" y="792"/>
              <a:ext cx="1632" cy="673"/>
            </a:xfrm>
            <a:prstGeom prst="ellipse">
              <a:avLst/>
            </a:prstGeom>
            <a:solidFill>
              <a:schemeClr val="accent1"/>
            </a:solidFill>
            <a:ln w="9525">
              <a:solidFill>
                <a:schemeClr val="tx1"/>
              </a:solidFill>
              <a:round/>
              <a:headEnd/>
              <a:tailEnd/>
            </a:ln>
            <a:effectLst/>
          </p:spPr>
          <p:txBody>
            <a:bodyPr wrap="none" anchor="ctr"/>
            <a:lstStyle/>
            <a:p>
              <a:pPr>
                <a:defRPr/>
              </a:pPr>
              <a:r>
                <a:rPr lang="en-US" sz="1600" dirty="0">
                  <a:solidFill>
                    <a:schemeClr val="folHlink"/>
                  </a:solidFill>
                  <a:effectLst>
                    <a:outerShdw blurRad="38100" dist="38100" dir="2700000" algn="tl">
                      <a:srgbClr val="FFFFFF"/>
                    </a:outerShdw>
                  </a:effectLst>
                  <a:latin typeface="Arial" charset="0"/>
                </a:rPr>
                <a:t>User Experiences </a:t>
              </a:r>
            </a:p>
            <a:p>
              <a:pPr>
                <a:defRPr/>
              </a:pPr>
              <a:r>
                <a:rPr lang="en-US" sz="1600" dirty="0">
                  <a:solidFill>
                    <a:schemeClr val="folHlink"/>
                  </a:solidFill>
                  <a:effectLst>
                    <a:outerShdw blurRad="38100" dist="38100" dir="2700000" algn="tl">
                      <a:srgbClr val="FFFFFF"/>
                    </a:outerShdw>
                  </a:effectLst>
                  <a:latin typeface="Arial" charset="0"/>
                </a:rPr>
                <a:t>System Failure </a:t>
              </a:r>
            </a:p>
            <a:p>
              <a:pPr>
                <a:defRPr/>
              </a:pPr>
              <a:r>
                <a:rPr lang="en-US" sz="1600" dirty="0">
                  <a:solidFill>
                    <a:schemeClr val="folHlink"/>
                  </a:solidFill>
                  <a:effectLst>
                    <a:outerShdw blurRad="38100" dist="38100" dir="2700000" algn="tl">
                      <a:srgbClr val="FFFFFF"/>
                    </a:outerShdw>
                  </a:effectLst>
                  <a:latin typeface="Arial" charset="0"/>
                </a:rPr>
                <a:t>During</a:t>
              </a:r>
              <a:r>
                <a:rPr lang="en-US" sz="1600" dirty="0">
                  <a:effectLst>
                    <a:outerShdw blurRad="38100" dist="38100" dir="2700000" algn="tl">
                      <a:srgbClr val="000000"/>
                    </a:outerShdw>
                  </a:effectLst>
                  <a:latin typeface="Arial" charset="0"/>
                </a:rPr>
                <a:t> </a:t>
              </a:r>
              <a:r>
                <a:rPr lang="en-US" sz="1600" dirty="0">
                  <a:solidFill>
                    <a:schemeClr val="folHlink"/>
                  </a:solidFill>
                  <a:effectLst>
                    <a:outerShdw blurRad="38100" dist="38100" dir="2700000" algn="tl">
                      <a:srgbClr val="FFFFFF"/>
                    </a:outerShdw>
                  </a:effectLst>
                  <a:latin typeface="Arial" charset="0"/>
                </a:rPr>
                <a:t>Operations</a:t>
              </a:r>
            </a:p>
          </p:txBody>
        </p:sp>
        <p:sp>
          <p:nvSpPr>
            <p:cNvPr id="27654" name="Oval 5">
              <a:extLst>
                <a:ext uri="{FF2B5EF4-FFF2-40B4-BE49-F238E27FC236}">
                  <a16:creationId xmlns:a16="http://schemas.microsoft.com/office/drawing/2014/main" id="{1FFD1F24-496F-8B6A-0A5E-AF6E3DA701D5}"/>
                </a:ext>
              </a:extLst>
            </p:cNvPr>
            <p:cNvSpPr>
              <a:spLocks noChangeArrowheads="1"/>
            </p:cNvSpPr>
            <p:nvPr/>
          </p:nvSpPr>
          <p:spPr bwMode="auto">
            <a:xfrm>
              <a:off x="290" y="2088"/>
              <a:ext cx="1176" cy="432"/>
            </a:xfrm>
            <a:prstGeom prst="ellipse">
              <a:avLst/>
            </a:prstGeom>
            <a:solidFill>
              <a:srgbClr val="FFFFCC"/>
            </a:solidFill>
            <a:ln w="9525">
              <a:solidFill>
                <a:schemeClr val="folHlink"/>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600">
                  <a:solidFill>
                    <a:srgbClr val="000000"/>
                  </a:solidFill>
                  <a:latin typeface="Arial" panose="020B0604020202020204" pitchFamily="34" charset="0"/>
                </a:rPr>
                <a:t>Users</a:t>
              </a:r>
            </a:p>
          </p:txBody>
        </p:sp>
        <p:sp>
          <p:nvSpPr>
            <p:cNvPr id="27655" name="Line 6">
              <a:extLst>
                <a:ext uri="{FF2B5EF4-FFF2-40B4-BE49-F238E27FC236}">
                  <a16:creationId xmlns:a16="http://schemas.microsoft.com/office/drawing/2014/main" id="{0E09A5E7-21C4-9892-D91A-AB5E0408DA10}"/>
                </a:ext>
              </a:extLst>
            </p:cNvPr>
            <p:cNvSpPr>
              <a:spLocks noChangeShapeType="1"/>
            </p:cNvSpPr>
            <p:nvPr/>
          </p:nvSpPr>
          <p:spPr bwMode="auto">
            <a:xfrm flipV="1">
              <a:off x="1442" y="1944"/>
              <a:ext cx="96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Oval 7">
              <a:extLst>
                <a:ext uri="{FF2B5EF4-FFF2-40B4-BE49-F238E27FC236}">
                  <a16:creationId xmlns:a16="http://schemas.microsoft.com/office/drawing/2014/main" id="{9EBC48D0-60F1-44B9-836F-EB7FF4A88E7D}"/>
                </a:ext>
              </a:extLst>
            </p:cNvPr>
            <p:cNvSpPr>
              <a:spLocks noChangeArrowheads="1"/>
            </p:cNvSpPr>
            <p:nvPr/>
          </p:nvSpPr>
          <p:spPr bwMode="auto">
            <a:xfrm>
              <a:off x="3986" y="2088"/>
              <a:ext cx="1152" cy="432"/>
            </a:xfrm>
            <a:prstGeom prst="ellipse">
              <a:avLst/>
            </a:prstGeom>
            <a:solidFill>
              <a:srgbClr val="FFFFCC"/>
            </a:solidFill>
            <a:ln w="25400" algn="ctr">
              <a:solidFill>
                <a:srgbClr val="FF0000"/>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600">
                  <a:solidFill>
                    <a:srgbClr val="000000"/>
                  </a:solidFill>
                  <a:latin typeface="Arial" panose="020B0604020202020204" pitchFamily="34" charset="0"/>
                </a:rPr>
                <a:t>Software</a:t>
              </a:r>
            </a:p>
          </p:txBody>
        </p:sp>
        <p:sp>
          <p:nvSpPr>
            <p:cNvPr id="27657" name="Oval 8">
              <a:extLst>
                <a:ext uri="{FF2B5EF4-FFF2-40B4-BE49-F238E27FC236}">
                  <a16:creationId xmlns:a16="http://schemas.microsoft.com/office/drawing/2014/main" id="{218D2100-9B3F-0F04-494C-0CD7C23B8C66}"/>
                </a:ext>
              </a:extLst>
            </p:cNvPr>
            <p:cNvSpPr>
              <a:spLocks noChangeArrowheads="1"/>
            </p:cNvSpPr>
            <p:nvPr/>
          </p:nvSpPr>
          <p:spPr bwMode="auto">
            <a:xfrm>
              <a:off x="3218" y="2760"/>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200">
                  <a:solidFill>
                    <a:schemeClr val="folHlink"/>
                  </a:solidFill>
                  <a:latin typeface="Arial" panose="020B0604020202020204" pitchFamily="34" charset="0"/>
                </a:rPr>
                <a:t>Misunderstanding </a:t>
              </a:r>
            </a:p>
            <a:p>
              <a:pPr algn="ctr">
                <a:spcBef>
                  <a:spcPct val="0"/>
                </a:spcBef>
                <a:buClrTx/>
                <a:buSzTx/>
                <a:buFontTx/>
                <a:buNone/>
              </a:pPr>
              <a:r>
                <a:rPr lang="en-US" altLang="en-US" sz="1200">
                  <a:solidFill>
                    <a:schemeClr val="folHlink"/>
                  </a:solidFill>
                  <a:latin typeface="Arial" panose="020B0604020202020204" pitchFamily="34" charset="0"/>
                </a:rPr>
                <a:t>Requirements</a:t>
              </a:r>
            </a:p>
          </p:txBody>
        </p:sp>
        <p:sp>
          <p:nvSpPr>
            <p:cNvPr id="27658" name="Oval 9">
              <a:extLst>
                <a:ext uri="{FF2B5EF4-FFF2-40B4-BE49-F238E27FC236}">
                  <a16:creationId xmlns:a16="http://schemas.microsoft.com/office/drawing/2014/main" id="{7898A0DA-E671-36CA-678A-0EA5E8AC9338}"/>
                </a:ext>
              </a:extLst>
            </p:cNvPr>
            <p:cNvSpPr>
              <a:spLocks noChangeArrowheads="1"/>
            </p:cNvSpPr>
            <p:nvPr/>
          </p:nvSpPr>
          <p:spPr bwMode="auto">
            <a:xfrm>
              <a:off x="3746" y="3240"/>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Software</a:t>
              </a:r>
            </a:p>
            <a:p>
              <a:pPr algn="ctr">
                <a:spcBef>
                  <a:spcPct val="0"/>
                </a:spcBef>
                <a:buClrTx/>
                <a:buSzTx/>
                <a:buFontTx/>
                <a:buNone/>
              </a:pPr>
              <a:r>
                <a:rPr lang="en-US" altLang="en-US" sz="1400">
                  <a:solidFill>
                    <a:schemeClr val="folHlink"/>
                  </a:solidFill>
                  <a:latin typeface="Arial" panose="020B0604020202020204" pitchFamily="34" charset="0"/>
                </a:rPr>
                <a:t>Design Error</a:t>
              </a:r>
            </a:p>
          </p:txBody>
        </p:sp>
        <p:sp>
          <p:nvSpPr>
            <p:cNvPr id="27659" name="Oval 10">
              <a:extLst>
                <a:ext uri="{FF2B5EF4-FFF2-40B4-BE49-F238E27FC236}">
                  <a16:creationId xmlns:a16="http://schemas.microsoft.com/office/drawing/2014/main" id="{764A2BD1-D789-BEA2-10F9-4B1B7F566CA3}"/>
                </a:ext>
              </a:extLst>
            </p:cNvPr>
            <p:cNvSpPr>
              <a:spLocks noChangeArrowheads="1"/>
            </p:cNvSpPr>
            <p:nvPr/>
          </p:nvSpPr>
          <p:spPr bwMode="auto">
            <a:xfrm>
              <a:off x="4946" y="2760"/>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200">
                  <a:solidFill>
                    <a:schemeClr val="folHlink"/>
                  </a:solidFill>
                  <a:latin typeface="Arial" panose="020B0604020202020204" pitchFamily="34" charset="0"/>
                </a:rPr>
                <a:t>Software</a:t>
              </a:r>
            </a:p>
            <a:p>
              <a:pPr algn="ctr">
                <a:spcBef>
                  <a:spcPct val="0"/>
                </a:spcBef>
                <a:buClrTx/>
                <a:buSzTx/>
                <a:buFontTx/>
                <a:buNone/>
              </a:pPr>
              <a:r>
                <a:rPr lang="en-US" altLang="en-US" sz="1200">
                  <a:solidFill>
                    <a:schemeClr val="folHlink"/>
                  </a:solidFill>
                  <a:latin typeface="Arial" panose="020B0604020202020204" pitchFamily="34" charset="0"/>
                </a:rPr>
                <a:t>Implementation</a:t>
              </a:r>
            </a:p>
            <a:p>
              <a:pPr algn="ctr">
                <a:spcBef>
                  <a:spcPct val="0"/>
                </a:spcBef>
                <a:buClrTx/>
                <a:buSzTx/>
                <a:buFontTx/>
                <a:buNone/>
              </a:pPr>
              <a:r>
                <a:rPr lang="en-US" altLang="en-US" sz="1200">
                  <a:solidFill>
                    <a:schemeClr val="folHlink"/>
                  </a:solidFill>
                  <a:latin typeface="Arial" panose="020B0604020202020204" pitchFamily="34" charset="0"/>
                </a:rPr>
                <a:t>Error</a:t>
              </a:r>
            </a:p>
          </p:txBody>
        </p:sp>
        <p:sp>
          <p:nvSpPr>
            <p:cNvPr id="27660" name="Line 11">
              <a:extLst>
                <a:ext uri="{FF2B5EF4-FFF2-40B4-BE49-F238E27FC236}">
                  <a16:creationId xmlns:a16="http://schemas.microsoft.com/office/drawing/2014/main" id="{16D570D7-CDB5-C955-F9EC-556F1E4E7C59}"/>
                </a:ext>
              </a:extLst>
            </p:cNvPr>
            <p:cNvSpPr>
              <a:spLocks noChangeShapeType="1"/>
            </p:cNvSpPr>
            <p:nvPr/>
          </p:nvSpPr>
          <p:spPr bwMode="auto">
            <a:xfrm flipV="1">
              <a:off x="3986" y="2490"/>
              <a:ext cx="28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Line 12">
              <a:extLst>
                <a:ext uri="{FF2B5EF4-FFF2-40B4-BE49-F238E27FC236}">
                  <a16:creationId xmlns:a16="http://schemas.microsoft.com/office/drawing/2014/main" id="{0C165C00-2FF8-B22E-9C75-EE5EE140E98E}"/>
                </a:ext>
              </a:extLst>
            </p:cNvPr>
            <p:cNvSpPr>
              <a:spLocks noChangeShapeType="1"/>
            </p:cNvSpPr>
            <p:nvPr/>
          </p:nvSpPr>
          <p:spPr bwMode="auto">
            <a:xfrm flipV="1">
              <a:off x="4226" y="2520"/>
              <a:ext cx="24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Line 13">
              <a:extLst>
                <a:ext uri="{FF2B5EF4-FFF2-40B4-BE49-F238E27FC236}">
                  <a16:creationId xmlns:a16="http://schemas.microsoft.com/office/drawing/2014/main" id="{2BE8BF23-CD64-2ABB-A7C1-C99FB7F2CF2E}"/>
                </a:ext>
              </a:extLst>
            </p:cNvPr>
            <p:cNvSpPr>
              <a:spLocks noChangeShapeType="1"/>
            </p:cNvSpPr>
            <p:nvPr/>
          </p:nvSpPr>
          <p:spPr bwMode="auto">
            <a:xfrm flipH="1" flipV="1">
              <a:off x="4898" y="2472"/>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3" name="Line 14">
              <a:extLst>
                <a:ext uri="{FF2B5EF4-FFF2-40B4-BE49-F238E27FC236}">
                  <a16:creationId xmlns:a16="http://schemas.microsoft.com/office/drawing/2014/main" id="{A76874AB-8E08-B076-051F-4AE20E959412}"/>
                </a:ext>
              </a:extLst>
            </p:cNvPr>
            <p:cNvSpPr>
              <a:spLocks noChangeShapeType="1"/>
            </p:cNvSpPr>
            <p:nvPr/>
          </p:nvSpPr>
          <p:spPr bwMode="auto">
            <a:xfrm flipH="1" flipV="1">
              <a:off x="2690" y="1944"/>
              <a:ext cx="134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Oval 15">
              <a:extLst>
                <a:ext uri="{FF2B5EF4-FFF2-40B4-BE49-F238E27FC236}">
                  <a16:creationId xmlns:a16="http://schemas.microsoft.com/office/drawing/2014/main" id="{63957692-D40C-C5AC-6DE8-FD6859F0A3E6}"/>
                </a:ext>
              </a:extLst>
            </p:cNvPr>
            <p:cNvSpPr>
              <a:spLocks noChangeArrowheads="1"/>
            </p:cNvSpPr>
            <p:nvPr/>
          </p:nvSpPr>
          <p:spPr bwMode="auto">
            <a:xfrm>
              <a:off x="1922" y="2664"/>
              <a:ext cx="1152" cy="432"/>
            </a:xfrm>
            <a:prstGeom prst="ellipse">
              <a:avLst/>
            </a:prstGeom>
            <a:solidFill>
              <a:srgbClr val="FFFFCC"/>
            </a:solidFill>
            <a:ln w="9525" algn="ctr">
              <a:solidFill>
                <a:schemeClr val="folHlink"/>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600">
                  <a:solidFill>
                    <a:srgbClr val="000000"/>
                  </a:solidFill>
                  <a:latin typeface="Arial" panose="020B0604020202020204" pitchFamily="34" charset="0"/>
                </a:rPr>
                <a:t>Hardware</a:t>
              </a:r>
            </a:p>
          </p:txBody>
        </p:sp>
        <p:sp>
          <p:nvSpPr>
            <p:cNvPr id="27665" name="Oval 16">
              <a:extLst>
                <a:ext uri="{FF2B5EF4-FFF2-40B4-BE49-F238E27FC236}">
                  <a16:creationId xmlns:a16="http://schemas.microsoft.com/office/drawing/2014/main" id="{F9C345C5-7F56-E680-5701-179208FDC67A}"/>
                </a:ext>
              </a:extLst>
            </p:cNvPr>
            <p:cNvSpPr>
              <a:spLocks noChangeArrowheads="1"/>
            </p:cNvSpPr>
            <p:nvPr/>
          </p:nvSpPr>
          <p:spPr bwMode="auto">
            <a:xfrm>
              <a:off x="1490" y="3336"/>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600">
                  <a:solidFill>
                    <a:schemeClr val="folHlink"/>
                  </a:solidFill>
                  <a:latin typeface="Arial" panose="020B0604020202020204" pitchFamily="34" charset="0"/>
                </a:rPr>
                <a:t>Design </a:t>
              </a:r>
            </a:p>
            <a:p>
              <a:pPr algn="ctr">
                <a:spcBef>
                  <a:spcPct val="0"/>
                </a:spcBef>
                <a:buClrTx/>
                <a:buSzTx/>
                <a:buFontTx/>
                <a:buNone/>
              </a:pPr>
              <a:r>
                <a:rPr lang="en-US" altLang="en-US" sz="1600">
                  <a:solidFill>
                    <a:schemeClr val="folHlink"/>
                  </a:solidFill>
                  <a:latin typeface="Arial" panose="020B0604020202020204" pitchFamily="34" charset="0"/>
                </a:rPr>
                <a:t>Error</a:t>
              </a:r>
            </a:p>
          </p:txBody>
        </p:sp>
        <p:sp>
          <p:nvSpPr>
            <p:cNvPr id="27666" name="Oval 17">
              <a:extLst>
                <a:ext uri="{FF2B5EF4-FFF2-40B4-BE49-F238E27FC236}">
                  <a16:creationId xmlns:a16="http://schemas.microsoft.com/office/drawing/2014/main" id="{D986EEB0-DEFD-1129-4B36-953EA206EB4A}"/>
                </a:ext>
              </a:extLst>
            </p:cNvPr>
            <p:cNvSpPr>
              <a:spLocks noChangeArrowheads="1"/>
            </p:cNvSpPr>
            <p:nvPr/>
          </p:nvSpPr>
          <p:spPr bwMode="auto">
            <a:xfrm>
              <a:off x="2594" y="3336"/>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600">
                  <a:solidFill>
                    <a:schemeClr val="folHlink"/>
                  </a:solidFill>
                  <a:latin typeface="Arial" panose="020B0604020202020204" pitchFamily="34" charset="0"/>
                </a:rPr>
                <a:t>Materials</a:t>
              </a:r>
            </a:p>
            <a:p>
              <a:pPr algn="ctr">
                <a:spcBef>
                  <a:spcPct val="0"/>
                </a:spcBef>
                <a:buClrTx/>
                <a:buSzTx/>
                <a:buFontTx/>
                <a:buNone/>
              </a:pPr>
              <a:r>
                <a:rPr lang="en-US" altLang="en-US" sz="1600">
                  <a:solidFill>
                    <a:schemeClr val="folHlink"/>
                  </a:solidFill>
                  <a:latin typeface="Arial" panose="020B0604020202020204" pitchFamily="34" charset="0"/>
                </a:rPr>
                <a:t>Defect</a:t>
              </a:r>
            </a:p>
          </p:txBody>
        </p:sp>
        <p:sp>
          <p:nvSpPr>
            <p:cNvPr id="27667" name="Line 18">
              <a:extLst>
                <a:ext uri="{FF2B5EF4-FFF2-40B4-BE49-F238E27FC236}">
                  <a16:creationId xmlns:a16="http://schemas.microsoft.com/office/drawing/2014/main" id="{5187C2F0-B08E-1DFD-DCEC-0A9BCD34240B}"/>
                </a:ext>
              </a:extLst>
            </p:cNvPr>
            <p:cNvSpPr>
              <a:spLocks noChangeShapeType="1"/>
            </p:cNvSpPr>
            <p:nvPr/>
          </p:nvSpPr>
          <p:spPr bwMode="auto">
            <a:xfrm flipV="1">
              <a:off x="1970" y="3048"/>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19">
              <a:extLst>
                <a:ext uri="{FF2B5EF4-FFF2-40B4-BE49-F238E27FC236}">
                  <a16:creationId xmlns:a16="http://schemas.microsoft.com/office/drawing/2014/main" id="{1C747B96-A7B6-F3F0-A93E-CD7DDACCF730}"/>
                </a:ext>
              </a:extLst>
            </p:cNvPr>
            <p:cNvSpPr>
              <a:spLocks noChangeShapeType="1"/>
            </p:cNvSpPr>
            <p:nvPr/>
          </p:nvSpPr>
          <p:spPr bwMode="auto">
            <a:xfrm flipH="1" flipV="1">
              <a:off x="2738" y="304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9" name="Oval 20">
              <a:extLst>
                <a:ext uri="{FF2B5EF4-FFF2-40B4-BE49-F238E27FC236}">
                  <a16:creationId xmlns:a16="http://schemas.microsoft.com/office/drawing/2014/main" id="{AF243BA0-9A6B-7BE6-419D-684C74BFB174}"/>
                </a:ext>
              </a:extLst>
            </p:cNvPr>
            <p:cNvSpPr>
              <a:spLocks noChangeArrowheads="1"/>
            </p:cNvSpPr>
            <p:nvPr/>
          </p:nvSpPr>
          <p:spPr bwMode="auto">
            <a:xfrm>
              <a:off x="1970" y="3816"/>
              <a:ext cx="1008" cy="48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Environmental</a:t>
              </a:r>
            </a:p>
            <a:p>
              <a:pPr algn="ctr">
                <a:spcBef>
                  <a:spcPct val="0"/>
                </a:spcBef>
                <a:buClrTx/>
                <a:buSzTx/>
                <a:buFontTx/>
                <a:buNone/>
              </a:pPr>
              <a:r>
                <a:rPr lang="en-US" altLang="en-US" sz="1400">
                  <a:solidFill>
                    <a:schemeClr val="folHlink"/>
                  </a:solidFill>
                  <a:latin typeface="Arial" panose="020B0604020202020204" pitchFamily="34" charset="0"/>
                </a:rPr>
                <a:t>Effects &amp; Stress</a:t>
              </a:r>
            </a:p>
          </p:txBody>
        </p:sp>
        <p:sp>
          <p:nvSpPr>
            <p:cNvPr id="27670" name="Line 21">
              <a:extLst>
                <a:ext uri="{FF2B5EF4-FFF2-40B4-BE49-F238E27FC236}">
                  <a16:creationId xmlns:a16="http://schemas.microsoft.com/office/drawing/2014/main" id="{1DDF7C89-C786-A3D0-738E-6846D38AF863}"/>
                </a:ext>
              </a:extLst>
            </p:cNvPr>
            <p:cNvSpPr>
              <a:spLocks noChangeShapeType="1"/>
            </p:cNvSpPr>
            <p:nvPr/>
          </p:nvSpPr>
          <p:spPr bwMode="auto">
            <a:xfrm flipV="1">
              <a:off x="2480" y="3096"/>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1" name="Line 22">
              <a:extLst>
                <a:ext uri="{FF2B5EF4-FFF2-40B4-BE49-F238E27FC236}">
                  <a16:creationId xmlns:a16="http://schemas.microsoft.com/office/drawing/2014/main" id="{9C649ED2-10C6-FA43-4527-F505CF714304}"/>
                </a:ext>
              </a:extLst>
            </p:cNvPr>
            <p:cNvSpPr>
              <a:spLocks noChangeShapeType="1"/>
            </p:cNvSpPr>
            <p:nvPr/>
          </p:nvSpPr>
          <p:spPr bwMode="auto">
            <a:xfrm flipV="1">
              <a:off x="2546" y="199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2" name="Text Box 23">
              <a:extLst>
                <a:ext uri="{FF2B5EF4-FFF2-40B4-BE49-F238E27FC236}">
                  <a16:creationId xmlns:a16="http://schemas.microsoft.com/office/drawing/2014/main" id="{59787315-F8DE-C829-A258-33696FCD2BEA}"/>
                </a:ext>
              </a:extLst>
            </p:cNvPr>
            <p:cNvSpPr txBox="1">
              <a:spLocks noChangeArrowheads="1"/>
            </p:cNvSpPr>
            <p:nvPr/>
          </p:nvSpPr>
          <p:spPr bwMode="auto">
            <a:xfrm>
              <a:off x="1490" y="1896"/>
              <a:ext cx="62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200">
                  <a:latin typeface="Arial" panose="020B0604020202020204" pitchFamily="34" charset="0"/>
                </a:rPr>
                <a:t>Caused by</a:t>
              </a:r>
            </a:p>
          </p:txBody>
        </p:sp>
        <p:sp>
          <p:nvSpPr>
            <p:cNvPr id="27673" name="Text Box 24">
              <a:extLst>
                <a:ext uri="{FF2B5EF4-FFF2-40B4-BE49-F238E27FC236}">
                  <a16:creationId xmlns:a16="http://schemas.microsoft.com/office/drawing/2014/main" id="{CE6F7EB3-1B69-C0AA-6CBE-1E83A2606F0F}"/>
                </a:ext>
              </a:extLst>
            </p:cNvPr>
            <p:cNvSpPr txBox="1">
              <a:spLocks noChangeArrowheads="1"/>
            </p:cNvSpPr>
            <p:nvPr/>
          </p:nvSpPr>
          <p:spPr bwMode="auto">
            <a:xfrm>
              <a:off x="2210" y="2232"/>
              <a:ext cx="62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200">
                  <a:latin typeface="Arial" panose="020B0604020202020204" pitchFamily="34" charset="0"/>
                </a:rPr>
                <a:t>Caused by</a:t>
              </a:r>
            </a:p>
          </p:txBody>
        </p:sp>
        <p:sp>
          <p:nvSpPr>
            <p:cNvPr id="27674" name="Text Box 25">
              <a:extLst>
                <a:ext uri="{FF2B5EF4-FFF2-40B4-BE49-F238E27FC236}">
                  <a16:creationId xmlns:a16="http://schemas.microsoft.com/office/drawing/2014/main" id="{EFB45103-A147-447F-EE4A-C4DB86ED9B18}"/>
                </a:ext>
              </a:extLst>
            </p:cNvPr>
            <p:cNvSpPr txBox="1">
              <a:spLocks noChangeArrowheads="1"/>
            </p:cNvSpPr>
            <p:nvPr/>
          </p:nvSpPr>
          <p:spPr bwMode="auto">
            <a:xfrm>
              <a:off x="3218" y="1944"/>
              <a:ext cx="62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200">
                  <a:latin typeface="Arial" panose="020B0604020202020204" pitchFamily="34" charset="0"/>
                </a:rPr>
                <a:t>Caused by</a:t>
              </a:r>
            </a:p>
          </p:txBody>
        </p:sp>
        <p:sp>
          <p:nvSpPr>
            <p:cNvPr id="27675" name="Oval 26">
              <a:extLst>
                <a:ext uri="{FF2B5EF4-FFF2-40B4-BE49-F238E27FC236}">
                  <a16:creationId xmlns:a16="http://schemas.microsoft.com/office/drawing/2014/main" id="{E9D5088B-FD83-A0B4-0FDC-3962C413D9A4}"/>
                </a:ext>
              </a:extLst>
            </p:cNvPr>
            <p:cNvSpPr>
              <a:spLocks noChangeArrowheads="1"/>
            </p:cNvSpPr>
            <p:nvPr/>
          </p:nvSpPr>
          <p:spPr bwMode="auto">
            <a:xfrm>
              <a:off x="98" y="2616"/>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Incorrect </a:t>
              </a:r>
            </a:p>
            <a:p>
              <a:pPr algn="ctr">
                <a:spcBef>
                  <a:spcPct val="0"/>
                </a:spcBef>
                <a:buClrTx/>
                <a:buSzTx/>
                <a:buFontTx/>
                <a:buNone/>
              </a:pPr>
              <a:r>
                <a:rPr lang="en-US" altLang="en-US" sz="1400">
                  <a:solidFill>
                    <a:schemeClr val="folHlink"/>
                  </a:solidFill>
                  <a:latin typeface="Arial" panose="020B0604020202020204" pitchFamily="34" charset="0"/>
                </a:rPr>
                <a:t>Action</a:t>
              </a:r>
            </a:p>
          </p:txBody>
        </p:sp>
        <p:sp>
          <p:nvSpPr>
            <p:cNvPr id="27676" name="Oval 27">
              <a:extLst>
                <a:ext uri="{FF2B5EF4-FFF2-40B4-BE49-F238E27FC236}">
                  <a16:creationId xmlns:a16="http://schemas.microsoft.com/office/drawing/2014/main" id="{F99F6C37-7DD0-FD94-6B7D-B97B3F29A7B3}"/>
                </a:ext>
              </a:extLst>
            </p:cNvPr>
            <p:cNvSpPr>
              <a:spLocks noChangeArrowheads="1"/>
            </p:cNvSpPr>
            <p:nvPr/>
          </p:nvSpPr>
          <p:spPr bwMode="auto">
            <a:xfrm>
              <a:off x="98" y="3192"/>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Incorrect </a:t>
              </a:r>
            </a:p>
            <a:p>
              <a:pPr algn="ctr">
                <a:spcBef>
                  <a:spcPct val="0"/>
                </a:spcBef>
                <a:buClrTx/>
                <a:buSzTx/>
                <a:buFontTx/>
                <a:buNone/>
              </a:pPr>
              <a:r>
                <a:rPr lang="en-US" altLang="en-US" sz="1400">
                  <a:solidFill>
                    <a:schemeClr val="folHlink"/>
                  </a:solidFill>
                  <a:latin typeface="Arial" panose="020B0604020202020204" pitchFamily="34" charset="0"/>
                </a:rPr>
                <a:t>Usage</a:t>
              </a:r>
            </a:p>
          </p:txBody>
        </p:sp>
        <p:sp>
          <p:nvSpPr>
            <p:cNvPr id="27677" name="Line 28">
              <a:extLst>
                <a:ext uri="{FF2B5EF4-FFF2-40B4-BE49-F238E27FC236}">
                  <a16:creationId xmlns:a16="http://schemas.microsoft.com/office/drawing/2014/main" id="{A88CB128-6805-8E23-01AD-74EE0FD8BAFF}"/>
                </a:ext>
              </a:extLst>
            </p:cNvPr>
            <p:cNvSpPr>
              <a:spLocks noChangeShapeType="1"/>
            </p:cNvSpPr>
            <p:nvPr/>
          </p:nvSpPr>
          <p:spPr bwMode="auto">
            <a:xfrm flipH="1" flipV="1">
              <a:off x="1149" y="2487"/>
              <a:ext cx="5" cy="15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8" name="Line 29">
              <a:extLst>
                <a:ext uri="{FF2B5EF4-FFF2-40B4-BE49-F238E27FC236}">
                  <a16:creationId xmlns:a16="http://schemas.microsoft.com/office/drawing/2014/main" id="{57D661DC-F4F3-10EE-2E78-3E19441C3AAC}"/>
                </a:ext>
              </a:extLst>
            </p:cNvPr>
            <p:cNvSpPr>
              <a:spLocks noChangeShapeType="1"/>
            </p:cNvSpPr>
            <p:nvPr/>
          </p:nvSpPr>
          <p:spPr bwMode="auto">
            <a:xfrm>
              <a:off x="1010" y="285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Line 30">
              <a:extLst>
                <a:ext uri="{FF2B5EF4-FFF2-40B4-BE49-F238E27FC236}">
                  <a16:creationId xmlns:a16="http://schemas.microsoft.com/office/drawing/2014/main" id="{D312A8F8-E8F2-F72E-DD68-A8401B0FC1D1}"/>
                </a:ext>
              </a:extLst>
            </p:cNvPr>
            <p:cNvSpPr>
              <a:spLocks noChangeShapeType="1"/>
            </p:cNvSpPr>
            <p:nvPr/>
          </p:nvSpPr>
          <p:spPr bwMode="auto">
            <a:xfrm>
              <a:off x="1010" y="34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0" name="AutoShape 31">
              <a:extLst>
                <a:ext uri="{FF2B5EF4-FFF2-40B4-BE49-F238E27FC236}">
                  <a16:creationId xmlns:a16="http://schemas.microsoft.com/office/drawing/2014/main" id="{ACF9418C-304F-B913-8A1D-A61A8CF77843}"/>
                </a:ext>
              </a:extLst>
            </p:cNvPr>
            <p:cNvSpPr>
              <a:spLocks noChangeArrowheads="1"/>
            </p:cNvSpPr>
            <p:nvPr/>
          </p:nvSpPr>
          <p:spPr bwMode="auto">
            <a:xfrm>
              <a:off x="2354" y="1704"/>
              <a:ext cx="384"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7681" name="Line 32">
              <a:extLst>
                <a:ext uri="{FF2B5EF4-FFF2-40B4-BE49-F238E27FC236}">
                  <a16:creationId xmlns:a16="http://schemas.microsoft.com/office/drawing/2014/main" id="{A4A2FCD7-5B88-D110-40C6-37CEE4FCDE3A}"/>
                </a:ext>
              </a:extLst>
            </p:cNvPr>
            <p:cNvSpPr>
              <a:spLocks noChangeShapeType="1"/>
            </p:cNvSpPr>
            <p:nvPr/>
          </p:nvSpPr>
          <p:spPr bwMode="auto">
            <a:xfrm flipV="1">
              <a:off x="2546" y="146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 Box 33">
              <a:extLst>
                <a:ext uri="{FF2B5EF4-FFF2-40B4-BE49-F238E27FC236}">
                  <a16:creationId xmlns:a16="http://schemas.microsoft.com/office/drawing/2014/main" id="{E74247B0-4061-8C82-F89A-B5BAF0385B32}"/>
                </a:ext>
              </a:extLst>
            </p:cNvPr>
            <p:cNvSpPr txBox="1">
              <a:spLocks noChangeArrowheads="1"/>
            </p:cNvSpPr>
            <p:nvPr/>
          </p:nvSpPr>
          <p:spPr bwMode="auto">
            <a:xfrm>
              <a:off x="3986" y="703"/>
              <a:ext cx="1776" cy="896"/>
            </a:xfrm>
            <a:prstGeom prst="rect">
              <a:avLst/>
            </a:prstGeom>
            <a:noFill/>
            <a:ln w="9525">
              <a:noFill/>
              <a:miter lim="800000"/>
              <a:headEnd/>
              <a:tailEnd/>
            </a:ln>
            <a:effectLst/>
          </p:spPr>
          <p:txBody>
            <a:bodyPr>
              <a:spAutoFit/>
            </a:bodyPr>
            <a:lstStyle/>
            <a:p>
              <a:pPr>
                <a:buFontTx/>
                <a:buChar char="•"/>
                <a:defRPr/>
              </a:pPr>
              <a:r>
                <a:rPr lang="en-US" sz="1400" dirty="0">
                  <a:effectLst>
                    <a:outerShdw blurRad="38100" dist="38100" dir="2700000" algn="tl">
                      <a:srgbClr val="000000"/>
                    </a:outerShdw>
                  </a:effectLst>
                  <a:latin typeface="Arial" charset="0"/>
                </a:rPr>
                <a:t> Incorrect Processing </a:t>
              </a:r>
            </a:p>
            <a:p>
              <a:pPr>
                <a:buFontTx/>
                <a:buChar char="•"/>
                <a:defRPr/>
              </a:pPr>
              <a:r>
                <a:rPr lang="en-US" sz="1400" dirty="0">
                  <a:effectLst>
                    <a:outerShdw blurRad="38100" dist="38100" dir="2700000" algn="tl">
                      <a:srgbClr val="000000"/>
                    </a:outerShdw>
                  </a:effectLst>
                  <a:latin typeface="Arial" charset="0"/>
                </a:rPr>
                <a:t> Incorrect Response</a:t>
              </a:r>
            </a:p>
            <a:p>
              <a:pPr>
                <a:buFontTx/>
                <a:buChar char="•"/>
                <a:defRPr/>
              </a:pPr>
              <a:r>
                <a:rPr lang="en-US" sz="1400" dirty="0">
                  <a:effectLst>
                    <a:outerShdw blurRad="38100" dist="38100" dir="2700000" algn="tl">
                      <a:srgbClr val="000000"/>
                    </a:outerShdw>
                  </a:effectLst>
                  <a:latin typeface="Arial" charset="0"/>
                </a:rPr>
                <a:t> Incorrect Computed Result</a:t>
              </a:r>
            </a:p>
            <a:p>
              <a:pPr>
                <a:buFontTx/>
                <a:buChar char="•"/>
                <a:defRPr/>
              </a:pPr>
              <a:r>
                <a:rPr lang="en-US" sz="1400" dirty="0">
                  <a:effectLst>
                    <a:outerShdw blurRad="38100" dist="38100" dir="2700000" algn="tl">
                      <a:srgbClr val="000000"/>
                    </a:outerShdw>
                  </a:effectLst>
                  <a:latin typeface="Arial" charset="0"/>
                </a:rPr>
                <a:t> Performance Degradation</a:t>
              </a:r>
            </a:p>
            <a:p>
              <a:pPr>
                <a:buFontTx/>
                <a:buChar char="•"/>
                <a:defRPr/>
              </a:pPr>
              <a:r>
                <a:rPr lang="en-US" sz="1400" dirty="0">
                  <a:effectLst>
                    <a:outerShdw blurRad="38100" dist="38100" dir="2700000" algn="tl">
                      <a:srgbClr val="000000"/>
                    </a:outerShdw>
                  </a:effectLst>
                  <a:latin typeface="Arial" charset="0"/>
                </a:rPr>
                <a:t> System Restart or Reboot</a:t>
              </a:r>
            </a:p>
            <a:p>
              <a:pPr>
                <a:buFontTx/>
                <a:buChar char="•"/>
                <a:defRPr/>
              </a:pPr>
              <a:r>
                <a:rPr lang="en-US" sz="1400" dirty="0">
                  <a:effectLst>
                    <a:outerShdw blurRad="38100" dist="38100" dir="2700000" algn="tl">
                      <a:srgbClr val="000000"/>
                    </a:outerShdw>
                  </a:effectLst>
                  <a:latin typeface="Arial" charset="0"/>
                </a:rPr>
                <a:t> System Halt</a:t>
              </a:r>
            </a:p>
          </p:txBody>
        </p:sp>
        <p:sp>
          <p:nvSpPr>
            <p:cNvPr id="27683" name="Line 34">
              <a:extLst>
                <a:ext uri="{FF2B5EF4-FFF2-40B4-BE49-F238E27FC236}">
                  <a16:creationId xmlns:a16="http://schemas.microsoft.com/office/drawing/2014/main" id="{96755740-6C12-86E4-A40D-D5EA3843F3E9}"/>
                </a:ext>
              </a:extLst>
            </p:cNvPr>
            <p:cNvSpPr>
              <a:spLocks noChangeShapeType="1"/>
            </p:cNvSpPr>
            <p:nvPr/>
          </p:nvSpPr>
          <p:spPr bwMode="auto">
            <a:xfrm flipV="1">
              <a:off x="3458" y="69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4" name="Line 35">
              <a:extLst>
                <a:ext uri="{FF2B5EF4-FFF2-40B4-BE49-F238E27FC236}">
                  <a16:creationId xmlns:a16="http://schemas.microsoft.com/office/drawing/2014/main" id="{47A5B3A4-6162-71E7-B0E9-866FD4AFAB26}"/>
                </a:ext>
              </a:extLst>
            </p:cNvPr>
            <p:cNvSpPr>
              <a:spLocks noChangeShapeType="1"/>
            </p:cNvSpPr>
            <p:nvPr/>
          </p:nvSpPr>
          <p:spPr bwMode="auto">
            <a:xfrm>
              <a:off x="3458" y="1224"/>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Oval 36">
              <a:extLst>
                <a:ext uri="{FF2B5EF4-FFF2-40B4-BE49-F238E27FC236}">
                  <a16:creationId xmlns:a16="http://schemas.microsoft.com/office/drawing/2014/main" id="{9AF2C764-D22B-980A-8CCA-DCD623AECB64}"/>
                </a:ext>
              </a:extLst>
            </p:cNvPr>
            <p:cNvSpPr>
              <a:spLocks noChangeArrowheads="1"/>
            </p:cNvSpPr>
            <p:nvPr/>
          </p:nvSpPr>
          <p:spPr bwMode="auto">
            <a:xfrm>
              <a:off x="4706" y="3240"/>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Malware</a:t>
              </a:r>
            </a:p>
          </p:txBody>
        </p:sp>
        <p:sp>
          <p:nvSpPr>
            <p:cNvPr id="27686" name="Line 37">
              <a:extLst>
                <a:ext uri="{FF2B5EF4-FFF2-40B4-BE49-F238E27FC236}">
                  <a16:creationId xmlns:a16="http://schemas.microsoft.com/office/drawing/2014/main" id="{16AF0A71-6BF2-FC4D-356D-F7507D8D5633}"/>
                </a:ext>
              </a:extLst>
            </p:cNvPr>
            <p:cNvSpPr>
              <a:spLocks noChangeShapeType="1"/>
            </p:cNvSpPr>
            <p:nvPr/>
          </p:nvSpPr>
          <p:spPr bwMode="auto">
            <a:xfrm flipH="1" flipV="1">
              <a:off x="4658" y="2520"/>
              <a:ext cx="288"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7" name="Oval 38">
              <a:extLst>
                <a:ext uri="{FF2B5EF4-FFF2-40B4-BE49-F238E27FC236}">
                  <a16:creationId xmlns:a16="http://schemas.microsoft.com/office/drawing/2014/main" id="{C4C2851A-899E-DA0A-CC7B-5CBE790E34E7}"/>
                </a:ext>
              </a:extLst>
            </p:cNvPr>
            <p:cNvSpPr>
              <a:spLocks noChangeArrowheads="1"/>
            </p:cNvSpPr>
            <p:nvPr/>
          </p:nvSpPr>
          <p:spPr bwMode="auto">
            <a:xfrm>
              <a:off x="98" y="3768"/>
              <a:ext cx="912" cy="43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Unauthorized</a:t>
              </a:r>
            </a:p>
            <a:p>
              <a:pPr algn="ctr">
                <a:spcBef>
                  <a:spcPct val="0"/>
                </a:spcBef>
                <a:buClrTx/>
                <a:buSzTx/>
                <a:buFontTx/>
                <a:buNone/>
              </a:pPr>
              <a:r>
                <a:rPr lang="en-US" altLang="en-US" sz="1400">
                  <a:solidFill>
                    <a:schemeClr val="folHlink"/>
                  </a:solidFill>
                  <a:latin typeface="Arial" panose="020B0604020202020204" pitchFamily="34" charset="0"/>
                </a:rPr>
                <a:t>Access</a:t>
              </a:r>
            </a:p>
          </p:txBody>
        </p:sp>
        <p:sp>
          <p:nvSpPr>
            <p:cNvPr id="27688" name="Line 39">
              <a:extLst>
                <a:ext uri="{FF2B5EF4-FFF2-40B4-BE49-F238E27FC236}">
                  <a16:creationId xmlns:a16="http://schemas.microsoft.com/office/drawing/2014/main" id="{0E0786FE-DEBE-CE0A-2984-ABB673E3310D}"/>
                </a:ext>
              </a:extLst>
            </p:cNvPr>
            <p:cNvSpPr>
              <a:spLocks noChangeShapeType="1"/>
            </p:cNvSpPr>
            <p:nvPr/>
          </p:nvSpPr>
          <p:spPr bwMode="auto">
            <a:xfrm>
              <a:off x="1010" y="40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Text Box 40">
              <a:extLst>
                <a:ext uri="{FF2B5EF4-FFF2-40B4-BE49-F238E27FC236}">
                  <a16:creationId xmlns:a16="http://schemas.microsoft.com/office/drawing/2014/main" id="{5687B2DA-E357-1715-8310-BF6DE544D68A}"/>
                </a:ext>
              </a:extLst>
            </p:cNvPr>
            <p:cNvSpPr txBox="1">
              <a:spLocks noChangeArrowheads="1"/>
            </p:cNvSpPr>
            <p:nvPr/>
          </p:nvSpPr>
          <p:spPr bwMode="auto">
            <a:xfrm>
              <a:off x="146" y="1017"/>
              <a:ext cx="1488" cy="692"/>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000000"/>
                    </a:outerShdw>
                  </a:effectLst>
                  <a:latin typeface="Times New Roman" pitchFamily="18" charset="0"/>
                </a:rPr>
                <a:t>* </a:t>
              </a:r>
              <a:r>
                <a:rPr lang="en-US" sz="1600" u="sng" dirty="0">
                  <a:effectLst>
                    <a:outerShdw blurRad="38100" dist="38100" dir="2700000" algn="tl">
                      <a:srgbClr val="000000"/>
                    </a:outerShdw>
                  </a:effectLst>
                  <a:latin typeface="Times New Roman" pitchFamily="18" charset="0"/>
                </a:rPr>
                <a:t>Note</a:t>
              </a:r>
              <a:r>
                <a:rPr lang="en-US" sz="1600" dirty="0">
                  <a:effectLst>
                    <a:outerShdw blurRad="38100" dist="38100" dir="2700000" algn="tl">
                      <a:srgbClr val="000000"/>
                    </a:outerShdw>
                  </a:effectLst>
                  <a:latin typeface="Times New Roman" pitchFamily="18" charset="0"/>
                </a:rPr>
                <a:t>: some failures might look like failures caused by software.  Need to be careful.</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BAB03DC-38D4-3886-A694-6B42A1D5A3A7}"/>
              </a:ext>
            </a:extLst>
          </p:cNvPr>
          <p:cNvSpPr>
            <a:spLocks noGrp="1"/>
          </p:cNvSpPr>
          <p:nvPr>
            <p:ph type="title"/>
          </p:nvPr>
        </p:nvSpPr>
        <p:spPr/>
        <p:txBody>
          <a:bodyPr/>
          <a:lstStyle/>
          <a:p>
            <a:pPr eaLnBrk="1" hangingPunct="1"/>
            <a:r>
              <a:rPr lang="en-US" altLang="en-US"/>
              <a:t>Faults: Hardware vs. software</a:t>
            </a:r>
          </a:p>
        </p:txBody>
      </p:sp>
      <p:sp>
        <p:nvSpPr>
          <p:cNvPr id="28675" name="Slide Number Placeholder 3">
            <a:extLst>
              <a:ext uri="{FF2B5EF4-FFF2-40B4-BE49-F238E27FC236}">
                <a16:creationId xmlns:a16="http://schemas.microsoft.com/office/drawing/2014/main" id="{E950D4BF-2AFC-58B1-E26A-C91485D1D6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DFA472B-9415-47C9-AEA2-D45B9F32AE5B}" type="slidenum">
              <a:rPr lang="en-US" altLang="en-US" sz="1400">
                <a:solidFill>
                  <a:schemeClr val="tx2"/>
                </a:solidFill>
              </a:rPr>
              <a:pPr>
                <a:spcBef>
                  <a:spcPct val="0"/>
                </a:spcBef>
                <a:buClrTx/>
                <a:buSzTx/>
                <a:buFontTx/>
                <a:buNone/>
              </a:pPr>
              <a:t>18</a:t>
            </a:fld>
            <a:endParaRPr lang="en-US" altLang="en-US" sz="1400">
              <a:solidFill>
                <a:schemeClr val="tx2"/>
              </a:solidFill>
            </a:endParaRPr>
          </a:p>
        </p:txBody>
      </p:sp>
      <p:sp>
        <p:nvSpPr>
          <p:cNvPr id="28676" name="Content Placeholder 4">
            <a:extLst>
              <a:ext uri="{FF2B5EF4-FFF2-40B4-BE49-F238E27FC236}">
                <a16:creationId xmlns:a16="http://schemas.microsoft.com/office/drawing/2014/main" id="{FD102D48-7202-9DFC-8728-4C1E784C8BAF}"/>
              </a:ext>
            </a:extLst>
          </p:cNvPr>
          <p:cNvSpPr>
            <a:spLocks noGrp="1"/>
          </p:cNvSpPr>
          <p:nvPr>
            <p:ph sz="quarter" idx="1"/>
          </p:nvPr>
        </p:nvSpPr>
        <p:spPr>
          <a:xfrm>
            <a:off x="457200" y="1219200"/>
            <a:ext cx="8229600" cy="4937125"/>
          </a:xfrm>
        </p:spPr>
        <p:txBody>
          <a:bodyPr/>
          <a:lstStyle/>
          <a:p>
            <a:pPr eaLnBrk="1" hangingPunct="1"/>
            <a:r>
              <a:rPr lang="en-US" altLang="en-US"/>
              <a:t>Some hardware faults may be </a:t>
            </a:r>
            <a:r>
              <a:rPr lang="en-US" altLang="en-US">
                <a:solidFill>
                  <a:srgbClr val="7030A0"/>
                </a:solidFill>
              </a:rPr>
              <a:t>random</a:t>
            </a:r>
          </a:p>
          <a:p>
            <a:pPr lvl="1" eaLnBrk="1" hangingPunct="1"/>
            <a:r>
              <a:rPr lang="en-US" altLang="en-US"/>
              <a:t>Due to manufacturing defects or simple “wear and tear”</a:t>
            </a:r>
          </a:p>
          <a:p>
            <a:pPr lvl="1" eaLnBrk="1" hangingPunct="1"/>
            <a:r>
              <a:rPr lang="en-US" altLang="en-US"/>
              <a:t>Probability can be estimated statistically</a:t>
            </a:r>
          </a:p>
          <a:p>
            <a:pPr lvl="1" eaLnBrk="1" hangingPunct="1"/>
            <a:r>
              <a:rPr lang="en-US" altLang="en-US"/>
              <a:t>Well-known techniques to minimize random faults:</a:t>
            </a:r>
          </a:p>
          <a:p>
            <a:pPr lvl="1" eaLnBrk="1" hangingPunct="1">
              <a:buFont typeface="Wingdings 3" panose="05040102010807070707" pitchFamily="18" charset="2"/>
              <a:buNone/>
            </a:pPr>
            <a:r>
              <a:rPr lang="en-US" altLang="en-US"/>
              <a:t>	error-correcting codes, redundant systems</a:t>
            </a:r>
          </a:p>
          <a:p>
            <a:pPr eaLnBrk="1" hangingPunct="1"/>
            <a:r>
              <a:rPr lang="en-US" altLang="en-US"/>
              <a:t>Software faults are always </a:t>
            </a:r>
            <a:r>
              <a:rPr lang="en-US" altLang="en-US">
                <a:solidFill>
                  <a:srgbClr val="7030A0"/>
                </a:solidFill>
              </a:rPr>
              <a:t>systematic</a:t>
            </a:r>
            <a:r>
              <a:rPr lang="en-US" altLang="en-US"/>
              <a:t> – not random</a:t>
            </a:r>
          </a:p>
          <a:p>
            <a:pPr lvl="1" eaLnBrk="1" hangingPunct="1"/>
            <a:r>
              <a:rPr lang="en-US" altLang="en-US"/>
              <a:t>Generated during design or specification – not execution</a:t>
            </a:r>
          </a:p>
          <a:p>
            <a:pPr lvl="1" eaLnBrk="1" hangingPunct="1"/>
            <a:r>
              <a:rPr lang="en-US" altLang="en-US"/>
              <a:t>Software is not manufactured and doesn’t “wear out”</a:t>
            </a:r>
          </a:p>
          <a:p>
            <a:pPr lvl="1" eaLnBrk="1" hangingPunct="1"/>
            <a:r>
              <a:rPr lang="en-US" altLang="en-US"/>
              <a:t>Techniques for minimizing random faults don’t work with systematic faults</a:t>
            </a:r>
          </a:p>
          <a:p>
            <a:pPr lvl="2" eaLnBrk="1" hangingPunct="1"/>
            <a:r>
              <a:rPr lang="en-US" altLang="en-US"/>
              <a:t>Ariane 5 had redundant systems – all running the same software!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93D17FA-D077-18E9-D794-638785192BDE}"/>
              </a:ext>
            </a:extLst>
          </p:cNvPr>
          <p:cNvSpPr>
            <a:spLocks noGrp="1"/>
          </p:cNvSpPr>
          <p:nvPr>
            <p:ph type="title"/>
          </p:nvPr>
        </p:nvSpPr>
        <p:spPr/>
        <p:txBody>
          <a:bodyPr/>
          <a:lstStyle/>
          <a:p>
            <a:pPr eaLnBrk="1" hangingPunct="1"/>
            <a:r>
              <a:rPr lang="en-US" altLang="en-US"/>
              <a:t>Fault management options</a:t>
            </a:r>
          </a:p>
        </p:txBody>
      </p:sp>
      <p:sp>
        <p:nvSpPr>
          <p:cNvPr id="29699" name="Slide Number Placeholder 3">
            <a:extLst>
              <a:ext uri="{FF2B5EF4-FFF2-40B4-BE49-F238E27FC236}">
                <a16:creationId xmlns:a16="http://schemas.microsoft.com/office/drawing/2014/main" id="{F2067B47-08C3-A0DD-518A-6BE9F62D85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33544A18-7559-464C-9776-142CD5D30926}" type="slidenum">
              <a:rPr lang="en-US" altLang="en-US" sz="1400">
                <a:solidFill>
                  <a:schemeClr val="tx2"/>
                </a:solidFill>
              </a:rPr>
              <a:pPr>
                <a:spcBef>
                  <a:spcPct val="0"/>
                </a:spcBef>
                <a:buClrTx/>
                <a:buSzTx/>
                <a:buFontTx/>
                <a:buNone/>
              </a:pPr>
              <a:t>19</a:t>
            </a:fld>
            <a:endParaRPr lang="en-US" altLang="en-US" sz="1400">
              <a:solidFill>
                <a:schemeClr val="tx2"/>
              </a:solidFill>
            </a:endParaRPr>
          </a:p>
        </p:txBody>
      </p:sp>
      <p:sp>
        <p:nvSpPr>
          <p:cNvPr id="29700" name="Content Placeholder 4">
            <a:extLst>
              <a:ext uri="{FF2B5EF4-FFF2-40B4-BE49-F238E27FC236}">
                <a16:creationId xmlns:a16="http://schemas.microsoft.com/office/drawing/2014/main" id="{E0DB43D8-4F14-F48C-6667-143B663B008E}"/>
              </a:ext>
            </a:extLst>
          </p:cNvPr>
          <p:cNvSpPr>
            <a:spLocks noGrp="1"/>
          </p:cNvSpPr>
          <p:nvPr>
            <p:ph sz="quarter" idx="1"/>
          </p:nvPr>
        </p:nvSpPr>
        <p:spPr>
          <a:xfrm>
            <a:off x="457200" y="1219200"/>
            <a:ext cx="8229600" cy="4937125"/>
          </a:xfrm>
        </p:spPr>
        <p:txBody>
          <a:bodyPr/>
          <a:lstStyle/>
          <a:p>
            <a:pPr eaLnBrk="1" hangingPunct="1"/>
            <a:r>
              <a:rPr lang="en-US" altLang="en-US">
                <a:solidFill>
                  <a:srgbClr val="7030A0"/>
                </a:solidFill>
              </a:rPr>
              <a:t>Avoidance</a:t>
            </a:r>
            <a:r>
              <a:rPr lang="en-US" altLang="en-US"/>
              <a:t>: Prevent faults from entering the system during the design phase</a:t>
            </a:r>
          </a:p>
          <a:p>
            <a:pPr lvl="1" eaLnBrk="1" hangingPunct="1"/>
            <a:r>
              <a:rPr lang="en-US" altLang="en-US"/>
              <a:t>“good practices” in design – e.g. programming standards</a:t>
            </a:r>
          </a:p>
          <a:p>
            <a:pPr eaLnBrk="1" hangingPunct="1"/>
            <a:r>
              <a:rPr lang="en-US" altLang="en-US">
                <a:solidFill>
                  <a:srgbClr val="7030A0"/>
                </a:solidFill>
              </a:rPr>
              <a:t>Removal</a:t>
            </a:r>
            <a:r>
              <a:rPr lang="en-US" altLang="en-US"/>
              <a:t>: Find faults in the system before release</a:t>
            </a:r>
          </a:p>
          <a:p>
            <a:pPr lvl="1" eaLnBrk="1" hangingPunct="1"/>
            <a:r>
              <a:rPr lang="en-US" altLang="en-US"/>
              <a:t>Testing – costly and not always very effective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6465070-CA59-EE7B-3A1C-4E00CD3960BA}"/>
              </a:ext>
            </a:extLst>
          </p:cNvPr>
          <p:cNvSpPr>
            <a:spLocks noGrp="1"/>
          </p:cNvSpPr>
          <p:nvPr>
            <p:ph type="title"/>
          </p:nvPr>
        </p:nvSpPr>
        <p:spPr/>
        <p:txBody>
          <a:bodyPr/>
          <a:lstStyle/>
          <a:p>
            <a:pPr eaLnBrk="1" hangingPunct="1"/>
            <a:r>
              <a:rPr lang="en-US" altLang="en-US"/>
              <a:t>Software and safety-critical systems</a:t>
            </a:r>
          </a:p>
        </p:txBody>
      </p:sp>
      <p:sp>
        <p:nvSpPr>
          <p:cNvPr id="12291" name="Content Placeholder 2">
            <a:extLst>
              <a:ext uri="{FF2B5EF4-FFF2-40B4-BE49-F238E27FC236}">
                <a16:creationId xmlns:a16="http://schemas.microsoft.com/office/drawing/2014/main" id="{77C9DA7E-1185-B456-4B37-77452DCCB1A7}"/>
              </a:ext>
            </a:extLst>
          </p:cNvPr>
          <p:cNvSpPr>
            <a:spLocks noGrp="1"/>
          </p:cNvSpPr>
          <p:nvPr>
            <p:ph sz="quarter" idx="1"/>
          </p:nvPr>
        </p:nvSpPr>
        <p:spPr>
          <a:xfrm>
            <a:off x="457200" y="1219200"/>
            <a:ext cx="8229600" cy="4937125"/>
          </a:xfrm>
        </p:spPr>
        <p:txBody>
          <a:bodyPr/>
          <a:lstStyle/>
          <a:p>
            <a:pPr eaLnBrk="1" hangingPunct="1">
              <a:lnSpc>
                <a:spcPct val="90000"/>
              </a:lnSpc>
            </a:pPr>
            <a:r>
              <a:rPr lang="en-US" altLang="en-US"/>
              <a:t>We are now using software in systems that we call </a:t>
            </a:r>
            <a:r>
              <a:rPr lang="en-US" altLang="en-US" i="1"/>
              <a:t>safety-critical</a:t>
            </a:r>
            <a:r>
              <a:rPr lang="en-US" altLang="en-US"/>
              <a:t>.  These are systems that, if they fail, will have very serious consequences:</a:t>
            </a:r>
          </a:p>
          <a:p>
            <a:pPr lvl="1" eaLnBrk="1" hangingPunct="1">
              <a:lnSpc>
                <a:spcPct val="90000"/>
              </a:lnSpc>
            </a:pPr>
            <a:r>
              <a:rPr lang="en-US" altLang="en-US"/>
              <a:t>nuclear reactor monitoring</a:t>
            </a:r>
          </a:p>
          <a:p>
            <a:pPr lvl="1" eaLnBrk="1" hangingPunct="1">
              <a:lnSpc>
                <a:spcPct val="90000"/>
              </a:lnSpc>
            </a:pPr>
            <a:r>
              <a:rPr lang="en-US" altLang="en-US"/>
              <a:t>flight control systems </a:t>
            </a:r>
          </a:p>
          <a:p>
            <a:pPr lvl="1" eaLnBrk="1" hangingPunct="1">
              <a:lnSpc>
                <a:spcPct val="90000"/>
              </a:lnSpc>
            </a:pPr>
            <a:r>
              <a:rPr lang="en-US" altLang="en-US"/>
              <a:t>software controllers on X-ray machines</a:t>
            </a:r>
          </a:p>
          <a:p>
            <a:pPr eaLnBrk="1" hangingPunct="1">
              <a:lnSpc>
                <a:spcPct val="90000"/>
              </a:lnSpc>
            </a:pPr>
            <a:r>
              <a:rPr lang="en-US" altLang="en-US" b="1"/>
              <a:t>Software Safety </a:t>
            </a:r>
            <a:r>
              <a:rPr lang="en-US" altLang="en-US"/>
              <a:t>is a sub discipline of systems engineering that applies scientific, management, and engineering principals in insuring adequate safety throughout the system life cycle so that software’s produced are not defective but can live to their tasks</a:t>
            </a:r>
          </a:p>
          <a:p>
            <a:pPr eaLnBrk="1" hangingPunct="1"/>
            <a:endParaRPr lang="en-US" altLang="en-US"/>
          </a:p>
        </p:txBody>
      </p:sp>
      <p:sp>
        <p:nvSpPr>
          <p:cNvPr id="4" name="Footer Placeholder 3">
            <a:extLst>
              <a:ext uri="{FF2B5EF4-FFF2-40B4-BE49-F238E27FC236}">
                <a16:creationId xmlns:a16="http://schemas.microsoft.com/office/drawing/2014/main" id="{2DBD0C94-AA20-8F71-BAAF-D1DCFAA4CE9A}"/>
              </a:ext>
            </a:extLst>
          </p:cNvPr>
          <p:cNvSpPr>
            <a:spLocks noGrp="1"/>
          </p:cNvSpPr>
          <p:nvPr>
            <p:ph type="ftr" sz="quarter" idx="11"/>
          </p:nvPr>
        </p:nvSpPr>
        <p:spPr/>
        <p:txBody>
          <a:bodyPr/>
          <a:lstStyle/>
          <a:p>
            <a:pPr>
              <a:defRPr/>
            </a:pPr>
            <a:r>
              <a:rPr lang="en-US"/>
              <a:t>CS 3090: Safety Critical Programming in C</a:t>
            </a:r>
          </a:p>
        </p:txBody>
      </p:sp>
      <p:sp>
        <p:nvSpPr>
          <p:cNvPr id="12293" name="Slide Number Placeholder 4">
            <a:extLst>
              <a:ext uri="{FF2B5EF4-FFF2-40B4-BE49-F238E27FC236}">
                <a16:creationId xmlns:a16="http://schemas.microsoft.com/office/drawing/2014/main" id="{032CAB18-FCB4-609B-49EE-3A48CA43A3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874E5AE4-6A0C-4A15-8EDF-723BC45DCAEF}" type="slidenum">
              <a:rPr lang="en-US" altLang="en-US" sz="1400">
                <a:solidFill>
                  <a:schemeClr val="tx2"/>
                </a:solidFill>
              </a:rPr>
              <a:pPr>
                <a:spcBef>
                  <a:spcPct val="0"/>
                </a:spcBef>
                <a:buClrTx/>
                <a:buSzTx/>
                <a:buFontTx/>
                <a:buNone/>
              </a:pPr>
              <a:t>2</a:t>
            </a:fld>
            <a:endParaRPr lang="en-US" altLang="en-US" sz="140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1CC0088-0A83-B7D4-4BD4-6406D3EC3BA5}"/>
              </a:ext>
            </a:extLst>
          </p:cNvPr>
          <p:cNvSpPr>
            <a:spLocks noGrp="1"/>
          </p:cNvSpPr>
          <p:nvPr>
            <p:ph type="title"/>
          </p:nvPr>
        </p:nvSpPr>
        <p:spPr/>
        <p:txBody>
          <a:bodyPr/>
          <a:lstStyle/>
          <a:p>
            <a:pPr eaLnBrk="1" hangingPunct="1"/>
            <a:r>
              <a:rPr lang="en-US" altLang="en-US"/>
              <a:t>Fault management options</a:t>
            </a:r>
          </a:p>
        </p:txBody>
      </p:sp>
      <p:sp>
        <p:nvSpPr>
          <p:cNvPr id="30723" name="Slide Number Placeholder 3">
            <a:extLst>
              <a:ext uri="{FF2B5EF4-FFF2-40B4-BE49-F238E27FC236}">
                <a16:creationId xmlns:a16="http://schemas.microsoft.com/office/drawing/2014/main" id="{AB0DBC2E-6659-0EBA-D9E6-C660DBEDCD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BAEE3D6-1478-451B-A02C-E409904A2C64}" type="slidenum">
              <a:rPr lang="en-US" altLang="en-US" sz="1400">
                <a:solidFill>
                  <a:schemeClr val="tx2"/>
                </a:solidFill>
              </a:rPr>
              <a:pPr>
                <a:spcBef>
                  <a:spcPct val="0"/>
                </a:spcBef>
                <a:buClrTx/>
                <a:buSzTx/>
                <a:buFontTx/>
                <a:buNone/>
              </a:pPr>
              <a:t>20</a:t>
            </a:fld>
            <a:endParaRPr lang="en-US" altLang="en-US" sz="1400">
              <a:solidFill>
                <a:schemeClr val="tx2"/>
              </a:solidFill>
            </a:endParaRPr>
          </a:p>
        </p:txBody>
      </p:sp>
      <p:sp>
        <p:nvSpPr>
          <p:cNvPr id="30724" name="Content Placeholder 4">
            <a:extLst>
              <a:ext uri="{FF2B5EF4-FFF2-40B4-BE49-F238E27FC236}">
                <a16:creationId xmlns:a16="http://schemas.microsoft.com/office/drawing/2014/main" id="{750BE960-4EC0-2511-84B3-EE66D72FCF06}"/>
              </a:ext>
            </a:extLst>
          </p:cNvPr>
          <p:cNvSpPr>
            <a:spLocks noGrp="1"/>
          </p:cNvSpPr>
          <p:nvPr>
            <p:ph sz="quarter" idx="1"/>
          </p:nvPr>
        </p:nvSpPr>
        <p:spPr>
          <a:xfrm>
            <a:off x="457200" y="1219200"/>
            <a:ext cx="8229600" cy="4937125"/>
          </a:xfrm>
        </p:spPr>
        <p:txBody>
          <a:bodyPr/>
          <a:lstStyle/>
          <a:p>
            <a:pPr eaLnBrk="1" hangingPunct="1"/>
            <a:r>
              <a:rPr lang="en-US" altLang="en-US">
                <a:solidFill>
                  <a:srgbClr val="7030A0"/>
                </a:solidFill>
              </a:rPr>
              <a:t>Tolerance</a:t>
            </a:r>
            <a:r>
              <a:rPr lang="en-US" altLang="en-US"/>
              <a:t>: Find faults in operational system after release, allow system to proceed correctly</a:t>
            </a:r>
          </a:p>
          <a:p>
            <a:pPr lvl="1" eaLnBrk="1" hangingPunct="1"/>
            <a:r>
              <a:rPr lang="en-US" altLang="en-US"/>
              <a:t>Recovery blocks:</a:t>
            </a:r>
          </a:p>
          <a:p>
            <a:pPr lvl="2" eaLnBrk="1" hangingPunct="1"/>
            <a:r>
              <a:rPr lang="en-US" altLang="en-US"/>
              <a:t>Create duplicate code modules</a:t>
            </a:r>
          </a:p>
          <a:p>
            <a:pPr lvl="2" eaLnBrk="1" hangingPunct="1"/>
            <a:r>
              <a:rPr lang="en-US" altLang="en-US"/>
              <a:t>Run “primary module”, then run an “acceptance test”</a:t>
            </a:r>
          </a:p>
          <a:p>
            <a:pPr lvl="2" eaLnBrk="1" hangingPunct="1"/>
            <a:r>
              <a:rPr lang="en-US" altLang="en-US"/>
              <a:t>If test fails, roll back changes and run an “alternative module”</a:t>
            </a:r>
          </a:p>
          <a:p>
            <a:pPr lvl="1" eaLnBrk="1" hangingPunct="1"/>
            <a:r>
              <a:rPr lang="en-US" altLang="en-US" i="1"/>
              <a:t>N</a:t>
            </a:r>
            <a:r>
              <a:rPr lang="en-US" altLang="en-US"/>
              <a:t>-version programming:</a:t>
            </a:r>
          </a:p>
          <a:p>
            <a:pPr lvl="2" eaLnBrk="1" hangingPunct="1"/>
            <a:r>
              <a:rPr lang="en-US" altLang="en-US"/>
              <a:t>several independent implementations of a program</a:t>
            </a:r>
          </a:p>
          <a:p>
            <a:pPr lvl="2" eaLnBrk="1" hangingPunct="1">
              <a:buFont typeface="Wingdings 3" panose="05040102010807070707" pitchFamily="18" charset="2"/>
              <a:buNone/>
            </a:pPr>
            <a:r>
              <a:rPr lang="en-US" altLang="en-US"/>
              <a:t>Goal: ensure “design diversity”, avoid common faults</a:t>
            </a:r>
          </a:p>
          <a:p>
            <a:pPr lvl="1" eaLnBrk="1" hangingPunct="1">
              <a:buFont typeface="Wingdings 3" panose="05040102010807070707" pitchFamily="18" charset="2"/>
              <a:buNone/>
            </a:pPr>
            <a:r>
              <a:rPr lang="en-US" altLang="en-US"/>
              <a:t>Both approaches are costly, and may not be very effective</a:t>
            </a:r>
          </a:p>
          <a:p>
            <a:pPr lvl="2" eaLnBrk="1" hangingPunct="1">
              <a:buFont typeface="Wingdings 3" panose="05040102010807070707" pitchFamily="18" charset="2"/>
              <a:buNone/>
            </a:pPr>
            <a:r>
              <a:rPr lang="en-US" altLang="en-US"/>
              <a:t>For a study on whether </a:t>
            </a:r>
            <a:r>
              <a:rPr lang="en-US" altLang="en-US" i="1"/>
              <a:t>N</a:t>
            </a:r>
            <a:r>
              <a:rPr lang="en-US" altLang="en-US"/>
              <a:t>-version programming really achieves “design diversity”, read Knight &amp; Leveson’s article.</a:t>
            </a:r>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8A7EAA8-497D-A846-A9C5-1CC02EFD946D}"/>
              </a:ext>
            </a:extLst>
          </p:cNvPr>
          <p:cNvSpPr>
            <a:spLocks noGrp="1"/>
          </p:cNvSpPr>
          <p:nvPr>
            <p:ph type="title"/>
          </p:nvPr>
        </p:nvSpPr>
        <p:spPr>
          <a:xfrm>
            <a:off x="457200" y="152400"/>
            <a:ext cx="8229600" cy="762000"/>
          </a:xfrm>
        </p:spPr>
        <p:txBody>
          <a:bodyPr/>
          <a:lstStyle/>
          <a:p>
            <a:pPr eaLnBrk="1" hangingPunct="1"/>
            <a:r>
              <a:rPr lang="en-US" altLang="en-US"/>
              <a:t>Address Software Safety</a:t>
            </a:r>
            <a:endParaRPr lang="en-US" altLang="en-US" b="1"/>
          </a:p>
        </p:txBody>
      </p:sp>
      <p:sp>
        <p:nvSpPr>
          <p:cNvPr id="31747" name="Content Placeholder 2">
            <a:extLst>
              <a:ext uri="{FF2B5EF4-FFF2-40B4-BE49-F238E27FC236}">
                <a16:creationId xmlns:a16="http://schemas.microsoft.com/office/drawing/2014/main" id="{7066B9F2-D3E0-7866-1ACB-D78EE8C4ED2F}"/>
              </a:ext>
            </a:extLst>
          </p:cNvPr>
          <p:cNvSpPr>
            <a:spLocks noGrp="1"/>
          </p:cNvSpPr>
          <p:nvPr>
            <p:ph sz="quarter" idx="1"/>
          </p:nvPr>
        </p:nvSpPr>
        <p:spPr>
          <a:xfrm>
            <a:off x="457200" y="1219200"/>
            <a:ext cx="8229600" cy="5257800"/>
          </a:xfrm>
        </p:spPr>
        <p:txBody>
          <a:bodyPr/>
          <a:lstStyle/>
          <a:p>
            <a:pPr eaLnBrk="1" hangingPunct="1"/>
            <a:r>
              <a:rPr lang="en-US" altLang="en-US" sz="2400"/>
              <a:t>Address Software Safety in . . .</a:t>
            </a:r>
          </a:p>
          <a:p>
            <a:pPr lvl="1" eaLnBrk="1" hangingPunct="1"/>
            <a:r>
              <a:rPr lang="en-US" altLang="en-US"/>
              <a:t>Software Requirements and Design</a:t>
            </a:r>
          </a:p>
          <a:p>
            <a:pPr lvl="1" eaLnBrk="1" hangingPunct="1"/>
            <a:r>
              <a:rPr lang="en-US" altLang="en-US"/>
              <a:t>Software Processes and Methods</a:t>
            </a:r>
          </a:p>
          <a:p>
            <a:pPr lvl="1" eaLnBrk="1" hangingPunct="1"/>
            <a:r>
              <a:rPr lang="en-US" altLang="en-US"/>
              <a:t>Software Tools and Tooling</a:t>
            </a:r>
          </a:p>
          <a:p>
            <a:pPr eaLnBrk="1" hangingPunct="1"/>
            <a:endParaRPr lang="en-US" altLang="en-US"/>
          </a:p>
        </p:txBody>
      </p:sp>
      <p:sp>
        <p:nvSpPr>
          <p:cNvPr id="31748" name="Slide Number Placeholder 4">
            <a:extLst>
              <a:ext uri="{FF2B5EF4-FFF2-40B4-BE49-F238E27FC236}">
                <a16:creationId xmlns:a16="http://schemas.microsoft.com/office/drawing/2014/main" id="{28F1CD1D-0002-2E4B-35B5-22FD98F018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404BC42-282E-46F5-B6D6-DF3E5CBAE325}" type="slidenum">
              <a:rPr lang="en-US" altLang="en-US" sz="1400">
                <a:solidFill>
                  <a:schemeClr val="tx2"/>
                </a:solidFill>
              </a:rPr>
              <a:pPr>
                <a:spcBef>
                  <a:spcPct val="0"/>
                </a:spcBef>
                <a:buClrTx/>
                <a:buSzTx/>
                <a:buFontTx/>
                <a:buNone/>
              </a:pPr>
              <a:t>21</a:t>
            </a:fld>
            <a:endParaRPr lang="en-US" altLang="en-US" sz="1400">
              <a:solidFill>
                <a:schemeClr val="tx2"/>
              </a:solidFill>
            </a:endParaRPr>
          </a:p>
        </p:txBody>
      </p:sp>
      <p:grpSp>
        <p:nvGrpSpPr>
          <p:cNvPr id="31749" name="Group 13">
            <a:extLst>
              <a:ext uri="{FF2B5EF4-FFF2-40B4-BE49-F238E27FC236}">
                <a16:creationId xmlns:a16="http://schemas.microsoft.com/office/drawing/2014/main" id="{FE86EF0F-51BC-26A0-EA29-229CD43B2007}"/>
              </a:ext>
            </a:extLst>
          </p:cNvPr>
          <p:cNvGrpSpPr>
            <a:grpSpLocks/>
          </p:cNvGrpSpPr>
          <p:nvPr/>
        </p:nvGrpSpPr>
        <p:grpSpPr bwMode="auto">
          <a:xfrm>
            <a:off x="457200" y="3048000"/>
            <a:ext cx="8305800" cy="2994025"/>
            <a:chOff x="1543050" y="3143250"/>
            <a:chExt cx="6543159" cy="2612621"/>
          </a:xfrm>
        </p:grpSpPr>
        <p:sp>
          <p:nvSpPr>
            <p:cNvPr id="31750" name="Oval 4">
              <a:extLst>
                <a:ext uri="{FF2B5EF4-FFF2-40B4-BE49-F238E27FC236}">
                  <a16:creationId xmlns:a16="http://schemas.microsoft.com/office/drawing/2014/main" id="{94BF8B3B-305C-7DC3-1998-8FA5DA9D449A}"/>
                </a:ext>
              </a:extLst>
            </p:cNvPr>
            <p:cNvSpPr>
              <a:spLocks noChangeArrowheads="1"/>
            </p:cNvSpPr>
            <p:nvPr/>
          </p:nvSpPr>
          <p:spPr bwMode="auto">
            <a:xfrm>
              <a:off x="3754187" y="3143250"/>
              <a:ext cx="2383100" cy="589042"/>
            </a:xfrm>
            <a:prstGeom prst="ellipse">
              <a:avLst/>
            </a:prstGeom>
            <a:solidFill>
              <a:schemeClr val="accent1">
                <a:alpha val="30196"/>
              </a:schemeClr>
            </a:solidFill>
            <a:ln w="38100">
              <a:solidFill>
                <a:schemeClr val="folHlink"/>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800">
                  <a:solidFill>
                    <a:schemeClr val="folHlink"/>
                  </a:solidFill>
                  <a:latin typeface="Arial" panose="020B0604020202020204" pitchFamily="34" charset="0"/>
                </a:rPr>
                <a:t>Software Safety</a:t>
              </a:r>
            </a:p>
          </p:txBody>
        </p:sp>
        <p:sp>
          <p:nvSpPr>
            <p:cNvPr id="31751" name="Rectangle 5">
              <a:extLst>
                <a:ext uri="{FF2B5EF4-FFF2-40B4-BE49-F238E27FC236}">
                  <a16:creationId xmlns:a16="http://schemas.microsoft.com/office/drawing/2014/main" id="{B41D92DC-C904-CDC9-79B0-0B698217D1F0}"/>
                </a:ext>
              </a:extLst>
            </p:cNvPr>
            <p:cNvSpPr>
              <a:spLocks noChangeArrowheads="1"/>
            </p:cNvSpPr>
            <p:nvPr/>
          </p:nvSpPr>
          <p:spPr bwMode="auto">
            <a:xfrm>
              <a:off x="1543050" y="4448789"/>
              <a:ext cx="2114550" cy="440921"/>
            </a:xfrm>
            <a:prstGeom prst="rect">
              <a:avLst/>
            </a:prstGeom>
            <a:solidFill>
              <a:srgbClr val="FFFF00"/>
            </a:solidFill>
            <a:ln w="38100">
              <a:solidFill>
                <a:schemeClr val="folHlink"/>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Requirements &amp; Design</a:t>
              </a:r>
            </a:p>
          </p:txBody>
        </p:sp>
        <p:sp>
          <p:nvSpPr>
            <p:cNvPr id="31752" name="Rectangle 6">
              <a:extLst>
                <a:ext uri="{FF2B5EF4-FFF2-40B4-BE49-F238E27FC236}">
                  <a16:creationId xmlns:a16="http://schemas.microsoft.com/office/drawing/2014/main" id="{4BC136FD-282C-AF8F-27C3-B05351616322}"/>
                </a:ext>
              </a:extLst>
            </p:cNvPr>
            <p:cNvSpPr>
              <a:spLocks noChangeArrowheads="1"/>
            </p:cNvSpPr>
            <p:nvPr/>
          </p:nvSpPr>
          <p:spPr bwMode="auto">
            <a:xfrm>
              <a:off x="3943350" y="5314950"/>
              <a:ext cx="1971159" cy="440921"/>
            </a:xfrm>
            <a:prstGeom prst="rect">
              <a:avLst/>
            </a:prstGeom>
            <a:solidFill>
              <a:srgbClr val="FFFF00"/>
            </a:solidFill>
            <a:ln w="38100">
              <a:solidFill>
                <a:schemeClr val="folHlink"/>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Processes &amp; Methods</a:t>
              </a:r>
            </a:p>
          </p:txBody>
        </p:sp>
        <p:sp>
          <p:nvSpPr>
            <p:cNvPr id="31753" name="Rectangle 7">
              <a:extLst>
                <a:ext uri="{FF2B5EF4-FFF2-40B4-BE49-F238E27FC236}">
                  <a16:creationId xmlns:a16="http://schemas.microsoft.com/office/drawing/2014/main" id="{BCC441BB-7604-BE7E-AB34-22CF93B19AE3}"/>
                </a:ext>
              </a:extLst>
            </p:cNvPr>
            <p:cNvSpPr>
              <a:spLocks noChangeArrowheads="1"/>
            </p:cNvSpPr>
            <p:nvPr/>
          </p:nvSpPr>
          <p:spPr bwMode="auto">
            <a:xfrm>
              <a:off x="6115050" y="4400550"/>
              <a:ext cx="1971159" cy="440921"/>
            </a:xfrm>
            <a:prstGeom prst="rect">
              <a:avLst/>
            </a:prstGeom>
            <a:solidFill>
              <a:srgbClr val="FFFF00"/>
            </a:solidFill>
            <a:ln w="38100">
              <a:solidFill>
                <a:schemeClr val="folHlink"/>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1400">
                  <a:solidFill>
                    <a:schemeClr val="folHlink"/>
                  </a:solidFill>
                  <a:latin typeface="Arial" panose="020B0604020202020204" pitchFamily="34" charset="0"/>
                </a:rPr>
                <a:t>Tools &amp; Tooling</a:t>
              </a:r>
            </a:p>
          </p:txBody>
        </p:sp>
        <p:sp>
          <p:nvSpPr>
            <p:cNvPr id="31754" name="Line 9">
              <a:extLst>
                <a:ext uri="{FF2B5EF4-FFF2-40B4-BE49-F238E27FC236}">
                  <a16:creationId xmlns:a16="http://schemas.microsoft.com/office/drawing/2014/main" id="{5F5F776E-87FF-710B-F780-76C3CF67CCE2}"/>
                </a:ext>
              </a:extLst>
            </p:cNvPr>
            <p:cNvSpPr>
              <a:spLocks noChangeShapeType="1"/>
            </p:cNvSpPr>
            <p:nvPr/>
          </p:nvSpPr>
          <p:spPr bwMode="auto">
            <a:xfrm flipH="1">
              <a:off x="2428532" y="3746071"/>
              <a:ext cx="2467799" cy="70271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a:extLst>
                <a:ext uri="{FF2B5EF4-FFF2-40B4-BE49-F238E27FC236}">
                  <a16:creationId xmlns:a16="http://schemas.microsoft.com/office/drawing/2014/main" id="{2EC089D6-8E0A-EB0E-C55A-1F0925F7396E}"/>
                </a:ext>
              </a:extLst>
            </p:cNvPr>
            <p:cNvSpPr>
              <a:spLocks noChangeShapeType="1"/>
            </p:cNvSpPr>
            <p:nvPr/>
          </p:nvSpPr>
          <p:spPr bwMode="auto">
            <a:xfrm>
              <a:off x="4896330" y="3746071"/>
              <a:ext cx="18570" cy="1568879"/>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1">
              <a:extLst>
                <a:ext uri="{FF2B5EF4-FFF2-40B4-BE49-F238E27FC236}">
                  <a16:creationId xmlns:a16="http://schemas.microsoft.com/office/drawing/2014/main" id="{D82B977B-5985-E2D5-10C2-253D7D9C1A63}"/>
                </a:ext>
              </a:extLst>
            </p:cNvPr>
            <p:cNvSpPr>
              <a:spLocks noChangeShapeType="1"/>
            </p:cNvSpPr>
            <p:nvPr/>
          </p:nvSpPr>
          <p:spPr bwMode="auto">
            <a:xfrm>
              <a:off x="4896330" y="3746071"/>
              <a:ext cx="2304570" cy="654479"/>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B07CB73-2EA8-FDD5-C8EC-C9532C6A85CF}"/>
              </a:ext>
            </a:extLst>
          </p:cNvPr>
          <p:cNvSpPr>
            <a:spLocks noGrp="1"/>
          </p:cNvSpPr>
          <p:nvPr>
            <p:ph type="title"/>
          </p:nvPr>
        </p:nvSpPr>
        <p:spPr/>
        <p:txBody>
          <a:bodyPr/>
          <a:lstStyle/>
          <a:p>
            <a:pPr eaLnBrk="1" hangingPunct="1"/>
            <a:r>
              <a:rPr lang="en-US" altLang="en-US"/>
              <a:t>References</a:t>
            </a:r>
          </a:p>
        </p:txBody>
      </p:sp>
      <p:sp>
        <p:nvSpPr>
          <p:cNvPr id="36867" name="Footer Placeholder 2">
            <a:extLst>
              <a:ext uri="{FF2B5EF4-FFF2-40B4-BE49-F238E27FC236}">
                <a16:creationId xmlns:a16="http://schemas.microsoft.com/office/drawing/2014/main" id="{6954B704-E443-2165-8013-A16416464EA7}"/>
              </a:ext>
            </a:extLst>
          </p:cNvPr>
          <p:cNvSpPr>
            <a:spLocks noGrp="1"/>
          </p:cNvSpPr>
          <p:nvPr>
            <p:ph type="ftr" sz="quarter" idx="11"/>
          </p:nvPr>
        </p:nvSpPr>
        <p:spPr bwMode="auto">
          <a:xfrm>
            <a:off x="2974975" y="6356350"/>
            <a:ext cx="357822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dirty="0"/>
              <a:t>CS 3090: Safety Critical Programming in C</a:t>
            </a:r>
          </a:p>
        </p:txBody>
      </p:sp>
      <p:sp>
        <p:nvSpPr>
          <p:cNvPr id="32772" name="Slide Number Placeholder 3">
            <a:extLst>
              <a:ext uri="{FF2B5EF4-FFF2-40B4-BE49-F238E27FC236}">
                <a16:creationId xmlns:a16="http://schemas.microsoft.com/office/drawing/2014/main" id="{4CCF39F4-4E46-0191-674E-7FF6F81D01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0F97B274-1ADE-4B8C-B553-CDFACF8BE7F3}" type="slidenum">
              <a:rPr lang="en-US" altLang="en-US" sz="1400">
                <a:solidFill>
                  <a:schemeClr val="tx2"/>
                </a:solidFill>
              </a:rPr>
              <a:pPr>
                <a:spcBef>
                  <a:spcPct val="0"/>
                </a:spcBef>
                <a:buClrTx/>
                <a:buSzTx/>
                <a:buFontTx/>
                <a:buNone/>
              </a:pPr>
              <a:t>22</a:t>
            </a:fld>
            <a:endParaRPr lang="en-US" altLang="en-US" sz="1400">
              <a:solidFill>
                <a:schemeClr val="tx2"/>
              </a:solidFill>
            </a:endParaRPr>
          </a:p>
        </p:txBody>
      </p:sp>
      <p:sp>
        <p:nvSpPr>
          <p:cNvPr id="32773" name="Content Placeholder 4">
            <a:extLst>
              <a:ext uri="{FF2B5EF4-FFF2-40B4-BE49-F238E27FC236}">
                <a16:creationId xmlns:a16="http://schemas.microsoft.com/office/drawing/2014/main" id="{CDA81830-0C8C-7819-5D74-1A067424BDF7}"/>
              </a:ext>
            </a:extLst>
          </p:cNvPr>
          <p:cNvSpPr>
            <a:spLocks noGrp="1"/>
          </p:cNvSpPr>
          <p:nvPr>
            <p:ph sz="quarter" idx="1"/>
          </p:nvPr>
        </p:nvSpPr>
        <p:spPr>
          <a:xfrm>
            <a:off x="304800" y="1219200"/>
            <a:ext cx="8610600" cy="4937125"/>
          </a:xfrm>
        </p:spPr>
        <p:txBody>
          <a:bodyPr/>
          <a:lstStyle/>
          <a:p>
            <a:pPr eaLnBrk="1" hangingPunct="1"/>
            <a:r>
              <a:rPr lang="en-US" altLang="en-US" sz="2000"/>
              <a:t>United States General Accounting Office. Report IMTEC-92-26, February 4, 1992. </a:t>
            </a:r>
            <a:r>
              <a:rPr lang="en-US" altLang="en-US" sz="1700">
                <a:hlinkClick r:id="rId2"/>
              </a:rPr>
              <a:t>http://www.fas.org/spp/starwars/gao/im92026.htm</a:t>
            </a:r>
            <a:endParaRPr lang="en-US" altLang="en-US" sz="1700"/>
          </a:p>
          <a:p>
            <a:pPr eaLnBrk="1" hangingPunct="1"/>
            <a:r>
              <a:rPr lang="en-US" altLang="en-US" sz="2000"/>
              <a:t>Ariane 5 Flight 501 Failure – Report by the Inquiry Board. July 19, 1996. </a:t>
            </a:r>
            <a:r>
              <a:rPr lang="en-US" altLang="en-US" sz="1700">
                <a:hlinkClick r:id="rId3"/>
              </a:rPr>
              <a:t>http://sunnyday.mit.edu/accidents/Ariane5accidentreport.html</a:t>
            </a:r>
            <a:r>
              <a:rPr lang="en-US" altLang="en-US" sz="1700"/>
              <a:t> </a:t>
            </a:r>
          </a:p>
          <a:p>
            <a:pPr eaLnBrk="1" hangingPunct="1"/>
            <a:r>
              <a:rPr lang="en-GB" altLang="en-US" sz="2000"/>
              <a:t>U.S. Nuclear Regulatory Commission.  Update on radiation therapy overexposures in Panama.  NRC Information Notice 2001-08, Supp. 2, November 20, 2001. </a:t>
            </a:r>
            <a:r>
              <a:rPr lang="en-GB" altLang="en-US" sz="1700">
                <a:solidFill>
                  <a:srgbClr val="CC00CC"/>
                </a:solidFill>
                <a:hlinkClick r:id="rId4"/>
              </a:rPr>
              <a:t>http://www.hsrd.ornl.gov/nrc/special/IN200108s2.pdf</a:t>
            </a:r>
            <a:r>
              <a:rPr lang="en-GB" altLang="en-US" sz="1700"/>
              <a:t> </a:t>
            </a:r>
          </a:p>
          <a:p>
            <a:pPr eaLnBrk="1" hangingPunct="1"/>
            <a:r>
              <a:rPr lang="en-GB" altLang="en-US" sz="2000"/>
              <a:t>D. Gage and J. McCormick.  Why software quality matters.  </a:t>
            </a:r>
            <a:r>
              <a:rPr lang="en-GB" altLang="en-US" sz="2000" i="1"/>
              <a:t>Baseline</a:t>
            </a:r>
            <a:r>
              <a:rPr lang="en-GB" altLang="en-US" sz="2000"/>
              <a:t>, March 2004, 33-56. </a:t>
            </a:r>
            <a:r>
              <a:rPr lang="en-GB" altLang="en-US" sz="1700">
                <a:solidFill>
                  <a:srgbClr val="CC00CC"/>
                </a:solidFill>
                <a:hlinkClick r:id="rId5"/>
              </a:rPr>
              <a:t>http://www.baselinemag.com/print_article2/0,1217,a=120920,00.asp</a:t>
            </a:r>
            <a:r>
              <a:rPr lang="en-GB" altLang="en-US" sz="1700"/>
              <a:t> </a:t>
            </a:r>
            <a:endParaRPr lang="en-US" altLang="en-US" sz="1700"/>
          </a:p>
          <a:p>
            <a:pPr eaLnBrk="1" hangingPunct="1"/>
            <a:r>
              <a:rPr lang="en-US" altLang="en-US" sz="2000"/>
              <a:t>Nancy G. Leveson. </a:t>
            </a:r>
            <a:r>
              <a:rPr lang="en-US" altLang="en-US" sz="2000" i="1"/>
              <a:t>Safeware: System Safety and Computers</a:t>
            </a:r>
            <a:r>
              <a:rPr lang="en-US" altLang="en-US" sz="2000"/>
              <a:t>. Addison Wesley, 1995. </a:t>
            </a:r>
          </a:p>
          <a:p>
            <a:pPr eaLnBrk="1" hangingPunct="1"/>
            <a:r>
              <a:rPr lang="en-US" altLang="en-US" sz="2000"/>
              <a:t>Neil Storey. </a:t>
            </a:r>
            <a:r>
              <a:rPr lang="en-US" altLang="en-US" sz="2000" i="1"/>
              <a:t>Safety-Critical Computer Systems</a:t>
            </a:r>
            <a:r>
              <a:rPr lang="en-US" altLang="en-US" sz="2000"/>
              <a:t>. Prentice Hall, 1996.</a:t>
            </a:r>
          </a:p>
          <a:p>
            <a:pPr eaLnBrk="1" hangingPunct="1"/>
            <a:r>
              <a:rPr lang="en-US" altLang="en-US" sz="2000"/>
              <a:t>J.C. Knight and N.G. Leveson. An experimental evaluation of the assumption of independence in multiversion programming. IEEE Transactions on Software Engineering 12(1), 1986, 96-109.</a:t>
            </a:r>
          </a:p>
          <a:p>
            <a:pPr eaLnBrk="1" hangingPunct="1"/>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725AEFD-5A27-7380-48D7-6AB12598980B}"/>
              </a:ext>
            </a:extLst>
          </p:cNvPr>
          <p:cNvSpPr>
            <a:spLocks noGrp="1"/>
          </p:cNvSpPr>
          <p:nvPr>
            <p:ph type="title"/>
          </p:nvPr>
        </p:nvSpPr>
        <p:spPr/>
        <p:txBody>
          <a:bodyPr/>
          <a:lstStyle/>
          <a:p>
            <a:pPr eaLnBrk="1" hangingPunct="1"/>
            <a:r>
              <a:rPr lang="en-US" altLang="en-US"/>
              <a:t>Patriot missile defense system failure</a:t>
            </a:r>
          </a:p>
        </p:txBody>
      </p:sp>
      <p:sp>
        <p:nvSpPr>
          <p:cNvPr id="13315" name="Content Placeholder 2">
            <a:extLst>
              <a:ext uri="{FF2B5EF4-FFF2-40B4-BE49-F238E27FC236}">
                <a16:creationId xmlns:a16="http://schemas.microsoft.com/office/drawing/2014/main" id="{C38D2A6F-6F7E-36A2-92B6-F61FBF7A8E97}"/>
              </a:ext>
            </a:extLst>
          </p:cNvPr>
          <p:cNvSpPr>
            <a:spLocks noGrp="1"/>
          </p:cNvSpPr>
          <p:nvPr>
            <p:ph sz="quarter" idx="1"/>
          </p:nvPr>
        </p:nvSpPr>
        <p:spPr>
          <a:xfrm>
            <a:off x="457200" y="1219200"/>
            <a:ext cx="8229600" cy="4937125"/>
          </a:xfrm>
        </p:spPr>
        <p:txBody>
          <a:bodyPr/>
          <a:lstStyle/>
          <a:p>
            <a:pPr eaLnBrk="1" hangingPunct="1"/>
            <a:r>
              <a:rPr lang="en-US" altLang="en-US"/>
              <a:t>On February 25, 1991, a Patriot missile defense system operating at Dhahran, Saudi Arabia, during Operation Desert Storm failed to track and intercept an incoming Scud. This Scud subsequently hit an Army barracks, killing 28 Americans. [GAO]</a:t>
            </a:r>
          </a:p>
        </p:txBody>
      </p:sp>
      <p:sp>
        <p:nvSpPr>
          <p:cNvPr id="13316" name="Slide Number Placeholder 3">
            <a:extLst>
              <a:ext uri="{FF2B5EF4-FFF2-40B4-BE49-F238E27FC236}">
                <a16:creationId xmlns:a16="http://schemas.microsoft.com/office/drawing/2014/main" id="{241A366C-597D-00E2-763B-C0BC945199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571FD1C2-E4DF-4372-A6AD-2892DC5C7669}" type="slidenum">
              <a:rPr lang="en-US" altLang="en-US" sz="1400">
                <a:solidFill>
                  <a:schemeClr val="tx2"/>
                </a:solidFill>
              </a:rPr>
              <a:pPr>
                <a:spcBef>
                  <a:spcPct val="0"/>
                </a:spcBef>
                <a:buClrTx/>
                <a:buSzTx/>
                <a:buFontTx/>
                <a:buNone/>
              </a:pPr>
              <a:t>3</a:t>
            </a:fld>
            <a:endParaRPr lang="en-US" altLang="en-US" sz="1400">
              <a:solidFill>
                <a:schemeClr val="tx2"/>
              </a:solidFill>
            </a:endParaRPr>
          </a:p>
        </p:txBody>
      </p:sp>
      <p:pic>
        <p:nvPicPr>
          <p:cNvPr id="13317" name="Picture 5" descr="scuds.jpg">
            <a:extLst>
              <a:ext uri="{FF2B5EF4-FFF2-40B4-BE49-F238E27FC236}">
                <a16:creationId xmlns:a16="http://schemas.microsoft.com/office/drawing/2014/main" id="{7C9360F4-B1CF-B1DB-8E30-365B417072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3332163"/>
            <a:ext cx="400050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C20650C-411B-4AA5-6B14-11F1EBFCDD14}"/>
              </a:ext>
            </a:extLst>
          </p:cNvPr>
          <p:cNvSpPr txBox="1"/>
          <p:nvPr/>
        </p:nvSpPr>
        <p:spPr>
          <a:xfrm>
            <a:off x="6061681" y="3733800"/>
            <a:ext cx="5977919" cy="276999"/>
          </a:xfrm>
          <a:prstGeom prst="rect">
            <a:avLst/>
          </a:prstGeom>
          <a:noFill/>
          <a:scene3d>
            <a:camera prst="orthographicFront">
              <a:rot lat="0" lon="0" rev="5400000"/>
            </a:camera>
            <a:lightRig rig="threePt" dir="t"/>
          </a:scene3d>
        </p:spPr>
        <p:txBody>
          <a:bodyPr wrap="none">
            <a:spAutoFit/>
          </a:bodyPr>
          <a:lstStyle/>
          <a:p>
            <a:pPr eaLnBrk="1" fontAlgn="auto" hangingPunct="1">
              <a:spcBef>
                <a:spcPts val="0"/>
              </a:spcBef>
              <a:spcAft>
                <a:spcPts val="0"/>
              </a:spcAft>
              <a:defRPr/>
            </a:pPr>
            <a:r>
              <a:rPr lang="en-US" sz="1200" dirty="0">
                <a:latin typeface="+mn-lt"/>
                <a:cs typeface="+mn-cs"/>
              </a:rPr>
              <a:t>http://news.bbc.co.uk/1/shared/spl/hi/middle_east/03/v3_iraq_timeline/html/scuds.stm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F82FA6-4935-EC8D-E7CA-FFED8675A179}"/>
              </a:ext>
            </a:extLst>
          </p:cNvPr>
          <p:cNvSpPr>
            <a:spLocks noGrp="1"/>
          </p:cNvSpPr>
          <p:nvPr>
            <p:ph type="title"/>
          </p:nvPr>
        </p:nvSpPr>
        <p:spPr/>
        <p:txBody>
          <a:bodyPr/>
          <a:lstStyle/>
          <a:p>
            <a:pPr eaLnBrk="1" hangingPunct="1"/>
            <a:r>
              <a:rPr lang="en-US" altLang="en-US"/>
              <a:t>Patriot: A software failure</a:t>
            </a:r>
          </a:p>
        </p:txBody>
      </p:sp>
      <p:sp>
        <p:nvSpPr>
          <p:cNvPr id="14339" name="Slide Number Placeholder 3">
            <a:extLst>
              <a:ext uri="{FF2B5EF4-FFF2-40B4-BE49-F238E27FC236}">
                <a16:creationId xmlns:a16="http://schemas.microsoft.com/office/drawing/2014/main" id="{7643579F-B097-5D94-A47A-502687BFC0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006F0AAD-DA9E-4B21-A7B7-C520701F1071}" type="slidenum">
              <a:rPr lang="en-US" altLang="en-US" sz="1400">
                <a:solidFill>
                  <a:schemeClr val="tx2"/>
                </a:solidFill>
              </a:rPr>
              <a:pPr>
                <a:spcBef>
                  <a:spcPct val="0"/>
                </a:spcBef>
                <a:buClrTx/>
                <a:buSzTx/>
                <a:buFontTx/>
                <a:buNone/>
              </a:pPr>
              <a:t>4</a:t>
            </a:fld>
            <a:endParaRPr lang="en-US" altLang="en-US" sz="1400">
              <a:solidFill>
                <a:schemeClr val="tx2"/>
              </a:solidFill>
            </a:endParaRPr>
          </a:p>
        </p:txBody>
      </p:sp>
      <p:sp>
        <p:nvSpPr>
          <p:cNvPr id="14340" name="Content Placeholder 4">
            <a:extLst>
              <a:ext uri="{FF2B5EF4-FFF2-40B4-BE49-F238E27FC236}">
                <a16:creationId xmlns:a16="http://schemas.microsoft.com/office/drawing/2014/main" id="{318C8B1A-717E-F11D-AD57-6074FB73D3DB}"/>
              </a:ext>
            </a:extLst>
          </p:cNvPr>
          <p:cNvSpPr>
            <a:spLocks noGrp="1"/>
          </p:cNvSpPr>
          <p:nvPr>
            <p:ph sz="quarter" idx="1"/>
          </p:nvPr>
        </p:nvSpPr>
        <p:spPr>
          <a:xfrm>
            <a:off x="457200" y="1219200"/>
            <a:ext cx="8229600" cy="4937125"/>
          </a:xfrm>
        </p:spPr>
        <p:txBody>
          <a:bodyPr/>
          <a:lstStyle/>
          <a:p>
            <a:pPr eaLnBrk="1" hangingPunct="1"/>
            <a:r>
              <a:rPr lang="en-US" altLang="en-US"/>
              <a:t>[A] software problem in the system’s weapons control computer… led to an inaccurate tracking calculation that became worse the longer the system operated.</a:t>
            </a:r>
          </a:p>
          <a:p>
            <a:pPr eaLnBrk="1" hangingPunct="1"/>
            <a:r>
              <a:rPr lang="en-US" altLang="en-US"/>
              <a:t>At the time of the incident, the battery had been operating continuously for over 100 hours. By then, the inaccuracy was serious enough to cause the system to look in the wrong place for the incoming Scud. [GAO]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E37A5A8-0D94-BC0C-8DF8-E3E443363553}"/>
              </a:ext>
            </a:extLst>
          </p:cNvPr>
          <p:cNvSpPr>
            <a:spLocks noGrp="1"/>
          </p:cNvSpPr>
          <p:nvPr>
            <p:ph type="title"/>
          </p:nvPr>
        </p:nvSpPr>
        <p:spPr/>
        <p:txBody>
          <a:bodyPr/>
          <a:lstStyle/>
          <a:p>
            <a:pPr eaLnBrk="1" hangingPunct="1"/>
            <a:r>
              <a:rPr lang="en-US" altLang="en-US"/>
              <a:t>Ariane 5 failure</a:t>
            </a:r>
          </a:p>
        </p:txBody>
      </p:sp>
      <p:sp>
        <p:nvSpPr>
          <p:cNvPr id="15363" name="Slide Number Placeholder 3">
            <a:extLst>
              <a:ext uri="{FF2B5EF4-FFF2-40B4-BE49-F238E27FC236}">
                <a16:creationId xmlns:a16="http://schemas.microsoft.com/office/drawing/2014/main" id="{868DE627-53A3-CAA8-AF47-4946F6096B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4380CDC-8879-4E48-B816-2EC8B783F65E}" type="slidenum">
              <a:rPr lang="en-US" altLang="en-US" sz="1400">
                <a:solidFill>
                  <a:schemeClr val="tx2"/>
                </a:solidFill>
              </a:rPr>
              <a:pPr>
                <a:spcBef>
                  <a:spcPct val="0"/>
                </a:spcBef>
                <a:buClrTx/>
                <a:buSzTx/>
                <a:buFontTx/>
                <a:buNone/>
              </a:pPr>
              <a:t>5</a:t>
            </a:fld>
            <a:endParaRPr lang="en-US" altLang="en-US" sz="1400">
              <a:solidFill>
                <a:schemeClr val="tx2"/>
              </a:solidFill>
            </a:endParaRPr>
          </a:p>
        </p:txBody>
      </p:sp>
      <p:sp>
        <p:nvSpPr>
          <p:cNvPr id="15364" name="Content Placeholder 4">
            <a:extLst>
              <a:ext uri="{FF2B5EF4-FFF2-40B4-BE49-F238E27FC236}">
                <a16:creationId xmlns:a16="http://schemas.microsoft.com/office/drawing/2014/main" id="{02CE77B4-4A72-543D-5BF3-77F35C2F59CC}"/>
              </a:ext>
            </a:extLst>
          </p:cNvPr>
          <p:cNvSpPr>
            <a:spLocks noGrp="1"/>
          </p:cNvSpPr>
          <p:nvPr>
            <p:ph sz="quarter" idx="1"/>
          </p:nvPr>
        </p:nvSpPr>
        <p:spPr>
          <a:xfrm>
            <a:off x="457200" y="1219200"/>
            <a:ext cx="5562600" cy="4937125"/>
          </a:xfrm>
        </p:spPr>
        <p:txBody>
          <a:bodyPr/>
          <a:lstStyle/>
          <a:p>
            <a:pPr eaLnBrk="1" hangingPunct="1"/>
            <a:r>
              <a:rPr lang="en-US" altLang="en-US"/>
              <a:t>On 4 June 1996, the maiden flight of the Ariane 5 launcher ended in a failure. Only about 40 seconds after initiation of the flight sequence, at an altitude of about 3700m, the launcher veered off its flight path, broke up and exploded.</a:t>
            </a:r>
          </a:p>
        </p:txBody>
      </p:sp>
      <p:pic>
        <p:nvPicPr>
          <p:cNvPr id="15365" name="Picture 5" descr="Ariane5_Explosion.jpg">
            <a:extLst>
              <a:ext uri="{FF2B5EF4-FFF2-40B4-BE49-F238E27FC236}">
                <a16:creationId xmlns:a16="http://schemas.microsoft.com/office/drawing/2014/main" id="{533308FD-59DC-FA89-3BD1-4D19120FCB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1303338"/>
            <a:ext cx="261937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06397EB-5F74-926E-6D39-1C8FA655F6B9}"/>
              </a:ext>
            </a:extLst>
          </p:cNvPr>
          <p:cNvSpPr txBox="1"/>
          <p:nvPr/>
        </p:nvSpPr>
        <p:spPr>
          <a:xfrm>
            <a:off x="6440095" y="3733800"/>
            <a:ext cx="5142305" cy="276999"/>
          </a:xfrm>
          <a:prstGeom prst="rect">
            <a:avLst/>
          </a:prstGeom>
          <a:noFill/>
          <a:scene3d>
            <a:camera prst="orthographicFront">
              <a:rot lat="0" lon="0" rev="5400000"/>
            </a:camera>
            <a:lightRig rig="threePt" dir="t"/>
          </a:scene3d>
        </p:spPr>
        <p:txBody>
          <a:bodyPr wrap="none">
            <a:spAutoFit/>
          </a:bodyPr>
          <a:lstStyle/>
          <a:p>
            <a:pPr eaLnBrk="1" fontAlgn="auto" hangingPunct="1">
              <a:spcBef>
                <a:spcPts val="0"/>
              </a:spcBef>
              <a:spcAft>
                <a:spcPts val="0"/>
              </a:spcAft>
              <a:defRPr/>
            </a:pPr>
            <a:r>
              <a:rPr lang="en-US" sz="1200" dirty="0">
                <a:latin typeface="+mn-lt"/>
                <a:cs typeface="+mn-cs"/>
              </a:rPr>
              <a:t>http://www.vuw.ac.nz/staff/stephen_marshall/SE/Failures/SE_Ariane.html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F6B8D466-BA28-1C25-D40A-64BBDB86F802}"/>
              </a:ext>
            </a:extLst>
          </p:cNvPr>
          <p:cNvGraphicFramePr/>
          <p:nvPr/>
        </p:nvGraphicFramePr>
        <p:xfrm>
          <a:off x="457200" y="1295400"/>
          <a:ext cx="8153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87" name="Title 1">
            <a:extLst>
              <a:ext uri="{FF2B5EF4-FFF2-40B4-BE49-F238E27FC236}">
                <a16:creationId xmlns:a16="http://schemas.microsoft.com/office/drawing/2014/main" id="{2016396E-17D6-A033-7A68-D21018965E92}"/>
              </a:ext>
            </a:extLst>
          </p:cNvPr>
          <p:cNvSpPr>
            <a:spLocks noGrp="1"/>
          </p:cNvSpPr>
          <p:nvPr>
            <p:ph type="title"/>
          </p:nvPr>
        </p:nvSpPr>
        <p:spPr/>
        <p:txBody>
          <a:bodyPr/>
          <a:lstStyle/>
          <a:p>
            <a:pPr eaLnBrk="1" hangingPunct="1"/>
            <a:r>
              <a:rPr lang="en-US" altLang="en-US"/>
              <a:t>Ariane 5: A software failure</a:t>
            </a:r>
          </a:p>
        </p:txBody>
      </p:sp>
      <p:sp>
        <p:nvSpPr>
          <p:cNvPr id="16388" name="Slide Number Placeholder 3">
            <a:extLst>
              <a:ext uri="{FF2B5EF4-FFF2-40B4-BE49-F238E27FC236}">
                <a16:creationId xmlns:a16="http://schemas.microsoft.com/office/drawing/2014/main" id="{35F3D632-DCE4-E907-B7F3-01E1F509E7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40759E4-C5D5-4A8A-9267-6F29702181CF}" type="slidenum">
              <a:rPr lang="en-US" altLang="en-US" sz="1400">
                <a:solidFill>
                  <a:schemeClr val="tx2"/>
                </a:solidFill>
              </a:rPr>
              <a:pPr>
                <a:spcBef>
                  <a:spcPct val="0"/>
                </a:spcBef>
                <a:buClrTx/>
                <a:buSzTx/>
                <a:buFontTx/>
                <a:buNone/>
              </a:pPr>
              <a:t>6</a:t>
            </a:fld>
            <a:endParaRPr lang="en-US" altLang="en-US" sz="140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078E43C-A350-F03D-07EE-99A5C0F9BC27}"/>
              </a:ext>
            </a:extLst>
          </p:cNvPr>
          <p:cNvSpPr>
            <a:spLocks noGrp="1"/>
          </p:cNvSpPr>
          <p:nvPr>
            <p:ph type="title"/>
          </p:nvPr>
        </p:nvSpPr>
        <p:spPr/>
        <p:txBody>
          <a:bodyPr/>
          <a:lstStyle/>
          <a:p>
            <a:pPr eaLnBrk="1" hangingPunct="1"/>
            <a:r>
              <a:rPr lang="en-US" altLang="en-US"/>
              <a:t>Sources of the problem</a:t>
            </a:r>
          </a:p>
        </p:txBody>
      </p:sp>
      <p:sp>
        <p:nvSpPr>
          <p:cNvPr id="17411" name="Slide Number Placeholder 3">
            <a:extLst>
              <a:ext uri="{FF2B5EF4-FFF2-40B4-BE49-F238E27FC236}">
                <a16:creationId xmlns:a16="http://schemas.microsoft.com/office/drawing/2014/main" id="{0327FE00-C857-3E07-E2B2-0016484880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5BE0D4BC-B66A-4205-982C-3D40BF358889}" type="slidenum">
              <a:rPr lang="en-US" altLang="en-US" sz="1400">
                <a:solidFill>
                  <a:schemeClr val="tx2"/>
                </a:solidFill>
              </a:rPr>
              <a:pPr>
                <a:spcBef>
                  <a:spcPct val="0"/>
                </a:spcBef>
                <a:buClrTx/>
                <a:buSzTx/>
                <a:buFontTx/>
                <a:buNone/>
              </a:pPr>
              <a:t>7</a:t>
            </a:fld>
            <a:endParaRPr lang="en-US" altLang="en-US" sz="1400">
              <a:solidFill>
                <a:schemeClr val="tx2"/>
              </a:solidFill>
            </a:endParaRPr>
          </a:p>
        </p:txBody>
      </p:sp>
      <p:sp>
        <p:nvSpPr>
          <p:cNvPr id="17412" name="Content Placeholder 4">
            <a:extLst>
              <a:ext uri="{FF2B5EF4-FFF2-40B4-BE49-F238E27FC236}">
                <a16:creationId xmlns:a16="http://schemas.microsoft.com/office/drawing/2014/main" id="{B9BA8C60-283E-7596-CA18-FDA16B7E26C9}"/>
              </a:ext>
            </a:extLst>
          </p:cNvPr>
          <p:cNvSpPr>
            <a:spLocks noGrp="1"/>
          </p:cNvSpPr>
          <p:nvPr>
            <p:ph sz="quarter" idx="1"/>
          </p:nvPr>
        </p:nvSpPr>
        <p:spPr>
          <a:xfrm>
            <a:off x="457200" y="1219200"/>
            <a:ext cx="8229600" cy="4937125"/>
          </a:xfrm>
        </p:spPr>
        <p:txBody>
          <a:bodyPr/>
          <a:lstStyle/>
          <a:p>
            <a:pPr eaLnBrk="1" hangingPunct="1"/>
            <a:r>
              <a:rPr lang="en-US" altLang="en-US"/>
              <a:t>Alignment code reused from</a:t>
            </a:r>
          </a:p>
          <a:p>
            <a:pPr eaLnBrk="1" hangingPunct="1">
              <a:buFont typeface="Wingdings 3" panose="05040102010807070707" pitchFamily="18" charset="2"/>
              <a:buNone/>
            </a:pPr>
            <a:r>
              <a:rPr lang="en-US" altLang="en-US"/>
              <a:t>	(smaller, less powerful) Ariane 4</a:t>
            </a:r>
          </a:p>
          <a:p>
            <a:pPr lvl="1" eaLnBrk="1" hangingPunct="1"/>
            <a:r>
              <a:rPr lang="en-US" altLang="en-US"/>
              <a:t>Velocity values of Ariane 5 were out of range of Ariane 4</a:t>
            </a:r>
          </a:p>
          <a:p>
            <a:pPr eaLnBrk="1" hangingPunct="1"/>
            <a:r>
              <a:rPr lang="en-US" altLang="en-US"/>
              <a:t>Ironically, alignment not even needed after lift-off!</a:t>
            </a:r>
          </a:p>
          <a:p>
            <a:pPr eaLnBrk="1" hangingPunct="1"/>
            <a:r>
              <a:rPr lang="en-US" altLang="en-US"/>
              <a:t>Why was alignment code running?</a:t>
            </a:r>
          </a:p>
          <a:p>
            <a:pPr lvl="1" eaLnBrk="1" hangingPunct="1"/>
            <a:r>
              <a:rPr lang="en-US" altLang="en-US"/>
              <a:t>Engineers decided to leave it running for 40 seconds after planned lift-off time –</a:t>
            </a:r>
          </a:p>
          <a:p>
            <a:pPr lvl="1" eaLnBrk="1" hangingPunct="1"/>
            <a:r>
              <a:rPr lang="en-US" altLang="en-US"/>
              <a:t>Permitting easy restart if launch was put on hold briefly</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57D3D8B-1E2A-59C9-4421-F21C21292C96}"/>
              </a:ext>
            </a:extLst>
          </p:cNvPr>
          <p:cNvSpPr>
            <a:spLocks noGrp="1"/>
          </p:cNvSpPr>
          <p:nvPr>
            <p:ph type="title"/>
          </p:nvPr>
        </p:nvSpPr>
        <p:spPr/>
        <p:txBody>
          <a:bodyPr/>
          <a:lstStyle/>
          <a:p>
            <a:pPr eaLnBrk="1" hangingPunct="1"/>
            <a:r>
              <a:rPr lang="en-US" altLang="en-US"/>
              <a:t>What is </a:t>
            </a:r>
            <a:r>
              <a:rPr lang="en-US" altLang="en-US" b="1">
                <a:solidFill>
                  <a:srgbClr val="7030A0"/>
                </a:solidFill>
              </a:rPr>
              <a:t>software safety</a:t>
            </a:r>
            <a:r>
              <a:rPr lang="en-US" altLang="en-US"/>
              <a:t>?</a:t>
            </a:r>
          </a:p>
        </p:txBody>
      </p:sp>
      <p:sp>
        <p:nvSpPr>
          <p:cNvPr id="18435" name="Slide Number Placeholder 3">
            <a:extLst>
              <a:ext uri="{FF2B5EF4-FFF2-40B4-BE49-F238E27FC236}">
                <a16:creationId xmlns:a16="http://schemas.microsoft.com/office/drawing/2014/main" id="{01EBF529-9F3D-DE33-A03B-16721A1AB5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7ABA43D-DBCF-4B02-8412-20499B5DAD7F}" type="slidenum">
              <a:rPr lang="en-US" altLang="en-US" sz="1400">
                <a:solidFill>
                  <a:schemeClr val="tx2"/>
                </a:solidFill>
              </a:rPr>
              <a:pPr>
                <a:spcBef>
                  <a:spcPct val="0"/>
                </a:spcBef>
                <a:buClrTx/>
                <a:buSzTx/>
                <a:buFontTx/>
                <a:buNone/>
              </a:pPr>
              <a:t>8</a:t>
            </a:fld>
            <a:endParaRPr lang="en-US" altLang="en-US" sz="1400">
              <a:solidFill>
                <a:schemeClr val="tx2"/>
              </a:solidFill>
            </a:endParaRPr>
          </a:p>
        </p:txBody>
      </p:sp>
      <p:sp>
        <p:nvSpPr>
          <p:cNvPr id="18436" name="Content Placeholder 4">
            <a:extLst>
              <a:ext uri="{FF2B5EF4-FFF2-40B4-BE49-F238E27FC236}">
                <a16:creationId xmlns:a16="http://schemas.microsoft.com/office/drawing/2014/main" id="{A84273EA-0304-72A5-9B6C-9C71772405B6}"/>
              </a:ext>
            </a:extLst>
          </p:cNvPr>
          <p:cNvSpPr>
            <a:spLocks noGrp="1"/>
          </p:cNvSpPr>
          <p:nvPr>
            <p:ph sz="quarter" idx="1"/>
          </p:nvPr>
        </p:nvSpPr>
        <p:spPr>
          <a:xfrm>
            <a:off x="457200" y="1219200"/>
            <a:ext cx="8229600" cy="4937125"/>
          </a:xfrm>
        </p:spPr>
        <p:txBody>
          <a:bodyPr/>
          <a:lstStyle/>
          <a:p>
            <a:pPr eaLnBrk="1" hangingPunct="1"/>
            <a:r>
              <a:rPr lang="en-US" altLang="en-US">
                <a:solidFill>
                  <a:srgbClr val="7030A0"/>
                </a:solidFill>
              </a:rPr>
              <a:t>Features</a:t>
            </a:r>
            <a:r>
              <a:rPr lang="en-US" altLang="en-US"/>
              <a:t> and </a:t>
            </a:r>
            <a:r>
              <a:rPr lang="en-US" altLang="en-US">
                <a:solidFill>
                  <a:srgbClr val="7030A0"/>
                </a:solidFill>
              </a:rPr>
              <a:t>procedures</a:t>
            </a:r>
            <a:r>
              <a:rPr lang="en-US" altLang="en-US"/>
              <a:t> which ensure that</a:t>
            </a:r>
          </a:p>
          <a:p>
            <a:pPr lvl="1" eaLnBrk="1" hangingPunct="1"/>
            <a:r>
              <a:rPr lang="en-US" altLang="en-US"/>
              <a:t>a product performs predictably under </a:t>
            </a:r>
            <a:r>
              <a:rPr lang="en-US" altLang="en-US">
                <a:solidFill>
                  <a:srgbClr val="7030A0"/>
                </a:solidFill>
              </a:rPr>
              <a:t>normal</a:t>
            </a:r>
            <a:r>
              <a:rPr lang="en-US" altLang="en-US"/>
              <a:t> and </a:t>
            </a:r>
            <a:r>
              <a:rPr lang="en-US" altLang="en-US">
                <a:solidFill>
                  <a:srgbClr val="7030A0"/>
                </a:solidFill>
              </a:rPr>
              <a:t>abnormal</a:t>
            </a:r>
            <a:r>
              <a:rPr lang="en-US" altLang="en-US"/>
              <a:t> conditions, and</a:t>
            </a:r>
          </a:p>
          <a:p>
            <a:pPr lvl="1" eaLnBrk="1" hangingPunct="1"/>
            <a:r>
              <a:rPr lang="en-US" altLang="en-US"/>
              <a:t>the likelihood of an unplanned event occurring is minimized and its consequences controlled and contained;</a:t>
            </a:r>
          </a:p>
          <a:p>
            <a:pPr eaLnBrk="1" hangingPunct="1"/>
            <a:r>
              <a:rPr lang="en-US" altLang="en-US"/>
              <a:t>thereby preventing accidental injury or death, whether intentional or unintentional. (Herrmann)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CA8FCC0-3110-9E7F-D925-B645D21BC105}"/>
              </a:ext>
            </a:extLst>
          </p:cNvPr>
          <p:cNvSpPr>
            <a:spLocks noGrp="1"/>
          </p:cNvSpPr>
          <p:nvPr>
            <p:ph type="title"/>
          </p:nvPr>
        </p:nvSpPr>
        <p:spPr/>
        <p:txBody>
          <a:bodyPr/>
          <a:lstStyle/>
          <a:p>
            <a:pPr eaLnBrk="1" hangingPunct="1"/>
            <a:r>
              <a:rPr lang="en-US" altLang="en-US"/>
              <a:t>Features and procedures</a:t>
            </a:r>
          </a:p>
        </p:txBody>
      </p:sp>
      <p:sp>
        <p:nvSpPr>
          <p:cNvPr id="19459" name="Slide Number Placeholder 3">
            <a:extLst>
              <a:ext uri="{FF2B5EF4-FFF2-40B4-BE49-F238E27FC236}">
                <a16:creationId xmlns:a16="http://schemas.microsoft.com/office/drawing/2014/main" id="{4E09663F-CB4B-DEE4-30BD-E13F0FC698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872D3F6-B745-4A56-A271-B31A24FF319B}" type="slidenum">
              <a:rPr lang="en-US" altLang="en-US" sz="1400">
                <a:solidFill>
                  <a:schemeClr val="tx2"/>
                </a:solidFill>
              </a:rPr>
              <a:pPr>
                <a:spcBef>
                  <a:spcPct val="0"/>
                </a:spcBef>
                <a:buClrTx/>
                <a:buSzTx/>
                <a:buFontTx/>
                <a:buNone/>
              </a:pPr>
              <a:t>9</a:t>
            </a:fld>
            <a:endParaRPr lang="en-US" altLang="en-US" sz="1400">
              <a:solidFill>
                <a:schemeClr val="tx2"/>
              </a:solidFill>
            </a:endParaRPr>
          </a:p>
        </p:txBody>
      </p:sp>
      <p:sp>
        <p:nvSpPr>
          <p:cNvPr id="19460" name="Content Placeholder 4">
            <a:extLst>
              <a:ext uri="{FF2B5EF4-FFF2-40B4-BE49-F238E27FC236}">
                <a16:creationId xmlns:a16="http://schemas.microsoft.com/office/drawing/2014/main" id="{07A1FB2C-F378-C4AB-1359-C1CA44DFC142}"/>
              </a:ext>
            </a:extLst>
          </p:cNvPr>
          <p:cNvSpPr>
            <a:spLocks noGrp="1"/>
          </p:cNvSpPr>
          <p:nvPr>
            <p:ph sz="quarter" idx="1"/>
          </p:nvPr>
        </p:nvSpPr>
        <p:spPr>
          <a:xfrm>
            <a:off x="457200" y="1219200"/>
            <a:ext cx="8229600" cy="4937125"/>
          </a:xfrm>
        </p:spPr>
        <p:txBody>
          <a:bodyPr/>
          <a:lstStyle/>
          <a:p>
            <a:pPr eaLnBrk="1" hangingPunct="1"/>
            <a:r>
              <a:rPr lang="en-US" altLang="en-US">
                <a:solidFill>
                  <a:srgbClr val="7030A0"/>
                </a:solidFill>
              </a:rPr>
              <a:t>Features</a:t>
            </a:r>
            <a:r>
              <a:rPr lang="en-US" altLang="en-US"/>
              <a:t>: built into the software itself</a:t>
            </a:r>
          </a:p>
          <a:p>
            <a:pPr lvl="1" eaLnBrk="1" hangingPunct="1"/>
            <a:r>
              <a:rPr lang="en-US" altLang="en-US"/>
              <a:t>Range checks; monitors; warnings/alarms</a:t>
            </a:r>
          </a:p>
          <a:p>
            <a:pPr eaLnBrk="1" hangingPunct="1"/>
            <a:r>
              <a:rPr lang="en-US" altLang="en-US">
                <a:solidFill>
                  <a:srgbClr val="7030A0"/>
                </a:solidFill>
              </a:rPr>
              <a:t>Procedures</a:t>
            </a:r>
            <a:r>
              <a:rPr lang="en-US" altLang="en-US"/>
              <a:t>: concern the proper environment for the software, and its proper use</a:t>
            </a:r>
          </a:p>
          <a:p>
            <a:pPr lvl="1" eaLnBrk="1" hangingPunct="1"/>
            <a:r>
              <a:rPr lang="en-US" altLang="en-US"/>
              <a:t>Computer hardware that the software runs on</a:t>
            </a:r>
          </a:p>
          <a:p>
            <a:pPr lvl="1" eaLnBrk="1" hangingPunct="1"/>
            <a:r>
              <a:rPr lang="en-US" altLang="en-US"/>
              <a:t>Physical, mechanical components of environment</a:t>
            </a:r>
          </a:p>
          <a:p>
            <a:pPr lvl="1" eaLnBrk="1" hangingPunct="1"/>
            <a:r>
              <a:rPr lang="en-US" altLang="en-US"/>
              <a:t>Human users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6053</TotalTime>
  <Words>1338</Words>
  <Application>Microsoft Office PowerPoint</Application>
  <PresentationFormat>On-screen Show (4:3)</PresentationFormat>
  <Paragraphs>195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Origin</vt:lpstr>
      <vt:lpstr>Lesson 9: Software Safety Basics</vt:lpstr>
      <vt:lpstr>Software and safety-critical systems</vt:lpstr>
      <vt:lpstr>Patriot missile defense system failure</vt:lpstr>
      <vt:lpstr>Patriot: A software failure</vt:lpstr>
      <vt:lpstr>Ariane 5 failure</vt:lpstr>
      <vt:lpstr>Ariane 5: A software failure</vt:lpstr>
      <vt:lpstr>Sources of the problem</vt:lpstr>
      <vt:lpstr>What is software safety?</vt:lpstr>
      <vt:lpstr>Features and procedures</vt:lpstr>
      <vt:lpstr>Normal and abnormal conditions</vt:lpstr>
      <vt:lpstr>Avoiding “unplanned events”</vt:lpstr>
      <vt:lpstr>Fault, error and failure</vt:lpstr>
      <vt:lpstr>Fault, error and failure: Example</vt:lpstr>
      <vt:lpstr>Software Safety</vt:lpstr>
      <vt:lpstr>System Safety</vt:lpstr>
      <vt:lpstr>Mishap Severity Categories</vt:lpstr>
      <vt:lpstr>Software Failure Causes</vt:lpstr>
      <vt:lpstr>Faults: Hardware vs. software</vt:lpstr>
      <vt:lpstr>Fault management options</vt:lpstr>
      <vt:lpstr>Fault management options</vt:lpstr>
      <vt:lpstr>Address Software Safety</vt:lpstr>
      <vt:lpstr>References</vt:lpstr>
    </vt:vector>
  </TitlesOfParts>
  <Company>Utility Muffin Research Kitchen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Safety Basics</dc:title>
  <dc:creator>Charles Wallace</dc:creator>
  <cp:lastModifiedBy>Maxwell mwangi</cp:lastModifiedBy>
  <cp:revision>78</cp:revision>
  <dcterms:created xsi:type="dcterms:W3CDTF">2007-06-13T23:23:09Z</dcterms:created>
  <dcterms:modified xsi:type="dcterms:W3CDTF">2023-03-30T10:31:23Z</dcterms:modified>
</cp:coreProperties>
</file>