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84" r:id="rId2"/>
    <p:sldId id="256" r:id="rId3"/>
    <p:sldId id="257" r:id="rId4"/>
    <p:sldId id="258" r:id="rId5"/>
    <p:sldId id="259" r:id="rId6"/>
    <p:sldId id="278" r:id="rId7"/>
    <p:sldId id="279" r:id="rId8"/>
    <p:sldId id="260" r:id="rId9"/>
    <p:sldId id="261" r:id="rId10"/>
    <p:sldId id="262" r:id="rId11"/>
    <p:sldId id="263" r:id="rId12"/>
    <p:sldId id="282" r:id="rId13"/>
    <p:sldId id="264" r:id="rId14"/>
    <p:sldId id="265" r:id="rId15"/>
    <p:sldId id="266" r:id="rId16"/>
    <p:sldId id="267" r:id="rId17"/>
    <p:sldId id="280" r:id="rId18"/>
    <p:sldId id="268" r:id="rId19"/>
    <p:sldId id="269" r:id="rId20"/>
    <p:sldId id="270" r:id="rId21"/>
    <p:sldId id="271" r:id="rId22"/>
    <p:sldId id="273" r:id="rId23"/>
    <p:sldId id="272" r:id="rId24"/>
    <p:sldId id="277" r:id="rId25"/>
    <p:sldId id="274" r:id="rId26"/>
    <p:sldId id="275" r:id="rId27"/>
    <p:sldId id="276" r:id="rId28"/>
    <p:sldId id="283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2787"/>
    <p:restoredTop sz="91005" autoAdjust="0"/>
  </p:normalViewPr>
  <p:slideViewPr>
    <p:cSldViewPr>
      <p:cViewPr varScale="1">
        <p:scale>
          <a:sx n="73" d="100"/>
          <a:sy n="73" d="100"/>
        </p:scale>
        <p:origin x="169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9137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485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288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430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061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228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30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963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91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877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003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C4524F5-B30A-C315-DC13-2912FED2FD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144B848-397B-96E5-C366-AAA1FDA08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1028" name="Text Box 7">
            <a:extLst>
              <a:ext uri="{FF2B5EF4-FFF2-40B4-BE49-F238E27FC236}">
                <a16:creationId xmlns:a16="http://schemas.microsoft.com/office/drawing/2014/main" id="{02B500A6-A6E8-4FE5-2623-625154F2B0A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8525" y="6294438"/>
            <a:ext cx="12969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200" i="1">
                <a:latin typeface="Palatino" charset="0"/>
              </a:rPr>
              <a:t>A Gift of Fire, 2ed</a:t>
            </a:r>
            <a:endParaRPr lang="en-US" altLang="en-US" sz="1200" i="1"/>
          </a:p>
        </p:txBody>
      </p:sp>
      <p:sp>
        <p:nvSpPr>
          <p:cNvPr id="1029" name="Text Box 8">
            <a:extLst>
              <a:ext uri="{FF2B5EF4-FFF2-40B4-BE49-F238E27FC236}">
                <a16:creationId xmlns:a16="http://schemas.microsoft.com/office/drawing/2014/main" id="{0DB9647E-D744-665E-1F85-747E4336768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29000" y="6294438"/>
            <a:ext cx="31988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200">
                <a:latin typeface="Palatino" charset="0"/>
              </a:rPr>
              <a:t>Chapter 2: Privacy and Personal Information</a:t>
            </a: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C6E8404A-C4E5-26CA-501C-3B5BE5832D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51775" y="6294438"/>
            <a:ext cx="3778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61AC03B-40F6-4950-B949-2A51B94A20A6}" type="slidenum">
              <a:rPr lang="en-US" altLang="en-US" sz="1200">
                <a:latin typeface="Palatino" charset="0"/>
              </a:rPr>
              <a:pPr/>
              <a:t>‹#›</a:t>
            </a:fld>
            <a:endParaRPr lang="en-US" altLang="en-US" sz="1200">
              <a:latin typeface="Palatino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>
          <a:solidFill>
            <a:srgbClr val="6600CC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>
          <a:solidFill>
            <a:srgbClr val="6600CC"/>
          </a:solidFill>
          <a:latin typeface="Palatino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>
          <a:solidFill>
            <a:srgbClr val="6600CC"/>
          </a:solidFill>
          <a:latin typeface="Palatino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>
          <a:solidFill>
            <a:srgbClr val="6600CC"/>
          </a:solidFill>
          <a:latin typeface="Palatino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>
          <a:solidFill>
            <a:srgbClr val="6600CC"/>
          </a:solidFill>
          <a:latin typeface="Palatino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rgbClr val="6600CC"/>
          </a:solidFill>
          <a:latin typeface="Palatino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rgbClr val="6600CC"/>
          </a:solidFill>
          <a:latin typeface="Palatino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rgbClr val="6600CC"/>
          </a:solidFill>
          <a:latin typeface="Palatino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rgbClr val="6600CC"/>
          </a:solidFill>
          <a:latin typeface="Palatino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99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ontent Placeholder 2">
            <a:extLst>
              <a:ext uri="{FF2B5EF4-FFF2-40B4-BE49-F238E27FC236}">
                <a16:creationId xmlns:a16="http://schemas.microsoft.com/office/drawing/2014/main" id="{30288951-852F-B873-CA89-C7BC18632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81200"/>
            <a:ext cx="8229600" cy="1676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Lesson 10: </a:t>
            </a:r>
          </a:p>
          <a:p>
            <a:pPr eaLnBrk="1" hangingPunct="1">
              <a:buFontTx/>
              <a:buNone/>
            </a:pPr>
            <a:r>
              <a:rPr lang="en-US" altLang="en-US"/>
              <a:t> </a:t>
            </a:r>
            <a:r>
              <a:rPr lang="en-US" altLang="en-US" sz="2400"/>
              <a:t>PRIVACY AND THE RIGHT OF INFORMATION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4C5C8E0-44C1-53EB-A3BB-BF7794C47A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“Big Brother is Watching You”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33E9A5F-846C-5AB3-7CD3-D94ED92DB6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733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4</a:t>
            </a:r>
            <a:r>
              <a:rPr lang="en-US" altLang="en-US" sz="1800" baseline="30000"/>
              <a:t>th</a:t>
            </a:r>
            <a:r>
              <a:rPr lang="en-US" altLang="en-US"/>
              <a:t> Amendment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Expectation of Privacy: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Government’s rights are limited.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Government must have probable cause to search private premises or seize documents.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Privacy Challenges: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New sensing and surveillance technologies enable the government access to private premises without physical entry.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New technologies provide the government with access to huge amounts of personal data in business databases.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Courts allow some searches and seizures of computers without search warrants.</a:t>
            </a: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9C7E16EC-9938-0D03-3DA6-81CB02100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791200"/>
            <a:ext cx="75438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993300"/>
                </a:solidFill>
                <a:latin typeface="Palatino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accent2"/>
                </a:solidFill>
                <a:latin typeface="Palatino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" panose="02020603050405020304" pitchFamily="18" charset="0"/>
              </a:rPr>
              <a:t>Q</a:t>
            </a:r>
            <a:r>
              <a:rPr lang="en-US" altLang="en-US" sz="1800">
                <a:solidFill>
                  <a:schemeClr val="tx1"/>
                </a:solidFill>
                <a:latin typeface="Times" panose="02020603050405020304" pitchFamily="18" charset="0"/>
              </a:rPr>
              <a:t>: Has technology strengthened or weakened the spirit of the 4</a:t>
            </a:r>
            <a:r>
              <a:rPr lang="en-US" altLang="en-US" sz="1600" baseline="30000">
                <a:solidFill>
                  <a:schemeClr val="tx1"/>
                </a:solidFill>
                <a:latin typeface="Times" panose="02020603050405020304" pitchFamily="18" charset="0"/>
              </a:rPr>
              <a:t>th</a:t>
            </a:r>
            <a:r>
              <a:rPr lang="en-US" altLang="en-US" sz="1800">
                <a:solidFill>
                  <a:schemeClr val="tx1"/>
                </a:solidFill>
                <a:latin typeface="Times" panose="02020603050405020304" pitchFamily="18" charset="0"/>
              </a:rPr>
              <a:t> Amendment?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F2B8A0F-4E43-FBFB-941D-B2F5883E8A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Consumer Information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FB28CC9-063C-9127-F727-4B8A08E33B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505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Consumer Databases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Gathering Information: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Warranty cards.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Purchasing records.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Membership lists.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Web activity.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Change-of-address forms.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Much more…</a:t>
            </a: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C60AFCD3-B6F7-FC30-33F0-EFD53A97F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715000"/>
            <a:ext cx="67056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993300"/>
                </a:solidFill>
                <a:latin typeface="Palatino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accent2"/>
                </a:solidFill>
                <a:latin typeface="Palatino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" panose="02020603050405020304" pitchFamily="18" charset="0"/>
              </a:rPr>
              <a:t>Q</a:t>
            </a:r>
            <a:r>
              <a:rPr lang="en-US" altLang="en-US" sz="1800">
                <a:solidFill>
                  <a:schemeClr val="tx1"/>
                </a:solidFill>
                <a:latin typeface="Times" panose="02020603050405020304" pitchFamily="18" charset="0"/>
              </a:rPr>
              <a:t>: Recall ways in which you have contributed to consumer databases.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EEF05BA-973F-82F2-3ECB-840B128E1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Consumer Information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940CDE1-C4C4-92CB-5CAA-9A5B12772E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124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Consumer Databases </a:t>
            </a:r>
            <a:r>
              <a:rPr lang="en-US" altLang="en-US" sz="1800"/>
              <a:t>(cont’d)</a:t>
            </a:r>
            <a:endParaRPr lang="en-US" altLang="en-US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Limiting Collection, Use, Sharing, and Sale of Personal Data: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Consumers can take measures to restrict the use of their personal information.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Some information sharing is prohibited by law.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Some information sharing is prohibited by published, privacy policies.</a:t>
            </a:r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5C61A599-91CE-16D6-FB2B-A6E4C9953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334000"/>
            <a:ext cx="6858000" cy="7318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993300"/>
                </a:solidFill>
                <a:latin typeface="Palatino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accent2"/>
                </a:solidFill>
                <a:latin typeface="Palatino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" panose="02020603050405020304" pitchFamily="18" charset="0"/>
              </a:rPr>
              <a:t>Q</a:t>
            </a:r>
            <a:r>
              <a:rPr lang="en-US" altLang="en-US" sz="1800">
                <a:solidFill>
                  <a:schemeClr val="tx1"/>
                </a:solidFill>
                <a:latin typeface="Times" panose="02020603050405020304" pitchFamily="18" charset="0"/>
              </a:rPr>
              <a:t>: What measures do you take to limit consumer information gathered about you?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2D598A7-951B-A758-CF52-C0350C4394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Consumer Information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3446471-3542-D194-B16A-68280D22E0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Marketing: Using Consumer Information</a:t>
            </a:r>
          </a:p>
          <a:p>
            <a:pPr lvl="2" eaLnBrk="1" hangingPunct="1"/>
            <a:r>
              <a:rPr lang="en-US" altLang="en-US"/>
              <a:t>Trading/buying customer lists.</a:t>
            </a:r>
          </a:p>
          <a:p>
            <a:pPr lvl="2" eaLnBrk="1" hangingPunct="1"/>
            <a:r>
              <a:rPr lang="en-US" altLang="en-US"/>
              <a:t>Telemarketing.</a:t>
            </a:r>
          </a:p>
          <a:p>
            <a:pPr lvl="2" eaLnBrk="1" hangingPunct="1"/>
            <a:r>
              <a:rPr lang="en-US" altLang="en-US"/>
              <a:t>Data Mining.</a:t>
            </a:r>
          </a:p>
          <a:p>
            <a:pPr lvl="2" eaLnBrk="1" hangingPunct="1"/>
            <a:r>
              <a:rPr lang="en-US" altLang="en-US"/>
              <a:t>Mass-marketing.</a:t>
            </a:r>
          </a:p>
          <a:p>
            <a:pPr lvl="2" eaLnBrk="1" hangingPunct="1"/>
            <a:r>
              <a:rPr lang="en-US" altLang="en-US"/>
              <a:t>Web ads.</a:t>
            </a:r>
          </a:p>
          <a:p>
            <a:pPr lvl="2" eaLnBrk="1" hangingPunct="1"/>
            <a:r>
              <a:rPr lang="en-US" altLang="en-US"/>
              <a:t>Spam (unsolicited e-mail).</a:t>
            </a: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511978F2-BB08-B01C-19F1-3D9CE4FB9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715000"/>
            <a:ext cx="69342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993300"/>
                </a:solidFill>
                <a:latin typeface="Palatino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accent2"/>
                </a:solidFill>
                <a:latin typeface="Palatino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" panose="02020603050405020304" pitchFamily="18" charset="0"/>
              </a:rPr>
              <a:t>Q</a:t>
            </a:r>
            <a:r>
              <a:rPr lang="en-US" altLang="en-US" sz="1800">
                <a:solidFill>
                  <a:schemeClr val="tx1"/>
                </a:solidFill>
                <a:latin typeface="Times" panose="02020603050405020304" pitchFamily="18" charset="0"/>
              </a:rPr>
              <a:t>: How are children affected by marketers using consumer information?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AE20B43-7F5C-14A8-E1EE-78655FA73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Consumer Information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9BAC2DC-C05B-F6E7-2E83-1489BC94D5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Credit Bureaus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Uses of consumer information:</a:t>
            </a:r>
          </a:p>
          <a:p>
            <a:pPr lvl="2" eaLnBrk="1" hangingPunct="1"/>
            <a:r>
              <a:rPr lang="en-US" altLang="en-US"/>
              <a:t>Evaluate credit risk of applicant.</a:t>
            </a:r>
          </a:p>
          <a:p>
            <a:pPr lvl="2" eaLnBrk="1" hangingPunct="1"/>
            <a:r>
              <a:rPr lang="en-US" altLang="en-US"/>
              <a:t>Marketing.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Regulation:</a:t>
            </a:r>
          </a:p>
          <a:p>
            <a:pPr lvl="2" eaLnBrk="1" hangingPunct="1"/>
            <a:r>
              <a:rPr lang="en-US" altLang="en-US"/>
              <a:t>FCRA (Fair Credit Reporting Act)</a:t>
            </a:r>
          </a:p>
          <a:p>
            <a:pPr lvl="2" eaLnBrk="1" hangingPunct="1"/>
            <a:r>
              <a:rPr lang="en-US" altLang="en-US"/>
              <a:t>Self-regulated by privacy principles.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B90C9FCB-FEE3-685D-27FA-391C50E5A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715000"/>
            <a:ext cx="66294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993300"/>
                </a:solidFill>
                <a:latin typeface="Palatino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accent2"/>
                </a:solidFill>
                <a:latin typeface="Palatino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" panose="02020603050405020304" pitchFamily="18" charset="0"/>
              </a:rPr>
              <a:t>Q</a:t>
            </a:r>
            <a:r>
              <a:rPr lang="en-US" altLang="en-US" sz="1800">
                <a:solidFill>
                  <a:schemeClr val="tx1"/>
                </a:solidFill>
                <a:latin typeface="Times" panose="02020603050405020304" pitchFamily="18" charset="0"/>
              </a:rPr>
              <a:t>: If you are denied credit, what are your rights based on the FCRA?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D574D6E-582A-F4EC-130F-AFE928AB3B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More Privacy Risks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B39ADD0-1383-17AB-DC24-89C9074F82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Social Security Numbers (SSNs)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Appear in:</a:t>
            </a:r>
          </a:p>
          <a:p>
            <a:pPr lvl="2" eaLnBrk="1" hangingPunct="1"/>
            <a:r>
              <a:rPr lang="en-US" altLang="en-US"/>
              <a:t>Employer records.</a:t>
            </a:r>
          </a:p>
          <a:p>
            <a:pPr lvl="2" eaLnBrk="1" hangingPunct="1"/>
            <a:r>
              <a:rPr lang="en-US" altLang="en-US"/>
              <a:t>Government databases.</a:t>
            </a:r>
          </a:p>
          <a:p>
            <a:pPr lvl="2" eaLnBrk="1" hangingPunct="1"/>
            <a:r>
              <a:rPr lang="en-US" altLang="en-US"/>
              <a:t>School records.</a:t>
            </a:r>
          </a:p>
          <a:p>
            <a:pPr lvl="2" eaLnBrk="1" hangingPunct="1"/>
            <a:r>
              <a:rPr lang="en-US" altLang="en-US"/>
              <a:t>Credit reports.</a:t>
            </a:r>
          </a:p>
          <a:p>
            <a:pPr lvl="2" eaLnBrk="1" hangingPunct="1"/>
            <a:r>
              <a:rPr lang="en-US" altLang="en-US"/>
              <a:t>Consumer applications.</a:t>
            </a:r>
          </a:p>
          <a:p>
            <a:pPr lvl="2" eaLnBrk="1" hangingPunct="1"/>
            <a:r>
              <a:rPr lang="en-US" altLang="en-US"/>
              <a:t>Many other databases.</a:t>
            </a: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70002CD6-EFFB-F0D0-F498-ADD3AFD3A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715000"/>
            <a:ext cx="50292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993300"/>
                </a:solidFill>
                <a:latin typeface="Palatino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accent2"/>
                </a:solidFill>
                <a:latin typeface="Palatino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" panose="02020603050405020304" pitchFamily="18" charset="0"/>
              </a:rPr>
              <a:t>Q</a:t>
            </a:r>
            <a:r>
              <a:rPr lang="en-US" altLang="en-US" sz="1800">
                <a:solidFill>
                  <a:schemeClr val="tx1"/>
                </a:solidFill>
                <a:latin typeface="Times" panose="02020603050405020304" pitchFamily="18" charset="0"/>
              </a:rPr>
              <a:t>: What are the risks of using SSNs as identifiers?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B3FD593-20E2-A98D-96FC-7957F50804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More Privacy Risks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D9A6F5F1-F5A3-DAB3-B55D-91384231CC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National ID Card System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If implemented, the card could contain your:</a:t>
            </a:r>
          </a:p>
          <a:p>
            <a:pPr lvl="2" eaLnBrk="1" hangingPunct="1"/>
            <a:r>
              <a:rPr lang="en-US" altLang="en-US"/>
              <a:t>Name.</a:t>
            </a:r>
          </a:p>
          <a:p>
            <a:pPr lvl="2" eaLnBrk="1" hangingPunct="1"/>
            <a:r>
              <a:rPr lang="en-US" altLang="en-US"/>
              <a:t>Address.</a:t>
            </a:r>
          </a:p>
          <a:p>
            <a:pPr lvl="2" eaLnBrk="1" hangingPunct="1"/>
            <a:r>
              <a:rPr lang="en-US" altLang="en-US"/>
              <a:t>Telephone number(s).</a:t>
            </a:r>
          </a:p>
          <a:p>
            <a:pPr lvl="2" eaLnBrk="1" hangingPunct="1"/>
            <a:r>
              <a:rPr lang="en-US" altLang="en-US"/>
              <a:t>Photo.</a:t>
            </a:r>
          </a:p>
          <a:p>
            <a:pPr lvl="2" eaLnBrk="1" hangingPunct="1"/>
            <a:r>
              <a:rPr lang="en-US" altLang="en-US"/>
              <a:t>SSN.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99E1A20A-F764-4D96-C493-B7D2C8EAB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715000"/>
            <a:ext cx="67818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993300"/>
                </a:solidFill>
                <a:latin typeface="Palatino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accent2"/>
                </a:solidFill>
                <a:latin typeface="Palatino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" panose="02020603050405020304" pitchFamily="18" charset="0"/>
              </a:rPr>
              <a:t>Q</a:t>
            </a:r>
            <a:r>
              <a:rPr lang="en-US" altLang="en-US" sz="1800">
                <a:solidFill>
                  <a:schemeClr val="tx1"/>
                </a:solidFill>
                <a:latin typeface="Times" panose="02020603050405020304" pitchFamily="18" charset="0"/>
              </a:rPr>
              <a:t>: What other personal information should a national ID card contain?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A9CA5D4-169D-54E9-9560-D7217A6DCE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More Privacy Risks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DEE2644-AFD5-D5D5-F806-ACD81E48A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National ID Card System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If implemented, the system could allow access to your:</a:t>
            </a:r>
          </a:p>
          <a:p>
            <a:pPr lvl="2" eaLnBrk="1" hangingPunct="1"/>
            <a:r>
              <a:rPr lang="en-US" altLang="en-US"/>
              <a:t>Medical information.</a:t>
            </a:r>
          </a:p>
          <a:p>
            <a:pPr lvl="2" eaLnBrk="1" hangingPunct="1"/>
            <a:r>
              <a:rPr lang="en-US" altLang="en-US"/>
              <a:t>Tax records.</a:t>
            </a:r>
          </a:p>
          <a:p>
            <a:pPr lvl="2" eaLnBrk="1" hangingPunct="1"/>
            <a:r>
              <a:rPr lang="en-US" altLang="en-US"/>
              <a:t>Citizenship.</a:t>
            </a:r>
          </a:p>
          <a:p>
            <a:pPr lvl="2" eaLnBrk="1" hangingPunct="1"/>
            <a:r>
              <a:rPr lang="en-US" altLang="en-US"/>
              <a:t>Credit history.</a:t>
            </a:r>
          </a:p>
          <a:p>
            <a:pPr lvl="2" eaLnBrk="1" hangingPunct="1"/>
            <a:r>
              <a:rPr lang="en-US" altLang="en-US"/>
              <a:t>Much more…</a:t>
            </a: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799E592A-42C1-ED54-4A50-4E99BD7E6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715000"/>
            <a:ext cx="63246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993300"/>
                </a:solidFill>
                <a:latin typeface="Palatino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accent2"/>
                </a:solidFill>
                <a:latin typeface="Palatino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" panose="02020603050405020304" pitchFamily="18" charset="0"/>
              </a:rPr>
              <a:t>Q</a:t>
            </a:r>
            <a:r>
              <a:rPr lang="en-US" altLang="en-US" sz="1800">
                <a:solidFill>
                  <a:schemeClr val="tx1"/>
                </a:solidFill>
                <a:latin typeface="Times" panose="02020603050405020304" pitchFamily="18" charset="0"/>
              </a:rPr>
              <a:t>: Are the benefits of a national ID system greater than the risks?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6463FC0-E89E-4F3F-7057-56D9957178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More Privacy Risks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401B892-A8E4-D55C-4E0F-7C87CE840C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Personal Health and Medical Information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Data can include:</a:t>
            </a:r>
          </a:p>
          <a:p>
            <a:pPr lvl="2" eaLnBrk="1" hangingPunct="1"/>
            <a:r>
              <a:rPr lang="en-US" altLang="en-US"/>
              <a:t>History of substance abuse.</a:t>
            </a:r>
          </a:p>
          <a:p>
            <a:pPr lvl="2" eaLnBrk="1" hangingPunct="1"/>
            <a:r>
              <a:rPr lang="en-US" altLang="en-US"/>
              <a:t>Treatment for sexually transmitted disease.</a:t>
            </a:r>
          </a:p>
          <a:p>
            <a:pPr lvl="2" eaLnBrk="1" hangingPunct="1"/>
            <a:r>
              <a:rPr lang="en-US" altLang="en-US"/>
              <a:t>Extent of psychiatric help received.</a:t>
            </a:r>
          </a:p>
          <a:p>
            <a:pPr lvl="2" eaLnBrk="1" hangingPunct="1"/>
            <a:r>
              <a:rPr lang="en-US" altLang="en-US"/>
              <a:t>Any suicide attempt(s).</a:t>
            </a:r>
          </a:p>
          <a:p>
            <a:pPr lvl="2" eaLnBrk="1" hangingPunct="1"/>
            <a:r>
              <a:rPr lang="en-US" altLang="en-US"/>
              <a:t>Diagnosis of diseases (diabetes, angina, cancer, etc.).</a:t>
            </a:r>
          </a:p>
          <a:p>
            <a:pPr lvl="2" eaLnBrk="1" hangingPunct="1"/>
            <a:r>
              <a:rPr lang="en-US" altLang="en-US"/>
              <a:t>Use of prescribed medicines.</a:t>
            </a:r>
          </a:p>
          <a:p>
            <a:pPr lvl="2" eaLnBrk="1" hangingPunct="1"/>
            <a:r>
              <a:rPr lang="en-US" altLang="en-US"/>
              <a:t>Much more…</a:t>
            </a: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89D85F2D-CA6B-F836-A30E-DAB507BD3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715000"/>
            <a:ext cx="65532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993300"/>
                </a:solidFill>
                <a:latin typeface="Palatino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accent2"/>
                </a:solidFill>
                <a:latin typeface="Palatino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" panose="02020603050405020304" pitchFamily="18" charset="0"/>
              </a:rPr>
              <a:t>Q</a:t>
            </a:r>
            <a:r>
              <a:rPr lang="en-US" altLang="en-US" sz="1800">
                <a:solidFill>
                  <a:schemeClr val="tx1"/>
                </a:solidFill>
                <a:latin typeface="Times" panose="02020603050405020304" pitchFamily="18" charset="0"/>
              </a:rPr>
              <a:t>: Why would marketers want access to your medical information?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40AD489-7328-C671-914E-B1C2357FB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More Privacy Risks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E1FFFB1-C4DA-0743-6EC4-FF19B35A8C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Public Records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Available in paper form and/or online: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Bankruptcy.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Arrest.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Marriage-license application.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Divorce proceedings.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Property ownership.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Salary (if employed by state or federal government).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Wills and Trusts.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Much more…</a:t>
            </a: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87B97F7A-3CA0-064F-FE71-6ACB08811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715000"/>
            <a:ext cx="53340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993300"/>
                </a:solidFill>
                <a:latin typeface="Palatino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accent2"/>
                </a:solidFill>
                <a:latin typeface="Palatino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" panose="02020603050405020304" pitchFamily="18" charset="0"/>
              </a:rPr>
              <a:t>Q</a:t>
            </a:r>
            <a:r>
              <a:rPr lang="en-US" altLang="en-US" sz="1800">
                <a:solidFill>
                  <a:schemeClr val="tx1"/>
                </a:solidFill>
                <a:latin typeface="Times" panose="02020603050405020304" pitchFamily="18" charset="0"/>
              </a:rPr>
              <a:t>: How should access to public records be controlled?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80FC0A5-2BB9-C190-4153-E34CBA2A8B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i="1"/>
              <a:t>A Gift of Fire</a:t>
            </a: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36996B8-DE0C-DF75-8D03-71EF006E474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2209800"/>
            <a:ext cx="7848600" cy="3657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/>
              <a:t>Privacy and Personal Information</a:t>
            </a:r>
            <a:endParaRPr lang="en-US" altLang="en-US" sz="2400"/>
          </a:p>
          <a:p>
            <a:pPr marL="796925" lvl="1" indent="-339725" algn="l" eaLnBrk="1" hangingPunct="1">
              <a:lnSpc>
                <a:spcPct val="150000"/>
              </a:lnSpc>
            </a:pPr>
            <a:r>
              <a:rPr lang="en-US" altLang="en-US" sz="1800"/>
              <a:t>The Impact of Computer Technology</a:t>
            </a:r>
          </a:p>
          <a:p>
            <a:pPr marL="796925" lvl="1" indent="-339725" algn="l" eaLnBrk="1" hangingPunct="1">
              <a:lnSpc>
                <a:spcPct val="150000"/>
              </a:lnSpc>
            </a:pPr>
            <a:r>
              <a:rPr lang="en-US" altLang="en-US" sz="1800"/>
              <a:t>“Big Brother is Watching You”</a:t>
            </a:r>
          </a:p>
          <a:p>
            <a:pPr marL="796925" lvl="1" indent="-339725" algn="l" eaLnBrk="1" hangingPunct="1">
              <a:lnSpc>
                <a:spcPct val="150000"/>
              </a:lnSpc>
            </a:pPr>
            <a:r>
              <a:rPr lang="en-US" altLang="en-US" sz="1800"/>
              <a:t>Consumer Information</a:t>
            </a:r>
          </a:p>
          <a:p>
            <a:pPr marL="796925" lvl="1" indent="-339725" algn="l" eaLnBrk="1" hangingPunct="1">
              <a:lnSpc>
                <a:spcPct val="150000"/>
              </a:lnSpc>
            </a:pPr>
            <a:r>
              <a:rPr lang="en-US" altLang="en-US" sz="1800"/>
              <a:t>More Privacy Risks</a:t>
            </a:r>
          </a:p>
          <a:p>
            <a:pPr marL="796925" lvl="1" indent="-339725" algn="l" eaLnBrk="1" hangingPunct="1">
              <a:lnSpc>
                <a:spcPct val="150000"/>
              </a:lnSpc>
            </a:pPr>
            <a:r>
              <a:rPr lang="en-US" altLang="en-US" sz="1800"/>
              <a:t>Protecting Privacy: Education, Technology, and Markets</a:t>
            </a:r>
          </a:p>
          <a:p>
            <a:pPr marL="796925" lvl="1" indent="-339725" algn="l" eaLnBrk="1" hangingPunct="1">
              <a:lnSpc>
                <a:spcPct val="150000"/>
              </a:lnSpc>
            </a:pPr>
            <a:r>
              <a:rPr lang="en-US" altLang="en-US" sz="1800"/>
              <a:t>Protecting Privacy: Law and Regulation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562CE80-84EC-7B26-C7BF-D896D4F31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Protecting Privacy: Education, Technology, and Markets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DC44436-5AA6-4846-70D5-B8975B3956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Education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Must include awareness of:</a:t>
            </a:r>
          </a:p>
          <a:p>
            <a:pPr lvl="2" eaLnBrk="1" hangingPunct="1"/>
            <a:r>
              <a:rPr lang="en-US" altLang="en-US"/>
              <a:t>How the technology works.</a:t>
            </a:r>
          </a:p>
          <a:p>
            <a:pPr lvl="2" eaLnBrk="1" hangingPunct="1"/>
            <a:r>
              <a:rPr lang="en-US" altLang="en-US"/>
              <a:t>How the technology is being used.</a:t>
            </a:r>
          </a:p>
          <a:p>
            <a:pPr lvl="2" eaLnBrk="1" hangingPunct="1"/>
            <a:r>
              <a:rPr lang="en-US" altLang="en-US"/>
              <a:t>The risks brought on by the technology.</a:t>
            </a:r>
          </a:p>
          <a:p>
            <a:pPr lvl="2" eaLnBrk="1" hangingPunct="1"/>
            <a:r>
              <a:rPr lang="en-US" altLang="en-US"/>
              <a:t>How to limit unwanted use of personal information.</a:t>
            </a:r>
          </a:p>
          <a:p>
            <a:pPr lvl="2" eaLnBrk="1" hangingPunct="1"/>
            <a:r>
              <a:rPr lang="en-US" altLang="en-US"/>
              <a:t>Applicable state and federal laws and regulations.</a:t>
            </a:r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10B9DA1B-C49E-F7BC-04C8-ED9006D16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715000"/>
            <a:ext cx="63246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993300"/>
                </a:solidFill>
                <a:latin typeface="Palatino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accent2"/>
                </a:solidFill>
                <a:latin typeface="Palatino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" panose="02020603050405020304" pitchFamily="18" charset="0"/>
              </a:rPr>
              <a:t>Q</a:t>
            </a:r>
            <a:r>
              <a:rPr lang="en-US" altLang="en-US" sz="1800">
                <a:solidFill>
                  <a:schemeClr val="tx1"/>
                </a:solidFill>
                <a:latin typeface="Times" panose="02020603050405020304" pitchFamily="18" charset="0"/>
              </a:rPr>
              <a:t>: How do you limit unwanted use of your personal information?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9FE2F53-93BA-ABB7-EF07-A8B6C45FC7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Protecting Privacy: Education, Technology, and Markets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C51407F-FA10-0095-D18B-C664F06B04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Technology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Enhance privacy using:</a:t>
            </a:r>
          </a:p>
          <a:p>
            <a:pPr lvl="2" eaLnBrk="1" hangingPunct="1"/>
            <a:r>
              <a:rPr lang="en-US" altLang="en-US"/>
              <a:t>Cookie disablers.</a:t>
            </a:r>
          </a:p>
          <a:p>
            <a:pPr lvl="2" eaLnBrk="1" hangingPunct="1"/>
            <a:r>
              <a:rPr lang="en-US" altLang="en-US"/>
              <a:t>Opt-in/opt-out options.</a:t>
            </a:r>
          </a:p>
          <a:p>
            <a:pPr lvl="2" eaLnBrk="1" hangingPunct="1"/>
            <a:r>
              <a:rPr lang="en-US" altLang="en-US"/>
              <a:t>Anonymous Web services.</a:t>
            </a:r>
          </a:p>
          <a:p>
            <a:pPr lvl="2" eaLnBrk="1" hangingPunct="1"/>
            <a:r>
              <a:rPr lang="en-US" altLang="en-US"/>
              <a:t>P3P (Platform for Privacy Preferences).</a:t>
            </a:r>
          </a:p>
          <a:p>
            <a:pPr lvl="2" eaLnBrk="1" hangingPunct="1"/>
            <a:r>
              <a:rPr lang="en-US" altLang="en-US"/>
              <a:t>‘Good’ passwords.</a:t>
            </a:r>
          </a:p>
          <a:p>
            <a:pPr lvl="2" eaLnBrk="1" hangingPunct="1"/>
            <a:r>
              <a:rPr lang="en-US" altLang="en-US"/>
              <a:t>Audit trails.</a:t>
            </a: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DB0CB42E-36D7-E40C-2568-3D71DF3AB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715000"/>
            <a:ext cx="59436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993300"/>
                </a:solidFill>
                <a:latin typeface="Palatino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accent2"/>
                </a:solidFill>
                <a:latin typeface="Palatino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" panose="02020603050405020304" pitchFamily="18" charset="0"/>
              </a:rPr>
              <a:t>Q</a:t>
            </a:r>
            <a:r>
              <a:rPr lang="en-US" altLang="en-US" sz="1800">
                <a:solidFill>
                  <a:schemeClr val="tx1"/>
                </a:solidFill>
                <a:latin typeface="Times" panose="02020603050405020304" pitchFamily="18" charset="0"/>
              </a:rPr>
              <a:t>: What privacy-enhancing technology do you use regularly?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9485785-C34A-38F9-C05D-439A292BAB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Protecting Privacy: Education, Technology, and Markets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1334AB9-DF78-BF34-3C0C-8473CBF0DF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Market Response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Markets can protect your privacy by:</a:t>
            </a:r>
          </a:p>
          <a:p>
            <a:pPr lvl="2" eaLnBrk="1" hangingPunct="1"/>
            <a:r>
              <a:rPr lang="en-US" altLang="en-US"/>
              <a:t>Using trusted third parties.</a:t>
            </a:r>
          </a:p>
          <a:p>
            <a:pPr lvl="2" eaLnBrk="1" hangingPunct="1"/>
            <a:r>
              <a:rPr lang="en-US" altLang="en-US"/>
              <a:t>Adhering to established privacy policies.</a:t>
            </a:r>
          </a:p>
          <a:p>
            <a:pPr lvl="2" eaLnBrk="1" hangingPunct="1"/>
            <a:r>
              <a:rPr lang="en-US" altLang="en-US"/>
              <a:t>Purchasing consumer information directly from the consumer.</a:t>
            </a:r>
          </a:p>
          <a:p>
            <a:pPr lvl="2" eaLnBrk="1" hangingPunct="1"/>
            <a:r>
              <a:rPr lang="en-US" altLang="en-US"/>
              <a:t>Developing and selling privacy-enhancing technologies and services.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1E8F062A-0753-B6C2-CA12-02C4F81E8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715000"/>
            <a:ext cx="64008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993300"/>
                </a:solidFill>
                <a:latin typeface="Palatino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accent2"/>
                </a:solidFill>
                <a:latin typeface="Palatino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" panose="02020603050405020304" pitchFamily="18" charset="0"/>
              </a:rPr>
              <a:t>Q</a:t>
            </a:r>
            <a:r>
              <a:rPr lang="en-US" altLang="en-US" sz="1800">
                <a:solidFill>
                  <a:schemeClr val="tx1"/>
                </a:solidFill>
                <a:latin typeface="Times" panose="02020603050405020304" pitchFamily="18" charset="0"/>
              </a:rPr>
              <a:t>: Have you read the privacy policies at Web sites you frequent?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35E50AB-A7A8-27AF-66D9-3093C60E2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Protecting Privacy: Law and Regulation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24B6DCD-B01C-72D9-7D52-2306084B60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Philosophical Views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Samuel Warren &amp; Louis Brandeis: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Individuals have the right to prohibit publication of personal facts and photos.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Judith Jarvis Thompson: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No distinct right to privacy.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Privacy rights result from rights to our property, body, and contracts.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Transactions: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Transactions have two parties, often with conflicting preferences about privacy.</a:t>
            </a:r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id="{36DA1E1E-C865-F40B-303B-B5436E62F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410200"/>
            <a:ext cx="7391400" cy="7318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993300"/>
                </a:solidFill>
                <a:latin typeface="Palatino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accent2"/>
                </a:solidFill>
                <a:latin typeface="Palatino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" panose="02020603050405020304" pitchFamily="18" charset="0"/>
              </a:rPr>
              <a:t>Q</a:t>
            </a:r>
            <a:r>
              <a:rPr lang="en-US" altLang="en-US" sz="1800">
                <a:solidFill>
                  <a:schemeClr val="tx1"/>
                </a:solidFill>
                <a:latin typeface="Times" panose="02020603050405020304" pitchFamily="18" charset="0"/>
              </a:rPr>
              <a:t>: How should rights to information about transactions between two parties be assigned?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302DBC7-BFD1-F6DD-F257-AA0AA9C63E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Protecting Privacy: Law and Regulation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E609736-31E8-0B39-E281-1E7CC53F3E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Contrasting Views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Free-market View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The parties of a transaction are viewed as equal.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Truth in information gathering.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Strong reliance on contracts.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Freedom of speech and commerce.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Consumer-Protection View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The parties of a transaction are viewed differently.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More stringent consent requirements required by law.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Strong limitations on secondary uses of information required by law.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Legal restrictions on consumer profiling.</a:t>
            </a:r>
          </a:p>
        </p:txBody>
      </p:sp>
      <p:sp>
        <p:nvSpPr>
          <p:cNvPr id="46084" name="Text Box 4">
            <a:extLst>
              <a:ext uri="{FF2B5EF4-FFF2-40B4-BE49-F238E27FC236}">
                <a16:creationId xmlns:a16="http://schemas.microsoft.com/office/drawing/2014/main" id="{FAA87E7A-6E0C-F79F-0055-92D74858E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715000"/>
            <a:ext cx="64008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993300"/>
                </a:solidFill>
                <a:latin typeface="Palatino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accent2"/>
                </a:solidFill>
                <a:latin typeface="Palatino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" panose="02020603050405020304" pitchFamily="18" charset="0"/>
              </a:rPr>
              <a:t>Q</a:t>
            </a:r>
            <a:r>
              <a:rPr lang="en-US" altLang="en-US" sz="1800">
                <a:solidFill>
                  <a:schemeClr val="tx1"/>
                </a:solidFill>
                <a:latin typeface="Times" panose="02020603050405020304" pitchFamily="18" charset="0"/>
              </a:rPr>
              <a:t>: How should the privacy of consumer transactions be regulated?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7E44426-9B4F-6C7C-610D-EC717FDA74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Protecting Privacy: Law and Regulation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5293708-0052-50D4-79BA-F09E10623F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Contracts and Regulations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Basic Legal Framework: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Enforce agreements and contracts.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Publish privacy policies.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Set defaults for situations not in contract.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Requiring Specific Consent policies: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Adhere to informed consumer consent.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Use opt-in policies.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Legal Regulations: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Determine effectiveness, direct and hidden costs, and any loss of services or inconvenience.</a:t>
            </a: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125455AC-5A8A-5AA7-ABE1-84FF22B64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562600"/>
            <a:ext cx="7315200" cy="7318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993300"/>
                </a:solidFill>
                <a:latin typeface="Palatino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accent2"/>
                </a:solidFill>
                <a:latin typeface="Palatino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" panose="02020603050405020304" pitchFamily="18" charset="0"/>
              </a:rPr>
              <a:t>Q</a:t>
            </a:r>
            <a:r>
              <a:rPr lang="en-US" altLang="en-US" sz="1800">
                <a:solidFill>
                  <a:schemeClr val="tx1"/>
                </a:solidFill>
                <a:latin typeface="Times" panose="02020603050405020304" pitchFamily="18" charset="0"/>
              </a:rPr>
              <a:t>: Recall a situation where you exchanged personal information for some benefit.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7979FC2-BAED-319E-776A-ECE7EE7B5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Protecting Privacy: Law and Regulation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A4FD89F-605A-B914-229C-4E045E0435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Contracts and Regulations </a:t>
            </a:r>
            <a:r>
              <a:rPr lang="en-US" altLang="en-US" sz="1800"/>
              <a:t>(cont’d)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Ownership of personal data. Can an individual own:</a:t>
            </a:r>
          </a:p>
          <a:p>
            <a:pPr lvl="2" eaLnBrk="1" hangingPunct="1"/>
            <a:r>
              <a:rPr lang="en-US" altLang="en-US"/>
              <a:t>Facts (e.g. marriage license in public records)?</a:t>
            </a:r>
          </a:p>
          <a:p>
            <a:pPr lvl="2" eaLnBrk="1" hangingPunct="1"/>
            <a:r>
              <a:rPr lang="en-US" altLang="en-US"/>
              <a:t>Personal information (e.g. your date of birth)?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Freedom of speech</a:t>
            </a:r>
          </a:p>
          <a:p>
            <a:pPr lvl="2" eaLnBrk="1" hangingPunct="1"/>
            <a:r>
              <a:rPr lang="en-US" altLang="en-US"/>
              <a:t>Prohibiting communication of information may violate the 1</a:t>
            </a:r>
            <a:r>
              <a:rPr lang="en-US" altLang="en-US" sz="1400" baseline="30000"/>
              <a:t>st</a:t>
            </a:r>
            <a:r>
              <a:rPr lang="en-US" altLang="en-US"/>
              <a:t> Amendment.</a:t>
            </a:r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EACD9BDB-40E2-E040-2610-FF7E738BA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715000"/>
            <a:ext cx="64008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993300"/>
                </a:solidFill>
                <a:latin typeface="Palatino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accent2"/>
                </a:solidFill>
                <a:latin typeface="Palatino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" panose="02020603050405020304" pitchFamily="18" charset="0"/>
              </a:rPr>
              <a:t>Q</a:t>
            </a:r>
            <a:r>
              <a:rPr lang="en-US" altLang="en-US" sz="1800">
                <a:solidFill>
                  <a:schemeClr val="tx1"/>
                </a:solidFill>
                <a:latin typeface="Times" panose="02020603050405020304" pitchFamily="18" charset="0"/>
              </a:rPr>
              <a:t>: When does protecting privacy conflict with freedom of speech?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30EB6E0-2933-C454-343E-60AD442CCA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Protecting Privacy: Law and Regulation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4F3BC30-8E0D-4A16-4ACD-55A117E3C6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EU (European Union) Privacy Regulation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Key points:</a:t>
            </a:r>
          </a:p>
          <a:p>
            <a:pPr lvl="2" eaLnBrk="1" hangingPunct="1"/>
            <a:r>
              <a:rPr lang="en-US" altLang="en-US"/>
              <a:t>Limited collection of personal data.</a:t>
            </a:r>
          </a:p>
          <a:p>
            <a:pPr lvl="2" eaLnBrk="1" hangingPunct="1"/>
            <a:r>
              <a:rPr lang="en-US" altLang="en-US"/>
              <a:t>Data must be up-to-date and destroyed when no longer needed.</a:t>
            </a:r>
          </a:p>
          <a:p>
            <a:pPr lvl="2" eaLnBrk="1" hangingPunct="1"/>
            <a:r>
              <a:rPr lang="en-US" altLang="en-US"/>
              <a:t>Consent for sharing data is required.</a:t>
            </a:r>
          </a:p>
          <a:p>
            <a:pPr lvl="2" eaLnBrk="1" hangingPunct="1"/>
            <a:r>
              <a:rPr lang="en-US" altLang="en-US"/>
              <a:t>Sensitive data (e.g. religion) can only be provided with consent.</a:t>
            </a:r>
          </a:p>
          <a:p>
            <a:pPr lvl="2" eaLnBrk="1" hangingPunct="1"/>
            <a:r>
              <a:rPr lang="en-US" altLang="en-US"/>
              <a:t>Notify consumers about the collection and intended purpose of data.</a:t>
            </a:r>
          </a:p>
          <a:p>
            <a:pPr lvl="2" eaLnBrk="1" hangingPunct="1"/>
            <a:r>
              <a:rPr lang="en-US" altLang="en-US"/>
              <a:t>Restricted access and sharing of criminal convictions.</a:t>
            </a:r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2812CD05-6DA7-B978-211C-805BB98A2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715000"/>
            <a:ext cx="51816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993300"/>
                </a:solidFill>
                <a:latin typeface="Palatino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accent2"/>
                </a:solidFill>
                <a:latin typeface="Palatino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" panose="02020603050405020304" pitchFamily="18" charset="0"/>
              </a:rPr>
              <a:t>Q</a:t>
            </a:r>
            <a:r>
              <a:rPr lang="en-US" altLang="en-US" sz="1800">
                <a:solidFill>
                  <a:schemeClr val="tx1"/>
                </a:solidFill>
                <a:latin typeface="Times" panose="02020603050405020304" pitchFamily="18" charset="0"/>
              </a:rPr>
              <a:t>: Can the EU’s privacy regulations work in the US?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D0FECE15-29E4-FD04-17A7-C135B13D6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63F0758-E53E-75A8-B24E-724692DD27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The Impact of Computer Technology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731FA9B-C0BC-25A6-3C96-0FCB7CF3F4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Computers are not needed for the invasion of privacy.</a:t>
            </a:r>
          </a:p>
          <a:p>
            <a:pPr eaLnBrk="1" hangingPunct="1">
              <a:buFontTx/>
              <a:buNone/>
            </a:pPr>
            <a:r>
              <a:rPr lang="en-US" altLang="en-US"/>
              <a:t>Computers simply make new threats possible and old threats more potent.</a:t>
            </a:r>
          </a:p>
          <a:p>
            <a:pPr eaLnBrk="1" hangingPunct="1">
              <a:buFontTx/>
              <a:buNone/>
            </a:pPr>
            <a:r>
              <a:rPr lang="en-US" altLang="en-US"/>
              <a:t>Privacy can mean:</a:t>
            </a:r>
          </a:p>
          <a:p>
            <a:pPr lvl="2" eaLnBrk="1" hangingPunct="1"/>
            <a:r>
              <a:rPr lang="en-US" altLang="en-US"/>
              <a:t>Freedom from intrusion.</a:t>
            </a:r>
          </a:p>
          <a:p>
            <a:pPr lvl="2" eaLnBrk="1" hangingPunct="1"/>
            <a:r>
              <a:rPr lang="en-US" altLang="en-US"/>
              <a:t>Control of information about oneself.</a:t>
            </a:r>
          </a:p>
          <a:p>
            <a:pPr lvl="2" eaLnBrk="1" hangingPunct="1"/>
            <a:r>
              <a:rPr lang="en-US" altLang="en-US"/>
              <a:t>Freedom from surveillance.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FFB823D-4BCC-5959-EBCA-F6675080E3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The Impact of Computer Technology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AA76F6C-6F82-B26E-5FAC-E52D79AA4F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Invisible Information Gathering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Examples:</a:t>
            </a:r>
          </a:p>
          <a:p>
            <a:pPr lvl="2" eaLnBrk="1" hangingPunct="1"/>
            <a:r>
              <a:rPr lang="en-US" altLang="en-US"/>
              <a:t>Satellite surveillance.</a:t>
            </a:r>
          </a:p>
          <a:p>
            <a:pPr lvl="2" eaLnBrk="1" hangingPunct="1"/>
            <a:r>
              <a:rPr lang="en-US" altLang="en-US"/>
              <a:t>Caller ID.</a:t>
            </a:r>
          </a:p>
          <a:p>
            <a:pPr lvl="2" eaLnBrk="1" hangingPunct="1"/>
            <a:r>
              <a:rPr lang="en-US" altLang="en-US"/>
              <a:t>800- or 900-number calls.</a:t>
            </a:r>
          </a:p>
          <a:p>
            <a:pPr lvl="2" eaLnBrk="1" hangingPunct="1"/>
            <a:r>
              <a:rPr lang="en-US" altLang="en-US"/>
              <a:t>Loyalty cards.</a:t>
            </a:r>
          </a:p>
          <a:p>
            <a:pPr lvl="2" eaLnBrk="1" hangingPunct="1"/>
            <a:r>
              <a:rPr lang="en-US" altLang="en-US"/>
              <a:t>Web-tracking data; cookies.</a:t>
            </a:r>
          </a:p>
          <a:p>
            <a:pPr lvl="2" eaLnBrk="1" hangingPunct="1"/>
            <a:r>
              <a:rPr lang="en-US" altLang="en-US"/>
              <a:t>Peer-to-peer monitoring.</a:t>
            </a:r>
          </a:p>
          <a:p>
            <a:pPr lvl="2" eaLnBrk="1" hangingPunct="1"/>
            <a:r>
              <a:rPr lang="en-US" altLang="en-US"/>
              <a:t>Others…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C886C25E-5F22-D68E-7E6B-27C4FE430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715000"/>
            <a:ext cx="64008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993300"/>
                </a:solidFill>
                <a:latin typeface="Palatino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accent2"/>
                </a:solidFill>
                <a:latin typeface="Palatino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" panose="02020603050405020304" pitchFamily="18" charset="0"/>
              </a:rPr>
              <a:t>Q</a:t>
            </a:r>
            <a:r>
              <a:rPr lang="en-US" altLang="en-US" sz="1800">
                <a:solidFill>
                  <a:schemeClr val="tx1"/>
                </a:solidFill>
                <a:latin typeface="Times" panose="02020603050405020304" pitchFamily="18" charset="0"/>
              </a:rPr>
              <a:t>: Recall an example of invisible information gathering about you.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DF63CFC-3A03-00BE-DF1E-28E5858239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The Impact of Computer Technology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5178820-F382-F49B-CF4B-FCDB56AD6C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Secondary Use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Using information for a purpose other than the one for which it was obtained. A few examples:</a:t>
            </a:r>
          </a:p>
          <a:p>
            <a:pPr lvl="2" eaLnBrk="1" hangingPunct="1"/>
            <a:r>
              <a:rPr lang="en-US" altLang="en-US"/>
              <a:t>Sale (or trade) of consumer information to other businesses.</a:t>
            </a:r>
          </a:p>
          <a:p>
            <a:pPr lvl="2" eaLnBrk="1" hangingPunct="1"/>
            <a:r>
              <a:rPr lang="en-US" altLang="en-US"/>
              <a:t>Credit check by a prospective employer.</a:t>
            </a:r>
          </a:p>
          <a:p>
            <a:pPr lvl="2" eaLnBrk="1" hangingPunct="1"/>
            <a:r>
              <a:rPr lang="en-US" altLang="en-US"/>
              <a:t>Government agency use of consumer database.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lvl="1" eaLnBrk="1" hangingPunct="1"/>
            <a:endParaRPr lang="en-US" altLang="en-US"/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88B6A721-66C6-BC27-9CE4-84E0DEC75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410200"/>
            <a:ext cx="7543800" cy="7318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993300"/>
                </a:solidFill>
                <a:latin typeface="Palatino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accent2"/>
                </a:solidFill>
                <a:latin typeface="Palatino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" panose="02020603050405020304" pitchFamily="18" charset="0"/>
              </a:rPr>
              <a:t>Q</a:t>
            </a:r>
            <a:r>
              <a:rPr lang="en-US" altLang="en-US" sz="1800">
                <a:solidFill>
                  <a:schemeClr val="tx1"/>
                </a:solidFill>
                <a:latin typeface="Times" panose="02020603050405020304" pitchFamily="18" charset="0"/>
              </a:rPr>
              <a:t>: Recall an occasion when a secondary use of your personal information was made.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4EB0448-0705-BB64-552F-BD0C5B860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The Impact of Computer Technology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DC7C65D-7D4F-34EC-2436-385BE9F019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Computer Matching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Combining and comparing information from more than one database. Some examples:</a:t>
            </a:r>
          </a:p>
          <a:p>
            <a:pPr lvl="2" eaLnBrk="1" hangingPunct="1"/>
            <a:r>
              <a:rPr lang="en-US" altLang="en-US"/>
              <a:t>Sharing of government agencies’ databases to detect fraud by recipients of government programs.</a:t>
            </a:r>
          </a:p>
          <a:p>
            <a:pPr lvl="2" eaLnBrk="1" hangingPunct="1"/>
            <a:r>
              <a:rPr lang="en-US" altLang="en-US"/>
              <a:t>Creating consumer dossiers from various business databases.</a:t>
            </a:r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2F43B580-DE95-CFC4-C7C4-422AE9D73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410200"/>
            <a:ext cx="72390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993300"/>
                </a:solidFill>
                <a:latin typeface="Palatino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accent2"/>
                </a:solidFill>
                <a:latin typeface="Palatino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" panose="02020603050405020304" pitchFamily="18" charset="0"/>
              </a:rPr>
              <a:t>Q</a:t>
            </a:r>
            <a:r>
              <a:rPr lang="en-US" altLang="en-US" sz="1800">
                <a:solidFill>
                  <a:schemeClr val="tx1"/>
                </a:solidFill>
                <a:latin typeface="Times" panose="02020603050405020304" pitchFamily="18" charset="0"/>
              </a:rPr>
              <a:t>: Recall an example of computer matching that has appeared in the news.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E4F198A-61D3-FE2A-8D10-730576DDB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The Impact of Computer Technology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7A6154A-3866-BF3A-9F88-A643622C26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Profiling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Using data in computer files to predict likely behaviors of people. Some examples:</a:t>
            </a:r>
          </a:p>
          <a:p>
            <a:pPr lvl="2" eaLnBrk="1" hangingPunct="1"/>
            <a:r>
              <a:rPr lang="en-US" altLang="en-US"/>
              <a:t>Businesses engage in profiling to determine consumer propensity toward a product or service.</a:t>
            </a:r>
          </a:p>
          <a:p>
            <a:pPr lvl="2" eaLnBrk="1" hangingPunct="1"/>
            <a:r>
              <a:rPr lang="en-US" altLang="en-US"/>
              <a:t>Government agencies use profiling to create descriptions of possible terrorists.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lvl="1" eaLnBrk="1" hangingPunct="1"/>
            <a:endParaRPr lang="en-US" altLang="en-US"/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136D2729-B232-841D-C04A-E1402736C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410200"/>
            <a:ext cx="62484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993300"/>
                </a:solidFill>
                <a:latin typeface="Palatino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accent2"/>
                </a:solidFill>
                <a:latin typeface="Palatino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" panose="02020603050405020304" pitchFamily="18" charset="0"/>
              </a:rPr>
              <a:t>Q</a:t>
            </a:r>
            <a:r>
              <a:rPr lang="en-US" altLang="en-US" sz="1800">
                <a:solidFill>
                  <a:schemeClr val="tx1"/>
                </a:solidFill>
                <a:latin typeface="Times" panose="02020603050405020304" pitchFamily="18" charset="0"/>
              </a:rPr>
              <a:t>: How might profiling be used with your personal information?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55440EC-6639-2BFE-1F36-CB77B915AE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The Impact of Computer Technology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16CD35C-8435-99E1-5551-93CA5379A1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Monitoring and Tracking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Examples:</a:t>
            </a:r>
          </a:p>
          <a:p>
            <a:pPr lvl="2" eaLnBrk="1" hangingPunct="1"/>
            <a:r>
              <a:rPr lang="en-US" altLang="en-US"/>
              <a:t>GPS (global positioning system).</a:t>
            </a:r>
          </a:p>
          <a:p>
            <a:pPr lvl="2" eaLnBrk="1" hangingPunct="1"/>
            <a:r>
              <a:rPr lang="en-US" altLang="en-US"/>
              <a:t>Cell-phones.</a:t>
            </a:r>
          </a:p>
          <a:p>
            <a:pPr lvl="2" eaLnBrk="1" hangingPunct="1"/>
            <a:r>
              <a:rPr lang="en-US" altLang="en-US"/>
              <a:t>Blackboxes in automobiles.</a:t>
            </a:r>
          </a:p>
          <a:p>
            <a:pPr lvl="2" eaLnBrk="1" hangingPunct="1"/>
            <a:r>
              <a:rPr lang="en-US" altLang="en-US"/>
              <a:t>Other wireless appliances.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lvl="1" eaLnBrk="1" hangingPunct="1"/>
            <a:endParaRPr lang="en-US" altLang="en-US"/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1CDEFD67-481E-638B-9641-04B037804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715000"/>
            <a:ext cx="64008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993300"/>
                </a:solidFill>
                <a:latin typeface="Palatino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accent2"/>
                </a:solidFill>
                <a:latin typeface="Palatino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" panose="02020603050405020304" pitchFamily="18" charset="0"/>
              </a:rPr>
              <a:t>Q</a:t>
            </a:r>
            <a:r>
              <a:rPr lang="en-US" altLang="en-US" sz="1800">
                <a:solidFill>
                  <a:schemeClr val="tx1"/>
                </a:solidFill>
                <a:latin typeface="Times" panose="02020603050405020304" pitchFamily="18" charset="0"/>
              </a:rPr>
              <a:t>: What is the impact of GPS-equipped childrens’ wrist watches.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DAA48D7-90FE-FDEA-C245-7EC8513D87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“Big Brother is Watching You”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1B6FDA6-0AF8-D96A-26BE-973C9BFEF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Federal Government Databases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Purpose:</a:t>
            </a:r>
          </a:p>
          <a:p>
            <a:pPr lvl="2" eaLnBrk="1" hangingPunct="1"/>
            <a:r>
              <a:rPr lang="en-US" altLang="en-US"/>
              <a:t>Determine eligibility for jobs and programs.</a:t>
            </a:r>
          </a:p>
          <a:p>
            <a:pPr lvl="2" eaLnBrk="1" hangingPunct="1"/>
            <a:r>
              <a:rPr lang="en-US" altLang="en-US"/>
              <a:t>Reduce waste.</a:t>
            </a:r>
          </a:p>
          <a:p>
            <a:pPr lvl="2" eaLnBrk="1" hangingPunct="1"/>
            <a:r>
              <a:rPr lang="en-US" altLang="en-US"/>
              <a:t>Detect fraud.</a:t>
            </a:r>
          </a:p>
          <a:p>
            <a:pPr lvl="2" eaLnBrk="1" hangingPunct="1"/>
            <a:r>
              <a:rPr lang="en-US" altLang="en-US"/>
              <a:t>Law enforcement.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Regulations:</a:t>
            </a:r>
          </a:p>
          <a:p>
            <a:pPr lvl="2" eaLnBrk="1" hangingPunct="1"/>
            <a:r>
              <a:rPr lang="en-US" altLang="en-US"/>
              <a:t>Privacy Act of 1974.</a:t>
            </a:r>
          </a:p>
          <a:p>
            <a:pPr lvl="2" eaLnBrk="1" hangingPunct="1"/>
            <a:r>
              <a:rPr lang="en-US" altLang="en-US"/>
              <a:t>Computer Matching and Privacy Protection Act of 1988.</a:t>
            </a: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88461F48-6C3F-7F50-D620-CA9727843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715000"/>
            <a:ext cx="66294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993300"/>
                </a:solidFill>
                <a:latin typeface="Palatino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accent2"/>
                </a:solidFill>
                <a:latin typeface="Palatino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" panose="02020603050405020304" pitchFamily="18" charset="0"/>
              </a:rPr>
              <a:t>Q</a:t>
            </a:r>
            <a:r>
              <a:rPr lang="en-US" altLang="en-US" sz="1800">
                <a:solidFill>
                  <a:schemeClr val="tx1"/>
                </a:solidFill>
                <a:latin typeface="Times" panose="02020603050405020304" pitchFamily="18" charset="0"/>
              </a:rPr>
              <a:t>: Which government databases contains your personal information?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 autoUpdateAnimBg="0"/>
    </p:bld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Palatino"/>
        <a:ea typeface=""/>
        <a:cs typeface=""/>
      </a:majorFont>
      <a:minorFont>
        <a:latin typeface="Palatin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1519</Words>
  <Application>Microsoft Office PowerPoint</Application>
  <PresentationFormat>On-screen Show (4:3)</PresentationFormat>
  <Paragraphs>246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Blank</vt:lpstr>
      <vt:lpstr>PowerPoint Presentation</vt:lpstr>
      <vt:lpstr>A Gift of Fire</vt:lpstr>
      <vt:lpstr>The Impact of Computer Technology</vt:lpstr>
      <vt:lpstr>The Impact of Computer Technology</vt:lpstr>
      <vt:lpstr>The Impact of Computer Technology</vt:lpstr>
      <vt:lpstr>The Impact of Computer Technology</vt:lpstr>
      <vt:lpstr>The Impact of Computer Technology</vt:lpstr>
      <vt:lpstr>The Impact of Computer Technology</vt:lpstr>
      <vt:lpstr>“Big Brother is Watching You”</vt:lpstr>
      <vt:lpstr>“Big Brother is Watching You”</vt:lpstr>
      <vt:lpstr>Consumer Information</vt:lpstr>
      <vt:lpstr>Consumer Information</vt:lpstr>
      <vt:lpstr>Consumer Information</vt:lpstr>
      <vt:lpstr>Consumer Information</vt:lpstr>
      <vt:lpstr>More Privacy Risks</vt:lpstr>
      <vt:lpstr>More Privacy Risks</vt:lpstr>
      <vt:lpstr>More Privacy Risks</vt:lpstr>
      <vt:lpstr>More Privacy Risks</vt:lpstr>
      <vt:lpstr>More Privacy Risks</vt:lpstr>
      <vt:lpstr>Protecting Privacy: Education, Technology, and Markets</vt:lpstr>
      <vt:lpstr>Protecting Privacy: Education, Technology, and Markets</vt:lpstr>
      <vt:lpstr>Protecting Privacy: Education, Technology, and Markets</vt:lpstr>
      <vt:lpstr>Protecting Privacy: Law and Regulation</vt:lpstr>
      <vt:lpstr>Protecting Privacy: Law and Regulation</vt:lpstr>
      <vt:lpstr>Protecting Privacy: Law and Regulation</vt:lpstr>
      <vt:lpstr>Protecting Privacy: Law and Regulation</vt:lpstr>
      <vt:lpstr>Protecting Privacy: Law and Regulation</vt:lpstr>
      <vt:lpstr>PowerPoint Presentation</vt:lpstr>
    </vt:vector>
  </TitlesOfParts>
  <Company>Prentice Hall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and Personal Information</dc:title>
  <dc:creator>Prentice Hall</dc:creator>
  <cp:lastModifiedBy>Maxwell mwangi</cp:lastModifiedBy>
  <cp:revision>142</cp:revision>
  <dcterms:created xsi:type="dcterms:W3CDTF">2003-05-02T04:21:54Z</dcterms:created>
  <dcterms:modified xsi:type="dcterms:W3CDTF">2023-03-30T10:32:47Z</dcterms:modified>
</cp:coreProperties>
</file>