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handoutMasterIdLst>
    <p:handoutMasterId r:id="rId27"/>
  </p:handoutMasterIdLst>
  <p:sldIdLst>
    <p:sldId id="260" r:id="rId2"/>
    <p:sldId id="261" r:id="rId3"/>
    <p:sldId id="262" r:id="rId4"/>
    <p:sldId id="263" r:id="rId5"/>
    <p:sldId id="271" r:id="rId6"/>
    <p:sldId id="272" r:id="rId7"/>
    <p:sldId id="336" r:id="rId8"/>
    <p:sldId id="330" r:id="rId9"/>
    <p:sldId id="273" r:id="rId10"/>
    <p:sldId id="337" r:id="rId11"/>
    <p:sldId id="274" r:id="rId12"/>
    <p:sldId id="279" r:id="rId13"/>
    <p:sldId id="281" r:id="rId14"/>
    <p:sldId id="339" r:id="rId15"/>
    <p:sldId id="292" r:id="rId16"/>
    <p:sldId id="293" r:id="rId17"/>
    <p:sldId id="294" r:id="rId18"/>
    <p:sldId id="295" r:id="rId19"/>
    <p:sldId id="335" r:id="rId20"/>
    <p:sldId id="297" r:id="rId21"/>
    <p:sldId id="305" r:id="rId22"/>
    <p:sldId id="332" r:id="rId23"/>
    <p:sldId id="338" r:id="rId24"/>
    <p:sldId id="333" r:id="rId25"/>
  </p:sldIdLst>
  <p:sldSz cx="9144000" cy="6858000" type="screen4x3"/>
  <p:notesSz cx="6858000" cy="99472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66"/>
    <a:srgbClr val="FFFF00"/>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9408" autoAdjust="0"/>
  </p:normalViewPr>
  <p:slideViewPr>
    <p:cSldViewPr>
      <p:cViewPr varScale="1">
        <p:scale>
          <a:sx n="64" d="100"/>
          <a:sy n="64" d="100"/>
        </p:scale>
        <p:origin x="-58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handoutMaster" Target="handoutMasters/handoutMaster1.xml" /><Relationship Id="rId30"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59A36D-6301-DEF6-9F71-FA0E4837EC4D}"/>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8A853F3E-3EE6-A9A9-B8B5-86CD6D96C7B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a:defRPr/>
            </a:pPr>
            <a:fld id="{FD8325BD-8C26-412A-B5B8-58A5851ED1E0}" type="datetimeFigureOut">
              <a:rPr lang="en-IN"/>
              <a:pPr>
                <a:defRPr/>
              </a:pPr>
              <a:t>28-03-2023</a:t>
            </a:fld>
            <a:endParaRPr lang="en-IN"/>
          </a:p>
        </p:txBody>
      </p:sp>
      <p:sp>
        <p:nvSpPr>
          <p:cNvPr id="4" name="Footer Placeholder 3">
            <a:extLst>
              <a:ext uri="{FF2B5EF4-FFF2-40B4-BE49-F238E27FC236}">
                <a16:creationId xmlns:a16="http://schemas.microsoft.com/office/drawing/2014/main" id="{812A6ADC-96D7-BE91-8304-76A19ACFA6A4}"/>
              </a:ext>
            </a:extLst>
          </p:cNvPr>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a:extLst>
              <a:ext uri="{FF2B5EF4-FFF2-40B4-BE49-F238E27FC236}">
                <a16:creationId xmlns:a16="http://schemas.microsoft.com/office/drawing/2014/main" id="{31511319-4D6B-DFF4-3C04-EEE8867B114C}"/>
              </a:ext>
            </a:extLst>
          </p:cNvPr>
          <p:cNvSpPr>
            <a:spLocks noGrp="1"/>
          </p:cNvSpPr>
          <p:nvPr>
            <p:ph type="sldNum" sz="quarter" idx="3"/>
          </p:nvPr>
        </p:nvSpPr>
        <p:spPr>
          <a:xfrm>
            <a:off x="3884613" y="9448800"/>
            <a:ext cx="2971800" cy="4984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1CEDA5E-DA14-4746-8B3A-75A3D1CB5CD6}"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8D014EA-9A98-9852-3EA8-9D3A8DB9887D}"/>
              </a:ext>
            </a:extLst>
          </p:cNvPr>
          <p:cNvSpPr>
            <a:spLocks noGrp="1" noChangeArrowheads="1"/>
          </p:cNvSpPr>
          <p:nvPr>
            <p:ph type="hdr" sz="quarter"/>
          </p:nvPr>
        </p:nvSpPr>
        <p:spPr bwMode="auto">
          <a:xfrm>
            <a:off x="0" y="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027" name="Rectangle 3">
            <a:extLst>
              <a:ext uri="{FF2B5EF4-FFF2-40B4-BE49-F238E27FC236}">
                <a16:creationId xmlns:a16="http://schemas.microsoft.com/office/drawing/2014/main" id="{4B581C2F-4A86-5328-2519-4A2572940763}"/>
              </a:ext>
            </a:extLst>
          </p:cNvPr>
          <p:cNvSpPr>
            <a:spLocks noGrp="1" noChangeArrowheads="1"/>
          </p:cNvSpPr>
          <p:nvPr>
            <p:ph type="dt" idx="1"/>
          </p:nvPr>
        </p:nvSpPr>
        <p:spPr bwMode="auto">
          <a:xfrm>
            <a:off x="3886200" y="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8916" name="Rectangle 4">
            <a:extLst>
              <a:ext uri="{FF2B5EF4-FFF2-40B4-BE49-F238E27FC236}">
                <a16:creationId xmlns:a16="http://schemas.microsoft.com/office/drawing/2014/main" id="{314B9CF6-3D7B-7C24-1764-379FDE850E71}"/>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a:extLst>
              <a:ext uri="{FF2B5EF4-FFF2-40B4-BE49-F238E27FC236}">
                <a16:creationId xmlns:a16="http://schemas.microsoft.com/office/drawing/2014/main" id="{307CA4C8-8D8E-2C90-89E9-22FC31D65C1D}"/>
              </a:ext>
            </a:extLst>
          </p:cNvPr>
          <p:cNvSpPr>
            <a:spLocks noGrp="1" noChangeArrowheads="1"/>
          </p:cNvSpPr>
          <p:nvPr>
            <p:ph type="body" sz="quarter" idx="3"/>
          </p:nvPr>
        </p:nvSpPr>
        <p:spPr bwMode="auto">
          <a:xfrm>
            <a:off x="914400" y="4724400"/>
            <a:ext cx="502920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30" name="Rectangle 6">
            <a:extLst>
              <a:ext uri="{FF2B5EF4-FFF2-40B4-BE49-F238E27FC236}">
                <a16:creationId xmlns:a16="http://schemas.microsoft.com/office/drawing/2014/main" id="{78AC4FCA-92CE-A0DC-CDD2-B190B95ADF48}"/>
              </a:ext>
            </a:extLst>
          </p:cNvPr>
          <p:cNvSpPr>
            <a:spLocks noGrp="1" noChangeArrowheads="1"/>
          </p:cNvSpPr>
          <p:nvPr>
            <p:ph type="ftr" sz="quarter" idx="4"/>
          </p:nvPr>
        </p:nvSpPr>
        <p:spPr bwMode="auto">
          <a:xfrm>
            <a:off x="0" y="9450388"/>
            <a:ext cx="29718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031" name="Rectangle 7">
            <a:extLst>
              <a:ext uri="{FF2B5EF4-FFF2-40B4-BE49-F238E27FC236}">
                <a16:creationId xmlns:a16="http://schemas.microsoft.com/office/drawing/2014/main" id="{930D22D4-9F30-B30D-0C8C-530637298DE8}"/>
              </a:ext>
            </a:extLst>
          </p:cNvPr>
          <p:cNvSpPr>
            <a:spLocks noGrp="1" noChangeArrowheads="1"/>
          </p:cNvSpPr>
          <p:nvPr>
            <p:ph type="sldNum" sz="quarter" idx="5"/>
          </p:nvPr>
        </p:nvSpPr>
        <p:spPr bwMode="auto">
          <a:xfrm>
            <a:off x="3886200" y="9450388"/>
            <a:ext cx="29718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524395A-47DE-4561-915D-95F684B2CFD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01BFC82-4561-0F27-4635-0EE87E2A1FE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4F9052-13DA-4F2A-A86B-1110577DB175}" type="slidenum">
              <a:rPr lang="en-US" altLang="en-US" sz="1200"/>
              <a:pPr/>
              <a:t>2</a:t>
            </a:fld>
            <a:endParaRPr lang="en-US" altLang="en-US" sz="1200"/>
          </a:p>
        </p:txBody>
      </p:sp>
      <p:sp>
        <p:nvSpPr>
          <p:cNvPr id="39939" name="Rectangle 2">
            <a:extLst>
              <a:ext uri="{FF2B5EF4-FFF2-40B4-BE49-F238E27FC236}">
                <a16:creationId xmlns:a16="http://schemas.microsoft.com/office/drawing/2014/main" id="{701E1895-EF0E-FAB3-A413-B215F9EC830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8FBD767-60B5-8796-640F-284EE2DC1540}"/>
              </a:ext>
            </a:extLst>
          </p:cNvPr>
          <p:cNvSpPr>
            <a:spLocks noGrp="1" noChangeArrowheads="1"/>
          </p:cNvSpPr>
          <p:nvPr>
            <p:ph type="body" idx="1"/>
          </p:nvPr>
        </p:nvSpPr>
        <p:spPr>
          <a:noFill/>
        </p:spPr>
        <p:txBody>
          <a:bodyPr/>
          <a:lstStyle/>
          <a:p>
            <a:pPr eaLnBrk="1" hangingPunct="1"/>
            <a:r>
              <a:rPr lang="en-US" altLang="en-US" sz="1000"/>
              <a:t>Upon completion of this chapter you should be able to:</a:t>
            </a:r>
          </a:p>
          <a:p>
            <a:pPr lvl="1" eaLnBrk="1" hangingPunct="1"/>
            <a:r>
              <a:rPr lang="en-US" altLang="en-US" sz="1000"/>
              <a:t>Understand what information security is and how it came to mean what it does today.</a:t>
            </a:r>
          </a:p>
          <a:p>
            <a:pPr lvl="1" eaLnBrk="1" hangingPunct="1"/>
            <a:r>
              <a:rPr lang="en-US" altLang="en-US" sz="1000"/>
              <a:t>Comprehend the history of computer security and how it evolved into information security.</a:t>
            </a:r>
          </a:p>
          <a:p>
            <a:pPr lvl="1" eaLnBrk="1" hangingPunct="1"/>
            <a:r>
              <a:rPr lang="en-US" altLang="en-US" sz="1000"/>
              <a:t>Understand the key terms and critical concepts of information security as presented in the chapter.</a:t>
            </a:r>
          </a:p>
          <a:p>
            <a:pPr lvl="1" eaLnBrk="1" hangingPunct="1"/>
            <a:r>
              <a:rPr lang="en-US" altLang="en-US" sz="1000"/>
              <a:t>Outline the phases of the security systems development life cycle</a:t>
            </a:r>
          </a:p>
          <a:p>
            <a:pPr lvl="1" eaLnBrk="1" hangingPunct="1"/>
            <a:r>
              <a:rPr lang="en-US" altLang="en-US" sz="1000"/>
              <a:t>Understand the role professionals involved in information security in an organizational structure.</a:t>
            </a:r>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25EDAB9-471D-66A2-1F24-E9365FDA346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0037A3-C173-4D67-AB8C-12B12B35E331}" type="slidenum">
              <a:rPr lang="en-US" altLang="en-US" sz="1200"/>
              <a:pPr/>
              <a:t>13</a:t>
            </a:fld>
            <a:endParaRPr lang="en-US" altLang="en-US" sz="1200"/>
          </a:p>
        </p:txBody>
      </p:sp>
      <p:sp>
        <p:nvSpPr>
          <p:cNvPr id="49155" name="Rectangle 2">
            <a:extLst>
              <a:ext uri="{FF2B5EF4-FFF2-40B4-BE49-F238E27FC236}">
                <a16:creationId xmlns:a16="http://schemas.microsoft.com/office/drawing/2014/main" id="{6167B7A7-FEF0-5F11-CD90-8C4637FE411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B77272C-2EE8-FE94-3217-252F2A3D7FB5}"/>
              </a:ext>
            </a:extLst>
          </p:cNvPr>
          <p:cNvSpPr>
            <a:spLocks noGrp="1" noChangeArrowheads="1"/>
          </p:cNvSpPr>
          <p:nvPr>
            <p:ph type="body" idx="1"/>
          </p:nvPr>
        </p:nvSpPr>
        <p:spPr>
          <a:noFill/>
        </p:spPr>
        <p:txBody>
          <a:bodyPr/>
          <a:lstStyle/>
          <a:p>
            <a:pPr eaLnBrk="1" hangingPunct="1"/>
            <a:r>
              <a:rPr lang="en-US" altLang="en-US" sz="1000" b="1"/>
              <a:t>Top-down Approach to Security Implementation</a:t>
            </a:r>
          </a:p>
          <a:p>
            <a:pPr eaLnBrk="1" hangingPunct="1"/>
            <a:r>
              <a:rPr lang="en-US" altLang="en-US" sz="1000"/>
              <a:t>An alternative approach, which has a higher probability of success, is called the top-down approach. The project is initiated by upper management who issue policy, procedures and processes, dictate the goals and expected outcomes of the project, and determine who is accountable for each of the required actions.  </a:t>
            </a:r>
          </a:p>
          <a:p>
            <a:pPr eaLnBrk="1" hangingPunct="1"/>
            <a:r>
              <a:rPr lang="en-US" altLang="en-US" sz="1000"/>
              <a:t>The top-down approach has strong upper management support, a dedicated champion, dedicated funding, clear planning and the opportunity to influence organizational culture.  </a:t>
            </a:r>
          </a:p>
          <a:p>
            <a:pPr eaLnBrk="1" hangingPunct="1"/>
            <a:r>
              <a:rPr lang="en-US" altLang="en-US" sz="1000"/>
              <a:t>The most successful top-down approach also involves a formal development strategy referred to as a systems development life cycle.</a:t>
            </a:r>
          </a:p>
          <a:p>
            <a:pPr eaLnBrk="1" hangingPunct="1"/>
            <a:endParaRPr lang="en-US" altLang="en-US"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CA064E6-1AE3-66E2-2381-45C591E94BF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5711DF-E18D-4D85-AA98-077F1D8917F4}" type="slidenum">
              <a:rPr lang="en-US" altLang="en-US" sz="1200"/>
              <a:pPr/>
              <a:t>14</a:t>
            </a:fld>
            <a:endParaRPr lang="en-US" altLang="en-US" sz="1200"/>
          </a:p>
        </p:txBody>
      </p:sp>
      <p:sp>
        <p:nvSpPr>
          <p:cNvPr id="50179" name="Rectangle 2">
            <a:extLst>
              <a:ext uri="{FF2B5EF4-FFF2-40B4-BE49-F238E27FC236}">
                <a16:creationId xmlns:a16="http://schemas.microsoft.com/office/drawing/2014/main" id="{BEC8F3F0-702D-B9C7-0A08-4FF6A3177F09}"/>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534CD15-3352-99AA-0858-21210F27C2A5}"/>
              </a:ext>
            </a:extLst>
          </p:cNvPr>
          <p:cNvSpPr>
            <a:spLocks noGrp="1" noChangeArrowheads="1"/>
          </p:cNvSpPr>
          <p:nvPr>
            <p:ph type="body" idx="1"/>
          </p:nvPr>
        </p:nvSpPr>
        <p:spPr>
          <a:noFill/>
        </p:spPr>
        <p:txBody>
          <a:bodyPr/>
          <a:lstStyle/>
          <a:p>
            <a:pPr eaLnBrk="1" hangingPunct="1"/>
            <a:r>
              <a:rPr lang="en-US" altLang="en-US"/>
              <a:t>Key concept here is the direction of the left and right side arrows to show where planning is sourced and from which direction the pressure for success if driven.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F9FD24DA-2B6B-CF69-C5DA-E96192B62A8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454343-5B2D-4ACD-94E9-D37356503FD9}" type="slidenum">
              <a:rPr lang="en-US" altLang="en-US" sz="1200"/>
              <a:pPr/>
              <a:t>15</a:t>
            </a:fld>
            <a:endParaRPr lang="en-US" altLang="en-US" sz="1200"/>
          </a:p>
        </p:txBody>
      </p:sp>
      <p:sp>
        <p:nvSpPr>
          <p:cNvPr id="51203" name="Rectangle 2">
            <a:extLst>
              <a:ext uri="{FF2B5EF4-FFF2-40B4-BE49-F238E27FC236}">
                <a16:creationId xmlns:a16="http://schemas.microsoft.com/office/drawing/2014/main" id="{FF792CD3-B745-AF85-5D40-4B8D440BA7D2}"/>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42F20E9-CB61-5407-BAB5-687E891FDA8F}"/>
              </a:ext>
            </a:extLst>
          </p:cNvPr>
          <p:cNvSpPr>
            <a:spLocks noGrp="1" noChangeArrowheads="1"/>
          </p:cNvSpPr>
          <p:nvPr>
            <p:ph type="body" idx="1"/>
          </p:nvPr>
        </p:nvSpPr>
        <p:spPr>
          <a:noFill/>
        </p:spPr>
        <p:txBody>
          <a:bodyPr/>
          <a:lstStyle/>
          <a:p>
            <a:pPr eaLnBrk="1" hangingPunct="1"/>
            <a:r>
              <a:rPr lang="en-US" altLang="en-US" sz="1000" b="1"/>
              <a:t>The Security Systems Development Life Cycle</a:t>
            </a:r>
          </a:p>
          <a:p>
            <a:pPr eaLnBrk="1" hangingPunct="1"/>
            <a:r>
              <a:rPr lang="en-US" altLang="en-US" sz="1000"/>
              <a:t>The same phases used in the traditional SDLC can be adapted to support the specialized implementation of a security project.  </a:t>
            </a:r>
          </a:p>
          <a:p>
            <a:pPr eaLnBrk="1" hangingPunct="1"/>
            <a:r>
              <a:rPr lang="en-US" altLang="en-US" sz="1000"/>
              <a:t>The fundamental process is the identification of specific threats and the creation of specific controls to counter those threats. </a:t>
            </a:r>
          </a:p>
          <a:p>
            <a:pPr eaLnBrk="1" hangingPunct="1"/>
            <a:r>
              <a:rPr lang="en-US" altLang="en-US" sz="1000"/>
              <a:t>The SecSDLC unifies the process and makes it a coherent program rather than a series of random, seemingly unconnected actions.</a:t>
            </a:r>
          </a:p>
          <a:p>
            <a:pPr eaLnBrk="1" hangingPunct="1"/>
            <a:endParaRPr lang="en-US" altLang="en-US"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B0449FF-22CC-A2DE-32F1-FA8E0E6A66D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9F58A5-98DB-42A8-9843-F048F3F69E6F}" type="slidenum">
              <a:rPr lang="en-US" altLang="en-US" sz="1200"/>
              <a:pPr/>
              <a:t>16</a:t>
            </a:fld>
            <a:endParaRPr lang="en-US" altLang="en-US" sz="1200"/>
          </a:p>
        </p:txBody>
      </p:sp>
      <p:sp>
        <p:nvSpPr>
          <p:cNvPr id="52227" name="Rectangle 2">
            <a:extLst>
              <a:ext uri="{FF2B5EF4-FFF2-40B4-BE49-F238E27FC236}">
                <a16:creationId xmlns:a16="http://schemas.microsoft.com/office/drawing/2014/main" id="{30F30D15-6527-5E30-88DD-9F3A2DD531BA}"/>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79EA07D-DAFF-FA7B-E49C-0626243A49E7}"/>
              </a:ext>
            </a:extLst>
          </p:cNvPr>
          <p:cNvSpPr>
            <a:spLocks noGrp="1" noChangeArrowheads="1"/>
          </p:cNvSpPr>
          <p:nvPr>
            <p:ph type="body" idx="1"/>
          </p:nvPr>
        </p:nvSpPr>
        <p:spPr>
          <a:noFill/>
        </p:spPr>
        <p:txBody>
          <a:bodyPr/>
          <a:lstStyle/>
          <a:p>
            <a:pPr eaLnBrk="1" hangingPunct="1"/>
            <a:r>
              <a:rPr lang="en-US" altLang="en-US" sz="1000" b="1"/>
              <a:t>Investigation</a:t>
            </a:r>
          </a:p>
          <a:p>
            <a:pPr eaLnBrk="1" hangingPunct="1"/>
            <a:r>
              <a:rPr lang="en-US" altLang="en-US" sz="1000"/>
              <a:t>The investigation of the SecSDLC begins with a directive from upper management, dictating the process, outcomes and goals of the project, as well as the constraints placed on the activity.  </a:t>
            </a:r>
          </a:p>
          <a:p>
            <a:pPr eaLnBrk="1" hangingPunct="1"/>
            <a:r>
              <a:rPr lang="en-US" altLang="en-US" sz="1000"/>
              <a:t>Frequently, this phase begins with a statement of program security policy that outlines the implementation of security. </a:t>
            </a:r>
          </a:p>
          <a:p>
            <a:pPr eaLnBrk="1" hangingPunct="1"/>
            <a:r>
              <a:rPr lang="en-US" altLang="en-US" sz="1000"/>
              <a:t>Teams of responsible managers, employees and contractors are organized, problems analyzed, and scope defined, including goals objectives, and constraints not covered in the program policy.  </a:t>
            </a:r>
          </a:p>
          <a:p>
            <a:pPr eaLnBrk="1" hangingPunct="1"/>
            <a:r>
              <a:rPr lang="en-US" altLang="en-US" sz="1000"/>
              <a:t>Finally, an organizational feasibility analysis is performed to determine whether the organization has the resources and commitment necessary to conduct a successful security analysis and design. </a:t>
            </a:r>
          </a:p>
          <a:p>
            <a:pPr eaLnBrk="1" hangingPunct="1"/>
            <a:endParaRPr lang="en-US" altLang="en-US"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ECAABB1E-D937-189C-D5A2-1D5B05FC990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5A3B6C-5B7C-4CD3-851C-448983F2577A}" type="slidenum">
              <a:rPr lang="en-US" altLang="en-US" sz="1200"/>
              <a:pPr/>
              <a:t>17</a:t>
            </a:fld>
            <a:endParaRPr lang="en-US" altLang="en-US" sz="1200"/>
          </a:p>
        </p:txBody>
      </p:sp>
      <p:sp>
        <p:nvSpPr>
          <p:cNvPr id="53251" name="Rectangle 2">
            <a:extLst>
              <a:ext uri="{FF2B5EF4-FFF2-40B4-BE49-F238E27FC236}">
                <a16:creationId xmlns:a16="http://schemas.microsoft.com/office/drawing/2014/main" id="{9472DC1B-8D2F-4770-24B0-5616CEB22A8E}"/>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D3EC544F-4C95-FE85-4006-82BEFB22E9D6}"/>
              </a:ext>
            </a:extLst>
          </p:cNvPr>
          <p:cNvSpPr>
            <a:spLocks noGrp="1" noChangeArrowheads="1"/>
          </p:cNvSpPr>
          <p:nvPr>
            <p:ph type="body" idx="1"/>
          </p:nvPr>
        </p:nvSpPr>
        <p:spPr>
          <a:noFill/>
        </p:spPr>
        <p:txBody>
          <a:bodyPr/>
          <a:lstStyle/>
          <a:p>
            <a:pPr eaLnBrk="1" hangingPunct="1"/>
            <a:r>
              <a:rPr lang="en-US" altLang="en-US" b="1"/>
              <a:t>Analysis</a:t>
            </a:r>
          </a:p>
          <a:p>
            <a:pPr eaLnBrk="1" hangingPunct="1"/>
            <a:r>
              <a:rPr lang="en-US" altLang="en-US"/>
              <a:t>In the analysis phase, the documents from the investigation phase are studied.  </a:t>
            </a:r>
          </a:p>
          <a:p>
            <a:pPr eaLnBrk="1" hangingPunct="1"/>
            <a:r>
              <a:rPr lang="en-US" altLang="en-US"/>
              <a:t>The development team conducts a preliminary analysis of existing security policies or programs, along with documented current threats and associated controls. </a:t>
            </a:r>
          </a:p>
          <a:p>
            <a:pPr eaLnBrk="1" hangingPunct="1"/>
            <a:r>
              <a:rPr lang="en-US" altLang="en-US"/>
              <a:t>This phase also includes an analysis of relevant legal issues that could impact the design of the security solution.  </a:t>
            </a:r>
          </a:p>
          <a:p>
            <a:pPr eaLnBrk="1" hangingPunct="1"/>
            <a:r>
              <a:rPr lang="en-US" altLang="en-US"/>
              <a:t>The risk management task -  identifying, assessing and evaluating the levels of risk facing the organization, also begins in this stage. </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48B6E51-131C-E136-08F7-DAF2EE2423E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EBA6DE-22B6-4AD1-836B-C11CF3DCC6C4}" type="slidenum">
              <a:rPr lang="en-US" altLang="en-US" sz="1200"/>
              <a:pPr/>
              <a:t>18</a:t>
            </a:fld>
            <a:endParaRPr lang="en-US" altLang="en-US" sz="1200"/>
          </a:p>
        </p:txBody>
      </p:sp>
      <p:sp>
        <p:nvSpPr>
          <p:cNvPr id="54275" name="Rectangle 2">
            <a:extLst>
              <a:ext uri="{FF2B5EF4-FFF2-40B4-BE49-F238E27FC236}">
                <a16:creationId xmlns:a16="http://schemas.microsoft.com/office/drawing/2014/main" id="{DFEBD360-0578-3C0B-80AE-00780F0E64A3}"/>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50BEE45B-93A0-9AE9-35D4-1AFA50C653AD}"/>
              </a:ext>
            </a:extLst>
          </p:cNvPr>
          <p:cNvSpPr>
            <a:spLocks noGrp="1" noChangeArrowheads="1"/>
          </p:cNvSpPr>
          <p:nvPr>
            <p:ph type="body" idx="1"/>
          </p:nvPr>
        </p:nvSpPr>
        <p:spPr>
          <a:noFill/>
        </p:spPr>
        <p:txBody>
          <a:bodyPr/>
          <a:lstStyle/>
          <a:p>
            <a:pPr eaLnBrk="1" hangingPunct="1"/>
            <a:r>
              <a:rPr lang="en-US" altLang="en-US" b="1"/>
              <a:t>Logical Design</a:t>
            </a:r>
            <a:r>
              <a:rPr lang="en-US" altLang="en-US"/>
              <a:t>  </a:t>
            </a:r>
          </a:p>
          <a:p>
            <a:pPr eaLnBrk="1" hangingPunct="1"/>
            <a:r>
              <a:rPr lang="en-US" altLang="en-US"/>
              <a:t>The logical design phase creates and develops the blueprints for security, and examines and implements key policies that influence later decisions.  </a:t>
            </a:r>
          </a:p>
          <a:p>
            <a:pPr eaLnBrk="1" hangingPunct="1"/>
            <a:r>
              <a:rPr lang="en-US" altLang="en-US"/>
              <a:t>Also at this stage, critical planning is developed for incident response actions to be taken in the event of partial or catastrophic loss. </a:t>
            </a:r>
          </a:p>
          <a:p>
            <a:pPr eaLnBrk="1" hangingPunct="1"/>
            <a:r>
              <a:rPr lang="en-US" altLang="en-US"/>
              <a:t>Next, a feasibility analysis determines whether or not the project should continue or should be outsourced. </a:t>
            </a:r>
          </a:p>
          <a:p>
            <a:pPr eaLnBrk="1" hangingPunct="1"/>
            <a:r>
              <a:rPr lang="en-US" altLang="en-US"/>
              <a:t>Physical Design </a:t>
            </a:r>
          </a:p>
          <a:p>
            <a:pPr eaLnBrk="1" hangingPunct="1"/>
            <a:r>
              <a:rPr lang="en-US" altLang="en-US"/>
              <a:t>In the physical design phase, the security technology needed to support the blueprint outlined in the logical design is evaluated, alternative solutions generated, and a final design agreed upon. </a:t>
            </a:r>
          </a:p>
          <a:p>
            <a:pPr eaLnBrk="1" hangingPunct="1"/>
            <a:r>
              <a:rPr lang="en-US" altLang="en-US"/>
              <a:t>The security blueprint may be revisited to keep it synchronized with the changes needed when the physical design is completed. </a:t>
            </a:r>
          </a:p>
          <a:p>
            <a:pPr eaLnBrk="1" hangingPunct="1"/>
            <a:r>
              <a:rPr lang="en-US" altLang="en-US"/>
              <a:t>Criteria needed to determine the definition of successful solutions is also prepared during this phase. </a:t>
            </a:r>
          </a:p>
          <a:p>
            <a:pPr eaLnBrk="1" hangingPunct="1"/>
            <a:r>
              <a:rPr lang="en-US" altLang="en-US"/>
              <a:t>Included at this time are the designs for physical security measures to support the proposed technological solutions. </a:t>
            </a:r>
          </a:p>
          <a:p>
            <a:pPr eaLnBrk="1" hangingPunct="1"/>
            <a:r>
              <a:rPr lang="en-US" altLang="en-US"/>
              <a:t>At the end of this phase, a feasibility study should determine the readiness of the organization for the proposed project, and then the champion and users are presented with the design. </a:t>
            </a:r>
          </a:p>
          <a:p>
            <a:pPr eaLnBrk="1" hangingPunct="1"/>
            <a:r>
              <a:rPr lang="en-US" altLang="en-US"/>
              <a:t>At this time, all parties involved have a chance to approve the project before implementation begins.</a:t>
            </a:r>
          </a:p>
          <a:p>
            <a:pPr eaLnBrk="1" hangingPunct="1"/>
            <a:endParaRPr lang="en-US" altLang="en-US"/>
          </a:p>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7D852664-88B1-DC2F-0A8A-4443BFAB4A7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F5BD8C-F112-434A-93EB-DD1BDCB5914C}" type="slidenum">
              <a:rPr lang="en-US" altLang="en-US" sz="1200"/>
              <a:pPr/>
              <a:t>20</a:t>
            </a:fld>
            <a:endParaRPr lang="en-US" altLang="en-US" sz="1200"/>
          </a:p>
        </p:txBody>
      </p:sp>
      <p:sp>
        <p:nvSpPr>
          <p:cNvPr id="55299" name="Rectangle 2">
            <a:extLst>
              <a:ext uri="{FF2B5EF4-FFF2-40B4-BE49-F238E27FC236}">
                <a16:creationId xmlns:a16="http://schemas.microsoft.com/office/drawing/2014/main" id="{80B368EC-5FD2-8C23-A7D2-45E39B64A6F8}"/>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3A263D0D-0F5A-A760-4E5F-2E35B9ED1A54}"/>
              </a:ext>
            </a:extLst>
          </p:cNvPr>
          <p:cNvSpPr>
            <a:spLocks noGrp="1" noChangeArrowheads="1"/>
          </p:cNvSpPr>
          <p:nvPr>
            <p:ph type="body" idx="1"/>
          </p:nvPr>
        </p:nvSpPr>
        <p:spPr>
          <a:noFill/>
        </p:spPr>
        <p:txBody>
          <a:bodyPr/>
          <a:lstStyle/>
          <a:p>
            <a:pPr eaLnBrk="1" hangingPunct="1"/>
            <a:r>
              <a:rPr lang="en-US" altLang="en-US" sz="1000" b="1"/>
              <a:t>Implementation</a:t>
            </a:r>
          </a:p>
          <a:p>
            <a:pPr eaLnBrk="1" hangingPunct="1"/>
            <a:r>
              <a:rPr lang="en-US" altLang="en-US" sz="1000"/>
              <a:t>The implementation phase is similar to the traditional SDLC. </a:t>
            </a:r>
          </a:p>
          <a:p>
            <a:pPr eaLnBrk="1" hangingPunct="1"/>
            <a:r>
              <a:rPr lang="en-US" altLang="en-US" sz="1000"/>
              <a:t>The security solutions are acquired (made or bought), tested, and implemented, and tested again.  </a:t>
            </a:r>
          </a:p>
          <a:p>
            <a:pPr eaLnBrk="1" hangingPunct="1"/>
            <a:r>
              <a:rPr lang="en-US" altLang="en-US" sz="1000"/>
              <a:t>Personnel issues are evaluated and specific training and education programs conducted.  </a:t>
            </a:r>
          </a:p>
          <a:p>
            <a:pPr eaLnBrk="1" hangingPunct="1"/>
            <a:r>
              <a:rPr lang="en-US" altLang="en-US" sz="1000"/>
              <a:t>Finally, the entire tested package is presented to upper management for final approval.</a:t>
            </a:r>
          </a:p>
          <a:p>
            <a:pPr eaLnBrk="1" hangingPunct="1"/>
            <a:endParaRPr lang="en-US" altLang="en-US"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035E7C5-448B-A0B6-A89B-3EDE162224E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A1777A-EBE2-4D15-A5A7-822E7BCCA4A8}" type="slidenum">
              <a:rPr lang="en-US" altLang="en-US" sz="1200"/>
              <a:pPr/>
              <a:t>21</a:t>
            </a:fld>
            <a:endParaRPr lang="en-US" altLang="en-US" sz="1200"/>
          </a:p>
        </p:txBody>
      </p:sp>
      <p:sp>
        <p:nvSpPr>
          <p:cNvPr id="56323" name="Rectangle 2">
            <a:extLst>
              <a:ext uri="{FF2B5EF4-FFF2-40B4-BE49-F238E27FC236}">
                <a16:creationId xmlns:a16="http://schemas.microsoft.com/office/drawing/2014/main" id="{0C575E67-3699-1A93-5975-4C982F05899D}"/>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6377DBA-C1D2-047A-6511-AC8FB5BD4883}"/>
              </a:ext>
            </a:extLst>
          </p:cNvPr>
          <p:cNvSpPr>
            <a:spLocks noGrp="1" noChangeArrowheads="1"/>
          </p:cNvSpPr>
          <p:nvPr>
            <p:ph type="body" idx="1"/>
          </p:nvPr>
        </p:nvSpPr>
        <p:spPr>
          <a:noFill/>
        </p:spPr>
        <p:txBody>
          <a:bodyPr/>
          <a:lstStyle/>
          <a:p>
            <a:pPr eaLnBrk="1" hangingPunct="1"/>
            <a:r>
              <a:rPr lang="en-US" altLang="en-US" sz="1000" b="1"/>
              <a:t>Maintenance and Change</a:t>
            </a:r>
          </a:p>
          <a:p>
            <a:pPr eaLnBrk="1" hangingPunct="1"/>
            <a:r>
              <a:rPr lang="en-US" altLang="en-US" sz="1000"/>
              <a:t>The maintenance and change phase, though last, is perhaps most important, given the high level of ingenuity in today’s threats. </a:t>
            </a:r>
          </a:p>
          <a:p>
            <a:pPr eaLnBrk="1" hangingPunct="1"/>
            <a:r>
              <a:rPr lang="en-US" altLang="en-US" sz="1000"/>
              <a:t>The reparation and restoration of information is a constant duel with an often-unseen adversary.  </a:t>
            </a:r>
          </a:p>
          <a:p>
            <a:pPr eaLnBrk="1" hangingPunct="1"/>
            <a:r>
              <a:rPr lang="en-US" altLang="en-US" sz="1000"/>
              <a:t>As new threats emerge and old threats evolve, the information security profile of an organization requires constant adaptation to prevent threats from successfully penetrating sensitive data</a:t>
            </a:r>
          </a:p>
          <a:p>
            <a:pPr eaLnBrk="1" hangingPunct="1"/>
            <a:endParaRPr lang="en-US" altLang="en-US"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4CCA3E3-A785-D482-DEEA-4E526761359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DF6206-6FA5-4928-B5DE-0BAFD35E2128}" type="slidenum">
              <a:rPr lang="en-US" altLang="en-US" sz="1200"/>
              <a:pPr/>
              <a:t>22</a:t>
            </a:fld>
            <a:endParaRPr lang="en-US" altLang="en-US" sz="1200"/>
          </a:p>
        </p:txBody>
      </p:sp>
      <p:sp>
        <p:nvSpPr>
          <p:cNvPr id="57347" name="Rectangle 2">
            <a:extLst>
              <a:ext uri="{FF2B5EF4-FFF2-40B4-BE49-F238E27FC236}">
                <a16:creationId xmlns:a16="http://schemas.microsoft.com/office/drawing/2014/main" id="{CE5AEE27-A195-A7C2-3DCF-0AC01E380C17}"/>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E03E334A-99D0-BA4B-91AE-377D8E08BA6D}"/>
              </a:ext>
            </a:extLst>
          </p:cNvPr>
          <p:cNvSpPr>
            <a:spLocks noGrp="1" noChangeArrowheads="1"/>
          </p:cNvSpPr>
          <p:nvPr>
            <p:ph type="body" idx="1"/>
          </p:nvPr>
        </p:nvSpPr>
        <p:spPr>
          <a:noFill/>
        </p:spPr>
        <p:txBody>
          <a:bodyPr/>
          <a:lstStyle/>
          <a:p>
            <a:pPr eaLnBrk="1" hangingPunct="1"/>
            <a:r>
              <a:rPr lang="en-US" altLang="en-US" sz="1000" b="1"/>
              <a:t>Key Terms	</a:t>
            </a:r>
          </a:p>
          <a:p>
            <a:pPr eaLnBrk="1" hangingPunct="1"/>
            <a:r>
              <a:rPr lang="en-US" altLang="en-US" sz="1000"/>
              <a:t>Access - a subject or object’s ability to use, manipulate, modify, or affect another subject or object.  </a:t>
            </a:r>
          </a:p>
          <a:p>
            <a:pPr eaLnBrk="1" hangingPunct="1"/>
            <a:r>
              <a:rPr lang="en-US" altLang="en-US" sz="1000"/>
              <a:t>Asset -  the organizational resource that is being protected. </a:t>
            </a:r>
          </a:p>
          <a:p>
            <a:pPr eaLnBrk="1" hangingPunct="1"/>
            <a:r>
              <a:rPr lang="en-US" altLang="en-US" sz="1000"/>
              <a:t>Attack - an act that is an intentional or unintentional attempt to cause damage or compromise to the information and/or the systems that support it. </a:t>
            </a:r>
          </a:p>
          <a:p>
            <a:pPr eaLnBrk="1" hangingPunct="1"/>
            <a:r>
              <a:rPr lang="en-US" altLang="en-US" sz="1000"/>
              <a:t>Control, Safeguard or Countermeasure - security mechanisms, policies or procedures that can successfully counter attacks, reduce risk, resolve vulnerabilities, and otherwise improve the security within an organization.  </a:t>
            </a:r>
          </a:p>
          <a:p>
            <a:pPr eaLnBrk="1" hangingPunct="1"/>
            <a:r>
              <a:rPr lang="en-US" altLang="en-US" sz="1000"/>
              <a:t>Exploit – to take advantage of weaknesses or vulnerability in a system.  </a:t>
            </a:r>
          </a:p>
          <a:p>
            <a:pPr eaLnBrk="1" hangingPunct="1"/>
            <a:r>
              <a:rPr lang="en-US" altLang="en-US" sz="1000"/>
              <a:t>Exposure - a single instance of being open to damage.  </a:t>
            </a:r>
          </a:p>
          <a:p>
            <a:pPr eaLnBrk="1" hangingPunct="1"/>
            <a:r>
              <a:rPr lang="en-US" altLang="en-US" sz="1000"/>
              <a:t>Hack - Good: to use computers or systems for enjoyment; Bad: to illegally gain access to a computer or system. </a:t>
            </a:r>
          </a:p>
          <a:p>
            <a:pPr eaLnBrk="1" hangingPunct="1"/>
            <a:r>
              <a:rPr lang="en-US" altLang="en-US" sz="1000"/>
              <a:t>Object - a passive entity in the information system that receives or contains information.  </a:t>
            </a:r>
          </a:p>
          <a:p>
            <a:pPr eaLnBrk="1" hangingPunct="1"/>
            <a:r>
              <a:rPr lang="en-US" altLang="en-US" sz="1000"/>
              <a:t>Risk - the probability that something can happen.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264927FB-7FEE-DA7D-4805-8E69CD5C6F90}"/>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C79DA8-9BCB-447F-A6D8-F3EBE096ECAF}" type="slidenum">
              <a:rPr lang="en-US" altLang="en-US" sz="1200"/>
              <a:pPr/>
              <a:t>23</a:t>
            </a:fld>
            <a:endParaRPr lang="en-US" altLang="en-US" sz="1200"/>
          </a:p>
        </p:txBody>
      </p:sp>
      <p:sp>
        <p:nvSpPr>
          <p:cNvPr id="58371" name="Rectangle 2">
            <a:extLst>
              <a:ext uri="{FF2B5EF4-FFF2-40B4-BE49-F238E27FC236}">
                <a16:creationId xmlns:a16="http://schemas.microsoft.com/office/drawing/2014/main" id="{69B8434C-3A4A-8C45-6CC2-A545AE6CE3D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FA76AFD-7B61-6FFC-07E1-76BDD856E3E4}"/>
              </a:ext>
            </a:extLst>
          </p:cNvPr>
          <p:cNvSpPr>
            <a:spLocks noGrp="1" noChangeArrowheads="1"/>
          </p:cNvSpPr>
          <p:nvPr>
            <p:ph type="body" idx="1"/>
          </p:nvPr>
        </p:nvSpPr>
        <p:spPr>
          <a:noFill/>
        </p:spPr>
        <p:txBody>
          <a:bodyPr/>
          <a:lstStyle/>
          <a:p>
            <a:pPr eaLnBrk="1" hangingPunct="1"/>
            <a:r>
              <a:rPr lang="en-US" altLang="en-US" sz="1000" b="1"/>
              <a:t>Key Terms	</a:t>
            </a:r>
          </a:p>
          <a:p>
            <a:pPr eaLnBrk="1" hangingPunct="1"/>
            <a:r>
              <a:rPr lang="en-US" altLang="en-US" sz="1000"/>
              <a:t>Security Blueprint - the plan for the implementation of new security measures in the organization. </a:t>
            </a:r>
          </a:p>
          <a:p>
            <a:pPr eaLnBrk="1" hangingPunct="1"/>
            <a:r>
              <a:rPr lang="en-US" altLang="en-US" sz="1000"/>
              <a:t>Security Model - a collection of specific security rules that represents the implementation of a security policy.  </a:t>
            </a:r>
          </a:p>
          <a:p>
            <a:pPr eaLnBrk="1" hangingPunct="1"/>
            <a:r>
              <a:rPr lang="en-US" altLang="en-US" sz="1000"/>
              <a:t>Security Posture or Security Profile - a general label for the combination of all policy, procedures, technology, and programs that make up the total security effort currently in place.</a:t>
            </a:r>
          </a:p>
          <a:p>
            <a:pPr eaLnBrk="1" hangingPunct="1"/>
            <a:r>
              <a:rPr lang="en-US" altLang="en-US" sz="1000"/>
              <a:t>Subject - an active entity that interacts with an information system and causes information to move through the system for a specific end purpose</a:t>
            </a:r>
          </a:p>
          <a:p>
            <a:pPr eaLnBrk="1" hangingPunct="1"/>
            <a:r>
              <a:rPr lang="en-US" altLang="en-US" sz="1000"/>
              <a:t>Threats - a category of objects, persons, or other entities that represents a potential danger to an asset. </a:t>
            </a:r>
          </a:p>
          <a:p>
            <a:pPr eaLnBrk="1" hangingPunct="1"/>
            <a:r>
              <a:rPr lang="en-US" altLang="en-US" sz="1000"/>
              <a:t>Threat Agent - a specific instance or component of a more general threat. </a:t>
            </a:r>
          </a:p>
          <a:p>
            <a:pPr eaLnBrk="1" hangingPunct="1"/>
            <a:r>
              <a:rPr lang="en-US" altLang="en-US" sz="1000"/>
              <a:t>Vulnerability - weaknesses or faults in a system or protection mechanism that expose information to attack or damage. </a:t>
            </a:r>
          </a:p>
          <a:p>
            <a:pPr eaLnBrk="1" hangingPunct="1"/>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A62948E-773C-19C4-49F3-1C8F76A9D6E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3E497B-3F1A-4BDF-92D9-7A2F690684E0}" type="slidenum">
              <a:rPr lang="en-US" altLang="en-US" sz="1200"/>
              <a:pPr/>
              <a:t>3</a:t>
            </a:fld>
            <a:endParaRPr lang="en-US" altLang="en-US" sz="1200"/>
          </a:p>
        </p:txBody>
      </p:sp>
      <p:sp>
        <p:nvSpPr>
          <p:cNvPr id="40963" name="Rectangle 2">
            <a:extLst>
              <a:ext uri="{FF2B5EF4-FFF2-40B4-BE49-F238E27FC236}">
                <a16:creationId xmlns:a16="http://schemas.microsoft.com/office/drawing/2014/main" id="{80F83862-9A1D-9725-7873-7A330E215A5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71F89065-AB1F-3C3C-A7DC-3D8A2A0838A0}"/>
              </a:ext>
            </a:extLst>
          </p:cNvPr>
          <p:cNvSpPr>
            <a:spLocks noGrp="1" noChangeArrowheads="1"/>
          </p:cNvSpPr>
          <p:nvPr>
            <p:ph type="body" idx="1"/>
          </p:nvPr>
        </p:nvSpPr>
        <p:spPr>
          <a:noFill/>
        </p:spPr>
        <p:txBody>
          <a:bodyPr/>
          <a:lstStyle/>
          <a:p>
            <a:pPr eaLnBrk="1" hangingPunct="1"/>
            <a:r>
              <a:rPr lang="en-US" altLang="en-US" b="1"/>
              <a:t>What Is Information Security?</a:t>
            </a:r>
          </a:p>
          <a:p>
            <a:pPr eaLnBrk="1" hangingPunct="1"/>
            <a:r>
              <a:rPr lang="en-US" altLang="en-US"/>
              <a:t>Information security in today’s enterprise is a “well-informed sense of assurance that the information risks and controls are in balance.” –Jim Anderson, Inovant (2002)</a:t>
            </a:r>
          </a:p>
          <a:p>
            <a:pPr eaLnBrk="1" hangingPunct="1"/>
            <a:r>
              <a:rPr lang="en-US" altLang="en-US"/>
              <a:t>Before we can begin analyzing the details of information security, it is necessary to review the origins of this field and its impact on our understanding of information security today.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E6A3DE6-A151-65EA-F6A5-766F1D5DAC7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CF5B31-6775-41AB-8967-0A84CA209A4C}" type="slidenum">
              <a:rPr lang="en-US" altLang="en-US" sz="1200"/>
              <a:pPr/>
              <a:t>24</a:t>
            </a:fld>
            <a:endParaRPr lang="en-US" altLang="en-US" sz="1200"/>
          </a:p>
        </p:txBody>
      </p:sp>
      <p:sp>
        <p:nvSpPr>
          <p:cNvPr id="59395" name="Rectangle 2">
            <a:extLst>
              <a:ext uri="{FF2B5EF4-FFF2-40B4-BE49-F238E27FC236}">
                <a16:creationId xmlns:a16="http://schemas.microsoft.com/office/drawing/2014/main" id="{B3C5D5EB-7495-6491-4243-5558EAACB35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8C3530A2-87E7-50C4-D5C7-8AC18FE6B33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BE67737-BDD9-C158-7F7E-E21CBCD92E9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D77466-95BF-40A7-93CC-E76216795B0B}" type="slidenum">
              <a:rPr lang="en-US" altLang="en-US" sz="1200"/>
              <a:pPr/>
              <a:t>4</a:t>
            </a:fld>
            <a:endParaRPr lang="en-US" altLang="en-US" sz="1200"/>
          </a:p>
        </p:txBody>
      </p:sp>
      <p:sp>
        <p:nvSpPr>
          <p:cNvPr id="41987" name="Rectangle 2">
            <a:extLst>
              <a:ext uri="{FF2B5EF4-FFF2-40B4-BE49-F238E27FC236}">
                <a16:creationId xmlns:a16="http://schemas.microsoft.com/office/drawing/2014/main" id="{940B5489-BF42-2DC9-C51B-CC42F7CDBDA5}"/>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CE62AA23-93A4-5C16-B3C7-406E1264346B}"/>
              </a:ext>
            </a:extLst>
          </p:cNvPr>
          <p:cNvSpPr>
            <a:spLocks noGrp="1" noChangeArrowheads="1"/>
          </p:cNvSpPr>
          <p:nvPr>
            <p:ph type="body" idx="1"/>
          </p:nvPr>
        </p:nvSpPr>
        <p:spPr>
          <a:noFill/>
        </p:spPr>
        <p:txBody>
          <a:bodyPr/>
          <a:lstStyle/>
          <a:p>
            <a:pPr eaLnBrk="1" hangingPunct="1"/>
            <a:r>
              <a:rPr lang="en-US" altLang="en-US" sz="900" b="1"/>
              <a:t>The History Of Information Security</a:t>
            </a:r>
          </a:p>
          <a:p>
            <a:pPr eaLnBrk="1" hangingPunct="1"/>
            <a:r>
              <a:rPr lang="en-US" altLang="en-US"/>
              <a:t>The need for computer security, or the need to secure the physical location of hardware from outside threats, began almost immediately after the first mainframes were developed. </a:t>
            </a:r>
          </a:p>
          <a:p>
            <a:pPr eaLnBrk="1" hangingPunct="1"/>
            <a:r>
              <a:rPr lang="en-US" altLang="en-US"/>
              <a:t>Groups developing code-breaking computations during World War II created the first modern computers . </a:t>
            </a:r>
          </a:p>
          <a:p>
            <a:pPr eaLnBrk="1" hangingPunct="1"/>
            <a:r>
              <a:rPr lang="en-US" altLang="en-US"/>
              <a:t>Badges, keys, and facial recognition of authorized personnel controlled access to sensitive military locations. </a:t>
            </a:r>
          </a:p>
          <a:p>
            <a:pPr eaLnBrk="1" hangingPunct="1"/>
            <a:r>
              <a:rPr lang="en-US" altLang="en-US"/>
              <a:t>In contrast, information security during these early years was rudimentary and mainly composed of simple document classification schemes. </a:t>
            </a:r>
          </a:p>
          <a:p>
            <a:pPr eaLnBrk="1" hangingPunct="1"/>
            <a:r>
              <a:rPr lang="en-US" altLang="en-US"/>
              <a:t>There were no application classification projects for computers or operating systems at this time, because the primary threats to security were physical theft of equipment, espionage against the products of the systems, and sabotage.</a:t>
            </a:r>
          </a:p>
          <a:p>
            <a:pPr eaLnBrk="1" hangingPunct="1"/>
            <a:endParaRPr lang="en-US" altLang="en-US"/>
          </a:p>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58E3E3B-022F-C16B-A793-52A56526943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D57E96-42D5-499A-A0F8-2845393D8AA0}" type="slidenum">
              <a:rPr lang="en-US" altLang="en-US" sz="1200"/>
              <a:pPr/>
              <a:t>5</a:t>
            </a:fld>
            <a:endParaRPr lang="en-US" altLang="en-US" sz="1200"/>
          </a:p>
        </p:txBody>
      </p:sp>
      <p:sp>
        <p:nvSpPr>
          <p:cNvPr id="43011" name="Rectangle 2">
            <a:extLst>
              <a:ext uri="{FF2B5EF4-FFF2-40B4-BE49-F238E27FC236}">
                <a16:creationId xmlns:a16="http://schemas.microsoft.com/office/drawing/2014/main" id="{D0340C1C-320B-7878-5BA8-E0C24C4FD89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CBCE14FB-F37D-BD73-D500-1506E53097D9}"/>
              </a:ext>
            </a:extLst>
          </p:cNvPr>
          <p:cNvSpPr>
            <a:spLocks noGrp="1" noChangeArrowheads="1"/>
          </p:cNvSpPr>
          <p:nvPr>
            <p:ph type="body" idx="1"/>
          </p:nvPr>
        </p:nvSpPr>
        <p:spPr>
          <a:noFill/>
        </p:spPr>
        <p:txBody>
          <a:bodyPr/>
          <a:lstStyle/>
          <a:p>
            <a:pPr eaLnBrk="1" hangingPunct="1"/>
            <a:r>
              <a:rPr lang="en-US" altLang="en-US" b="1"/>
              <a:t>What Is Security?</a:t>
            </a:r>
          </a:p>
          <a:p>
            <a:pPr eaLnBrk="1" hangingPunct="1"/>
            <a:r>
              <a:rPr lang="en-US" altLang="en-US"/>
              <a:t>In general, security is “the quality or state of being secure--to be free from danger.”  </a:t>
            </a:r>
          </a:p>
          <a:p>
            <a:pPr eaLnBrk="1" hangingPunct="1"/>
            <a:r>
              <a:rPr lang="en-US" altLang="en-US"/>
              <a:t>It means to be protected from adversaries--from those who would do harm, intentionally or otherwise.  </a:t>
            </a:r>
          </a:p>
          <a:p>
            <a:pPr eaLnBrk="1" hangingPunct="1"/>
            <a:r>
              <a:rPr lang="en-US" altLang="en-US"/>
              <a:t>What Is Security?</a:t>
            </a:r>
          </a:p>
          <a:p>
            <a:pPr eaLnBrk="1" hangingPunct="1"/>
            <a:r>
              <a:rPr lang="en-US" altLang="en-US" sz="900"/>
              <a:t>	A successful organization should have the following multiple layers of security in place for the protection of its operations: </a:t>
            </a:r>
          </a:p>
          <a:p>
            <a:pPr lvl="1" eaLnBrk="1" hangingPunct="1"/>
            <a:r>
              <a:rPr lang="en-US" altLang="en-US" sz="900"/>
              <a:t>Physical security -  to protect the physical items, objects, or areas of an organization from unauthorized access and misuse.</a:t>
            </a:r>
          </a:p>
          <a:p>
            <a:pPr lvl="1" eaLnBrk="1" hangingPunct="1"/>
            <a:r>
              <a:rPr lang="en-US" altLang="en-US" sz="900"/>
              <a:t>Personal security – to protect the individual or group of individuals who are authorized to access the organization and its operations.</a:t>
            </a:r>
          </a:p>
          <a:p>
            <a:pPr lvl="1" eaLnBrk="1" hangingPunct="1"/>
            <a:r>
              <a:rPr lang="en-US" altLang="en-US" sz="900"/>
              <a:t>Operations security – to protect the details of a particular operation or series of activities.</a:t>
            </a:r>
          </a:p>
          <a:p>
            <a:pPr lvl="1" eaLnBrk="1" hangingPunct="1"/>
            <a:r>
              <a:rPr lang="en-US" altLang="en-US" sz="900"/>
              <a:t>Communications security – to protect an organization’s communications media, technology, and content.</a:t>
            </a:r>
          </a:p>
          <a:p>
            <a:pPr lvl="1" eaLnBrk="1" hangingPunct="1"/>
            <a:r>
              <a:rPr lang="en-US" altLang="en-US" sz="900"/>
              <a:t>Network security – to protect networking components, connections, and contents.</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B1C0D43-BBD7-039F-95D6-11A880F8C3B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6706F4-5EF5-49B5-9567-1EA66C7F020A}" type="slidenum">
              <a:rPr lang="en-US" altLang="en-US" sz="1200"/>
              <a:pPr/>
              <a:t>6</a:t>
            </a:fld>
            <a:endParaRPr lang="en-US" altLang="en-US" sz="1200"/>
          </a:p>
        </p:txBody>
      </p:sp>
      <p:sp>
        <p:nvSpPr>
          <p:cNvPr id="44035" name="Rectangle 2">
            <a:extLst>
              <a:ext uri="{FF2B5EF4-FFF2-40B4-BE49-F238E27FC236}">
                <a16:creationId xmlns:a16="http://schemas.microsoft.com/office/drawing/2014/main" id="{5596B2CC-196B-F33E-0B62-106EA053655E}"/>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A2B32A8E-420A-D7D1-EA57-16A6EE900801}"/>
              </a:ext>
            </a:extLst>
          </p:cNvPr>
          <p:cNvSpPr>
            <a:spLocks noGrp="1" noChangeArrowheads="1"/>
          </p:cNvSpPr>
          <p:nvPr>
            <p:ph type="body" idx="1"/>
          </p:nvPr>
        </p:nvSpPr>
        <p:spPr>
          <a:noFill/>
        </p:spPr>
        <p:txBody>
          <a:bodyPr/>
          <a:lstStyle/>
          <a:p>
            <a:pPr eaLnBrk="1" hangingPunct="1"/>
            <a:r>
              <a:rPr lang="en-US" altLang="en-US" b="1"/>
              <a:t>What Is Information Security?</a:t>
            </a:r>
          </a:p>
          <a:p>
            <a:pPr eaLnBrk="1" hangingPunct="1"/>
            <a:r>
              <a:rPr lang="en-US" altLang="en-US" sz="1000"/>
              <a:t>Information security, therefore, is the protection of information and its critical elements, including the systems and hardware that use, store, and transmit that information.   </a:t>
            </a:r>
          </a:p>
          <a:p>
            <a:pPr eaLnBrk="1" hangingPunct="1"/>
            <a:r>
              <a:rPr lang="en-US" altLang="en-US" sz="1000"/>
              <a:t>But to protect the information and its related systems from danger, tools, such as policy, awareness, training, education, and technology are necessary. </a:t>
            </a:r>
          </a:p>
          <a:p>
            <a:pPr eaLnBrk="1" hangingPunct="1"/>
            <a:r>
              <a:rPr lang="en-US" altLang="en-US" sz="1000"/>
              <a:t>The C.I.A. triangle has been considered the industry standard for computer security since the development of the mainframe. It was solely based on three characteristics that described the utility of information: confidentiality, integrity, and availability.  </a:t>
            </a:r>
          </a:p>
          <a:p>
            <a:pPr eaLnBrk="1" hangingPunct="1"/>
            <a:r>
              <a:rPr lang="en-US" altLang="en-US" sz="1000"/>
              <a:t>The C.I.A. triangle has expanded into a list of critical characteristics of information.</a:t>
            </a:r>
          </a:p>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9B5BEDBE-68A1-EB84-F952-908BC06B4A8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F1024E-D08B-4486-AB08-2A11B2AF9F36}" type="slidenum">
              <a:rPr lang="en-US" altLang="en-US" sz="1200"/>
              <a:pPr/>
              <a:t>9</a:t>
            </a:fld>
            <a:endParaRPr lang="en-US" altLang="en-US" sz="1200"/>
          </a:p>
        </p:txBody>
      </p:sp>
      <p:sp>
        <p:nvSpPr>
          <p:cNvPr id="45059" name="Rectangle 2">
            <a:extLst>
              <a:ext uri="{FF2B5EF4-FFF2-40B4-BE49-F238E27FC236}">
                <a16:creationId xmlns:a16="http://schemas.microsoft.com/office/drawing/2014/main" id="{8F6AAE9D-D4F9-4DCC-0199-963F8B189C85}"/>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BE0E5AE8-7E3E-71D1-B4FF-5704C193982A}"/>
              </a:ext>
            </a:extLst>
          </p:cNvPr>
          <p:cNvSpPr>
            <a:spLocks noGrp="1" noChangeArrowheads="1"/>
          </p:cNvSpPr>
          <p:nvPr>
            <p:ph type="body" idx="1"/>
          </p:nvPr>
        </p:nvSpPr>
        <p:spPr>
          <a:noFill/>
        </p:spPr>
        <p:txBody>
          <a:bodyPr/>
          <a:lstStyle/>
          <a:p>
            <a:pPr eaLnBrk="1" hangingPunct="1"/>
            <a:r>
              <a:rPr lang="en-US" altLang="en-US" sz="1000" b="1"/>
              <a:t>Critical Characteristics Of Information</a:t>
            </a:r>
          </a:p>
          <a:p>
            <a:pPr eaLnBrk="1" hangingPunct="1"/>
            <a:r>
              <a:rPr lang="en-US" altLang="en-US" sz="1000"/>
              <a:t>The value of information comes from the characteristics it possesses. </a:t>
            </a:r>
          </a:p>
          <a:p>
            <a:pPr eaLnBrk="1" hangingPunct="1"/>
            <a:r>
              <a:rPr lang="en-US" altLang="en-US" sz="1000"/>
              <a:t>Availability - enables users who need to access information to do so without interference or obstruction and in the required format. The information is said to be available to an authorized user when and where needed and in the correct format.  </a:t>
            </a:r>
          </a:p>
          <a:p>
            <a:pPr eaLnBrk="1" hangingPunct="1"/>
            <a:r>
              <a:rPr lang="en-US" altLang="en-US" sz="1000"/>
              <a:t>Accuracy- the quality or state free from mistake or error and having the value that the end-user expects. If information contains a value different from the user’s expectations due to the intentional or unintentional modification of its content, it is no longer accurate.</a:t>
            </a:r>
          </a:p>
          <a:p>
            <a:pPr eaLnBrk="1" hangingPunct="1"/>
            <a:r>
              <a:rPr lang="en-US" altLang="en-US" sz="1000"/>
              <a:t>Authenticity - the quality or state of being genuine or original, rather than a reproduction or fabrication.  Information is authentic when it is the information that was originally created, placed, stored, or transferred.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7A307D7-5506-E42C-C4D9-C80FC02036C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F8FB8C-50E8-4948-B77A-35CCC079CBF0}" type="slidenum">
              <a:rPr lang="en-US" altLang="en-US" sz="1200"/>
              <a:pPr/>
              <a:t>10</a:t>
            </a:fld>
            <a:endParaRPr lang="en-US" altLang="en-US" sz="1200"/>
          </a:p>
        </p:txBody>
      </p:sp>
      <p:sp>
        <p:nvSpPr>
          <p:cNvPr id="46083" name="Rectangle 2">
            <a:extLst>
              <a:ext uri="{FF2B5EF4-FFF2-40B4-BE49-F238E27FC236}">
                <a16:creationId xmlns:a16="http://schemas.microsoft.com/office/drawing/2014/main" id="{AD8DA7CD-0934-ED5E-52D3-40DDA7F6B0F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03EB586-5A02-F2E7-5E28-5CE00A781E29}"/>
              </a:ext>
            </a:extLst>
          </p:cNvPr>
          <p:cNvSpPr>
            <a:spLocks noGrp="1" noChangeArrowheads="1"/>
          </p:cNvSpPr>
          <p:nvPr>
            <p:ph type="body" idx="1"/>
          </p:nvPr>
        </p:nvSpPr>
        <p:spPr>
          <a:noFill/>
        </p:spPr>
        <p:txBody>
          <a:bodyPr/>
          <a:lstStyle/>
          <a:p>
            <a:pPr eaLnBrk="1" hangingPunct="1"/>
            <a:r>
              <a:rPr lang="en-US" altLang="en-US" sz="1000" b="1"/>
              <a:t>Critical Characteristics Of Information </a:t>
            </a:r>
            <a:r>
              <a:rPr lang="en-US" altLang="en-US" sz="600"/>
              <a:t>contd…</a:t>
            </a:r>
            <a:endParaRPr lang="en-US" altLang="en-US" sz="1000"/>
          </a:p>
          <a:p>
            <a:pPr eaLnBrk="1" hangingPunct="1"/>
            <a:r>
              <a:rPr lang="en-US" altLang="en-US" sz="1000"/>
              <a:t>Confidentiality - the quality or state of preventing disclosure or exposure to unauthorized individuals or systems.  </a:t>
            </a:r>
          </a:p>
          <a:p>
            <a:pPr eaLnBrk="1" hangingPunct="1"/>
            <a:r>
              <a:rPr lang="en-US" altLang="en-US" sz="1000"/>
              <a:t>Integrity - the quality or state of being whole, complete, and uncorrupted.  The integrity of information is threatened when the information is exposed to corruption, damage, destruction, or other disruption of its authentic state. </a:t>
            </a:r>
          </a:p>
          <a:p>
            <a:pPr eaLnBrk="1" hangingPunct="1"/>
            <a:r>
              <a:rPr lang="en-US" altLang="en-US" sz="1000"/>
              <a:t>Utility - the quality or state of having value for some purpose or end. Information has value when it serves a particular purpose.  This means that if information is available, but not in a format meaningful to the end-user, it is not useful.</a:t>
            </a:r>
          </a:p>
          <a:p>
            <a:pPr eaLnBrk="1" hangingPunct="1"/>
            <a:r>
              <a:rPr lang="en-US" altLang="en-US" sz="1000"/>
              <a:t>Possession - the quality or state of having ownership or control of some object or item.  Information is said to be in possession if one obtains it, independent of format or other characteristic. While a breach of confidentiality always results in a breach of possession, a breach of possession does not always result in a breach of confidentiality.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421F6CFF-2DD8-8B9B-B0B3-A19914C7C550}"/>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18CC7D-18DA-42C2-A11A-31FAA623AAC7}" type="slidenum">
              <a:rPr lang="en-US" altLang="en-US" sz="1200"/>
              <a:pPr/>
              <a:t>11</a:t>
            </a:fld>
            <a:endParaRPr lang="en-US" altLang="en-US" sz="1200"/>
          </a:p>
        </p:txBody>
      </p:sp>
      <p:sp>
        <p:nvSpPr>
          <p:cNvPr id="47107" name="Rectangle 2">
            <a:extLst>
              <a:ext uri="{FF2B5EF4-FFF2-40B4-BE49-F238E27FC236}">
                <a16:creationId xmlns:a16="http://schemas.microsoft.com/office/drawing/2014/main" id="{2DFEF71D-2C63-9428-1AA6-557553F8AA4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5F24E9-BFC9-DEB5-3512-79805D95DDD4}"/>
              </a:ext>
            </a:extLst>
          </p:cNvPr>
          <p:cNvSpPr>
            <a:spLocks noGrp="1" noChangeArrowheads="1"/>
          </p:cNvSpPr>
          <p:nvPr>
            <p:ph type="body" idx="1"/>
          </p:nvPr>
        </p:nvSpPr>
        <p:spPr>
          <a:noFill/>
        </p:spPr>
        <p:txBody>
          <a:bodyPr/>
          <a:lstStyle/>
          <a:p>
            <a:pPr eaLnBrk="1" hangingPunct="1"/>
            <a:r>
              <a:rPr lang="en-US" altLang="en-US"/>
              <a:t>This graphic informs the fundamental approach of the chapter and can be used to illustrate the intersection of information states (x-axis), key objectives of C.I.A. (y-axis) and the three primary means to implement (policy, education and technology).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044C37D-11F1-8477-72DF-CC43343E238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E30706-0CAB-4CE7-BAF2-A30EEF5D4D1F}" type="slidenum">
              <a:rPr lang="en-US" altLang="en-US" sz="1200"/>
              <a:pPr/>
              <a:t>12</a:t>
            </a:fld>
            <a:endParaRPr lang="en-US" altLang="en-US" sz="1200"/>
          </a:p>
        </p:txBody>
      </p:sp>
      <p:sp>
        <p:nvSpPr>
          <p:cNvPr id="48131" name="Rectangle 2">
            <a:extLst>
              <a:ext uri="{FF2B5EF4-FFF2-40B4-BE49-F238E27FC236}">
                <a16:creationId xmlns:a16="http://schemas.microsoft.com/office/drawing/2014/main" id="{D9E0AAF0-66AC-898A-C72F-81DB554E7BB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7C8BB1CC-E93A-63D3-8FC6-143314B72420}"/>
              </a:ext>
            </a:extLst>
          </p:cNvPr>
          <p:cNvSpPr>
            <a:spLocks noGrp="1" noChangeArrowheads="1"/>
          </p:cNvSpPr>
          <p:nvPr>
            <p:ph type="body" idx="1"/>
          </p:nvPr>
        </p:nvSpPr>
        <p:spPr>
          <a:noFill/>
        </p:spPr>
        <p:txBody>
          <a:bodyPr/>
          <a:lstStyle/>
          <a:p>
            <a:pPr eaLnBrk="1" hangingPunct="1"/>
            <a:r>
              <a:rPr lang="en-US" altLang="en-US" sz="1000" b="1"/>
              <a:t>Bottom Up Approach To Security Implementation</a:t>
            </a:r>
          </a:p>
          <a:p>
            <a:pPr eaLnBrk="1" hangingPunct="1"/>
            <a:r>
              <a:rPr lang="en-US" altLang="en-US" sz="1000"/>
              <a:t>Security can begin as a grass-roots effort when systems administrators attempt to improve the security of their systems.  This is referred to as the bottom-up approach.  </a:t>
            </a:r>
          </a:p>
          <a:p>
            <a:pPr eaLnBrk="1" hangingPunct="1"/>
            <a:r>
              <a:rPr lang="en-US" altLang="en-US" sz="1000"/>
              <a:t>The key advantage of the bottom-up approach is the technical expertise of the individual administrators. </a:t>
            </a:r>
          </a:p>
          <a:p>
            <a:pPr eaLnBrk="1" hangingPunct="1"/>
            <a:r>
              <a:rPr lang="en-US" altLang="en-US" sz="1000"/>
              <a:t>Unfortunately, this approach seldom works, as it lacks a number of critical features, such as participant support and organizational staying power. </a:t>
            </a:r>
          </a:p>
          <a:p>
            <a:pPr eaLnBrk="1" hangingPunct="1"/>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5302" name="Rectangle 6"/>
          <p:cNvSpPr>
            <a:spLocks noGrp="1" noChangeArrowheads="1"/>
          </p:cNvSpPr>
          <p:nvPr>
            <p:ph type="ctrTitle" sz="quarter"/>
          </p:nvPr>
        </p:nvSpPr>
        <p:spPr>
          <a:xfrm>
            <a:off x="1447800" y="1295400"/>
            <a:ext cx="6934200" cy="2116138"/>
          </a:xfrm>
        </p:spPr>
        <p:txBody>
          <a:bodyPr/>
          <a:lstStyle>
            <a:lvl1pPr algn="ctr">
              <a:defRPr/>
            </a:lvl1pPr>
          </a:lstStyle>
          <a:p>
            <a:pPr lvl="0"/>
            <a:r>
              <a:rPr lang="en-US" altLang="en-US" noProof="0"/>
              <a:t>Click to edit Master title style</a:t>
            </a:r>
          </a:p>
        </p:txBody>
      </p:sp>
      <p:sp>
        <p:nvSpPr>
          <p:cNvPr id="55303" name="Rectangle 7"/>
          <p:cNvSpPr>
            <a:spLocks noGrp="1" noChangeArrowheads="1"/>
          </p:cNvSpPr>
          <p:nvPr>
            <p:ph type="subTitle" sz="quarter" idx="1"/>
          </p:nvPr>
        </p:nvSpPr>
        <p:spPr>
          <a:xfrm>
            <a:off x="1600200" y="34290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2" name="Rectangle 8">
            <a:extLst>
              <a:ext uri="{FF2B5EF4-FFF2-40B4-BE49-F238E27FC236}">
                <a16:creationId xmlns:a16="http://schemas.microsoft.com/office/drawing/2014/main" id="{E4274FEA-996E-6D6C-F37B-641121872243}"/>
              </a:ext>
            </a:extLst>
          </p:cNvPr>
          <p:cNvSpPr>
            <a:spLocks noGrp="1" noChangeArrowheads="1"/>
          </p:cNvSpPr>
          <p:nvPr>
            <p:ph type="dt" sz="quarter" idx="10"/>
          </p:nvPr>
        </p:nvSpPr>
        <p:spPr>
          <a:xfrm>
            <a:off x="1828800" y="6400800"/>
            <a:ext cx="1905000" cy="457200"/>
          </a:xfrm>
        </p:spPr>
        <p:txBody>
          <a:bodyPr/>
          <a:lstStyle>
            <a:lvl1pPr>
              <a:defRPr>
                <a:latin typeface="Times New Roman" panose="02020603050405020304" pitchFamily="18" charset="0"/>
              </a:defRPr>
            </a:lvl1pPr>
          </a:lstStyle>
          <a:p>
            <a:pPr>
              <a:defRPr/>
            </a:pPr>
            <a:endParaRPr lang="en-US" altLang="en-US"/>
          </a:p>
        </p:txBody>
      </p:sp>
      <p:sp>
        <p:nvSpPr>
          <p:cNvPr id="3" name="Rectangle 9">
            <a:extLst>
              <a:ext uri="{FF2B5EF4-FFF2-40B4-BE49-F238E27FC236}">
                <a16:creationId xmlns:a16="http://schemas.microsoft.com/office/drawing/2014/main" id="{FDB344E8-E2C0-4446-F65D-994316FF41A1}"/>
              </a:ext>
            </a:extLst>
          </p:cNvPr>
          <p:cNvSpPr>
            <a:spLocks noGrp="1" noChangeArrowheads="1"/>
          </p:cNvSpPr>
          <p:nvPr>
            <p:ph type="ftr" sz="quarter" idx="11"/>
          </p:nvPr>
        </p:nvSpPr>
        <p:spPr>
          <a:xfrm>
            <a:off x="3962400" y="6400800"/>
            <a:ext cx="2895600" cy="457200"/>
          </a:xfrm>
        </p:spPr>
        <p:txBody>
          <a:bodyPr/>
          <a:lstStyle>
            <a:lvl1pPr algn="ctr">
              <a:defRPr>
                <a:solidFill>
                  <a:schemeClr val="bg1"/>
                </a:solidFill>
                <a:latin typeface="Times New Roman" panose="02020603050405020304" pitchFamily="18" charset="0"/>
              </a:defRPr>
            </a:lvl1pPr>
          </a:lstStyle>
          <a:p>
            <a:pPr>
              <a:defRPr/>
            </a:pPr>
            <a:r>
              <a:rPr lang="en-US" altLang="en-US"/>
              <a:t>Loganathan R @HKBKCE</a:t>
            </a:r>
          </a:p>
        </p:txBody>
      </p:sp>
      <p:sp>
        <p:nvSpPr>
          <p:cNvPr id="4" name="Rectangle 10">
            <a:extLst>
              <a:ext uri="{FF2B5EF4-FFF2-40B4-BE49-F238E27FC236}">
                <a16:creationId xmlns:a16="http://schemas.microsoft.com/office/drawing/2014/main" id="{29B62E38-FE83-DD52-82E7-74A2D08A8A5F}"/>
              </a:ext>
            </a:extLst>
          </p:cNvPr>
          <p:cNvSpPr>
            <a:spLocks noGrp="1" noChangeArrowheads="1"/>
          </p:cNvSpPr>
          <p:nvPr>
            <p:ph type="sldNum" sz="quarter" idx="12"/>
          </p:nvPr>
        </p:nvSpPr>
        <p:spPr/>
        <p:txBody>
          <a:bodyPr/>
          <a:lstStyle>
            <a:lvl1pPr>
              <a:defRPr>
                <a:solidFill>
                  <a:schemeClr val="bg1"/>
                </a:solidFill>
                <a:latin typeface="Times New Roman" panose="02020603050405020304" pitchFamily="18" charset="0"/>
              </a:defRPr>
            </a:lvl1pPr>
          </a:lstStyle>
          <a:p>
            <a:fld id="{8689CC54-548D-4C8C-8965-4A493DC9EFE6}" type="slidenum">
              <a:rPr lang="en-US" altLang="en-US"/>
              <a:pPr/>
              <a:t>‹#›</a:t>
            </a:fld>
            <a:endParaRPr lang="en-US" altLang="en-US"/>
          </a:p>
        </p:txBody>
      </p:sp>
    </p:spTree>
    <p:extLst>
      <p:ext uri="{BB962C8B-B14F-4D97-AF65-F5344CB8AC3E}">
        <p14:creationId xmlns:p14="http://schemas.microsoft.com/office/powerpoint/2010/main" val="58147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543B6F92-A1E9-A349-114E-D909DA46E44E}"/>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E2CFE75B-3B93-BFE6-B5DE-CDE840D87D33}"/>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6" name="Rectangle 10">
            <a:extLst>
              <a:ext uri="{FF2B5EF4-FFF2-40B4-BE49-F238E27FC236}">
                <a16:creationId xmlns:a16="http://schemas.microsoft.com/office/drawing/2014/main" id="{752EDCE5-A76B-2DD1-BE27-C615544909E2}"/>
              </a:ext>
            </a:extLst>
          </p:cNvPr>
          <p:cNvSpPr>
            <a:spLocks noGrp="1" noChangeArrowheads="1"/>
          </p:cNvSpPr>
          <p:nvPr>
            <p:ph type="sldNum" sz="quarter" idx="12"/>
          </p:nvPr>
        </p:nvSpPr>
        <p:spPr/>
        <p:txBody>
          <a:bodyPr/>
          <a:lstStyle>
            <a:lvl1pPr>
              <a:defRPr/>
            </a:lvl1pPr>
          </a:lstStyle>
          <a:p>
            <a:fld id="{EB87A11B-4BEB-42A1-8FF4-92AC644F2E88}" type="slidenum">
              <a:rPr lang="en-US" altLang="en-US"/>
              <a:pPr/>
              <a:t>‹#›</a:t>
            </a:fld>
            <a:endParaRPr lang="en-US" altLang="en-US"/>
          </a:p>
        </p:txBody>
      </p:sp>
    </p:spTree>
    <p:extLst>
      <p:ext uri="{BB962C8B-B14F-4D97-AF65-F5344CB8AC3E}">
        <p14:creationId xmlns:p14="http://schemas.microsoft.com/office/powerpoint/2010/main" val="34525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04800"/>
            <a:ext cx="2038350" cy="60198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304800"/>
            <a:ext cx="59626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F415C8E2-7789-DFB8-11A8-231F5E64AA48}"/>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E80349B5-434E-FA87-A5C1-1E83FC494090}"/>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6" name="Rectangle 10">
            <a:extLst>
              <a:ext uri="{FF2B5EF4-FFF2-40B4-BE49-F238E27FC236}">
                <a16:creationId xmlns:a16="http://schemas.microsoft.com/office/drawing/2014/main" id="{C18BC49F-2A98-E285-8A05-59D84A8BBE36}"/>
              </a:ext>
            </a:extLst>
          </p:cNvPr>
          <p:cNvSpPr>
            <a:spLocks noGrp="1" noChangeArrowheads="1"/>
          </p:cNvSpPr>
          <p:nvPr>
            <p:ph type="sldNum" sz="quarter" idx="12"/>
          </p:nvPr>
        </p:nvSpPr>
        <p:spPr/>
        <p:txBody>
          <a:bodyPr/>
          <a:lstStyle>
            <a:lvl1pPr>
              <a:defRPr/>
            </a:lvl1pPr>
          </a:lstStyle>
          <a:p>
            <a:fld id="{D5ACC9EA-B43A-43E8-9AE2-83853EBC15C6}" type="slidenum">
              <a:rPr lang="en-US" altLang="en-US"/>
              <a:pPr/>
              <a:t>‹#›</a:t>
            </a:fld>
            <a:endParaRPr lang="en-US" altLang="en-US"/>
          </a:p>
        </p:txBody>
      </p:sp>
    </p:spTree>
    <p:extLst>
      <p:ext uri="{BB962C8B-B14F-4D97-AF65-F5344CB8AC3E}">
        <p14:creationId xmlns:p14="http://schemas.microsoft.com/office/powerpoint/2010/main" val="1196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543800" cy="8382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524000"/>
            <a:ext cx="40005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10100" y="1524000"/>
            <a:ext cx="40005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8">
            <a:extLst>
              <a:ext uri="{FF2B5EF4-FFF2-40B4-BE49-F238E27FC236}">
                <a16:creationId xmlns:a16="http://schemas.microsoft.com/office/drawing/2014/main" id="{90218511-5C00-2051-C67C-FD2714319200}"/>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E5124B05-F720-6CF5-6B31-CFE92CD5602B}"/>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7" name="Rectangle 10">
            <a:extLst>
              <a:ext uri="{FF2B5EF4-FFF2-40B4-BE49-F238E27FC236}">
                <a16:creationId xmlns:a16="http://schemas.microsoft.com/office/drawing/2014/main" id="{D6A6E829-A210-94E0-DAB2-33B6721D6A40}"/>
              </a:ext>
            </a:extLst>
          </p:cNvPr>
          <p:cNvSpPr>
            <a:spLocks noGrp="1" noChangeArrowheads="1"/>
          </p:cNvSpPr>
          <p:nvPr>
            <p:ph type="sldNum" sz="quarter" idx="12"/>
          </p:nvPr>
        </p:nvSpPr>
        <p:spPr/>
        <p:txBody>
          <a:bodyPr/>
          <a:lstStyle>
            <a:lvl1pPr>
              <a:defRPr/>
            </a:lvl1pPr>
          </a:lstStyle>
          <a:p>
            <a:fld id="{1163F2B2-65C1-4B78-8B01-A6F944BC5884}" type="slidenum">
              <a:rPr lang="en-US" altLang="en-US"/>
              <a:pPr/>
              <a:t>‹#›</a:t>
            </a:fld>
            <a:endParaRPr lang="en-US" altLang="en-US"/>
          </a:p>
        </p:txBody>
      </p:sp>
    </p:spTree>
    <p:extLst>
      <p:ext uri="{BB962C8B-B14F-4D97-AF65-F5344CB8AC3E}">
        <p14:creationId xmlns:p14="http://schemas.microsoft.com/office/powerpoint/2010/main" val="274002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8D4F49B5-5B02-4849-D46C-D8E394685EA1}"/>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E80D9870-2507-FFAE-B83C-1F7502CB12A6}"/>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6" name="Rectangle 10">
            <a:extLst>
              <a:ext uri="{FF2B5EF4-FFF2-40B4-BE49-F238E27FC236}">
                <a16:creationId xmlns:a16="http://schemas.microsoft.com/office/drawing/2014/main" id="{25A7EAB7-14E8-625A-18B3-C2E9C8D24057}"/>
              </a:ext>
            </a:extLst>
          </p:cNvPr>
          <p:cNvSpPr>
            <a:spLocks noGrp="1" noChangeArrowheads="1"/>
          </p:cNvSpPr>
          <p:nvPr>
            <p:ph type="sldNum" sz="quarter" idx="12"/>
          </p:nvPr>
        </p:nvSpPr>
        <p:spPr/>
        <p:txBody>
          <a:bodyPr/>
          <a:lstStyle>
            <a:lvl1pPr>
              <a:defRPr/>
            </a:lvl1pPr>
          </a:lstStyle>
          <a:p>
            <a:fld id="{65B55302-48F6-4450-878A-D665F4AE78AD}" type="slidenum">
              <a:rPr lang="en-US" altLang="en-US"/>
              <a:pPr/>
              <a:t>‹#›</a:t>
            </a:fld>
            <a:endParaRPr lang="en-US" altLang="en-US"/>
          </a:p>
        </p:txBody>
      </p:sp>
    </p:spTree>
    <p:extLst>
      <p:ext uri="{BB962C8B-B14F-4D97-AF65-F5344CB8AC3E}">
        <p14:creationId xmlns:p14="http://schemas.microsoft.com/office/powerpoint/2010/main" val="142553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8">
            <a:extLst>
              <a:ext uri="{FF2B5EF4-FFF2-40B4-BE49-F238E27FC236}">
                <a16:creationId xmlns:a16="http://schemas.microsoft.com/office/drawing/2014/main" id="{D41C2E6E-B8E2-8C1B-22DD-3AD2C0F16E62}"/>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07E54563-5904-2CE4-9FA8-67D4B150F90E}"/>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6" name="Rectangle 10">
            <a:extLst>
              <a:ext uri="{FF2B5EF4-FFF2-40B4-BE49-F238E27FC236}">
                <a16:creationId xmlns:a16="http://schemas.microsoft.com/office/drawing/2014/main" id="{9BA4F579-998A-E9F7-5F52-869822DCE210}"/>
              </a:ext>
            </a:extLst>
          </p:cNvPr>
          <p:cNvSpPr>
            <a:spLocks noGrp="1" noChangeArrowheads="1"/>
          </p:cNvSpPr>
          <p:nvPr>
            <p:ph type="sldNum" sz="quarter" idx="12"/>
          </p:nvPr>
        </p:nvSpPr>
        <p:spPr/>
        <p:txBody>
          <a:bodyPr/>
          <a:lstStyle>
            <a:lvl1pPr>
              <a:defRPr/>
            </a:lvl1pPr>
          </a:lstStyle>
          <a:p>
            <a:fld id="{F3E15642-3A6F-482D-88D8-52551AD51A07}" type="slidenum">
              <a:rPr lang="en-US" altLang="en-US"/>
              <a:pPr/>
              <a:t>‹#›</a:t>
            </a:fld>
            <a:endParaRPr lang="en-US" altLang="en-US"/>
          </a:p>
        </p:txBody>
      </p:sp>
    </p:spTree>
    <p:extLst>
      <p:ext uri="{BB962C8B-B14F-4D97-AF65-F5344CB8AC3E}">
        <p14:creationId xmlns:p14="http://schemas.microsoft.com/office/powerpoint/2010/main" val="292737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524000"/>
            <a:ext cx="40005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10100" y="1524000"/>
            <a:ext cx="40005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8">
            <a:extLst>
              <a:ext uri="{FF2B5EF4-FFF2-40B4-BE49-F238E27FC236}">
                <a16:creationId xmlns:a16="http://schemas.microsoft.com/office/drawing/2014/main" id="{F994345A-345A-6A47-BBFE-926B1A2365C0}"/>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3515D43B-FF85-AC94-E1CB-9289DF230B84}"/>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7" name="Rectangle 10">
            <a:extLst>
              <a:ext uri="{FF2B5EF4-FFF2-40B4-BE49-F238E27FC236}">
                <a16:creationId xmlns:a16="http://schemas.microsoft.com/office/drawing/2014/main" id="{68098606-3E20-F2F9-167E-A489E67A71E1}"/>
              </a:ext>
            </a:extLst>
          </p:cNvPr>
          <p:cNvSpPr>
            <a:spLocks noGrp="1" noChangeArrowheads="1"/>
          </p:cNvSpPr>
          <p:nvPr>
            <p:ph type="sldNum" sz="quarter" idx="12"/>
          </p:nvPr>
        </p:nvSpPr>
        <p:spPr/>
        <p:txBody>
          <a:bodyPr/>
          <a:lstStyle>
            <a:lvl1pPr>
              <a:defRPr/>
            </a:lvl1pPr>
          </a:lstStyle>
          <a:p>
            <a:fld id="{276865FB-D638-41FE-A680-24FA305885EE}" type="slidenum">
              <a:rPr lang="en-US" altLang="en-US"/>
              <a:pPr/>
              <a:t>‹#›</a:t>
            </a:fld>
            <a:endParaRPr lang="en-US" altLang="en-US"/>
          </a:p>
        </p:txBody>
      </p:sp>
    </p:spTree>
    <p:extLst>
      <p:ext uri="{BB962C8B-B14F-4D97-AF65-F5344CB8AC3E}">
        <p14:creationId xmlns:p14="http://schemas.microsoft.com/office/powerpoint/2010/main" val="25528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8">
            <a:extLst>
              <a:ext uri="{FF2B5EF4-FFF2-40B4-BE49-F238E27FC236}">
                <a16:creationId xmlns:a16="http://schemas.microsoft.com/office/drawing/2014/main" id="{187DB718-B17C-8473-9855-A8F8930C0727}"/>
              </a:ext>
            </a:extLst>
          </p:cNvPr>
          <p:cNvSpPr>
            <a:spLocks noGrp="1" noChangeArrowheads="1"/>
          </p:cNvSpPr>
          <p:nvPr>
            <p:ph type="dt" sz="half" idx="10"/>
          </p:nvPr>
        </p:nvSpPr>
        <p:spPr/>
        <p:txBody>
          <a:bodyPr/>
          <a:lstStyle>
            <a:lvl1pPr>
              <a:defRPr/>
            </a:lvl1pPr>
          </a:lstStyle>
          <a:p>
            <a:pPr>
              <a:defRPr/>
            </a:pPr>
            <a:endParaRPr lang="en-US" altLang="en-US"/>
          </a:p>
        </p:txBody>
      </p:sp>
      <p:sp>
        <p:nvSpPr>
          <p:cNvPr id="8" name="Rectangle 9">
            <a:extLst>
              <a:ext uri="{FF2B5EF4-FFF2-40B4-BE49-F238E27FC236}">
                <a16:creationId xmlns:a16="http://schemas.microsoft.com/office/drawing/2014/main" id="{756383F3-4CC5-CF6D-3AC6-519145C1253C}"/>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9" name="Rectangle 10">
            <a:extLst>
              <a:ext uri="{FF2B5EF4-FFF2-40B4-BE49-F238E27FC236}">
                <a16:creationId xmlns:a16="http://schemas.microsoft.com/office/drawing/2014/main" id="{AA690B56-A4F5-631A-2243-94CD774F03CD}"/>
              </a:ext>
            </a:extLst>
          </p:cNvPr>
          <p:cNvSpPr>
            <a:spLocks noGrp="1" noChangeArrowheads="1"/>
          </p:cNvSpPr>
          <p:nvPr>
            <p:ph type="sldNum" sz="quarter" idx="12"/>
          </p:nvPr>
        </p:nvSpPr>
        <p:spPr/>
        <p:txBody>
          <a:bodyPr/>
          <a:lstStyle>
            <a:lvl1pPr>
              <a:defRPr/>
            </a:lvl1pPr>
          </a:lstStyle>
          <a:p>
            <a:fld id="{8DE5631B-618C-4434-AA1D-7A12EA1563BA}" type="slidenum">
              <a:rPr lang="en-US" altLang="en-US"/>
              <a:pPr/>
              <a:t>‹#›</a:t>
            </a:fld>
            <a:endParaRPr lang="en-US" altLang="en-US"/>
          </a:p>
        </p:txBody>
      </p:sp>
    </p:spTree>
    <p:extLst>
      <p:ext uri="{BB962C8B-B14F-4D97-AF65-F5344CB8AC3E}">
        <p14:creationId xmlns:p14="http://schemas.microsoft.com/office/powerpoint/2010/main" val="61029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8">
            <a:extLst>
              <a:ext uri="{FF2B5EF4-FFF2-40B4-BE49-F238E27FC236}">
                <a16:creationId xmlns:a16="http://schemas.microsoft.com/office/drawing/2014/main" id="{772FA911-0272-76A4-1E45-37C97E963CC5}"/>
              </a:ext>
            </a:extLst>
          </p:cNvPr>
          <p:cNvSpPr>
            <a:spLocks noGrp="1" noChangeArrowheads="1"/>
          </p:cNvSpPr>
          <p:nvPr>
            <p:ph type="dt" sz="half" idx="10"/>
          </p:nvPr>
        </p:nvSpPr>
        <p:spPr/>
        <p:txBody>
          <a:bodyPr/>
          <a:lstStyle>
            <a:lvl1pPr>
              <a:defRPr/>
            </a:lvl1pPr>
          </a:lstStyle>
          <a:p>
            <a:pPr>
              <a:defRPr/>
            </a:pPr>
            <a:endParaRPr lang="en-US" altLang="en-US"/>
          </a:p>
        </p:txBody>
      </p:sp>
      <p:sp>
        <p:nvSpPr>
          <p:cNvPr id="4" name="Rectangle 9">
            <a:extLst>
              <a:ext uri="{FF2B5EF4-FFF2-40B4-BE49-F238E27FC236}">
                <a16:creationId xmlns:a16="http://schemas.microsoft.com/office/drawing/2014/main" id="{77633B98-9E92-3910-24B6-51F12443B076}"/>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5" name="Rectangle 10">
            <a:extLst>
              <a:ext uri="{FF2B5EF4-FFF2-40B4-BE49-F238E27FC236}">
                <a16:creationId xmlns:a16="http://schemas.microsoft.com/office/drawing/2014/main" id="{2CDD3ABA-4355-9B3C-C38E-C62036C6C3F2}"/>
              </a:ext>
            </a:extLst>
          </p:cNvPr>
          <p:cNvSpPr>
            <a:spLocks noGrp="1" noChangeArrowheads="1"/>
          </p:cNvSpPr>
          <p:nvPr>
            <p:ph type="sldNum" sz="quarter" idx="12"/>
          </p:nvPr>
        </p:nvSpPr>
        <p:spPr/>
        <p:txBody>
          <a:bodyPr/>
          <a:lstStyle>
            <a:lvl1pPr>
              <a:defRPr/>
            </a:lvl1pPr>
          </a:lstStyle>
          <a:p>
            <a:fld id="{7A28F5B5-E517-4A47-9919-56291AB0C923}" type="slidenum">
              <a:rPr lang="en-US" altLang="en-US"/>
              <a:pPr/>
              <a:t>‹#›</a:t>
            </a:fld>
            <a:endParaRPr lang="en-US" altLang="en-US"/>
          </a:p>
        </p:txBody>
      </p:sp>
    </p:spTree>
    <p:extLst>
      <p:ext uri="{BB962C8B-B14F-4D97-AF65-F5344CB8AC3E}">
        <p14:creationId xmlns:p14="http://schemas.microsoft.com/office/powerpoint/2010/main" val="47369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8C7A579-46FF-68D0-47FC-8ACD238C3B92}"/>
              </a:ext>
            </a:extLst>
          </p:cNvPr>
          <p:cNvSpPr>
            <a:spLocks noGrp="1" noChangeArrowheads="1"/>
          </p:cNvSpPr>
          <p:nvPr>
            <p:ph type="dt" sz="half" idx="10"/>
          </p:nvPr>
        </p:nvSpPr>
        <p:spPr/>
        <p:txBody>
          <a:bodyPr/>
          <a:lstStyle>
            <a:lvl1pPr>
              <a:defRPr/>
            </a:lvl1pPr>
          </a:lstStyle>
          <a:p>
            <a:pPr>
              <a:defRPr/>
            </a:pPr>
            <a:endParaRPr lang="en-US" altLang="en-US"/>
          </a:p>
        </p:txBody>
      </p:sp>
      <p:sp>
        <p:nvSpPr>
          <p:cNvPr id="3" name="Rectangle 9">
            <a:extLst>
              <a:ext uri="{FF2B5EF4-FFF2-40B4-BE49-F238E27FC236}">
                <a16:creationId xmlns:a16="http://schemas.microsoft.com/office/drawing/2014/main" id="{BBC2BC2B-25B3-2CC7-F206-13B25FE3AAE4}"/>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4" name="Rectangle 10">
            <a:extLst>
              <a:ext uri="{FF2B5EF4-FFF2-40B4-BE49-F238E27FC236}">
                <a16:creationId xmlns:a16="http://schemas.microsoft.com/office/drawing/2014/main" id="{F6B17C11-AB45-BBBE-968E-E5168D185A35}"/>
              </a:ext>
            </a:extLst>
          </p:cNvPr>
          <p:cNvSpPr>
            <a:spLocks noGrp="1" noChangeArrowheads="1"/>
          </p:cNvSpPr>
          <p:nvPr>
            <p:ph type="sldNum" sz="quarter" idx="12"/>
          </p:nvPr>
        </p:nvSpPr>
        <p:spPr/>
        <p:txBody>
          <a:bodyPr/>
          <a:lstStyle>
            <a:lvl1pPr>
              <a:defRPr/>
            </a:lvl1pPr>
          </a:lstStyle>
          <a:p>
            <a:fld id="{CCD7C9A9-DCB9-461C-A594-ECFAFD6B3CB5}" type="slidenum">
              <a:rPr lang="en-US" altLang="en-US"/>
              <a:pPr/>
              <a:t>‹#›</a:t>
            </a:fld>
            <a:endParaRPr lang="en-US" altLang="en-US"/>
          </a:p>
        </p:txBody>
      </p:sp>
    </p:spTree>
    <p:extLst>
      <p:ext uri="{BB962C8B-B14F-4D97-AF65-F5344CB8AC3E}">
        <p14:creationId xmlns:p14="http://schemas.microsoft.com/office/powerpoint/2010/main" val="395025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9E5100DE-1378-A9E0-D1ED-7DB9B4671844}"/>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50381B52-6F1F-7860-027A-3AD53D01840E}"/>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7" name="Rectangle 10">
            <a:extLst>
              <a:ext uri="{FF2B5EF4-FFF2-40B4-BE49-F238E27FC236}">
                <a16:creationId xmlns:a16="http://schemas.microsoft.com/office/drawing/2014/main" id="{77AB5CDE-C8EA-A6DA-75A3-0723A0666749}"/>
              </a:ext>
            </a:extLst>
          </p:cNvPr>
          <p:cNvSpPr>
            <a:spLocks noGrp="1" noChangeArrowheads="1"/>
          </p:cNvSpPr>
          <p:nvPr>
            <p:ph type="sldNum" sz="quarter" idx="12"/>
          </p:nvPr>
        </p:nvSpPr>
        <p:spPr/>
        <p:txBody>
          <a:bodyPr/>
          <a:lstStyle>
            <a:lvl1pPr>
              <a:defRPr/>
            </a:lvl1pPr>
          </a:lstStyle>
          <a:p>
            <a:fld id="{9DE7D95F-518E-4E7F-A907-055AED2641B5}" type="slidenum">
              <a:rPr lang="en-US" altLang="en-US"/>
              <a:pPr/>
              <a:t>‹#›</a:t>
            </a:fld>
            <a:endParaRPr lang="en-US" altLang="en-US"/>
          </a:p>
        </p:txBody>
      </p:sp>
    </p:spTree>
    <p:extLst>
      <p:ext uri="{BB962C8B-B14F-4D97-AF65-F5344CB8AC3E}">
        <p14:creationId xmlns:p14="http://schemas.microsoft.com/office/powerpoint/2010/main" val="160547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3030BB9F-11DF-F89A-2C9C-A069CA8B0837}"/>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ABFB5CEC-C549-EB5F-693A-AFCA218DD8DE}"/>
              </a:ext>
            </a:extLst>
          </p:cNvPr>
          <p:cNvSpPr>
            <a:spLocks noGrp="1" noChangeArrowheads="1"/>
          </p:cNvSpPr>
          <p:nvPr>
            <p:ph type="ftr" sz="quarter" idx="11"/>
          </p:nvPr>
        </p:nvSpPr>
        <p:spPr/>
        <p:txBody>
          <a:bodyPr/>
          <a:lstStyle>
            <a:lvl1pPr>
              <a:defRPr/>
            </a:lvl1pPr>
          </a:lstStyle>
          <a:p>
            <a:pPr>
              <a:defRPr/>
            </a:pPr>
            <a:r>
              <a:rPr lang="en-US" altLang="en-US"/>
              <a:t>Loganathan R @HKBKCE</a:t>
            </a:r>
          </a:p>
        </p:txBody>
      </p:sp>
      <p:sp>
        <p:nvSpPr>
          <p:cNvPr id="7" name="Rectangle 10">
            <a:extLst>
              <a:ext uri="{FF2B5EF4-FFF2-40B4-BE49-F238E27FC236}">
                <a16:creationId xmlns:a16="http://schemas.microsoft.com/office/drawing/2014/main" id="{8E80A976-05E5-8121-F60B-2F41B631906C}"/>
              </a:ext>
            </a:extLst>
          </p:cNvPr>
          <p:cNvSpPr>
            <a:spLocks noGrp="1" noChangeArrowheads="1"/>
          </p:cNvSpPr>
          <p:nvPr>
            <p:ph type="sldNum" sz="quarter" idx="12"/>
          </p:nvPr>
        </p:nvSpPr>
        <p:spPr/>
        <p:txBody>
          <a:bodyPr/>
          <a:lstStyle>
            <a:lvl1pPr>
              <a:defRPr/>
            </a:lvl1pPr>
          </a:lstStyle>
          <a:p>
            <a:fld id="{C43218A0-2360-46B4-89BC-457E0953A1C9}" type="slidenum">
              <a:rPr lang="en-US" altLang="en-US"/>
              <a:pPr/>
              <a:t>‹#›</a:t>
            </a:fld>
            <a:endParaRPr lang="en-US" altLang="en-US"/>
          </a:p>
        </p:txBody>
      </p:sp>
    </p:spTree>
    <p:extLst>
      <p:ext uri="{BB962C8B-B14F-4D97-AF65-F5344CB8AC3E}">
        <p14:creationId xmlns:p14="http://schemas.microsoft.com/office/powerpoint/2010/main" val="269863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51583F0B-0BF7-D66D-DEAA-075A6DF86E40}"/>
              </a:ext>
            </a:extLst>
          </p:cNvPr>
          <p:cNvSpPr>
            <a:spLocks noGrp="1" noChangeArrowheads="1"/>
          </p:cNvSpPr>
          <p:nvPr>
            <p:ph type="title"/>
          </p:nvPr>
        </p:nvSpPr>
        <p:spPr bwMode="auto">
          <a:xfrm>
            <a:off x="685800" y="304800"/>
            <a:ext cx="7543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7">
            <a:extLst>
              <a:ext uri="{FF2B5EF4-FFF2-40B4-BE49-F238E27FC236}">
                <a16:creationId xmlns:a16="http://schemas.microsoft.com/office/drawing/2014/main" id="{E2A6A895-0A9E-6832-5D3D-DB5C7AEF3E46}"/>
              </a:ext>
            </a:extLst>
          </p:cNvPr>
          <p:cNvSpPr>
            <a:spLocks noGrp="1" noChangeArrowheads="1"/>
          </p:cNvSpPr>
          <p:nvPr>
            <p:ph type="body" idx="1"/>
          </p:nvPr>
        </p:nvSpPr>
        <p:spPr bwMode="auto">
          <a:xfrm>
            <a:off x="457200" y="1524000"/>
            <a:ext cx="815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2"/>
            <a:r>
              <a:rPr lang="en-US" altLang="en-US"/>
              <a:t>Fourth level</a:t>
            </a:r>
          </a:p>
          <a:p>
            <a:pPr lvl="3"/>
            <a:r>
              <a:rPr lang="en-US" altLang="en-US"/>
              <a:t>Fifth level</a:t>
            </a:r>
          </a:p>
        </p:txBody>
      </p:sp>
      <p:sp>
        <p:nvSpPr>
          <p:cNvPr id="54280" name="Rectangle 8">
            <a:extLst>
              <a:ext uri="{FF2B5EF4-FFF2-40B4-BE49-F238E27FC236}">
                <a16:creationId xmlns:a16="http://schemas.microsoft.com/office/drawing/2014/main" id="{48965D1F-51AF-89D1-0ACD-BB13035FC732}"/>
              </a:ext>
            </a:extLst>
          </p:cNvPr>
          <p:cNvSpPr>
            <a:spLocks noGrp="1" noChangeArrowheads="1"/>
          </p:cNvSpPr>
          <p:nvPr>
            <p:ph type="dt" sz="half" idx="2"/>
          </p:nvPr>
        </p:nvSpPr>
        <p:spPr bwMode="auto">
          <a:xfrm>
            <a:off x="6705600" y="6400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chemeClr val="bg1"/>
                </a:solidFill>
                <a:latin typeface="Arial" panose="020B0604020202020204" pitchFamily="34" charset="0"/>
              </a:defRPr>
            </a:lvl1pPr>
          </a:lstStyle>
          <a:p>
            <a:pPr>
              <a:defRPr/>
            </a:pPr>
            <a:endParaRPr lang="en-US" altLang="en-US"/>
          </a:p>
        </p:txBody>
      </p:sp>
      <p:sp>
        <p:nvSpPr>
          <p:cNvPr id="54281" name="Rectangle 9">
            <a:extLst>
              <a:ext uri="{FF2B5EF4-FFF2-40B4-BE49-F238E27FC236}">
                <a16:creationId xmlns:a16="http://schemas.microsoft.com/office/drawing/2014/main" id="{9B8CC0FD-06E5-B928-66E4-58010AE08153}"/>
              </a:ext>
            </a:extLst>
          </p:cNvPr>
          <p:cNvSpPr>
            <a:spLocks noGrp="1" noChangeArrowheads="1"/>
          </p:cNvSpPr>
          <p:nvPr>
            <p:ph type="ftr" sz="quarter" idx="3"/>
          </p:nvPr>
        </p:nvSpPr>
        <p:spPr bwMode="auto">
          <a:xfrm>
            <a:off x="457200" y="64008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rgbClr val="003366"/>
                </a:solidFill>
                <a:latin typeface="Arial" panose="020B0604020202020204" pitchFamily="34" charset="0"/>
              </a:defRPr>
            </a:lvl1pPr>
          </a:lstStyle>
          <a:p>
            <a:pPr>
              <a:defRPr/>
            </a:pPr>
            <a:r>
              <a:rPr lang="en-US" altLang="en-US"/>
              <a:t>Loganathan R @HKBKCE</a:t>
            </a:r>
          </a:p>
        </p:txBody>
      </p:sp>
      <p:sp>
        <p:nvSpPr>
          <p:cNvPr id="54282" name="Rectangle 10">
            <a:extLst>
              <a:ext uri="{FF2B5EF4-FFF2-40B4-BE49-F238E27FC236}">
                <a16:creationId xmlns:a16="http://schemas.microsoft.com/office/drawing/2014/main" id="{F64F864F-A607-7A91-575A-E01D8C9E2CFC}"/>
              </a:ext>
            </a:extLst>
          </p:cNvPr>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rgbClr val="003366"/>
                </a:solidFill>
                <a:latin typeface="Arial" panose="020B0604020202020204" pitchFamily="34" charset="0"/>
              </a:defRPr>
            </a:lvl1pPr>
          </a:lstStyle>
          <a:p>
            <a:fld id="{6D3BD605-C3F0-4A4E-8291-D9150A090E61}" type="slidenum">
              <a:rPr lang="en-US" altLang="en-US"/>
              <a:pPr/>
              <a:t>‹#›</a:t>
            </a:fld>
            <a:endParaRPr lang="en-US" altLang="en-US"/>
          </a:p>
        </p:txBody>
      </p:sp>
      <p:pic>
        <p:nvPicPr>
          <p:cNvPr id="1031" name="Picture 12">
            <a:extLst>
              <a:ext uri="{FF2B5EF4-FFF2-40B4-BE49-F238E27FC236}">
                <a16:creationId xmlns:a16="http://schemas.microsoft.com/office/drawing/2014/main" id="{B0CB12A1-CA0E-D2FF-09D8-752380B16F5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487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dk2" tx1="lt1" bg2="dk1"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dt="0"/>
  <p:txStyles>
    <p:titleStyle>
      <a:lvl1pPr algn="l" rtl="0" eaLnBrk="0" fontAlgn="base" hangingPunct="0">
        <a:spcBef>
          <a:spcPct val="0"/>
        </a:spcBef>
        <a:spcAft>
          <a:spcPct val="0"/>
        </a:spcAft>
        <a:defRPr sz="4400" kern="1200">
          <a:solidFill>
            <a:srgbClr val="003366"/>
          </a:solidFill>
          <a:latin typeface="+mj-lt"/>
          <a:ea typeface="+mj-ea"/>
          <a:cs typeface="+mj-cs"/>
        </a:defRPr>
      </a:lvl1pPr>
      <a:lvl2pPr algn="l" rtl="0" eaLnBrk="0" fontAlgn="base" hangingPunct="0">
        <a:spcBef>
          <a:spcPct val="0"/>
        </a:spcBef>
        <a:spcAft>
          <a:spcPct val="0"/>
        </a:spcAft>
        <a:defRPr sz="4400">
          <a:solidFill>
            <a:srgbClr val="003366"/>
          </a:solidFill>
          <a:latin typeface="Arial Narrow" panose="020B0606020202030204" pitchFamily="34" charset="0"/>
        </a:defRPr>
      </a:lvl2pPr>
      <a:lvl3pPr algn="l" rtl="0" eaLnBrk="0" fontAlgn="base" hangingPunct="0">
        <a:spcBef>
          <a:spcPct val="0"/>
        </a:spcBef>
        <a:spcAft>
          <a:spcPct val="0"/>
        </a:spcAft>
        <a:defRPr sz="4400">
          <a:solidFill>
            <a:srgbClr val="003366"/>
          </a:solidFill>
          <a:latin typeface="Arial Narrow" panose="020B0606020202030204" pitchFamily="34" charset="0"/>
        </a:defRPr>
      </a:lvl3pPr>
      <a:lvl4pPr algn="l" rtl="0" eaLnBrk="0" fontAlgn="base" hangingPunct="0">
        <a:spcBef>
          <a:spcPct val="0"/>
        </a:spcBef>
        <a:spcAft>
          <a:spcPct val="0"/>
        </a:spcAft>
        <a:defRPr sz="4400">
          <a:solidFill>
            <a:srgbClr val="003366"/>
          </a:solidFill>
          <a:latin typeface="Arial Narrow" panose="020B0606020202030204" pitchFamily="34" charset="0"/>
        </a:defRPr>
      </a:lvl4pPr>
      <a:lvl5pPr algn="l" rtl="0" eaLnBrk="0" fontAlgn="base" hangingPunct="0">
        <a:spcBef>
          <a:spcPct val="0"/>
        </a:spcBef>
        <a:spcAft>
          <a:spcPct val="0"/>
        </a:spcAft>
        <a:defRPr sz="4400">
          <a:solidFill>
            <a:srgbClr val="003366"/>
          </a:solidFill>
          <a:latin typeface="Arial Narrow" panose="020B0606020202030204" pitchFamily="34" charset="0"/>
        </a:defRPr>
      </a:lvl5pPr>
      <a:lvl6pPr marL="457200" algn="l" rtl="0" fontAlgn="base">
        <a:spcBef>
          <a:spcPct val="0"/>
        </a:spcBef>
        <a:spcAft>
          <a:spcPct val="0"/>
        </a:spcAft>
        <a:defRPr sz="4400">
          <a:solidFill>
            <a:srgbClr val="003366"/>
          </a:solidFill>
          <a:latin typeface="Arial Narrow" panose="020B0606020202030204" pitchFamily="34" charset="0"/>
        </a:defRPr>
      </a:lvl6pPr>
      <a:lvl7pPr marL="914400" algn="l" rtl="0" fontAlgn="base">
        <a:spcBef>
          <a:spcPct val="0"/>
        </a:spcBef>
        <a:spcAft>
          <a:spcPct val="0"/>
        </a:spcAft>
        <a:defRPr sz="4400">
          <a:solidFill>
            <a:srgbClr val="003366"/>
          </a:solidFill>
          <a:latin typeface="Arial Narrow" panose="020B0606020202030204" pitchFamily="34" charset="0"/>
        </a:defRPr>
      </a:lvl7pPr>
      <a:lvl8pPr marL="1371600" algn="l" rtl="0" fontAlgn="base">
        <a:spcBef>
          <a:spcPct val="0"/>
        </a:spcBef>
        <a:spcAft>
          <a:spcPct val="0"/>
        </a:spcAft>
        <a:defRPr sz="4400">
          <a:solidFill>
            <a:srgbClr val="003366"/>
          </a:solidFill>
          <a:latin typeface="Arial Narrow" panose="020B0606020202030204" pitchFamily="34" charset="0"/>
        </a:defRPr>
      </a:lvl8pPr>
      <a:lvl9pPr marL="1828800" algn="l" rtl="0" fontAlgn="base">
        <a:spcBef>
          <a:spcPct val="0"/>
        </a:spcBef>
        <a:spcAft>
          <a:spcPct val="0"/>
        </a:spcAft>
        <a:defRPr sz="4400">
          <a:solidFill>
            <a:srgbClr val="003366"/>
          </a:solidFill>
          <a:latin typeface="Arial Narrow" panose="020B0606020202030204" pitchFamily="34"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
        <a:defRPr sz="3200" kern="1200">
          <a:solidFill>
            <a:schemeClr val="bg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sz="2800" kern="1200">
          <a:solidFill>
            <a:schemeClr val="bg1"/>
          </a:solidFill>
          <a:latin typeface="+mn-lt"/>
          <a:ea typeface="+mn-ea"/>
          <a:cs typeface="+mn-cs"/>
        </a:defRPr>
      </a:lvl2pPr>
      <a:lvl3pPr marL="1143000" indent="-228600" algn="l" rtl="0" eaLnBrk="0" fontAlgn="base" hangingPunct="0">
        <a:spcBef>
          <a:spcPct val="20000"/>
        </a:spcBef>
        <a:spcAft>
          <a:spcPct val="0"/>
        </a:spcAft>
        <a:buClr>
          <a:srgbClr val="003366"/>
        </a:buClr>
        <a:buFont typeface="Wingdings" panose="05000000000000000000" pitchFamily="2" charset="2"/>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Clr>
          <a:srgbClr val="003366"/>
        </a:buClr>
        <a:buFont typeface="Wingdings" panose="05000000000000000000" pitchFamily="2" charset="2"/>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3">
            <a:extLst>
              <a:ext uri="{FF2B5EF4-FFF2-40B4-BE49-F238E27FC236}">
                <a16:creationId xmlns:a16="http://schemas.microsoft.com/office/drawing/2014/main" id="{3AEB4091-6129-B2F9-9C67-05B3ABBB1E39}"/>
              </a:ext>
            </a:extLst>
          </p:cNvPr>
          <p:cNvSpPr txBox="1">
            <a:spLocks noChangeArrowheads="1"/>
          </p:cNvSpPr>
          <p:nvPr/>
        </p:nvSpPr>
        <p:spPr bwMode="auto">
          <a:xfrm>
            <a:off x="457200" y="23622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800">
                <a:solidFill>
                  <a:srgbClr val="003366"/>
                </a:solidFill>
                <a:latin typeface="Arial Narrow" panose="020B0606020202030204" pitchFamily="34" charset="0"/>
              </a:rPr>
              <a:t>Introduction to Information Security</a:t>
            </a:r>
            <a:endParaRPr lang="en-US" altLang="en-US" sz="6000">
              <a:solidFill>
                <a:srgbClr val="003366"/>
              </a:solidFill>
              <a:latin typeface="Arial Narrow" panose="020B0606020202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01F67835-848F-B7F6-08D5-4A6856780C0D}"/>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3555" name="Slide Number Placeholder 5">
            <a:extLst>
              <a:ext uri="{FF2B5EF4-FFF2-40B4-BE49-F238E27FC236}">
                <a16:creationId xmlns:a16="http://schemas.microsoft.com/office/drawing/2014/main" id="{E1EE3C43-0FA1-5258-7837-3E8947086366}"/>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76C431-DBFC-4E30-A9E0-CF494C924016}" type="slidenum">
              <a:rPr lang="en-US" altLang="en-US" sz="1400">
                <a:solidFill>
                  <a:srgbClr val="003366"/>
                </a:solidFill>
                <a:latin typeface="Arial" panose="020B0604020202020204" pitchFamily="34" charset="0"/>
              </a:rPr>
              <a:pPr/>
              <a:t>10</a:t>
            </a:fld>
            <a:endParaRPr lang="en-US" altLang="en-US" sz="1400">
              <a:solidFill>
                <a:srgbClr val="003366"/>
              </a:solidFill>
              <a:latin typeface="Arial" panose="020B0604020202020204" pitchFamily="34" charset="0"/>
            </a:endParaRPr>
          </a:p>
        </p:txBody>
      </p:sp>
      <p:sp>
        <p:nvSpPr>
          <p:cNvPr id="23556" name="Rectangle 12">
            <a:extLst>
              <a:ext uri="{FF2B5EF4-FFF2-40B4-BE49-F238E27FC236}">
                <a16:creationId xmlns:a16="http://schemas.microsoft.com/office/drawing/2014/main" id="{043F260B-C893-3F1E-7135-34920D239BF5}"/>
              </a:ext>
            </a:extLst>
          </p:cNvPr>
          <p:cNvSpPr>
            <a:spLocks noGrp="1" noChangeArrowheads="1"/>
          </p:cNvSpPr>
          <p:nvPr>
            <p:ph type="title"/>
          </p:nvPr>
        </p:nvSpPr>
        <p:spPr>
          <a:xfrm>
            <a:off x="685800" y="304800"/>
            <a:ext cx="8229600" cy="838200"/>
          </a:xfrm>
        </p:spPr>
        <p:txBody>
          <a:bodyPr/>
          <a:lstStyle/>
          <a:p>
            <a:pPr eaLnBrk="1" hangingPunct="1"/>
            <a:r>
              <a:rPr lang="en-US" altLang="en-US" sz="3600"/>
              <a:t>Critical Characteristics of Information </a:t>
            </a:r>
            <a:r>
              <a:rPr lang="en-US" altLang="en-US" sz="1600"/>
              <a:t>Contd…</a:t>
            </a:r>
            <a:endParaRPr lang="en-US" altLang="en-US" sz="3600"/>
          </a:p>
        </p:txBody>
      </p:sp>
      <p:sp>
        <p:nvSpPr>
          <p:cNvPr id="23557" name="Rectangle 13">
            <a:extLst>
              <a:ext uri="{FF2B5EF4-FFF2-40B4-BE49-F238E27FC236}">
                <a16:creationId xmlns:a16="http://schemas.microsoft.com/office/drawing/2014/main" id="{08CF9BE2-AB85-8F79-FE17-EB7C95F59447}"/>
              </a:ext>
            </a:extLst>
          </p:cNvPr>
          <p:cNvSpPr>
            <a:spLocks noGrp="1" noChangeArrowheads="1"/>
          </p:cNvSpPr>
          <p:nvPr>
            <p:ph type="body" idx="1"/>
          </p:nvPr>
        </p:nvSpPr>
        <p:spPr>
          <a:xfrm>
            <a:off x="685800" y="1524000"/>
            <a:ext cx="7924800" cy="3200400"/>
          </a:xfrm>
        </p:spPr>
        <p:txBody>
          <a:bodyPr/>
          <a:lstStyle/>
          <a:p>
            <a:pPr lvl="1" algn="just" eaLnBrk="1" hangingPunct="1">
              <a:spcBef>
                <a:spcPct val="30000"/>
              </a:spcBef>
            </a:pPr>
            <a:r>
              <a:rPr lang="en-US" altLang="en-US" sz="2600"/>
              <a:t>Confidentiality : Prevented from the disclosure or exposure to unauthorized individuals or systems </a:t>
            </a:r>
            <a:r>
              <a:rPr lang="en-US" altLang="en-US" sz="1800"/>
              <a:t>[bits &amp; pieces of info / Salami theft]</a:t>
            </a:r>
            <a:endParaRPr lang="en-US" altLang="en-US" sz="2600"/>
          </a:p>
          <a:p>
            <a:pPr lvl="1" algn="just" eaLnBrk="1" hangingPunct="1">
              <a:spcBef>
                <a:spcPct val="30000"/>
              </a:spcBef>
            </a:pPr>
            <a:r>
              <a:rPr lang="en-US" altLang="en-US" sz="2600"/>
              <a:t>Integrity : It is Whole, complete and uncorrupted </a:t>
            </a:r>
            <a:r>
              <a:rPr lang="en-US" altLang="en-US" sz="2000"/>
              <a:t>[file hashing]</a:t>
            </a:r>
            <a:endParaRPr lang="en-US" altLang="en-US" sz="2600"/>
          </a:p>
          <a:p>
            <a:pPr lvl="1" algn="just" eaLnBrk="1" hangingPunct="1">
              <a:spcBef>
                <a:spcPct val="30000"/>
              </a:spcBef>
            </a:pPr>
            <a:r>
              <a:rPr lang="en-US" altLang="en-US" sz="2600"/>
              <a:t>Utility : The quality or state of having value for some purpose or end</a:t>
            </a:r>
          </a:p>
          <a:p>
            <a:pPr lvl="1" algn="just" eaLnBrk="1" hangingPunct="1">
              <a:spcBef>
                <a:spcPct val="30000"/>
              </a:spcBef>
            </a:pPr>
            <a:r>
              <a:rPr lang="en-US" altLang="en-US" sz="2600"/>
              <a:t>Possession: The quality or state of having ownership or control of some object or item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13267151-1531-BCFF-3526-EB75933690DF}"/>
              </a:ext>
            </a:extLst>
          </p:cNvPr>
          <p:cNvSpPr>
            <a:spLocks noGrp="1"/>
          </p:cNvSpPr>
          <p:nvPr>
            <p:ph type="ftr" sz="quarter" idx="11"/>
          </p:nvPr>
        </p:nvSpPr>
        <p:spPr>
          <a:xfrm>
            <a:off x="304800" y="7112000"/>
            <a:ext cx="6096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4579" name="Slide Number Placeholder 5">
            <a:extLst>
              <a:ext uri="{FF2B5EF4-FFF2-40B4-BE49-F238E27FC236}">
                <a16:creationId xmlns:a16="http://schemas.microsoft.com/office/drawing/2014/main" id="{249B9214-08D9-048D-9937-5FAA4D651F11}"/>
              </a:ext>
            </a:extLst>
          </p:cNvPr>
          <p:cNvSpPr>
            <a:spLocks noGrp="1"/>
          </p:cNvSpPr>
          <p:nvPr>
            <p:ph type="sldNum" sz="quarter" idx="12"/>
          </p:nvPr>
        </p:nvSpPr>
        <p:spPr>
          <a:xfrm>
            <a:off x="7086600" y="7112000"/>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C7D465-9631-4D13-BAD8-E90A60653345}" type="slidenum">
              <a:rPr lang="en-US" altLang="en-US" sz="1400">
                <a:solidFill>
                  <a:srgbClr val="003366"/>
                </a:solidFill>
                <a:latin typeface="Arial" panose="020B0604020202020204" pitchFamily="34" charset="0"/>
              </a:rPr>
              <a:pPr/>
              <a:t>11</a:t>
            </a:fld>
            <a:endParaRPr lang="en-US" altLang="en-US" sz="1400">
              <a:solidFill>
                <a:srgbClr val="003366"/>
              </a:solidFill>
              <a:latin typeface="Arial" panose="020B0604020202020204" pitchFamily="34" charset="0"/>
            </a:endParaRPr>
          </a:p>
        </p:txBody>
      </p:sp>
      <p:pic>
        <p:nvPicPr>
          <p:cNvPr id="24580" name="Picture 52">
            <a:extLst>
              <a:ext uri="{FF2B5EF4-FFF2-40B4-BE49-F238E27FC236}">
                <a16:creationId xmlns:a16="http://schemas.microsoft.com/office/drawing/2014/main" id="{CE57658D-D692-734C-26AD-554215398FE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3535" t="8327" r="2525" b="21602"/>
          <a:stretch>
            <a:fillRect/>
          </a:stretch>
        </p:blipFill>
        <p:spPr>
          <a:xfrm>
            <a:off x="592138" y="3525838"/>
            <a:ext cx="8112125" cy="3314700"/>
          </a:xfrm>
          <a:extLs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4581" name="Rectangle 53">
            <a:extLst>
              <a:ext uri="{FF2B5EF4-FFF2-40B4-BE49-F238E27FC236}">
                <a16:creationId xmlns:a16="http://schemas.microsoft.com/office/drawing/2014/main" id="{EDB7BF8F-B387-FF19-14CB-D6FE251C04F1}"/>
              </a:ext>
            </a:extLst>
          </p:cNvPr>
          <p:cNvSpPr>
            <a:spLocks noChangeArrowheads="1"/>
          </p:cNvSpPr>
          <p:nvPr/>
        </p:nvSpPr>
        <p:spPr bwMode="auto">
          <a:xfrm>
            <a:off x="533400" y="31115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a:solidFill>
                  <a:srgbClr val="003366"/>
                </a:solidFill>
                <a:latin typeface="Arial Narrow" panose="020B0606020202030204" pitchFamily="34" charset="0"/>
              </a:rPr>
              <a:t>NSTISSC Security Model</a:t>
            </a:r>
          </a:p>
        </p:txBody>
      </p:sp>
      <p:sp>
        <p:nvSpPr>
          <p:cNvPr id="24582" name="Rectangle 13">
            <a:extLst>
              <a:ext uri="{FF2B5EF4-FFF2-40B4-BE49-F238E27FC236}">
                <a16:creationId xmlns:a16="http://schemas.microsoft.com/office/drawing/2014/main" id="{E60A4EB0-B251-685B-86C5-234E1F9992E1}"/>
              </a:ext>
            </a:extLst>
          </p:cNvPr>
          <p:cNvSpPr txBox="1">
            <a:spLocks noChangeArrowheads="1"/>
          </p:cNvSpPr>
          <p:nvPr/>
        </p:nvSpPr>
        <p:spPr bwMode="auto">
          <a:xfrm>
            <a:off x="427038" y="1149350"/>
            <a:ext cx="79343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just" eaLnBrk="1" hangingPunct="1">
              <a:spcBef>
                <a:spcPct val="30000"/>
              </a:spcBef>
              <a:buClr>
                <a:srgbClr val="003366"/>
              </a:buClr>
              <a:buFont typeface="Wingdings" panose="05000000000000000000" pitchFamily="2" charset="2"/>
              <a:buChar char="§"/>
            </a:pPr>
            <a:r>
              <a:rPr lang="en-US" altLang="en-US" sz="2000">
                <a:solidFill>
                  <a:schemeClr val="bg1"/>
                </a:solidFill>
                <a:latin typeface="Arial Narrow" panose="020B0606020202030204" pitchFamily="34" charset="0"/>
              </a:rPr>
              <a:t>National Security Telecommunications, and Information Systems Security Committee</a:t>
            </a:r>
          </a:p>
          <a:p>
            <a:pPr lvl="1" algn="just" eaLnBrk="1" hangingPunct="1">
              <a:spcBef>
                <a:spcPct val="30000"/>
              </a:spcBef>
              <a:buClr>
                <a:srgbClr val="003366"/>
              </a:buClr>
              <a:buFont typeface="Wingdings" panose="05000000000000000000" pitchFamily="2" charset="2"/>
              <a:buChar char="§"/>
            </a:pPr>
            <a:r>
              <a:rPr lang="en-US" altLang="en-US" sz="2000">
                <a:solidFill>
                  <a:schemeClr val="bg1"/>
                </a:solidFill>
                <a:latin typeface="Arial Narrow" panose="020B0606020202030204" pitchFamily="34" charset="0"/>
              </a:rPr>
              <a:t>Model for Information Security and is becoming Evaluation Standard</a:t>
            </a:r>
          </a:p>
          <a:p>
            <a:pPr lvl="1" algn="just" eaLnBrk="1" hangingPunct="1">
              <a:spcBef>
                <a:spcPct val="30000"/>
              </a:spcBef>
              <a:buClr>
                <a:srgbClr val="003366"/>
              </a:buClr>
              <a:buFont typeface="Wingdings" panose="05000000000000000000" pitchFamily="2" charset="2"/>
              <a:buChar char="§"/>
            </a:pPr>
            <a:r>
              <a:rPr lang="en-US" altLang="en-US" sz="2000">
                <a:solidFill>
                  <a:schemeClr val="bg1"/>
                </a:solidFill>
                <a:latin typeface="Arial Narrow" panose="020B0606020202030204" pitchFamily="34" charset="0"/>
              </a:rPr>
              <a:t>27 Cells representing areas that must be addressed n the security process</a:t>
            </a:r>
          </a:p>
          <a:p>
            <a:pPr lvl="1" algn="just" eaLnBrk="1" hangingPunct="1">
              <a:spcBef>
                <a:spcPct val="30000"/>
              </a:spcBef>
              <a:buClr>
                <a:srgbClr val="003366"/>
              </a:buClr>
              <a:buFont typeface="Wingdings" panose="05000000000000000000" pitchFamily="2" charset="2"/>
              <a:buChar char="§"/>
            </a:pPr>
            <a:r>
              <a:rPr lang="en-US" altLang="en-US" sz="2000">
                <a:solidFill>
                  <a:schemeClr val="bg1"/>
                </a:solidFill>
                <a:latin typeface="Arial Narrow" panose="020B0606020202030204" pitchFamily="34" charset="0"/>
              </a:rPr>
              <a:t>A control / safeguard that addresses the need to use </a:t>
            </a:r>
            <a:r>
              <a:rPr lang="en-US" altLang="en-US" sz="2000" b="1" i="1">
                <a:solidFill>
                  <a:schemeClr val="bg1"/>
                </a:solidFill>
                <a:latin typeface="Arial Narrow" panose="020B0606020202030204" pitchFamily="34" charset="0"/>
              </a:rPr>
              <a:t>Technology</a:t>
            </a:r>
            <a:r>
              <a:rPr lang="en-US" altLang="en-US" sz="2000">
                <a:solidFill>
                  <a:schemeClr val="bg1"/>
                </a:solidFill>
                <a:latin typeface="Arial Narrow" panose="020B0606020202030204" pitchFamily="34" charset="0"/>
              </a:rPr>
              <a:t> to protect the </a:t>
            </a:r>
            <a:r>
              <a:rPr lang="en-US" altLang="en-US" sz="2000" b="1" i="1">
                <a:solidFill>
                  <a:schemeClr val="bg1"/>
                </a:solidFill>
                <a:latin typeface="Arial Narrow" panose="020B0606020202030204" pitchFamily="34" charset="0"/>
              </a:rPr>
              <a:t>Integrity</a:t>
            </a:r>
            <a:r>
              <a:rPr lang="en-US" altLang="en-US" sz="2000">
                <a:solidFill>
                  <a:schemeClr val="bg1"/>
                </a:solidFill>
                <a:latin typeface="Arial Narrow" panose="020B0606020202030204" pitchFamily="34" charset="0"/>
              </a:rPr>
              <a:t> of information while in </a:t>
            </a:r>
            <a:r>
              <a:rPr lang="en-US" altLang="en-US" sz="2000" b="1" i="1">
                <a:solidFill>
                  <a:schemeClr val="bg1"/>
                </a:solidFill>
                <a:latin typeface="Arial Narrow" panose="020B0606020202030204" pitchFamily="34" charset="0"/>
              </a:rPr>
              <a:t>Storage</a:t>
            </a:r>
            <a:r>
              <a:rPr lang="en-US" altLang="en-US" sz="2000">
                <a:solidFill>
                  <a:schemeClr val="bg1"/>
                </a:solidFill>
                <a:latin typeface="Arial Narrow" panose="020B0606020202030204" pitchFamily="34" charset="0"/>
              </a:rPr>
              <a:t> </a:t>
            </a:r>
          </a:p>
          <a:p>
            <a:pPr lvl="1" algn="just" eaLnBrk="1" hangingPunct="1">
              <a:spcBef>
                <a:spcPct val="30000"/>
              </a:spcBef>
              <a:buClr>
                <a:srgbClr val="003366"/>
              </a:buClr>
              <a:buFont typeface="Wingdings" panose="05000000000000000000" pitchFamily="2" charset="2"/>
              <a:buChar char="§"/>
            </a:pPr>
            <a:endParaRPr lang="en-US" altLang="en-US" sz="2000">
              <a:solidFill>
                <a:schemeClr val="bg1"/>
              </a:solidFill>
              <a:latin typeface="Arial Narrow" panose="020B0606020202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id="{F5A752F5-28C2-E6B6-7188-10416BA028D4}"/>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5603" name="Slide Number Placeholder 5">
            <a:extLst>
              <a:ext uri="{FF2B5EF4-FFF2-40B4-BE49-F238E27FC236}">
                <a16:creationId xmlns:a16="http://schemas.microsoft.com/office/drawing/2014/main" id="{79CC919C-7540-C393-4188-E3A7B0541DF8}"/>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FDBFC7-6913-46E2-93A8-3CA5D31D41CB}" type="slidenum">
              <a:rPr lang="en-US" altLang="en-US" sz="1400">
                <a:solidFill>
                  <a:srgbClr val="003366"/>
                </a:solidFill>
                <a:latin typeface="Arial" panose="020B0604020202020204" pitchFamily="34" charset="0"/>
              </a:rPr>
              <a:pPr/>
              <a:t>12</a:t>
            </a:fld>
            <a:endParaRPr lang="en-US" altLang="en-US" sz="1400">
              <a:solidFill>
                <a:srgbClr val="003366"/>
              </a:solidFill>
              <a:latin typeface="Arial" panose="020B0604020202020204" pitchFamily="34" charset="0"/>
            </a:endParaRPr>
          </a:p>
        </p:txBody>
      </p:sp>
      <p:sp>
        <p:nvSpPr>
          <p:cNvPr id="25604" name="Rectangle 8">
            <a:extLst>
              <a:ext uri="{FF2B5EF4-FFF2-40B4-BE49-F238E27FC236}">
                <a16:creationId xmlns:a16="http://schemas.microsoft.com/office/drawing/2014/main" id="{3438A871-F084-BEA9-A373-E3EFFD4A2CAC}"/>
              </a:ext>
            </a:extLst>
          </p:cNvPr>
          <p:cNvSpPr>
            <a:spLocks noGrp="1" noChangeArrowheads="1"/>
          </p:cNvSpPr>
          <p:nvPr>
            <p:ph type="title"/>
          </p:nvPr>
        </p:nvSpPr>
        <p:spPr/>
        <p:txBody>
          <a:bodyPr/>
          <a:lstStyle/>
          <a:p>
            <a:pPr eaLnBrk="1" hangingPunct="1"/>
            <a:r>
              <a:rPr lang="en-US" altLang="en-US" sz="3600"/>
              <a:t>Approaches to Information Security Implementation: Bottom-Up Approach</a:t>
            </a:r>
          </a:p>
        </p:txBody>
      </p:sp>
      <p:sp>
        <p:nvSpPr>
          <p:cNvPr id="25605" name="Rectangle 9">
            <a:extLst>
              <a:ext uri="{FF2B5EF4-FFF2-40B4-BE49-F238E27FC236}">
                <a16:creationId xmlns:a16="http://schemas.microsoft.com/office/drawing/2014/main" id="{7B043BD3-70CB-46D2-87F9-7BF165E03875}"/>
              </a:ext>
            </a:extLst>
          </p:cNvPr>
          <p:cNvSpPr>
            <a:spLocks noGrp="1" noChangeArrowheads="1"/>
          </p:cNvSpPr>
          <p:nvPr>
            <p:ph type="body" idx="1"/>
          </p:nvPr>
        </p:nvSpPr>
        <p:spPr>
          <a:xfrm>
            <a:off x="533400" y="1524000"/>
            <a:ext cx="8077200" cy="4800600"/>
          </a:xfrm>
        </p:spPr>
        <p:txBody>
          <a:bodyPr/>
          <a:lstStyle/>
          <a:p>
            <a:pPr algn="just" eaLnBrk="1" hangingPunct="1">
              <a:spcBef>
                <a:spcPts val="1200"/>
              </a:spcBef>
            </a:pPr>
            <a:r>
              <a:rPr lang="en-US" altLang="en-US" sz="2800"/>
              <a:t>Grassroots effort: systems administrators attempt to improve security of their systems</a:t>
            </a:r>
          </a:p>
          <a:p>
            <a:pPr algn="just" eaLnBrk="1" hangingPunct="1">
              <a:spcBef>
                <a:spcPts val="1200"/>
              </a:spcBef>
            </a:pPr>
            <a:r>
              <a:rPr lang="en-US" altLang="en-US" sz="2800"/>
              <a:t>Key advantage: technical expertise of individual administrators</a:t>
            </a:r>
          </a:p>
          <a:p>
            <a:pPr algn="just" eaLnBrk="1" hangingPunct="1">
              <a:spcBef>
                <a:spcPts val="1200"/>
              </a:spcBef>
            </a:pPr>
            <a:r>
              <a:rPr lang="en-US" altLang="en-US" sz="2800"/>
              <a:t>Seldom works, as it lacks a number of critical features:</a:t>
            </a:r>
          </a:p>
          <a:p>
            <a:pPr lvl="1" algn="just" eaLnBrk="1" hangingPunct="1">
              <a:spcBef>
                <a:spcPts val="1200"/>
              </a:spcBef>
            </a:pPr>
            <a:r>
              <a:rPr lang="en-US" altLang="en-US" sz="2600"/>
              <a:t>Participant support </a:t>
            </a:r>
          </a:p>
          <a:p>
            <a:pPr lvl="1" algn="just" eaLnBrk="1" hangingPunct="1">
              <a:spcBef>
                <a:spcPts val="1200"/>
              </a:spcBef>
            </a:pPr>
            <a:r>
              <a:rPr lang="en-US" altLang="en-US" sz="2600"/>
              <a:t>Organizational staying power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7F50F2AD-DD45-4BF2-E448-C3BAE6F8732B}"/>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6627" name="Slide Number Placeholder 5">
            <a:extLst>
              <a:ext uri="{FF2B5EF4-FFF2-40B4-BE49-F238E27FC236}">
                <a16:creationId xmlns:a16="http://schemas.microsoft.com/office/drawing/2014/main" id="{45D11BAE-95B4-6F8E-32D3-D722B736ED3E}"/>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6C0170-498C-45B9-B3B7-46BF47AA4710}" type="slidenum">
              <a:rPr lang="en-US" altLang="en-US" sz="1400">
                <a:solidFill>
                  <a:srgbClr val="003366"/>
                </a:solidFill>
                <a:latin typeface="Arial" panose="020B0604020202020204" pitchFamily="34" charset="0"/>
              </a:rPr>
              <a:pPr/>
              <a:t>13</a:t>
            </a:fld>
            <a:endParaRPr lang="en-US" altLang="en-US" sz="1400">
              <a:solidFill>
                <a:srgbClr val="003366"/>
              </a:solidFill>
              <a:latin typeface="Arial" panose="020B0604020202020204" pitchFamily="34" charset="0"/>
            </a:endParaRPr>
          </a:p>
        </p:txBody>
      </p:sp>
      <p:sp>
        <p:nvSpPr>
          <p:cNvPr id="26628" name="Rectangle 8">
            <a:extLst>
              <a:ext uri="{FF2B5EF4-FFF2-40B4-BE49-F238E27FC236}">
                <a16:creationId xmlns:a16="http://schemas.microsoft.com/office/drawing/2014/main" id="{0A9A0F33-BCD7-0424-3897-49F3646AD695}"/>
              </a:ext>
            </a:extLst>
          </p:cNvPr>
          <p:cNvSpPr>
            <a:spLocks noGrp="1" noChangeArrowheads="1"/>
          </p:cNvSpPr>
          <p:nvPr>
            <p:ph type="title"/>
          </p:nvPr>
        </p:nvSpPr>
        <p:spPr/>
        <p:txBody>
          <a:bodyPr/>
          <a:lstStyle/>
          <a:p>
            <a:pPr eaLnBrk="1" hangingPunct="1"/>
            <a:r>
              <a:rPr lang="en-US" altLang="en-US" sz="3600"/>
              <a:t>Approaches to Information Security Implementation: Top-Down Approach</a:t>
            </a:r>
          </a:p>
        </p:txBody>
      </p:sp>
      <p:sp>
        <p:nvSpPr>
          <p:cNvPr id="26629" name="Rectangle 9">
            <a:extLst>
              <a:ext uri="{FF2B5EF4-FFF2-40B4-BE49-F238E27FC236}">
                <a16:creationId xmlns:a16="http://schemas.microsoft.com/office/drawing/2014/main" id="{8973DE23-E74F-944F-676F-E9F9C3679E1C}"/>
              </a:ext>
            </a:extLst>
          </p:cNvPr>
          <p:cNvSpPr>
            <a:spLocks noGrp="1" noChangeArrowheads="1"/>
          </p:cNvSpPr>
          <p:nvPr>
            <p:ph type="body" idx="1"/>
          </p:nvPr>
        </p:nvSpPr>
        <p:spPr>
          <a:xfrm>
            <a:off x="609600" y="1752600"/>
            <a:ext cx="8001000" cy="4572000"/>
          </a:xfrm>
        </p:spPr>
        <p:txBody>
          <a:bodyPr/>
          <a:lstStyle/>
          <a:p>
            <a:pPr algn="just" eaLnBrk="1" hangingPunct="1">
              <a:spcBef>
                <a:spcPts val="1200"/>
              </a:spcBef>
            </a:pPr>
            <a:r>
              <a:rPr lang="en-US" altLang="en-US" sz="2800"/>
              <a:t>Initiated by upper management</a:t>
            </a:r>
          </a:p>
          <a:p>
            <a:pPr lvl="1" algn="just" eaLnBrk="1" hangingPunct="1">
              <a:spcBef>
                <a:spcPts val="1200"/>
              </a:spcBef>
            </a:pPr>
            <a:r>
              <a:rPr lang="en-US" altLang="en-US" sz="2600"/>
              <a:t>Issue policy, procedures and processes</a:t>
            </a:r>
          </a:p>
          <a:p>
            <a:pPr lvl="1" algn="just" eaLnBrk="1" hangingPunct="1">
              <a:spcBef>
                <a:spcPts val="1200"/>
              </a:spcBef>
            </a:pPr>
            <a:r>
              <a:rPr lang="en-US" altLang="en-US" sz="2600"/>
              <a:t>Dictate goals and expected outcomes of project</a:t>
            </a:r>
          </a:p>
          <a:p>
            <a:pPr lvl="1" algn="just" eaLnBrk="1" hangingPunct="1">
              <a:spcBef>
                <a:spcPts val="1200"/>
              </a:spcBef>
            </a:pPr>
            <a:r>
              <a:rPr lang="en-US" altLang="en-US" sz="2600"/>
              <a:t>Determine accountability for each required action</a:t>
            </a:r>
          </a:p>
          <a:p>
            <a:pPr algn="just" eaLnBrk="1" hangingPunct="1">
              <a:spcBef>
                <a:spcPts val="1200"/>
              </a:spcBef>
            </a:pPr>
            <a:r>
              <a:rPr lang="en-US" altLang="en-US" sz="2800"/>
              <a:t>The most successful also involve formal development strategy referred to as systems development life cycle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33BDEA2E-2D64-2995-56CE-C5DB05DD7FA9}"/>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7651" name="Slide Number Placeholder 5">
            <a:extLst>
              <a:ext uri="{FF2B5EF4-FFF2-40B4-BE49-F238E27FC236}">
                <a16:creationId xmlns:a16="http://schemas.microsoft.com/office/drawing/2014/main" id="{ED24C0A7-ABBB-82C1-7477-6E99485C6CBA}"/>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FC3208-B84E-44B8-BE34-1699400AFB57}" type="slidenum">
              <a:rPr lang="en-US" altLang="en-US" sz="1400">
                <a:solidFill>
                  <a:srgbClr val="003366"/>
                </a:solidFill>
                <a:latin typeface="Arial" panose="020B0604020202020204" pitchFamily="34" charset="0"/>
              </a:rPr>
              <a:pPr/>
              <a:t>14</a:t>
            </a:fld>
            <a:endParaRPr lang="en-US" altLang="en-US" sz="1400">
              <a:solidFill>
                <a:srgbClr val="003366"/>
              </a:solidFill>
              <a:latin typeface="Arial" panose="020B0604020202020204" pitchFamily="34" charset="0"/>
            </a:endParaRPr>
          </a:p>
        </p:txBody>
      </p:sp>
      <p:pic>
        <p:nvPicPr>
          <p:cNvPr id="27652" name="Picture 48">
            <a:extLst>
              <a:ext uri="{FF2B5EF4-FFF2-40B4-BE49-F238E27FC236}">
                <a16:creationId xmlns:a16="http://schemas.microsoft.com/office/drawing/2014/main" id="{D74ABD41-D728-6D70-9249-FC9FB88C17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921" t="6244" r="7500" b="10629"/>
          <a:stretch>
            <a:fillRect/>
          </a:stretch>
        </p:blipFill>
        <p:spPr>
          <a:xfrm>
            <a:off x="609600" y="1447800"/>
            <a:ext cx="8247063" cy="4572000"/>
          </a:xfrm>
          <a:extLs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7653" name="Rectangle 8">
            <a:extLst>
              <a:ext uri="{FF2B5EF4-FFF2-40B4-BE49-F238E27FC236}">
                <a16:creationId xmlns:a16="http://schemas.microsoft.com/office/drawing/2014/main" id="{82F3B4BF-4932-D9C7-1F73-451834559B53}"/>
              </a:ext>
            </a:extLst>
          </p:cNvPr>
          <p:cNvSpPr>
            <a:spLocks noGrp="1" noChangeArrowheads="1"/>
          </p:cNvSpPr>
          <p:nvPr>
            <p:ph type="title"/>
          </p:nvPr>
        </p:nvSpPr>
        <p:spPr/>
        <p:txBody>
          <a:bodyPr/>
          <a:lstStyle/>
          <a:p>
            <a:pPr eaLnBrk="1" hangingPunct="1"/>
            <a:r>
              <a:rPr lang="en-US" altLang="en-US" sz="3600"/>
              <a:t>Approaches to Information Security Implementation </a:t>
            </a:r>
            <a:r>
              <a:rPr lang="en-US" altLang="en-US" sz="1800"/>
              <a:t>Contd…</a:t>
            </a:r>
            <a:endParaRPr lang="en-US" altLang="en-US"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957E16CB-6DA5-E26A-1D3F-4C45C5EED679}"/>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8675" name="Slide Number Placeholder 5">
            <a:extLst>
              <a:ext uri="{FF2B5EF4-FFF2-40B4-BE49-F238E27FC236}">
                <a16:creationId xmlns:a16="http://schemas.microsoft.com/office/drawing/2014/main" id="{9707D94E-B7A1-715E-E54B-951FA4B17FE2}"/>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EF1F71-6292-4065-8A38-611E2B1D912A}" type="slidenum">
              <a:rPr lang="en-US" altLang="en-US" sz="1400">
                <a:solidFill>
                  <a:srgbClr val="003366"/>
                </a:solidFill>
                <a:latin typeface="Arial" panose="020B0604020202020204" pitchFamily="34" charset="0"/>
              </a:rPr>
              <a:pPr/>
              <a:t>15</a:t>
            </a:fld>
            <a:endParaRPr lang="en-US" altLang="en-US" sz="1400">
              <a:solidFill>
                <a:srgbClr val="003366"/>
              </a:solidFill>
              <a:latin typeface="Arial" panose="020B0604020202020204" pitchFamily="34" charset="0"/>
            </a:endParaRPr>
          </a:p>
        </p:txBody>
      </p:sp>
      <p:sp>
        <p:nvSpPr>
          <p:cNvPr id="28676" name="Rectangle 8">
            <a:extLst>
              <a:ext uri="{FF2B5EF4-FFF2-40B4-BE49-F238E27FC236}">
                <a16:creationId xmlns:a16="http://schemas.microsoft.com/office/drawing/2014/main" id="{CFE8009D-0611-AC0C-4E54-BCD525EE15C5}"/>
              </a:ext>
            </a:extLst>
          </p:cNvPr>
          <p:cNvSpPr>
            <a:spLocks noGrp="1" noChangeArrowheads="1"/>
          </p:cNvSpPr>
          <p:nvPr>
            <p:ph type="title"/>
          </p:nvPr>
        </p:nvSpPr>
        <p:spPr>
          <a:xfrm>
            <a:off x="685800" y="228600"/>
            <a:ext cx="8077200" cy="838200"/>
          </a:xfrm>
        </p:spPr>
        <p:txBody>
          <a:bodyPr/>
          <a:lstStyle/>
          <a:p>
            <a:pPr eaLnBrk="1" hangingPunct="1"/>
            <a:r>
              <a:rPr lang="en-US" altLang="en-US" sz="3600"/>
              <a:t>The Security Systems Development Life Cycle</a:t>
            </a:r>
          </a:p>
        </p:txBody>
      </p:sp>
      <p:sp>
        <p:nvSpPr>
          <p:cNvPr id="28677" name="Rectangle 9">
            <a:extLst>
              <a:ext uri="{FF2B5EF4-FFF2-40B4-BE49-F238E27FC236}">
                <a16:creationId xmlns:a16="http://schemas.microsoft.com/office/drawing/2014/main" id="{075EBDA8-88E4-F839-44E7-72C58ECB065A}"/>
              </a:ext>
            </a:extLst>
          </p:cNvPr>
          <p:cNvSpPr>
            <a:spLocks noGrp="1" noChangeArrowheads="1"/>
          </p:cNvSpPr>
          <p:nvPr>
            <p:ph type="body" idx="1"/>
          </p:nvPr>
        </p:nvSpPr>
        <p:spPr>
          <a:xfrm>
            <a:off x="650875" y="1109663"/>
            <a:ext cx="7924800" cy="1862137"/>
          </a:xfrm>
        </p:spPr>
        <p:txBody>
          <a:bodyPr/>
          <a:lstStyle/>
          <a:p>
            <a:pPr algn="just" eaLnBrk="1" hangingPunct="1">
              <a:lnSpc>
                <a:spcPct val="90000"/>
              </a:lnSpc>
              <a:spcBef>
                <a:spcPts val="600"/>
              </a:spcBef>
            </a:pPr>
            <a:r>
              <a:rPr lang="en-US" altLang="en-US" sz="2000"/>
              <a:t>The same phases used in traditional SDLC may be adapted to support specialized implementation of an IS project</a:t>
            </a:r>
          </a:p>
          <a:p>
            <a:pPr algn="just" eaLnBrk="1" hangingPunct="1">
              <a:lnSpc>
                <a:spcPct val="90000"/>
              </a:lnSpc>
              <a:spcBef>
                <a:spcPts val="600"/>
              </a:spcBef>
            </a:pPr>
            <a:r>
              <a:rPr lang="en-US" altLang="en-US" sz="2000"/>
              <a:t>Identification of specific threats and creating controls to counter them</a:t>
            </a:r>
          </a:p>
          <a:p>
            <a:pPr algn="just" eaLnBrk="1" hangingPunct="1">
              <a:lnSpc>
                <a:spcPct val="90000"/>
              </a:lnSpc>
              <a:spcBef>
                <a:spcPts val="600"/>
              </a:spcBef>
            </a:pPr>
            <a:r>
              <a:rPr lang="en-US" altLang="en-US" sz="2000"/>
              <a:t>SecSDLC is a coherent program rather than a series of random, seemingly unconnected actions</a:t>
            </a:r>
          </a:p>
        </p:txBody>
      </p:sp>
      <p:grpSp>
        <p:nvGrpSpPr>
          <p:cNvPr id="28678" name="Group 2">
            <a:extLst>
              <a:ext uri="{FF2B5EF4-FFF2-40B4-BE49-F238E27FC236}">
                <a16:creationId xmlns:a16="http://schemas.microsoft.com/office/drawing/2014/main" id="{254DFFA1-DF9A-8C19-38F7-F923957C8C9B}"/>
              </a:ext>
            </a:extLst>
          </p:cNvPr>
          <p:cNvGrpSpPr>
            <a:grpSpLocks/>
          </p:cNvGrpSpPr>
          <p:nvPr/>
        </p:nvGrpSpPr>
        <p:grpSpPr bwMode="auto">
          <a:xfrm>
            <a:off x="1219200" y="2667000"/>
            <a:ext cx="6854825" cy="3841750"/>
            <a:chOff x="1219200" y="2667000"/>
            <a:chExt cx="6854825" cy="3841750"/>
          </a:xfrm>
        </p:grpSpPr>
        <p:pic>
          <p:nvPicPr>
            <p:cNvPr id="28679" name="Picture 1">
              <a:extLst>
                <a:ext uri="{FF2B5EF4-FFF2-40B4-BE49-F238E27FC236}">
                  <a16:creationId xmlns:a16="http://schemas.microsoft.com/office/drawing/2014/main" id="{80438DF2-B8B5-18C2-AE84-AAEC7E50B83F}"/>
                </a:ext>
              </a:extLst>
            </p:cNvPr>
            <p:cNvPicPr>
              <a:picLocks noChangeAspect="1"/>
            </p:cNvPicPr>
            <p:nvPr/>
          </p:nvPicPr>
          <p:blipFill>
            <a:blip r:embed="rId3">
              <a:extLst>
                <a:ext uri="{28A0092B-C50C-407E-A947-70E740481C1C}">
                  <a14:useLocalDpi xmlns:a14="http://schemas.microsoft.com/office/drawing/2010/main" val="0"/>
                </a:ext>
              </a:extLst>
            </a:blip>
            <a:srcRect l="3027" t="4700" r="3128" b="15422"/>
            <a:stretch>
              <a:fillRect/>
            </a:stretch>
          </p:blipFill>
          <p:spPr bwMode="auto">
            <a:xfrm>
              <a:off x="1219200" y="2667000"/>
              <a:ext cx="6854825"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Box 1">
              <a:extLst>
                <a:ext uri="{FF2B5EF4-FFF2-40B4-BE49-F238E27FC236}">
                  <a16:creationId xmlns:a16="http://schemas.microsoft.com/office/drawing/2014/main" id="{30F91698-DB9F-1D41-7D10-C39309ED5C33}"/>
                </a:ext>
              </a:extLst>
            </p:cNvPr>
            <p:cNvSpPr txBox="1">
              <a:spLocks noChangeArrowheads="1"/>
            </p:cNvSpPr>
            <p:nvPr/>
          </p:nvSpPr>
          <p:spPr bwMode="auto">
            <a:xfrm>
              <a:off x="4419600" y="2971800"/>
              <a:ext cx="3313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a:solidFill>
                    <a:schemeClr val="bg1"/>
                  </a:solidFill>
                </a:rPr>
                <a:t>SDLC Waterfall  Method</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B0A443D6-EF71-1074-26FA-470AF0198E87}"/>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9699" name="Slide Number Placeholder 5">
            <a:extLst>
              <a:ext uri="{FF2B5EF4-FFF2-40B4-BE49-F238E27FC236}">
                <a16:creationId xmlns:a16="http://schemas.microsoft.com/office/drawing/2014/main" id="{468113B2-8603-5B28-5A91-36C6825C8A49}"/>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864C5E-F5EF-4C74-B390-411F9B5E1A30}" type="slidenum">
              <a:rPr lang="en-US" altLang="en-US" sz="1400">
                <a:solidFill>
                  <a:srgbClr val="003366"/>
                </a:solidFill>
                <a:latin typeface="Arial" panose="020B0604020202020204" pitchFamily="34" charset="0"/>
              </a:rPr>
              <a:pPr/>
              <a:t>16</a:t>
            </a:fld>
            <a:endParaRPr lang="en-US" altLang="en-US" sz="1400">
              <a:solidFill>
                <a:srgbClr val="003366"/>
              </a:solidFill>
              <a:latin typeface="Arial" panose="020B0604020202020204" pitchFamily="34" charset="0"/>
            </a:endParaRPr>
          </a:p>
        </p:txBody>
      </p:sp>
      <p:sp>
        <p:nvSpPr>
          <p:cNvPr id="29700" name="Rectangle 8">
            <a:extLst>
              <a:ext uri="{FF2B5EF4-FFF2-40B4-BE49-F238E27FC236}">
                <a16:creationId xmlns:a16="http://schemas.microsoft.com/office/drawing/2014/main" id="{AFD366D2-9E01-6D0A-90B6-55384EE69A19}"/>
              </a:ext>
            </a:extLst>
          </p:cNvPr>
          <p:cNvSpPr>
            <a:spLocks noGrp="1" noChangeArrowheads="1"/>
          </p:cNvSpPr>
          <p:nvPr>
            <p:ph type="title"/>
          </p:nvPr>
        </p:nvSpPr>
        <p:spPr/>
        <p:txBody>
          <a:bodyPr/>
          <a:lstStyle/>
          <a:p>
            <a:pPr eaLnBrk="1" hangingPunct="1"/>
            <a:r>
              <a:rPr lang="en-US" altLang="en-US" sz="3600"/>
              <a:t>Phase 1:Investigation</a:t>
            </a:r>
          </a:p>
        </p:txBody>
      </p:sp>
      <p:sp>
        <p:nvSpPr>
          <p:cNvPr id="29701" name="Rectangle 9">
            <a:extLst>
              <a:ext uri="{FF2B5EF4-FFF2-40B4-BE49-F238E27FC236}">
                <a16:creationId xmlns:a16="http://schemas.microsoft.com/office/drawing/2014/main" id="{E14870FC-00B7-BFDC-F36F-60F227D0E9E4}"/>
              </a:ext>
            </a:extLst>
          </p:cNvPr>
          <p:cNvSpPr>
            <a:spLocks noGrp="1" noChangeArrowheads="1"/>
          </p:cNvSpPr>
          <p:nvPr>
            <p:ph type="body" idx="1"/>
          </p:nvPr>
        </p:nvSpPr>
        <p:spPr>
          <a:xfrm>
            <a:off x="685800" y="1524000"/>
            <a:ext cx="7924800" cy="4800600"/>
          </a:xfrm>
        </p:spPr>
        <p:txBody>
          <a:bodyPr/>
          <a:lstStyle/>
          <a:p>
            <a:pPr algn="just" eaLnBrk="1" hangingPunct="1">
              <a:lnSpc>
                <a:spcPct val="90000"/>
              </a:lnSpc>
              <a:spcBef>
                <a:spcPct val="100000"/>
              </a:spcBef>
            </a:pPr>
            <a:r>
              <a:rPr lang="en-US" altLang="en-US" sz="2800"/>
              <a:t>Management Identifies process, outcomes, goals, budget and constraints of the project</a:t>
            </a:r>
          </a:p>
          <a:p>
            <a:pPr algn="just" eaLnBrk="1" hangingPunct="1">
              <a:lnSpc>
                <a:spcPct val="90000"/>
              </a:lnSpc>
              <a:spcBef>
                <a:spcPct val="100000"/>
              </a:spcBef>
            </a:pPr>
            <a:r>
              <a:rPr lang="en-US" altLang="en-US" sz="2800"/>
              <a:t>Begins with enterprise information security policy</a:t>
            </a:r>
          </a:p>
          <a:p>
            <a:pPr algn="just" eaLnBrk="1" hangingPunct="1">
              <a:lnSpc>
                <a:spcPct val="90000"/>
              </a:lnSpc>
              <a:spcBef>
                <a:spcPct val="100000"/>
              </a:spcBef>
            </a:pPr>
            <a:r>
              <a:rPr lang="en-US" altLang="en-US" sz="2800"/>
              <a:t>Outline project scope and goals</a:t>
            </a:r>
          </a:p>
          <a:p>
            <a:pPr algn="just" eaLnBrk="1" hangingPunct="1">
              <a:lnSpc>
                <a:spcPct val="90000"/>
              </a:lnSpc>
              <a:spcBef>
                <a:spcPct val="100000"/>
              </a:spcBef>
            </a:pPr>
            <a:r>
              <a:rPr lang="en-US" altLang="en-US" sz="2800"/>
              <a:t>Estimate cost</a:t>
            </a:r>
          </a:p>
          <a:p>
            <a:pPr algn="just" eaLnBrk="1" hangingPunct="1">
              <a:lnSpc>
                <a:spcPct val="90000"/>
              </a:lnSpc>
              <a:spcBef>
                <a:spcPct val="100000"/>
              </a:spcBef>
            </a:pPr>
            <a:r>
              <a:rPr lang="en-US" altLang="en-US" sz="2800"/>
              <a:t>Organizational feasibility analysis is performed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5A6DF559-A3E8-B993-0D4D-0BD3373DB3DB}"/>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30723" name="Slide Number Placeholder 5">
            <a:extLst>
              <a:ext uri="{FF2B5EF4-FFF2-40B4-BE49-F238E27FC236}">
                <a16:creationId xmlns:a16="http://schemas.microsoft.com/office/drawing/2014/main" id="{5183D1BC-F647-B6CC-94D0-0E95B4996DFF}"/>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21383A-5735-492A-81EC-0683A7D4C6CD}" type="slidenum">
              <a:rPr lang="en-US" altLang="en-US" sz="1400">
                <a:solidFill>
                  <a:srgbClr val="003366"/>
                </a:solidFill>
                <a:latin typeface="Arial" panose="020B0604020202020204" pitchFamily="34" charset="0"/>
              </a:rPr>
              <a:pPr/>
              <a:t>17</a:t>
            </a:fld>
            <a:endParaRPr lang="en-US" altLang="en-US" sz="1400">
              <a:solidFill>
                <a:srgbClr val="003366"/>
              </a:solidFill>
              <a:latin typeface="Arial" panose="020B0604020202020204" pitchFamily="34" charset="0"/>
            </a:endParaRPr>
          </a:p>
        </p:txBody>
      </p:sp>
      <p:sp>
        <p:nvSpPr>
          <p:cNvPr id="30724" name="Rectangle 8">
            <a:extLst>
              <a:ext uri="{FF2B5EF4-FFF2-40B4-BE49-F238E27FC236}">
                <a16:creationId xmlns:a16="http://schemas.microsoft.com/office/drawing/2014/main" id="{13940743-BA2A-2A77-BC41-B6CB86D0BB62}"/>
              </a:ext>
            </a:extLst>
          </p:cNvPr>
          <p:cNvSpPr>
            <a:spLocks noGrp="1" noChangeArrowheads="1"/>
          </p:cNvSpPr>
          <p:nvPr>
            <p:ph type="title"/>
          </p:nvPr>
        </p:nvSpPr>
        <p:spPr/>
        <p:txBody>
          <a:bodyPr/>
          <a:lstStyle/>
          <a:p>
            <a:pPr eaLnBrk="1" hangingPunct="1"/>
            <a:r>
              <a:rPr lang="en-US" altLang="en-US" sz="3600"/>
              <a:t>Phase 2:Analysis</a:t>
            </a:r>
          </a:p>
        </p:txBody>
      </p:sp>
      <p:sp>
        <p:nvSpPr>
          <p:cNvPr id="30725" name="Rectangle 9">
            <a:extLst>
              <a:ext uri="{FF2B5EF4-FFF2-40B4-BE49-F238E27FC236}">
                <a16:creationId xmlns:a16="http://schemas.microsoft.com/office/drawing/2014/main" id="{A3D3015D-2064-DD3F-4964-A11460B6C2D1}"/>
              </a:ext>
            </a:extLst>
          </p:cNvPr>
          <p:cNvSpPr>
            <a:spLocks noGrp="1" noChangeArrowheads="1"/>
          </p:cNvSpPr>
          <p:nvPr>
            <p:ph type="body" idx="1"/>
          </p:nvPr>
        </p:nvSpPr>
        <p:spPr>
          <a:xfrm>
            <a:off x="609600" y="1524000"/>
            <a:ext cx="8001000" cy="4800600"/>
          </a:xfrm>
        </p:spPr>
        <p:txBody>
          <a:bodyPr/>
          <a:lstStyle/>
          <a:p>
            <a:pPr algn="just" eaLnBrk="1" hangingPunct="1">
              <a:spcBef>
                <a:spcPct val="100000"/>
              </a:spcBef>
            </a:pPr>
            <a:r>
              <a:rPr lang="en-US" altLang="en-US" sz="2800"/>
              <a:t>Documents from investigation phase are studied</a:t>
            </a:r>
          </a:p>
          <a:p>
            <a:pPr algn="just" eaLnBrk="1" hangingPunct="1">
              <a:spcBef>
                <a:spcPct val="100000"/>
              </a:spcBef>
            </a:pPr>
            <a:r>
              <a:rPr lang="en-US" altLang="en-US" sz="2800"/>
              <a:t>Analyzes existing security policies or programs, along with documented current threats and associated controls</a:t>
            </a:r>
          </a:p>
          <a:p>
            <a:pPr algn="just" eaLnBrk="1" hangingPunct="1">
              <a:spcBef>
                <a:spcPct val="100000"/>
              </a:spcBef>
            </a:pPr>
            <a:r>
              <a:rPr lang="en-US" altLang="en-US" sz="2800"/>
              <a:t>Study integration new system with existing system</a:t>
            </a:r>
          </a:p>
          <a:p>
            <a:pPr algn="just" eaLnBrk="1" hangingPunct="1">
              <a:spcBef>
                <a:spcPct val="100000"/>
              </a:spcBef>
            </a:pPr>
            <a:r>
              <a:rPr lang="en-US" altLang="en-US" sz="2800"/>
              <a:t>Includes analysis of relevant legal issues that could impact design of the security solution  </a:t>
            </a:r>
          </a:p>
          <a:p>
            <a:pPr algn="just" eaLnBrk="1" hangingPunct="1">
              <a:spcBef>
                <a:spcPct val="100000"/>
              </a:spcBef>
            </a:pPr>
            <a:r>
              <a:rPr lang="en-US" altLang="en-US" sz="2800"/>
              <a:t>The risk management task begins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id="{A22CD015-3A8A-41A7-8C0E-C1D3AB09AE92}"/>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31747" name="Slide Number Placeholder 5">
            <a:extLst>
              <a:ext uri="{FF2B5EF4-FFF2-40B4-BE49-F238E27FC236}">
                <a16:creationId xmlns:a16="http://schemas.microsoft.com/office/drawing/2014/main" id="{1073A308-0C00-3E21-8E88-F2814D83E3DB}"/>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050E54-40F1-4547-A384-773916E2CD7A}" type="slidenum">
              <a:rPr lang="en-US" altLang="en-US" sz="1400">
                <a:solidFill>
                  <a:srgbClr val="003366"/>
                </a:solidFill>
                <a:latin typeface="Arial" panose="020B0604020202020204" pitchFamily="34" charset="0"/>
              </a:rPr>
              <a:pPr/>
              <a:t>18</a:t>
            </a:fld>
            <a:endParaRPr lang="en-US" altLang="en-US" sz="1400">
              <a:solidFill>
                <a:srgbClr val="003366"/>
              </a:solidFill>
              <a:latin typeface="Arial" panose="020B0604020202020204" pitchFamily="34" charset="0"/>
            </a:endParaRPr>
          </a:p>
        </p:txBody>
      </p:sp>
      <p:sp>
        <p:nvSpPr>
          <p:cNvPr id="31748" name="Rectangle 8">
            <a:extLst>
              <a:ext uri="{FF2B5EF4-FFF2-40B4-BE49-F238E27FC236}">
                <a16:creationId xmlns:a16="http://schemas.microsoft.com/office/drawing/2014/main" id="{EDDEB218-30A1-CE4E-A3DB-B9FA6AB779D0}"/>
              </a:ext>
            </a:extLst>
          </p:cNvPr>
          <p:cNvSpPr>
            <a:spLocks noGrp="1" noChangeArrowheads="1"/>
          </p:cNvSpPr>
          <p:nvPr>
            <p:ph type="title"/>
          </p:nvPr>
        </p:nvSpPr>
        <p:spPr/>
        <p:txBody>
          <a:bodyPr/>
          <a:lstStyle/>
          <a:p>
            <a:pPr eaLnBrk="1" hangingPunct="1"/>
            <a:r>
              <a:rPr lang="en-US" altLang="en-US" sz="3600"/>
              <a:t>Phase 3:Logical Design  </a:t>
            </a:r>
          </a:p>
        </p:txBody>
      </p:sp>
      <p:sp>
        <p:nvSpPr>
          <p:cNvPr id="31749" name="Rectangle 9">
            <a:extLst>
              <a:ext uri="{FF2B5EF4-FFF2-40B4-BE49-F238E27FC236}">
                <a16:creationId xmlns:a16="http://schemas.microsoft.com/office/drawing/2014/main" id="{B1E5A959-EB60-299F-A322-6482013CF1B6}"/>
              </a:ext>
            </a:extLst>
          </p:cNvPr>
          <p:cNvSpPr>
            <a:spLocks noGrp="1" noChangeArrowheads="1"/>
          </p:cNvSpPr>
          <p:nvPr>
            <p:ph type="body" idx="1"/>
          </p:nvPr>
        </p:nvSpPr>
        <p:spPr>
          <a:xfrm>
            <a:off x="685800" y="1524000"/>
            <a:ext cx="7924800" cy="4800600"/>
          </a:xfrm>
        </p:spPr>
        <p:txBody>
          <a:bodyPr/>
          <a:lstStyle/>
          <a:p>
            <a:pPr algn="just" eaLnBrk="1" hangingPunct="1">
              <a:lnSpc>
                <a:spcPct val="90000"/>
              </a:lnSpc>
              <a:spcBef>
                <a:spcPct val="100000"/>
              </a:spcBef>
            </a:pPr>
            <a:r>
              <a:rPr lang="en-US" altLang="en-US" sz="2800"/>
              <a:t>Creates and develops blueprints for information security</a:t>
            </a:r>
          </a:p>
          <a:p>
            <a:pPr algn="just" eaLnBrk="1" hangingPunct="1">
              <a:lnSpc>
                <a:spcPct val="90000"/>
              </a:lnSpc>
              <a:spcBef>
                <a:spcPct val="100000"/>
              </a:spcBef>
            </a:pPr>
            <a:r>
              <a:rPr lang="en-US" altLang="en-US" sz="2800"/>
              <a:t>Incident response actions planned:</a:t>
            </a:r>
          </a:p>
          <a:p>
            <a:pPr lvl="1" algn="just" eaLnBrk="1" hangingPunct="1">
              <a:lnSpc>
                <a:spcPct val="90000"/>
              </a:lnSpc>
              <a:spcBef>
                <a:spcPct val="100000"/>
              </a:spcBef>
            </a:pPr>
            <a:r>
              <a:rPr lang="en-US" altLang="en-US" sz="2600"/>
              <a:t>Continuity planning</a:t>
            </a:r>
          </a:p>
          <a:p>
            <a:pPr lvl="1" algn="just" eaLnBrk="1" hangingPunct="1">
              <a:lnSpc>
                <a:spcPct val="90000"/>
              </a:lnSpc>
              <a:spcBef>
                <a:spcPct val="100000"/>
              </a:spcBef>
            </a:pPr>
            <a:r>
              <a:rPr lang="en-US" altLang="en-US" sz="2600"/>
              <a:t>Incident response</a:t>
            </a:r>
          </a:p>
          <a:p>
            <a:pPr lvl="1" algn="just" eaLnBrk="1" hangingPunct="1">
              <a:lnSpc>
                <a:spcPct val="90000"/>
              </a:lnSpc>
              <a:spcBef>
                <a:spcPct val="100000"/>
              </a:spcBef>
            </a:pPr>
            <a:r>
              <a:rPr lang="en-US" altLang="en-US" sz="2600"/>
              <a:t>Disaster recovery</a:t>
            </a:r>
          </a:p>
          <a:p>
            <a:pPr algn="just" eaLnBrk="1" hangingPunct="1">
              <a:lnSpc>
                <a:spcPct val="90000"/>
              </a:lnSpc>
              <a:spcBef>
                <a:spcPct val="100000"/>
              </a:spcBef>
            </a:pPr>
            <a:r>
              <a:rPr lang="en-US" altLang="en-US" sz="2800"/>
              <a:t>Feasibility analysis to determine whether project should continue or be outsourced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D4A642C2-7D75-6A25-AAAE-20343BFCDAB3}"/>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32771" name="Slide Number Placeholder 5">
            <a:extLst>
              <a:ext uri="{FF2B5EF4-FFF2-40B4-BE49-F238E27FC236}">
                <a16:creationId xmlns:a16="http://schemas.microsoft.com/office/drawing/2014/main" id="{230775B6-9D69-DEAB-31F7-141FEC5C617A}"/>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2353A-763C-484F-AD6A-D653A4A1FB9B}" type="slidenum">
              <a:rPr lang="en-US" altLang="en-US" sz="1400">
                <a:solidFill>
                  <a:srgbClr val="003366"/>
                </a:solidFill>
                <a:latin typeface="Arial" panose="020B0604020202020204" pitchFamily="34" charset="0"/>
              </a:rPr>
              <a:pPr/>
              <a:t>19</a:t>
            </a:fld>
            <a:endParaRPr lang="en-US" altLang="en-US" sz="1400">
              <a:solidFill>
                <a:srgbClr val="003366"/>
              </a:solidFill>
              <a:latin typeface="Arial" panose="020B0604020202020204" pitchFamily="34" charset="0"/>
            </a:endParaRPr>
          </a:p>
        </p:txBody>
      </p:sp>
      <p:sp>
        <p:nvSpPr>
          <p:cNvPr id="32772" name="Rectangle 2">
            <a:extLst>
              <a:ext uri="{FF2B5EF4-FFF2-40B4-BE49-F238E27FC236}">
                <a16:creationId xmlns:a16="http://schemas.microsoft.com/office/drawing/2014/main" id="{FE4033FD-8860-9AEE-1388-5AE780ECE4C9}"/>
              </a:ext>
            </a:extLst>
          </p:cNvPr>
          <p:cNvSpPr>
            <a:spLocks noGrp="1" noChangeArrowheads="1"/>
          </p:cNvSpPr>
          <p:nvPr>
            <p:ph type="title"/>
          </p:nvPr>
        </p:nvSpPr>
        <p:spPr/>
        <p:txBody>
          <a:bodyPr/>
          <a:lstStyle/>
          <a:p>
            <a:pPr eaLnBrk="1" hangingPunct="1"/>
            <a:r>
              <a:rPr lang="en-US" altLang="en-US" sz="3600"/>
              <a:t>Phase 4:Physical Design</a:t>
            </a:r>
          </a:p>
        </p:txBody>
      </p:sp>
      <p:sp>
        <p:nvSpPr>
          <p:cNvPr id="32773" name="Rectangle 3">
            <a:extLst>
              <a:ext uri="{FF2B5EF4-FFF2-40B4-BE49-F238E27FC236}">
                <a16:creationId xmlns:a16="http://schemas.microsoft.com/office/drawing/2014/main" id="{803400F7-D490-690D-E060-1798936886A3}"/>
              </a:ext>
            </a:extLst>
          </p:cNvPr>
          <p:cNvSpPr>
            <a:spLocks noGrp="1" noChangeArrowheads="1"/>
          </p:cNvSpPr>
          <p:nvPr>
            <p:ph type="body" idx="1"/>
          </p:nvPr>
        </p:nvSpPr>
        <p:spPr>
          <a:xfrm>
            <a:off x="457200" y="1524000"/>
            <a:ext cx="8153400" cy="3352800"/>
          </a:xfrm>
        </p:spPr>
        <p:txBody>
          <a:bodyPr/>
          <a:lstStyle/>
          <a:p>
            <a:pPr algn="just" eaLnBrk="1" hangingPunct="1">
              <a:spcBef>
                <a:spcPct val="100000"/>
              </a:spcBef>
            </a:pPr>
            <a:r>
              <a:rPr lang="en-US" altLang="en-US" sz="2800"/>
              <a:t>Needed security technology is evaluated, alternatives generated, and final design selected</a:t>
            </a:r>
          </a:p>
          <a:p>
            <a:pPr algn="just" eaLnBrk="1" hangingPunct="1">
              <a:spcBef>
                <a:spcPct val="100000"/>
              </a:spcBef>
            </a:pPr>
            <a:r>
              <a:rPr lang="en-US" altLang="en-US" sz="2800"/>
              <a:t>Develop definition of successful solution</a:t>
            </a:r>
          </a:p>
          <a:p>
            <a:pPr algn="just" eaLnBrk="1" hangingPunct="1">
              <a:spcBef>
                <a:spcPct val="100000"/>
              </a:spcBef>
            </a:pPr>
            <a:r>
              <a:rPr lang="en-US" altLang="en-US" sz="2800"/>
              <a:t>At end of phase, feasibility study determines readiness of the project Implementation</a:t>
            </a:r>
          </a:p>
          <a:p>
            <a:pPr algn="just" eaLnBrk="1" hangingPunct="1"/>
            <a:endParaRPr lang="en-US"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Footer Placeholder 5">
            <a:extLst>
              <a:ext uri="{FF2B5EF4-FFF2-40B4-BE49-F238E27FC236}">
                <a16:creationId xmlns:a16="http://schemas.microsoft.com/office/drawing/2014/main" id="{9B4662A3-A11A-1BE4-2CD4-E67311F09C2C}"/>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15363" name="Slide Number Placeholder 6">
            <a:extLst>
              <a:ext uri="{FF2B5EF4-FFF2-40B4-BE49-F238E27FC236}">
                <a16:creationId xmlns:a16="http://schemas.microsoft.com/office/drawing/2014/main" id="{A3DC1CAA-7A8F-D27E-3E0A-400616DB0E3C}"/>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181230-6B0B-4728-94A6-9FB8F7513363}" type="slidenum">
              <a:rPr lang="en-US" altLang="en-US" sz="1400">
                <a:solidFill>
                  <a:srgbClr val="003366"/>
                </a:solidFill>
                <a:latin typeface="Arial" panose="020B0604020202020204" pitchFamily="34" charset="0"/>
              </a:rPr>
              <a:pPr/>
              <a:t>2</a:t>
            </a:fld>
            <a:endParaRPr lang="en-US" altLang="en-US" sz="1400">
              <a:solidFill>
                <a:srgbClr val="003366"/>
              </a:solidFill>
              <a:latin typeface="Arial" panose="020B0604020202020204" pitchFamily="34" charset="0"/>
            </a:endParaRPr>
          </a:p>
        </p:txBody>
      </p:sp>
      <p:sp>
        <p:nvSpPr>
          <p:cNvPr id="15364" name="Rectangle 22">
            <a:extLst>
              <a:ext uri="{FF2B5EF4-FFF2-40B4-BE49-F238E27FC236}">
                <a16:creationId xmlns:a16="http://schemas.microsoft.com/office/drawing/2014/main" id="{F5A0B031-2BF2-D8D3-C10C-FDE5F2741F94}"/>
              </a:ext>
            </a:extLst>
          </p:cNvPr>
          <p:cNvSpPr>
            <a:spLocks noChangeArrowheads="1"/>
          </p:cNvSpPr>
          <p:nvPr/>
        </p:nvSpPr>
        <p:spPr bwMode="auto">
          <a:xfrm>
            <a:off x="838200" y="1371600"/>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rgbClr val="003366"/>
              </a:buClr>
              <a:buFont typeface="Wingdings" panose="05000000000000000000" pitchFamily="2" charset="2"/>
              <a:buChar char="§"/>
            </a:pPr>
            <a:r>
              <a:rPr lang="en-US" altLang="en-US" sz="2800">
                <a:solidFill>
                  <a:schemeClr val="bg1"/>
                </a:solidFill>
                <a:latin typeface="Arial Narrow" panose="020B0606020202030204" pitchFamily="34" charset="0"/>
              </a:rPr>
              <a:t>Understand the definition of information security</a:t>
            </a:r>
          </a:p>
          <a:p>
            <a:pPr algn="just" eaLnBrk="1" hangingPunct="1">
              <a:spcBef>
                <a:spcPct val="20000"/>
              </a:spcBef>
              <a:buClr>
                <a:srgbClr val="003366"/>
              </a:buClr>
              <a:buFont typeface="Wingdings" panose="05000000000000000000" pitchFamily="2" charset="2"/>
              <a:buChar char="§"/>
            </a:pPr>
            <a:r>
              <a:rPr lang="en-US" altLang="en-US" sz="2800">
                <a:solidFill>
                  <a:schemeClr val="bg1"/>
                </a:solidFill>
                <a:latin typeface="Arial Narrow" panose="020B0606020202030204" pitchFamily="34" charset="0"/>
              </a:rPr>
              <a:t>Understand the critical characteristics of information</a:t>
            </a:r>
          </a:p>
          <a:p>
            <a:pPr algn="just" eaLnBrk="1" hangingPunct="1">
              <a:spcBef>
                <a:spcPct val="20000"/>
              </a:spcBef>
              <a:buClr>
                <a:srgbClr val="003366"/>
              </a:buClr>
              <a:buFont typeface="Wingdings" panose="05000000000000000000" pitchFamily="2" charset="2"/>
              <a:buChar char="§"/>
            </a:pPr>
            <a:r>
              <a:rPr lang="en-US" altLang="en-US" sz="2800">
                <a:solidFill>
                  <a:schemeClr val="bg1"/>
                </a:solidFill>
                <a:latin typeface="Arial Narrow" panose="020B0606020202030204" pitchFamily="34" charset="0"/>
              </a:rPr>
              <a:t>Understand the comprehensive model for information security</a:t>
            </a:r>
          </a:p>
          <a:p>
            <a:pPr algn="just" eaLnBrk="1" hangingPunct="1">
              <a:spcBef>
                <a:spcPct val="20000"/>
              </a:spcBef>
              <a:buClr>
                <a:srgbClr val="003366"/>
              </a:buClr>
              <a:buFont typeface="Wingdings" panose="05000000000000000000" pitchFamily="2" charset="2"/>
              <a:buChar char="§"/>
            </a:pPr>
            <a:r>
              <a:rPr lang="en-US" altLang="en-US" sz="2800">
                <a:solidFill>
                  <a:schemeClr val="bg1"/>
                </a:solidFill>
                <a:latin typeface="Arial Narrow" panose="020B0606020202030204" pitchFamily="34" charset="0"/>
              </a:rPr>
              <a:t>Outline the approaches to information security implementation</a:t>
            </a:r>
          </a:p>
          <a:p>
            <a:pPr algn="just" eaLnBrk="1" hangingPunct="1">
              <a:spcBef>
                <a:spcPct val="20000"/>
              </a:spcBef>
              <a:buClr>
                <a:srgbClr val="003366"/>
              </a:buClr>
              <a:buFont typeface="Wingdings" panose="05000000000000000000" pitchFamily="2" charset="2"/>
              <a:buChar char="§"/>
            </a:pPr>
            <a:r>
              <a:rPr lang="en-US" altLang="en-US" sz="2800">
                <a:solidFill>
                  <a:schemeClr val="bg1"/>
                </a:solidFill>
                <a:latin typeface="Arial Narrow" panose="020B0606020202030204" pitchFamily="34" charset="0"/>
              </a:rPr>
              <a:t>Outline the phases of the security systems development life cycle</a:t>
            </a:r>
          </a:p>
          <a:p>
            <a:pPr algn="just" eaLnBrk="1" hangingPunct="1">
              <a:spcBef>
                <a:spcPct val="20000"/>
              </a:spcBef>
              <a:buClr>
                <a:srgbClr val="003366"/>
              </a:buClr>
              <a:buFont typeface="Wingdings" panose="05000000000000000000" pitchFamily="2" charset="2"/>
              <a:buChar char="§"/>
            </a:pPr>
            <a:r>
              <a:rPr lang="en-US" altLang="en-US" sz="2800">
                <a:solidFill>
                  <a:schemeClr val="bg1"/>
                </a:solidFill>
                <a:latin typeface="Arial Narrow" panose="020B0606020202030204" pitchFamily="34" charset="0"/>
              </a:rPr>
              <a:t>Understand the key terms of information security</a:t>
            </a:r>
          </a:p>
        </p:txBody>
      </p:sp>
      <p:sp>
        <p:nvSpPr>
          <p:cNvPr id="15365" name="Rectangle 23">
            <a:extLst>
              <a:ext uri="{FF2B5EF4-FFF2-40B4-BE49-F238E27FC236}">
                <a16:creationId xmlns:a16="http://schemas.microsoft.com/office/drawing/2014/main" id="{9F6DB64D-E522-2E13-50DA-919E0158797D}"/>
              </a:ext>
            </a:extLst>
          </p:cNvPr>
          <p:cNvSpPr>
            <a:spLocks noGrp="1" noChangeArrowheads="1"/>
          </p:cNvSpPr>
          <p:nvPr>
            <p:ph type="title"/>
          </p:nvPr>
        </p:nvSpPr>
        <p:spPr>
          <a:xfrm>
            <a:off x="609600" y="228600"/>
            <a:ext cx="7543800" cy="1066800"/>
          </a:xfrm>
        </p:spPr>
        <p:txBody>
          <a:bodyPr/>
          <a:lstStyle/>
          <a:p>
            <a:pPr eaLnBrk="1" hangingPunct="1"/>
            <a:r>
              <a:rPr lang="en-US" altLang="en-US" sz="3600"/>
              <a:t>Objectives</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C30FC792-AAEA-8A8E-9BA1-8FBD09FF67ED}"/>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33795" name="Slide Number Placeholder 5">
            <a:extLst>
              <a:ext uri="{FF2B5EF4-FFF2-40B4-BE49-F238E27FC236}">
                <a16:creationId xmlns:a16="http://schemas.microsoft.com/office/drawing/2014/main" id="{5D47651D-17C7-8051-5906-9634349713BE}"/>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F04517-FCD4-4EDD-A223-99CF895B0B4C}" type="slidenum">
              <a:rPr lang="en-US" altLang="en-US" sz="1400">
                <a:solidFill>
                  <a:srgbClr val="003366"/>
                </a:solidFill>
                <a:latin typeface="Arial" panose="020B0604020202020204" pitchFamily="34" charset="0"/>
              </a:rPr>
              <a:pPr/>
              <a:t>20</a:t>
            </a:fld>
            <a:endParaRPr lang="en-US" altLang="en-US" sz="1400">
              <a:solidFill>
                <a:srgbClr val="003366"/>
              </a:solidFill>
              <a:latin typeface="Arial" panose="020B0604020202020204" pitchFamily="34" charset="0"/>
            </a:endParaRPr>
          </a:p>
        </p:txBody>
      </p:sp>
      <p:sp>
        <p:nvSpPr>
          <p:cNvPr id="33796" name="Rectangle 8">
            <a:extLst>
              <a:ext uri="{FF2B5EF4-FFF2-40B4-BE49-F238E27FC236}">
                <a16:creationId xmlns:a16="http://schemas.microsoft.com/office/drawing/2014/main" id="{C38A4F98-3032-EA77-289F-0B5253D4A0CC}"/>
              </a:ext>
            </a:extLst>
          </p:cNvPr>
          <p:cNvSpPr>
            <a:spLocks noGrp="1" noChangeArrowheads="1"/>
          </p:cNvSpPr>
          <p:nvPr>
            <p:ph type="title"/>
          </p:nvPr>
        </p:nvSpPr>
        <p:spPr/>
        <p:txBody>
          <a:bodyPr/>
          <a:lstStyle/>
          <a:p>
            <a:pPr eaLnBrk="1" hangingPunct="1"/>
            <a:r>
              <a:rPr lang="en-US" altLang="en-US" sz="3600"/>
              <a:t>Phase 5:Implementation</a:t>
            </a:r>
          </a:p>
        </p:txBody>
      </p:sp>
      <p:sp>
        <p:nvSpPr>
          <p:cNvPr id="33797" name="Rectangle 9">
            <a:extLst>
              <a:ext uri="{FF2B5EF4-FFF2-40B4-BE49-F238E27FC236}">
                <a16:creationId xmlns:a16="http://schemas.microsoft.com/office/drawing/2014/main" id="{6202D055-B5C3-D8D6-8B81-B957B1939559}"/>
              </a:ext>
            </a:extLst>
          </p:cNvPr>
          <p:cNvSpPr>
            <a:spLocks noGrp="1" noChangeArrowheads="1"/>
          </p:cNvSpPr>
          <p:nvPr>
            <p:ph type="body" idx="1"/>
          </p:nvPr>
        </p:nvSpPr>
        <p:spPr>
          <a:xfrm>
            <a:off x="609600" y="1524000"/>
            <a:ext cx="8001000" cy="4800600"/>
          </a:xfrm>
        </p:spPr>
        <p:txBody>
          <a:bodyPr/>
          <a:lstStyle/>
          <a:p>
            <a:pPr algn="just" eaLnBrk="1" hangingPunct="1">
              <a:spcBef>
                <a:spcPct val="100000"/>
              </a:spcBef>
            </a:pPr>
            <a:r>
              <a:rPr lang="en-US" altLang="en-US" sz="2800"/>
              <a:t>Security solutions are acquired, tested, implemented, and tested again</a:t>
            </a:r>
          </a:p>
          <a:p>
            <a:pPr algn="just" eaLnBrk="1" hangingPunct="1">
              <a:spcBef>
                <a:spcPct val="100000"/>
              </a:spcBef>
            </a:pPr>
            <a:r>
              <a:rPr lang="en-US" altLang="en-US" sz="2800"/>
              <a:t>Personnel issues evaluated; specific training and education programs conducted</a:t>
            </a:r>
          </a:p>
          <a:p>
            <a:pPr algn="just" eaLnBrk="1" hangingPunct="1">
              <a:spcBef>
                <a:spcPct val="100000"/>
              </a:spcBef>
            </a:pPr>
            <a:r>
              <a:rPr lang="en-US" altLang="en-US" sz="2800"/>
              <a:t>Entire tested package is presented to management for final approval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8ADE28DD-28F4-AB5F-0CCB-D1E49D0031EC}"/>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34819" name="Slide Number Placeholder 5">
            <a:extLst>
              <a:ext uri="{FF2B5EF4-FFF2-40B4-BE49-F238E27FC236}">
                <a16:creationId xmlns:a16="http://schemas.microsoft.com/office/drawing/2014/main" id="{F50EBB6A-B748-7039-1380-B85DCF33626E}"/>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344603-DBDD-49C3-8E6A-D76D0E865A32}" type="slidenum">
              <a:rPr lang="en-US" altLang="en-US" sz="1400">
                <a:solidFill>
                  <a:srgbClr val="003366"/>
                </a:solidFill>
                <a:latin typeface="Arial" panose="020B0604020202020204" pitchFamily="34" charset="0"/>
              </a:rPr>
              <a:pPr/>
              <a:t>21</a:t>
            </a:fld>
            <a:endParaRPr lang="en-US" altLang="en-US" sz="1400">
              <a:solidFill>
                <a:srgbClr val="003366"/>
              </a:solidFill>
              <a:latin typeface="Arial" panose="020B0604020202020204" pitchFamily="34" charset="0"/>
            </a:endParaRPr>
          </a:p>
        </p:txBody>
      </p:sp>
      <p:sp>
        <p:nvSpPr>
          <p:cNvPr id="34820" name="Rectangle 8">
            <a:extLst>
              <a:ext uri="{FF2B5EF4-FFF2-40B4-BE49-F238E27FC236}">
                <a16:creationId xmlns:a16="http://schemas.microsoft.com/office/drawing/2014/main" id="{800240C3-7B59-20FB-569F-D534D46E9487}"/>
              </a:ext>
            </a:extLst>
          </p:cNvPr>
          <p:cNvSpPr>
            <a:spLocks noGrp="1" noChangeArrowheads="1"/>
          </p:cNvSpPr>
          <p:nvPr>
            <p:ph type="title"/>
          </p:nvPr>
        </p:nvSpPr>
        <p:spPr/>
        <p:txBody>
          <a:bodyPr/>
          <a:lstStyle/>
          <a:p>
            <a:pPr eaLnBrk="1" hangingPunct="1"/>
            <a:r>
              <a:rPr lang="en-US" altLang="en-US" sz="3600"/>
              <a:t>Phase 6:Maintenance and Change</a:t>
            </a:r>
          </a:p>
        </p:txBody>
      </p:sp>
      <p:sp>
        <p:nvSpPr>
          <p:cNvPr id="34821" name="Rectangle 9">
            <a:extLst>
              <a:ext uri="{FF2B5EF4-FFF2-40B4-BE49-F238E27FC236}">
                <a16:creationId xmlns:a16="http://schemas.microsoft.com/office/drawing/2014/main" id="{60C8A26A-4225-55CC-E263-D9BBBB612AE8}"/>
              </a:ext>
            </a:extLst>
          </p:cNvPr>
          <p:cNvSpPr>
            <a:spLocks noGrp="1" noChangeArrowheads="1"/>
          </p:cNvSpPr>
          <p:nvPr>
            <p:ph type="body" idx="1"/>
          </p:nvPr>
        </p:nvSpPr>
        <p:spPr>
          <a:xfrm>
            <a:off x="685800" y="1524000"/>
            <a:ext cx="7924800" cy="4800600"/>
          </a:xfrm>
        </p:spPr>
        <p:txBody>
          <a:bodyPr/>
          <a:lstStyle/>
          <a:p>
            <a:pPr eaLnBrk="1" hangingPunct="1">
              <a:spcBef>
                <a:spcPct val="100000"/>
              </a:spcBef>
            </a:pPr>
            <a:r>
              <a:rPr lang="en-US" altLang="en-US" sz="2800"/>
              <a:t>Perhaps the most important phase, given the ever-changing threat environment</a:t>
            </a:r>
          </a:p>
          <a:p>
            <a:pPr eaLnBrk="1" hangingPunct="1">
              <a:spcBef>
                <a:spcPct val="100000"/>
              </a:spcBef>
            </a:pPr>
            <a:r>
              <a:rPr lang="en-US" altLang="en-US" sz="2800"/>
              <a:t>Often, reparation and restoration of information is a constant duel with an unseen adversary </a:t>
            </a:r>
          </a:p>
          <a:p>
            <a:pPr eaLnBrk="1" hangingPunct="1">
              <a:spcBef>
                <a:spcPct val="100000"/>
              </a:spcBef>
            </a:pPr>
            <a:r>
              <a:rPr lang="en-US" altLang="en-US" sz="2800"/>
              <a:t>Information security profile of an organization requires constant adaptation as new threats emerge and old threats evolve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32D18BC6-0518-D718-2AA2-35D28A93A47C}"/>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35843" name="Slide Number Placeholder 5">
            <a:extLst>
              <a:ext uri="{FF2B5EF4-FFF2-40B4-BE49-F238E27FC236}">
                <a16:creationId xmlns:a16="http://schemas.microsoft.com/office/drawing/2014/main" id="{1ED30BA8-B925-3483-EB42-80B68BB49ACC}"/>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0F96E2-2332-4957-B444-FD8682376EB2}" type="slidenum">
              <a:rPr lang="en-US" altLang="en-US" sz="1400">
                <a:solidFill>
                  <a:srgbClr val="003366"/>
                </a:solidFill>
                <a:latin typeface="Arial" panose="020B0604020202020204" pitchFamily="34" charset="0"/>
              </a:rPr>
              <a:pPr/>
              <a:t>22</a:t>
            </a:fld>
            <a:endParaRPr lang="en-US" altLang="en-US" sz="1400">
              <a:solidFill>
                <a:srgbClr val="003366"/>
              </a:solidFill>
              <a:latin typeface="Arial" panose="020B0604020202020204" pitchFamily="34" charset="0"/>
            </a:endParaRPr>
          </a:p>
        </p:txBody>
      </p:sp>
      <p:sp>
        <p:nvSpPr>
          <p:cNvPr id="35844" name="Rectangle 2">
            <a:extLst>
              <a:ext uri="{FF2B5EF4-FFF2-40B4-BE49-F238E27FC236}">
                <a16:creationId xmlns:a16="http://schemas.microsoft.com/office/drawing/2014/main" id="{0451381D-2C97-B2B2-BF87-35F4451D7965}"/>
              </a:ext>
            </a:extLst>
          </p:cNvPr>
          <p:cNvSpPr>
            <a:spLocks noGrp="1" noChangeArrowheads="1"/>
          </p:cNvSpPr>
          <p:nvPr>
            <p:ph type="title"/>
          </p:nvPr>
        </p:nvSpPr>
        <p:spPr>
          <a:xfrm>
            <a:off x="652463" y="152400"/>
            <a:ext cx="7543800" cy="838200"/>
          </a:xfrm>
        </p:spPr>
        <p:txBody>
          <a:bodyPr/>
          <a:lstStyle/>
          <a:p>
            <a:pPr eaLnBrk="1" hangingPunct="1"/>
            <a:r>
              <a:rPr lang="en-US" altLang="en-US" sz="3600"/>
              <a:t>Key Terms[Terminology]	</a:t>
            </a:r>
          </a:p>
        </p:txBody>
      </p:sp>
      <p:sp>
        <p:nvSpPr>
          <p:cNvPr id="35845" name="Rectangle 3">
            <a:extLst>
              <a:ext uri="{FF2B5EF4-FFF2-40B4-BE49-F238E27FC236}">
                <a16:creationId xmlns:a16="http://schemas.microsoft.com/office/drawing/2014/main" id="{502C9C68-804C-5C5E-1B78-B3C30C9FCEDE}"/>
              </a:ext>
            </a:extLst>
          </p:cNvPr>
          <p:cNvSpPr>
            <a:spLocks noGrp="1" noChangeArrowheads="1"/>
          </p:cNvSpPr>
          <p:nvPr>
            <p:ph type="body" idx="1"/>
          </p:nvPr>
        </p:nvSpPr>
        <p:spPr>
          <a:xfrm>
            <a:off x="652463" y="990600"/>
            <a:ext cx="8001000" cy="5105400"/>
          </a:xfrm>
        </p:spPr>
        <p:txBody>
          <a:bodyPr/>
          <a:lstStyle/>
          <a:p>
            <a:pPr algn="just" eaLnBrk="1" hangingPunct="1">
              <a:spcBef>
                <a:spcPct val="0"/>
              </a:spcBef>
            </a:pPr>
            <a:r>
              <a:rPr lang="en-US" altLang="en-US" sz="2800"/>
              <a:t>Access</a:t>
            </a:r>
            <a:r>
              <a:rPr lang="en-IN" altLang="en-US" sz="1800"/>
              <a:t>-a subject or object’s ability to use, manipulate, modify, or affect another subject or object</a:t>
            </a:r>
            <a:endParaRPr lang="en-US" altLang="en-US" sz="1800"/>
          </a:p>
          <a:p>
            <a:pPr algn="just" eaLnBrk="1" hangingPunct="1">
              <a:spcBef>
                <a:spcPct val="0"/>
              </a:spcBef>
            </a:pPr>
            <a:r>
              <a:rPr lang="en-US" altLang="en-US" sz="2800"/>
              <a:t>Asset </a:t>
            </a:r>
            <a:r>
              <a:rPr lang="en-IN" altLang="en-US" sz="2000"/>
              <a:t>-  the organizational resource that is being protected. </a:t>
            </a:r>
            <a:endParaRPr lang="en-US" altLang="en-US" sz="2000"/>
          </a:p>
          <a:p>
            <a:pPr algn="just" eaLnBrk="1" hangingPunct="1">
              <a:spcBef>
                <a:spcPct val="0"/>
              </a:spcBef>
            </a:pPr>
            <a:r>
              <a:rPr lang="en-US" altLang="en-US" sz="2800"/>
              <a:t>Attack </a:t>
            </a:r>
            <a:r>
              <a:rPr lang="en-IN" altLang="en-US" sz="2000"/>
              <a:t>- an act that is an intentional or unintentional attempt to cause damage or compromise to the information and/or the systems that support it.</a:t>
            </a:r>
          </a:p>
          <a:p>
            <a:pPr algn="just" eaLnBrk="1" hangingPunct="1">
              <a:spcBef>
                <a:spcPct val="0"/>
              </a:spcBef>
            </a:pPr>
            <a:r>
              <a:rPr lang="en-US" altLang="en-US" sz="2800"/>
              <a:t>Control, Safeguard or Countermeasure</a:t>
            </a:r>
            <a:r>
              <a:rPr lang="en-IN" altLang="en-US" sz="1100"/>
              <a:t>- </a:t>
            </a:r>
            <a:r>
              <a:rPr lang="en-IN" altLang="en-US" sz="1800"/>
              <a:t>security mechanisms, policies or procedures that can successfully counter attacks, reduce risk, resolve vulnerabilities, and otherwise improve the security within an organization</a:t>
            </a:r>
            <a:endParaRPr lang="en-US" altLang="en-US" sz="1800"/>
          </a:p>
          <a:p>
            <a:pPr algn="just" eaLnBrk="1" hangingPunct="1">
              <a:spcBef>
                <a:spcPct val="0"/>
              </a:spcBef>
            </a:pPr>
            <a:r>
              <a:rPr lang="en-US" altLang="en-US" sz="2800"/>
              <a:t>Exploit –</a:t>
            </a:r>
            <a:r>
              <a:rPr lang="en-US" altLang="en-US" sz="1600"/>
              <a:t> </a:t>
            </a:r>
            <a:r>
              <a:rPr lang="en-US" altLang="en-US" sz="2000"/>
              <a:t>to take advantage of weaknesses or vulnerability in a system</a:t>
            </a:r>
            <a:endParaRPr lang="en-US" altLang="en-US" sz="1600"/>
          </a:p>
          <a:p>
            <a:pPr algn="just" eaLnBrk="1" hangingPunct="1">
              <a:spcBef>
                <a:spcPct val="0"/>
              </a:spcBef>
            </a:pPr>
            <a:r>
              <a:rPr lang="en-US" altLang="en-US" sz="2800"/>
              <a:t>Exposure </a:t>
            </a:r>
            <a:r>
              <a:rPr lang="en-IN" altLang="en-US" sz="2000"/>
              <a:t>- a single instance of being open to damage</a:t>
            </a:r>
            <a:r>
              <a:rPr lang="en-IN" altLang="en-US" sz="1600"/>
              <a:t>.</a:t>
            </a:r>
            <a:endParaRPr lang="en-US" altLang="en-US" sz="2800"/>
          </a:p>
          <a:p>
            <a:pPr algn="just" eaLnBrk="1" hangingPunct="1">
              <a:spcBef>
                <a:spcPct val="0"/>
              </a:spcBef>
            </a:pPr>
            <a:r>
              <a:rPr lang="en-US" altLang="en-US" sz="2800"/>
              <a:t>Hacking </a:t>
            </a:r>
            <a:r>
              <a:rPr lang="en-IN" altLang="en-US" sz="2800"/>
              <a:t>- </a:t>
            </a:r>
            <a:r>
              <a:rPr lang="en-IN" altLang="en-US" sz="1800"/>
              <a:t>Good: to use computers or systems for enjoyment; Bad: to illegally gain access to a computer or system</a:t>
            </a:r>
            <a:endParaRPr lang="en-US" altLang="en-US" sz="1800"/>
          </a:p>
          <a:p>
            <a:pPr algn="just" eaLnBrk="1" hangingPunct="1">
              <a:spcBef>
                <a:spcPct val="0"/>
              </a:spcBef>
            </a:pPr>
            <a:r>
              <a:rPr lang="en-US" altLang="en-US" sz="2800"/>
              <a:t>Object </a:t>
            </a:r>
            <a:r>
              <a:rPr lang="en-IN" altLang="en-US" sz="1800"/>
              <a:t>- a passive entity in the information system that receives or contains information</a:t>
            </a:r>
            <a:endParaRPr lang="en-US" altLang="en-US"/>
          </a:p>
          <a:p>
            <a:pPr algn="just" eaLnBrk="1" hangingPunct="1">
              <a:spcBef>
                <a:spcPct val="0"/>
              </a:spcBef>
            </a:pPr>
            <a:r>
              <a:rPr lang="en-US" altLang="en-US" sz="2800"/>
              <a:t>Risk</a:t>
            </a:r>
            <a:r>
              <a:rPr lang="en-IN" altLang="en-US" sz="1800"/>
              <a:t>- </a:t>
            </a:r>
            <a:r>
              <a:rPr lang="en-IN" altLang="en-US" sz="2000"/>
              <a:t>the probability that something can happen</a:t>
            </a:r>
            <a:r>
              <a:rPr lang="en-IN" altLang="en-US" sz="1800"/>
              <a:t>.</a:t>
            </a:r>
            <a:endParaRPr lang="en-US"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Footer Placeholder 4">
            <a:extLst>
              <a:ext uri="{FF2B5EF4-FFF2-40B4-BE49-F238E27FC236}">
                <a16:creationId xmlns:a16="http://schemas.microsoft.com/office/drawing/2014/main" id="{D60918D4-5C4B-64EA-8A22-594DE48E92CC}"/>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36867" name="Slide Number Placeholder 5">
            <a:extLst>
              <a:ext uri="{FF2B5EF4-FFF2-40B4-BE49-F238E27FC236}">
                <a16:creationId xmlns:a16="http://schemas.microsoft.com/office/drawing/2014/main" id="{48C93E69-75B1-E302-EF13-D37E48F47A34}"/>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713761-FEE4-48E5-9039-29FA173E8B38}" type="slidenum">
              <a:rPr lang="en-US" altLang="en-US" sz="1400">
                <a:solidFill>
                  <a:srgbClr val="003366"/>
                </a:solidFill>
                <a:latin typeface="Arial" panose="020B0604020202020204" pitchFamily="34" charset="0"/>
              </a:rPr>
              <a:pPr/>
              <a:t>23</a:t>
            </a:fld>
            <a:endParaRPr lang="en-US" altLang="en-US" sz="1400">
              <a:solidFill>
                <a:srgbClr val="003366"/>
              </a:solidFill>
              <a:latin typeface="Arial" panose="020B0604020202020204" pitchFamily="34" charset="0"/>
            </a:endParaRPr>
          </a:p>
        </p:txBody>
      </p:sp>
      <p:sp>
        <p:nvSpPr>
          <p:cNvPr id="36868" name="Rectangle 2">
            <a:extLst>
              <a:ext uri="{FF2B5EF4-FFF2-40B4-BE49-F238E27FC236}">
                <a16:creationId xmlns:a16="http://schemas.microsoft.com/office/drawing/2014/main" id="{AECD9242-8BF3-2241-51C0-7F3048621180}"/>
              </a:ext>
            </a:extLst>
          </p:cNvPr>
          <p:cNvSpPr>
            <a:spLocks noGrp="1" noChangeArrowheads="1"/>
          </p:cNvSpPr>
          <p:nvPr>
            <p:ph type="title"/>
          </p:nvPr>
        </p:nvSpPr>
        <p:spPr>
          <a:xfrm>
            <a:off x="685800" y="76200"/>
            <a:ext cx="7543800" cy="838200"/>
          </a:xfrm>
        </p:spPr>
        <p:txBody>
          <a:bodyPr/>
          <a:lstStyle/>
          <a:p>
            <a:pPr eaLnBrk="1" hangingPunct="1"/>
            <a:r>
              <a:rPr lang="en-US" altLang="en-US" sz="3600"/>
              <a:t>Key Terms[Terminology]	</a:t>
            </a:r>
          </a:p>
        </p:txBody>
      </p:sp>
      <p:sp>
        <p:nvSpPr>
          <p:cNvPr id="36869" name="Rectangle 4">
            <a:extLst>
              <a:ext uri="{FF2B5EF4-FFF2-40B4-BE49-F238E27FC236}">
                <a16:creationId xmlns:a16="http://schemas.microsoft.com/office/drawing/2014/main" id="{512B7AB2-EF01-5F32-7438-82B009095825}"/>
              </a:ext>
            </a:extLst>
          </p:cNvPr>
          <p:cNvSpPr>
            <a:spLocks noGrp="1" noChangeArrowheads="1"/>
          </p:cNvSpPr>
          <p:nvPr>
            <p:ph type="body" sz="half" idx="4294967295"/>
          </p:nvPr>
        </p:nvSpPr>
        <p:spPr>
          <a:xfrm>
            <a:off x="688975" y="762000"/>
            <a:ext cx="8153400" cy="5791200"/>
          </a:xfrm>
        </p:spPr>
        <p:txBody>
          <a:bodyPr/>
          <a:lstStyle/>
          <a:p>
            <a:pPr algn="just" eaLnBrk="1" hangingPunct="1"/>
            <a:r>
              <a:rPr lang="en-US" altLang="en-US" sz="2800"/>
              <a:t>Security Blueprint </a:t>
            </a:r>
            <a:r>
              <a:rPr lang="en-US" altLang="en-US" sz="1800"/>
              <a:t>- </a:t>
            </a:r>
            <a:r>
              <a:rPr lang="en-IN" altLang="en-US" sz="2000"/>
              <a:t>the plan for the implementation of new security measures in the organization</a:t>
            </a:r>
            <a:endParaRPr lang="en-US" altLang="en-US" sz="2000"/>
          </a:p>
          <a:p>
            <a:pPr algn="just" eaLnBrk="1" hangingPunct="1"/>
            <a:r>
              <a:rPr lang="en-US" altLang="en-US" sz="2800"/>
              <a:t>Security Model </a:t>
            </a:r>
            <a:r>
              <a:rPr lang="en-US" altLang="en-US" sz="1800"/>
              <a:t>- </a:t>
            </a:r>
            <a:r>
              <a:rPr lang="en-US" altLang="en-US" sz="2000"/>
              <a:t>a collection of specific security rules that represents the implementation of a security policy</a:t>
            </a:r>
          </a:p>
          <a:p>
            <a:pPr algn="just" eaLnBrk="1" hangingPunct="1"/>
            <a:r>
              <a:rPr lang="en-US" altLang="en-US" sz="2800"/>
              <a:t>Security Posture or Security Profile</a:t>
            </a:r>
            <a:r>
              <a:rPr lang="en-IN" altLang="en-US" sz="1600"/>
              <a:t>- </a:t>
            </a:r>
            <a:r>
              <a:rPr lang="en-IN" altLang="en-US" sz="2000"/>
              <a:t>a general label for the combination of all policy, procedures, technology, and programs that make up the total security effort currently in place</a:t>
            </a:r>
            <a:endParaRPr lang="en-US" altLang="en-US" sz="2000"/>
          </a:p>
          <a:p>
            <a:pPr algn="just" eaLnBrk="1" hangingPunct="1"/>
            <a:r>
              <a:rPr lang="en-US" altLang="en-US" sz="2800"/>
              <a:t>Subject </a:t>
            </a:r>
            <a:r>
              <a:rPr lang="en-US" altLang="en-US" sz="1600"/>
              <a:t>- </a:t>
            </a:r>
            <a:r>
              <a:rPr lang="en-US" altLang="en-US" sz="2000"/>
              <a:t>an active entity that interacts with an information system and causes information to move through the system for a specific end purpose</a:t>
            </a:r>
            <a:endParaRPr lang="en-US" altLang="en-US" sz="2800"/>
          </a:p>
          <a:p>
            <a:pPr algn="just" eaLnBrk="1" hangingPunct="1"/>
            <a:r>
              <a:rPr lang="en-US" altLang="en-US" sz="2800"/>
              <a:t>Threats </a:t>
            </a:r>
            <a:r>
              <a:rPr lang="en-US" altLang="en-US" sz="1400"/>
              <a:t>- </a:t>
            </a:r>
            <a:r>
              <a:rPr lang="en-US" altLang="en-US" sz="2000"/>
              <a:t>a category of objects, persons, or other entities that represents a potential danger to an asset.</a:t>
            </a:r>
          </a:p>
          <a:p>
            <a:pPr algn="just" eaLnBrk="1" hangingPunct="1"/>
            <a:r>
              <a:rPr lang="en-US" altLang="en-US" sz="2800"/>
              <a:t>Threat Agent </a:t>
            </a:r>
            <a:r>
              <a:rPr lang="en-US" altLang="en-US" sz="2000"/>
              <a:t>-a specific instance or component of a more general threat</a:t>
            </a:r>
            <a:endParaRPr lang="en-US" altLang="en-US" sz="2800"/>
          </a:p>
          <a:p>
            <a:pPr algn="just" eaLnBrk="1" hangingPunct="1"/>
            <a:r>
              <a:rPr lang="en-US" altLang="en-US" sz="2800"/>
              <a:t>Vulnerability</a:t>
            </a:r>
            <a:r>
              <a:rPr lang="en-IN" altLang="en-US" sz="1800"/>
              <a:t>- </a:t>
            </a:r>
            <a:r>
              <a:rPr lang="en-IN" altLang="en-US" sz="2000"/>
              <a:t>weaknesses or faults in a system or protection mechanism that expose information to attack or damage</a:t>
            </a:r>
            <a:endParaRPr lang="en-US"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Footer Placeholder 4">
            <a:extLst>
              <a:ext uri="{FF2B5EF4-FFF2-40B4-BE49-F238E27FC236}">
                <a16:creationId xmlns:a16="http://schemas.microsoft.com/office/drawing/2014/main" id="{EB65ACE2-543A-65BF-A605-2E425EDB8221}"/>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37891" name="Slide Number Placeholder 5">
            <a:extLst>
              <a:ext uri="{FF2B5EF4-FFF2-40B4-BE49-F238E27FC236}">
                <a16:creationId xmlns:a16="http://schemas.microsoft.com/office/drawing/2014/main" id="{8D55C796-D7B7-8A9D-16D3-CCA693F04277}"/>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4B1AB8-8BB4-4E81-9204-F4BBB68EB5CA}" type="slidenum">
              <a:rPr lang="en-US" altLang="en-US" sz="1400">
                <a:solidFill>
                  <a:srgbClr val="003366"/>
                </a:solidFill>
                <a:latin typeface="Arial" panose="020B0604020202020204" pitchFamily="34" charset="0"/>
              </a:rPr>
              <a:pPr/>
              <a:t>24</a:t>
            </a:fld>
            <a:endParaRPr lang="en-US" altLang="en-US" sz="1400">
              <a:solidFill>
                <a:srgbClr val="003366"/>
              </a:solidFill>
              <a:latin typeface="Arial" panose="020B0604020202020204" pitchFamily="34" charset="0"/>
            </a:endParaRPr>
          </a:p>
        </p:txBody>
      </p:sp>
      <p:sp>
        <p:nvSpPr>
          <p:cNvPr id="37892" name="Rectangle 6">
            <a:extLst>
              <a:ext uri="{FF2B5EF4-FFF2-40B4-BE49-F238E27FC236}">
                <a16:creationId xmlns:a16="http://schemas.microsoft.com/office/drawing/2014/main" id="{A7CA5EC8-9437-C293-899C-057C44B678AF}"/>
              </a:ext>
            </a:extLst>
          </p:cNvPr>
          <p:cNvSpPr>
            <a:spLocks noGrp="1" noChangeArrowheads="1"/>
          </p:cNvSpPr>
          <p:nvPr>
            <p:ph type="title"/>
          </p:nvPr>
        </p:nvSpPr>
        <p:spPr/>
        <p:txBody>
          <a:bodyPr/>
          <a:lstStyle/>
          <a:p>
            <a:pPr eaLnBrk="1" hangingPunct="1"/>
            <a:r>
              <a:rPr lang="en-US" altLang="en-US" sz="3600"/>
              <a:t>Summary</a:t>
            </a:r>
          </a:p>
        </p:txBody>
      </p:sp>
      <p:sp>
        <p:nvSpPr>
          <p:cNvPr id="37893" name="Rectangle 7">
            <a:extLst>
              <a:ext uri="{FF2B5EF4-FFF2-40B4-BE49-F238E27FC236}">
                <a16:creationId xmlns:a16="http://schemas.microsoft.com/office/drawing/2014/main" id="{9A34357D-C544-9208-405F-DC7D5389EFFB}"/>
              </a:ext>
            </a:extLst>
          </p:cNvPr>
          <p:cNvSpPr>
            <a:spLocks noGrp="1" noChangeArrowheads="1"/>
          </p:cNvSpPr>
          <p:nvPr>
            <p:ph type="body" idx="1"/>
          </p:nvPr>
        </p:nvSpPr>
        <p:spPr>
          <a:xfrm>
            <a:off x="684213" y="1143000"/>
            <a:ext cx="7924800" cy="4800600"/>
          </a:xfrm>
        </p:spPr>
        <p:txBody>
          <a:bodyPr/>
          <a:lstStyle/>
          <a:p>
            <a:pPr algn="just" eaLnBrk="1" hangingPunct="1">
              <a:spcBef>
                <a:spcPts val="600"/>
              </a:spcBef>
            </a:pPr>
            <a:r>
              <a:rPr lang="en-US" altLang="en-US" sz="2400"/>
              <a:t>Information security is a “well-informed sense of assurance that the information risks and controls are in balance.”</a:t>
            </a:r>
          </a:p>
          <a:p>
            <a:pPr algn="just" eaLnBrk="1" hangingPunct="1">
              <a:spcBef>
                <a:spcPts val="600"/>
              </a:spcBef>
            </a:pPr>
            <a:r>
              <a:rPr lang="en-US" altLang="en-US" sz="2400"/>
              <a:t>Computer security began immediately after first mainframes were developed </a:t>
            </a:r>
          </a:p>
          <a:p>
            <a:pPr algn="just" eaLnBrk="1" hangingPunct="1">
              <a:spcBef>
                <a:spcPts val="600"/>
              </a:spcBef>
            </a:pPr>
            <a:r>
              <a:rPr lang="en-US" altLang="en-US" sz="2400"/>
              <a:t>Successful organizations have multiple layers of security in place: physical, personal, operations, communications, network, and information.</a:t>
            </a:r>
          </a:p>
          <a:p>
            <a:pPr algn="just" eaLnBrk="1" hangingPunct="1">
              <a:spcBef>
                <a:spcPts val="600"/>
              </a:spcBef>
            </a:pPr>
            <a:r>
              <a:rPr lang="en-US" altLang="en-US" sz="2400"/>
              <a:t>Security should be considered a balance between protection and availability</a:t>
            </a:r>
          </a:p>
          <a:p>
            <a:pPr algn="just" eaLnBrk="1" hangingPunct="1">
              <a:spcBef>
                <a:spcPts val="600"/>
              </a:spcBef>
            </a:pPr>
            <a:r>
              <a:rPr lang="en-US" altLang="en-US" sz="2400"/>
              <a:t>Information security must be managed similar to any major system implemented in an organization using a methodology like SecSDLC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Footer Placeholder 5">
            <a:extLst>
              <a:ext uri="{FF2B5EF4-FFF2-40B4-BE49-F238E27FC236}">
                <a16:creationId xmlns:a16="http://schemas.microsoft.com/office/drawing/2014/main" id="{02E5F959-0583-7DB4-266E-50FBD1B65E10}"/>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16387" name="Slide Number Placeholder 6">
            <a:extLst>
              <a:ext uri="{FF2B5EF4-FFF2-40B4-BE49-F238E27FC236}">
                <a16:creationId xmlns:a16="http://schemas.microsoft.com/office/drawing/2014/main" id="{025089F7-9424-D876-63F7-DFCFF95BDA53}"/>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04C627-415C-43BD-B5B5-0D8FE6373851}" type="slidenum">
              <a:rPr lang="en-US" altLang="en-US" sz="1400">
                <a:solidFill>
                  <a:srgbClr val="003366"/>
                </a:solidFill>
                <a:latin typeface="Arial" panose="020B0604020202020204" pitchFamily="34" charset="0"/>
              </a:rPr>
              <a:pPr/>
              <a:t>3</a:t>
            </a:fld>
            <a:endParaRPr lang="en-US" altLang="en-US" sz="1400">
              <a:solidFill>
                <a:srgbClr val="003366"/>
              </a:solidFill>
              <a:latin typeface="Arial" panose="020B0604020202020204" pitchFamily="34" charset="0"/>
            </a:endParaRPr>
          </a:p>
        </p:txBody>
      </p:sp>
      <p:sp>
        <p:nvSpPr>
          <p:cNvPr id="16388" name="Rectangle 10">
            <a:extLst>
              <a:ext uri="{FF2B5EF4-FFF2-40B4-BE49-F238E27FC236}">
                <a16:creationId xmlns:a16="http://schemas.microsoft.com/office/drawing/2014/main" id="{799FC6AC-E896-BF72-6109-D9C739929EC6}"/>
              </a:ext>
            </a:extLst>
          </p:cNvPr>
          <p:cNvSpPr>
            <a:spLocks noGrp="1" noChangeArrowheads="1"/>
          </p:cNvSpPr>
          <p:nvPr>
            <p:ph type="title"/>
          </p:nvPr>
        </p:nvSpPr>
        <p:spPr/>
        <p:txBody>
          <a:bodyPr/>
          <a:lstStyle/>
          <a:p>
            <a:pPr eaLnBrk="1" hangingPunct="1"/>
            <a:r>
              <a:rPr lang="en-US" altLang="en-US" sz="3600"/>
              <a:t>Introduction</a:t>
            </a:r>
          </a:p>
        </p:txBody>
      </p:sp>
      <p:sp>
        <p:nvSpPr>
          <p:cNvPr id="16389" name="Rectangle 11">
            <a:extLst>
              <a:ext uri="{FF2B5EF4-FFF2-40B4-BE49-F238E27FC236}">
                <a16:creationId xmlns:a16="http://schemas.microsoft.com/office/drawing/2014/main" id="{36B180C5-94C6-B913-EE4B-03AC4F142196}"/>
              </a:ext>
            </a:extLst>
          </p:cNvPr>
          <p:cNvSpPr>
            <a:spLocks noGrp="1" noChangeArrowheads="1"/>
          </p:cNvSpPr>
          <p:nvPr>
            <p:ph type="body" sz="half" idx="1"/>
          </p:nvPr>
        </p:nvSpPr>
        <p:spPr>
          <a:xfrm>
            <a:off x="838200" y="1524000"/>
            <a:ext cx="7772400" cy="4800600"/>
          </a:xfrm>
        </p:spPr>
        <p:txBody>
          <a:bodyPr/>
          <a:lstStyle/>
          <a:p>
            <a:pPr algn="just" eaLnBrk="1" hangingPunct="1">
              <a:spcBef>
                <a:spcPct val="100000"/>
              </a:spcBef>
            </a:pPr>
            <a:r>
              <a:rPr lang="en-US" altLang="en-US" sz="2800"/>
              <a:t>Information security: a “well-informed sense of assurance that the information risks and controls are in balance.” —James Anderson, Inovant (2002)</a:t>
            </a:r>
          </a:p>
          <a:p>
            <a:pPr algn="just" eaLnBrk="1" hangingPunct="1">
              <a:spcBef>
                <a:spcPct val="100000"/>
              </a:spcBef>
            </a:pPr>
            <a:r>
              <a:rPr lang="en-IN" altLang="en-US" sz="2800"/>
              <a:t>The practice of defending information from unauthorized access, use, disclosure, disruption, modification, perusal, inspection, recording or destruction.</a:t>
            </a:r>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CC2B1379-A2C0-23B4-6FE3-26A4502C3E95}"/>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17411" name="Slide Number Placeholder 5">
            <a:extLst>
              <a:ext uri="{FF2B5EF4-FFF2-40B4-BE49-F238E27FC236}">
                <a16:creationId xmlns:a16="http://schemas.microsoft.com/office/drawing/2014/main" id="{53FF6046-C1EC-01F0-62FB-32CB8EB4D0FE}"/>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6A6830-972F-48F2-B899-B6167B95A042}" type="slidenum">
              <a:rPr lang="en-US" altLang="en-US" sz="1400">
                <a:solidFill>
                  <a:srgbClr val="003366"/>
                </a:solidFill>
                <a:latin typeface="Arial" panose="020B0604020202020204" pitchFamily="34" charset="0"/>
              </a:rPr>
              <a:pPr/>
              <a:t>4</a:t>
            </a:fld>
            <a:endParaRPr lang="en-US" altLang="en-US" sz="1400">
              <a:solidFill>
                <a:srgbClr val="003366"/>
              </a:solidFill>
              <a:latin typeface="Arial" panose="020B0604020202020204" pitchFamily="34" charset="0"/>
            </a:endParaRPr>
          </a:p>
        </p:txBody>
      </p:sp>
      <p:sp>
        <p:nvSpPr>
          <p:cNvPr id="17412" name="Rectangle 8">
            <a:extLst>
              <a:ext uri="{FF2B5EF4-FFF2-40B4-BE49-F238E27FC236}">
                <a16:creationId xmlns:a16="http://schemas.microsoft.com/office/drawing/2014/main" id="{FF34E1A0-2A28-CF84-D1BC-3F3010124063}"/>
              </a:ext>
            </a:extLst>
          </p:cNvPr>
          <p:cNvSpPr>
            <a:spLocks noGrp="1" noChangeArrowheads="1"/>
          </p:cNvSpPr>
          <p:nvPr>
            <p:ph type="title"/>
          </p:nvPr>
        </p:nvSpPr>
        <p:spPr/>
        <p:txBody>
          <a:bodyPr/>
          <a:lstStyle/>
          <a:p>
            <a:pPr eaLnBrk="1" hangingPunct="1"/>
            <a:r>
              <a:rPr lang="en-US" altLang="en-US" sz="3600"/>
              <a:t>The History of Information Security</a:t>
            </a:r>
          </a:p>
        </p:txBody>
      </p:sp>
      <p:sp>
        <p:nvSpPr>
          <p:cNvPr id="17413" name="Rectangle 9">
            <a:extLst>
              <a:ext uri="{FF2B5EF4-FFF2-40B4-BE49-F238E27FC236}">
                <a16:creationId xmlns:a16="http://schemas.microsoft.com/office/drawing/2014/main" id="{27B6F8D7-A5AA-B889-A6B3-C363048A3221}"/>
              </a:ext>
            </a:extLst>
          </p:cNvPr>
          <p:cNvSpPr>
            <a:spLocks noGrp="1" noChangeArrowheads="1"/>
          </p:cNvSpPr>
          <p:nvPr>
            <p:ph type="body" idx="1"/>
          </p:nvPr>
        </p:nvSpPr>
        <p:spPr>
          <a:xfrm>
            <a:off x="609600" y="1524000"/>
            <a:ext cx="8001000" cy="4800600"/>
          </a:xfrm>
        </p:spPr>
        <p:txBody>
          <a:bodyPr/>
          <a:lstStyle/>
          <a:p>
            <a:pPr algn="just" eaLnBrk="1" hangingPunct="1">
              <a:spcBef>
                <a:spcPct val="100000"/>
              </a:spcBef>
            </a:pPr>
            <a:r>
              <a:rPr lang="en-US" altLang="en-US" sz="2800"/>
              <a:t>Began immediately after the first mainframes were developed </a:t>
            </a:r>
          </a:p>
          <a:p>
            <a:pPr algn="just" eaLnBrk="1" hangingPunct="1">
              <a:spcBef>
                <a:spcPct val="100000"/>
              </a:spcBef>
            </a:pPr>
            <a:r>
              <a:rPr lang="en-US" altLang="en-US" sz="2800"/>
              <a:t>Groups developing code-breaking computations during World War II created the first modern computers</a:t>
            </a:r>
          </a:p>
          <a:p>
            <a:pPr algn="just" eaLnBrk="1" hangingPunct="1">
              <a:spcBef>
                <a:spcPct val="100000"/>
              </a:spcBef>
            </a:pPr>
            <a:r>
              <a:rPr lang="en-US" altLang="en-US" sz="2800"/>
              <a:t>Physical controls to limit access to sensitive military locations to authorized personnel</a:t>
            </a:r>
          </a:p>
          <a:p>
            <a:pPr algn="just" eaLnBrk="1" hangingPunct="1">
              <a:spcBef>
                <a:spcPct val="100000"/>
              </a:spcBef>
            </a:pPr>
            <a:r>
              <a:rPr lang="en-US" altLang="en-US" sz="2800"/>
              <a:t>Rudimentary in defending against physical theft, espionage, and damage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FB82FEC2-671B-0BDD-DF32-CF8A428EFF56}"/>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18435" name="Slide Number Placeholder 5">
            <a:extLst>
              <a:ext uri="{FF2B5EF4-FFF2-40B4-BE49-F238E27FC236}">
                <a16:creationId xmlns:a16="http://schemas.microsoft.com/office/drawing/2014/main" id="{A2FB5B82-704F-7D2E-16FC-178AEA6D9579}"/>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FC70A1-6274-4F77-8655-BA6D218B684F}" type="slidenum">
              <a:rPr lang="en-US" altLang="en-US" sz="1400">
                <a:solidFill>
                  <a:srgbClr val="003366"/>
                </a:solidFill>
                <a:latin typeface="Arial" panose="020B0604020202020204" pitchFamily="34" charset="0"/>
              </a:rPr>
              <a:pPr/>
              <a:t>5</a:t>
            </a:fld>
            <a:endParaRPr lang="en-US" altLang="en-US" sz="1400">
              <a:solidFill>
                <a:srgbClr val="003366"/>
              </a:solidFill>
              <a:latin typeface="Arial" panose="020B0604020202020204" pitchFamily="34" charset="0"/>
            </a:endParaRPr>
          </a:p>
        </p:txBody>
      </p:sp>
      <p:sp>
        <p:nvSpPr>
          <p:cNvPr id="18436" name="Rectangle 8">
            <a:extLst>
              <a:ext uri="{FF2B5EF4-FFF2-40B4-BE49-F238E27FC236}">
                <a16:creationId xmlns:a16="http://schemas.microsoft.com/office/drawing/2014/main" id="{27A577E1-0B0F-2CBB-67C3-7C0F88E7066E}"/>
              </a:ext>
            </a:extLst>
          </p:cNvPr>
          <p:cNvSpPr>
            <a:spLocks noGrp="1" noChangeArrowheads="1"/>
          </p:cNvSpPr>
          <p:nvPr>
            <p:ph type="title"/>
          </p:nvPr>
        </p:nvSpPr>
        <p:spPr>
          <a:xfrm>
            <a:off x="685800" y="0"/>
            <a:ext cx="7543800" cy="838200"/>
          </a:xfrm>
        </p:spPr>
        <p:txBody>
          <a:bodyPr/>
          <a:lstStyle/>
          <a:p>
            <a:pPr eaLnBrk="1" hangingPunct="1"/>
            <a:r>
              <a:rPr lang="en-US" altLang="en-US" sz="3600"/>
              <a:t>What is Security?</a:t>
            </a:r>
          </a:p>
        </p:txBody>
      </p:sp>
      <p:sp>
        <p:nvSpPr>
          <p:cNvPr id="18437" name="Rectangle 9">
            <a:extLst>
              <a:ext uri="{FF2B5EF4-FFF2-40B4-BE49-F238E27FC236}">
                <a16:creationId xmlns:a16="http://schemas.microsoft.com/office/drawing/2014/main" id="{DFF593F1-D1DA-44D5-48A2-3F3E39609C04}"/>
              </a:ext>
            </a:extLst>
          </p:cNvPr>
          <p:cNvSpPr>
            <a:spLocks noGrp="1" noChangeArrowheads="1"/>
          </p:cNvSpPr>
          <p:nvPr>
            <p:ph type="body" idx="1"/>
          </p:nvPr>
        </p:nvSpPr>
        <p:spPr>
          <a:xfrm>
            <a:off x="685800" y="838200"/>
            <a:ext cx="7924800" cy="5638800"/>
          </a:xfrm>
        </p:spPr>
        <p:txBody>
          <a:bodyPr/>
          <a:lstStyle/>
          <a:p>
            <a:pPr algn="just" eaLnBrk="1" hangingPunct="1"/>
            <a:r>
              <a:rPr lang="en-US" altLang="en-US" sz="2400"/>
              <a:t>“The quality or state of being secure—to be free from danger”  </a:t>
            </a:r>
          </a:p>
          <a:p>
            <a:pPr algn="just" eaLnBrk="1" hangingPunct="1"/>
            <a:r>
              <a:rPr lang="en-US" altLang="en-US" sz="2400"/>
              <a:t>A successful organization should have multiple layers of security in place: </a:t>
            </a:r>
          </a:p>
          <a:p>
            <a:pPr lvl="1" algn="just" eaLnBrk="1" hangingPunct="1"/>
            <a:r>
              <a:rPr lang="en-US" altLang="en-US" sz="2400"/>
              <a:t>Physical security-</a:t>
            </a:r>
            <a:r>
              <a:rPr lang="en-US" altLang="en-US" sz="1800"/>
              <a:t>Product the Physical items, object or areas from unauthorized access and misuse</a:t>
            </a:r>
            <a:endParaRPr lang="en-US" altLang="en-US" sz="2400"/>
          </a:p>
          <a:p>
            <a:pPr lvl="1" algn="just" eaLnBrk="1" hangingPunct="1"/>
            <a:r>
              <a:rPr lang="en-US" altLang="en-US" sz="2400"/>
              <a:t>Personal security-</a:t>
            </a:r>
            <a:r>
              <a:rPr lang="en-US" altLang="en-US" sz="1800"/>
              <a:t>Protection to personal who authorized to access organization and its operation</a:t>
            </a:r>
            <a:endParaRPr lang="en-US" altLang="en-US" sz="2400"/>
          </a:p>
          <a:p>
            <a:pPr lvl="1" algn="just" eaLnBrk="1" hangingPunct="1"/>
            <a:r>
              <a:rPr lang="en-US" altLang="en-US" sz="2400"/>
              <a:t>Operations security-</a:t>
            </a:r>
            <a:r>
              <a:rPr lang="en-US" altLang="en-US" sz="1800"/>
              <a:t>Protection of the details of particular operation or activities</a:t>
            </a:r>
            <a:endParaRPr lang="en-US" altLang="en-US" sz="1200"/>
          </a:p>
          <a:p>
            <a:pPr lvl="1" algn="just" eaLnBrk="1" hangingPunct="1"/>
            <a:r>
              <a:rPr lang="en-US" altLang="en-US" sz="2400"/>
              <a:t>Communications security-</a:t>
            </a:r>
            <a:r>
              <a:rPr lang="en-US" altLang="en-US" sz="1800"/>
              <a:t>Protection of organizations communication media, technology and content</a:t>
            </a:r>
          </a:p>
          <a:p>
            <a:pPr lvl="1" algn="just" eaLnBrk="1" hangingPunct="1"/>
            <a:r>
              <a:rPr lang="en-US" altLang="en-US" sz="2400"/>
              <a:t>Network security-</a:t>
            </a:r>
            <a:r>
              <a:rPr lang="en-US" altLang="en-US" sz="1800"/>
              <a:t>Protection of Networking Components, Connections and Contents</a:t>
            </a:r>
            <a:endParaRPr lang="en-US" altLang="en-US" sz="2400"/>
          </a:p>
          <a:p>
            <a:pPr lvl="1" algn="just" eaLnBrk="1" hangingPunct="1"/>
            <a:r>
              <a:rPr lang="en-US" altLang="en-US" sz="2400"/>
              <a:t>Information security-</a:t>
            </a:r>
            <a:r>
              <a:rPr lang="en-US" altLang="en-US" sz="1800"/>
              <a:t>Protection of information and its Critical elements </a:t>
            </a: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C6647049-4885-F250-9BCC-96093567AC53}"/>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19459" name="Slide Number Placeholder 5">
            <a:extLst>
              <a:ext uri="{FF2B5EF4-FFF2-40B4-BE49-F238E27FC236}">
                <a16:creationId xmlns:a16="http://schemas.microsoft.com/office/drawing/2014/main" id="{C78AEBF5-3019-E10F-4720-EC2DCC2D1396}"/>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AB8A06-180D-4080-A3DE-FCA49BF00B18}" type="slidenum">
              <a:rPr lang="en-US" altLang="en-US" sz="1400">
                <a:solidFill>
                  <a:srgbClr val="003366"/>
                </a:solidFill>
                <a:latin typeface="Arial" panose="020B0604020202020204" pitchFamily="34" charset="0"/>
              </a:rPr>
              <a:pPr/>
              <a:t>6</a:t>
            </a:fld>
            <a:endParaRPr lang="en-US" altLang="en-US" sz="1400">
              <a:solidFill>
                <a:srgbClr val="003366"/>
              </a:solidFill>
              <a:latin typeface="Arial" panose="020B0604020202020204" pitchFamily="34" charset="0"/>
            </a:endParaRPr>
          </a:p>
        </p:txBody>
      </p:sp>
      <p:sp>
        <p:nvSpPr>
          <p:cNvPr id="19460" name="Rectangle 8">
            <a:extLst>
              <a:ext uri="{FF2B5EF4-FFF2-40B4-BE49-F238E27FC236}">
                <a16:creationId xmlns:a16="http://schemas.microsoft.com/office/drawing/2014/main" id="{8B4B8A50-1060-7CE4-0A1E-A88E522D66B6}"/>
              </a:ext>
            </a:extLst>
          </p:cNvPr>
          <p:cNvSpPr>
            <a:spLocks noGrp="1" noChangeArrowheads="1"/>
          </p:cNvSpPr>
          <p:nvPr>
            <p:ph type="title"/>
          </p:nvPr>
        </p:nvSpPr>
        <p:spPr/>
        <p:txBody>
          <a:bodyPr/>
          <a:lstStyle/>
          <a:p>
            <a:pPr eaLnBrk="1" hangingPunct="1"/>
            <a:r>
              <a:rPr lang="en-US" altLang="en-US" sz="3600"/>
              <a:t>What is Information Security?</a:t>
            </a:r>
          </a:p>
        </p:txBody>
      </p:sp>
      <p:sp>
        <p:nvSpPr>
          <p:cNvPr id="19461" name="Rectangle 9">
            <a:extLst>
              <a:ext uri="{FF2B5EF4-FFF2-40B4-BE49-F238E27FC236}">
                <a16:creationId xmlns:a16="http://schemas.microsoft.com/office/drawing/2014/main" id="{45C48FD6-9B3B-55DF-A946-F62A12111B81}"/>
              </a:ext>
            </a:extLst>
          </p:cNvPr>
          <p:cNvSpPr>
            <a:spLocks noGrp="1" noChangeArrowheads="1"/>
          </p:cNvSpPr>
          <p:nvPr>
            <p:ph type="body" idx="1"/>
          </p:nvPr>
        </p:nvSpPr>
        <p:spPr>
          <a:xfrm>
            <a:off x="609600" y="1524000"/>
            <a:ext cx="8001000" cy="4800600"/>
          </a:xfrm>
        </p:spPr>
        <p:txBody>
          <a:bodyPr/>
          <a:lstStyle/>
          <a:p>
            <a:pPr algn="just" eaLnBrk="1" hangingPunct="1">
              <a:spcBef>
                <a:spcPct val="40000"/>
              </a:spcBef>
            </a:pPr>
            <a:r>
              <a:rPr lang="en-US" altLang="en-US" sz="2800"/>
              <a:t>The protection of information and its critical elements, including systems and hardware that use, store, and transmit that information </a:t>
            </a:r>
          </a:p>
          <a:p>
            <a:pPr algn="just" eaLnBrk="1" hangingPunct="1">
              <a:spcBef>
                <a:spcPct val="40000"/>
              </a:spcBef>
            </a:pPr>
            <a:r>
              <a:rPr lang="en-US" altLang="en-US" sz="2800"/>
              <a:t>Necessary tools: policy, awareness, training, education, technology</a:t>
            </a:r>
          </a:p>
          <a:p>
            <a:pPr algn="just" eaLnBrk="1" hangingPunct="1">
              <a:spcBef>
                <a:spcPct val="40000"/>
              </a:spcBef>
            </a:pPr>
            <a:r>
              <a:rPr lang="en-US" altLang="en-US" sz="2800"/>
              <a:t>C.I.A. triangle was standard based on confidentiality, integrity, and availability</a:t>
            </a:r>
          </a:p>
          <a:p>
            <a:pPr algn="just" eaLnBrk="1" hangingPunct="1">
              <a:spcBef>
                <a:spcPct val="40000"/>
              </a:spcBef>
            </a:pPr>
            <a:r>
              <a:rPr lang="en-US" altLang="en-US" sz="2800"/>
              <a:t>C.I.A. triangle now expanded into list of critical characteristics of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52CB835C-BAA6-2C1A-0FF5-AEDFDF904103}"/>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0483" name="Slide Number Placeholder 4">
            <a:extLst>
              <a:ext uri="{FF2B5EF4-FFF2-40B4-BE49-F238E27FC236}">
                <a16:creationId xmlns:a16="http://schemas.microsoft.com/office/drawing/2014/main" id="{B219A507-F828-7E97-956C-0A7A94B9C5C4}"/>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C43761-DDD8-461F-ADA2-BBB22E905D1A}" type="slidenum">
              <a:rPr lang="en-US" altLang="en-US" sz="1400">
                <a:solidFill>
                  <a:srgbClr val="003366"/>
                </a:solidFill>
                <a:latin typeface="Arial" panose="020B0604020202020204" pitchFamily="34" charset="0"/>
              </a:rPr>
              <a:pPr/>
              <a:t>7</a:t>
            </a:fld>
            <a:endParaRPr lang="en-US" altLang="en-US" sz="1400">
              <a:solidFill>
                <a:srgbClr val="003366"/>
              </a:solidFill>
              <a:latin typeface="Arial" panose="020B0604020202020204" pitchFamily="34" charset="0"/>
            </a:endParaRPr>
          </a:p>
        </p:txBody>
      </p:sp>
      <p:pic>
        <p:nvPicPr>
          <p:cNvPr id="20484" name="Picture 6">
            <a:extLst>
              <a:ext uri="{FF2B5EF4-FFF2-40B4-BE49-F238E27FC236}">
                <a16:creationId xmlns:a16="http://schemas.microsoft.com/office/drawing/2014/main" id="{15D5B246-AFD4-1E07-0452-B9F86D1B3F83}"/>
              </a:ext>
            </a:extLst>
          </p:cNvPr>
          <p:cNvPicPr>
            <a:picLocks noChangeAspect="1"/>
          </p:cNvPicPr>
          <p:nvPr/>
        </p:nvPicPr>
        <p:blipFill>
          <a:blip r:embed="rId2">
            <a:extLst>
              <a:ext uri="{28A0092B-C50C-407E-A947-70E740481C1C}">
                <a14:useLocalDpi xmlns:a14="http://schemas.microsoft.com/office/drawing/2010/main" val="0"/>
              </a:ext>
            </a:extLst>
          </a:blip>
          <a:srcRect l="6097" t="13242" r="9756" b="9520"/>
          <a:stretch>
            <a:fillRect/>
          </a:stretch>
        </p:blipFill>
        <p:spPr bwMode="auto">
          <a:xfrm>
            <a:off x="1981200" y="215900"/>
            <a:ext cx="6400800" cy="626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ADFC82C6-53F8-9B4F-C89C-570CFFB3A487}"/>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1507" name="Slide Number Placeholder 5">
            <a:extLst>
              <a:ext uri="{FF2B5EF4-FFF2-40B4-BE49-F238E27FC236}">
                <a16:creationId xmlns:a16="http://schemas.microsoft.com/office/drawing/2014/main" id="{C2BD8DB7-A732-2C1A-B2AF-0255DB466B94}"/>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9326F7-BF3B-4720-B041-95EB3D351F1D}" type="slidenum">
              <a:rPr lang="en-US" altLang="en-US" sz="1400">
                <a:solidFill>
                  <a:srgbClr val="003366"/>
                </a:solidFill>
                <a:latin typeface="Arial" panose="020B0604020202020204" pitchFamily="34" charset="0"/>
              </a:rPr>
              <a:pPr/>
              <a:t>8</a:t>
            </a:fld>
            <a:endParaRPr lang="en-US" altLang="en-US" sz="1400">
              <a:solidFill>
                <a:srgbClr val="003366"/>
              </a:solidFill>
              <a:latin typeface="Arial" panose="020B0604020202020204" pitchFamily="34" charset="0"/>
            </a:endParaRPr>
          </a:p>
        </p:txBody>
      </p:sp>
      <p:pic>
        <p:nvPicPr>
          <p:cNvPr id="21508" name="Picture 4" descr="Fig01-03">
            <a:extLst>
              <a:ext uri="{FF2B5EF4-FFF2-40B4-BE49-F238E27FC236}">
                <a16:creationId xmlns:a16="http://schemas.microsoft.com/office/drawing/2014/main" id="{336C5C54-50CC-A37C-2E10-385921FE1D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000" t="3281" r="9000" b="13817"/>
          <a:stretch>
            <a:fillRect/>
          </a:stretch>
        </p:blipFill>
        <p:spPr>
          <a:xfrm>
            <a:off x="854075" y="990600"/>
            <a:ext cx="7832725" cy="546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9" name="Rectangle 8">
            <a:extLst>
              <a:ext uri="{FF2B5EF4-FFF2-40B4-BE49-F238E27FC236}">
                <a16:creationId xmlns:a16="http://schemas.microsoft.com/office/drawing/2014/main" id="{73CF3954-E4DE-F353-8718-201989BD14BD}"/>
              </a:ext>
            </a:extLst>
          </p:cNvPr>
          <p:cNvSpPr>
            <a:spLocks noGrp="1" noChangeArrowheads="1"/>
          </p:cNvSpPr>
          <p:nvPr>
            <p:ph type="title"/>
          </p:nvPr>
        </p:nvSpPr>
        <p:spPr/>
        <p:txBody>
          <a:bodyPr/>
          <a:lstStyle/>
          <a:p>
            <a:pPr eaLnBrk="1" hangingPunct="1"/>
            <a:r>
              <a:rPr lang="en-US" altLang="en-US" sz="3600"/>
              <a:t>Components of Information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3297DA2F-07FB-8E58-15E7-E94564C14F05}"/>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3366"/>
                </a:solidFill>
                <a:latin typeface="Arial" panose="020B0604020202020204" pitchFamily="34" charset="0"/>
              </a:rPr>
              <a:t>Loganathan R @HKBKCE</a:t>
            </a:r>
          </a:p>
        </p:txBody>
      </p:sp>
      <p:sp>
        <p:nvSpPr>
          <p:cNvPr id="22531" name="Slide Number Placeholder 5">
            <a:extLst>
              <a:ext uri="{FF2B5EF4-FFF2-40B4-BE49-F238E27FC236}">
                <a16:creationId xmlns:a16="http://schemas.microsoft.com/office/drawing/2014/main" id="{6C31BEC0-E9C4-D677-BF99-63CC962573B5}"/>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9A6093-71A0-4DCF-83F9-AE4FEBFC2381}" type="slidenum">
              <a:rPr lang="en-US" altLang="en-US" sz="1400">
                <a:solidFill>
                  <a:srgbClr val="003366"/>
                </a:solidFill>
                <a:latin typeface="Arial" panose="020B0604020202020204" pitchFamily="34" charset="0"/>
              </a:rPr>
              <a:pPr/>
              <a:t>9</a:t>
            </a:fld>
            <a:endParaRPr lang="en-US" altLang="en-US" sz="1400">
              <a:solidFill>
                <a:srgbClr val="003366"/>
              </a:solidFill>
              <a:latin typeface="Arial" panose="020B0604020202020204" pitchFamily="34" charset="0"/>
            </a:endParaRPr>
          </a:p>
        </p:txBody>
      </p:sp>
      <p:sp>
        <p:nvSpPr>
          <p:cNvPr id="22532" name="Rectangle 12">
            <a:extLst>
              <a:ext uri="{FF2B5EF4-FFF2-40B4-BE49-F238E27FC236}">
                <a16:creationId xmlns:a16="http://schemas.microsoft.com/office/drawing/2014/main" id="{D587D4FA-57DC-17C4-276C-AB0214050C1A}"/>
              </a:ext>
            </a:extLst>
          </p:cNvPr>
          <p:cNvSpPr>
            <a:spLocks noGrp="1" noChangeArrowheads="1"/>
          </p:cNvSpPr>
          <p:nvPr>
            <p:ph type="title"/>
          </p:nvPr>
        </p:nvSpPr>
        <p:spPr>
          <a:xfrm>
            <a:off x="685800" y="304800"/>
            <a:ext cx="8229600" cy="838200"/>
          </a:xfrm>
        </p:spPr>
        <p:txBody>
          <a:bodyPr/>
          <a:lstStyle/>
          <a:p>
            <a:pPr eaLnBrk="1" hangingPunct="1"/>
            <a:r>
              <a:rPr lang="en-US" altLang="en-US" sz="3600"/>
              <a:t>Critical Characteristics of Information</a:t>
            </a:r>
          </a:p>
        </p:txBody>
      </p:sp>
      <p:sp>
        <p:nvSpPr>
          <p:cNvPr id="22533" name="Rectangle 13">
            <a:extLst>
              <a:ext uri="{FF2B5EF4-FFF2-40B4-BE49-F238E27FC236}">
                <a16:creationId xmlns:a16="http://schemas.microsoft.com/office/drawing/2014/main" id="{0ED49B61-3FFD-8AE5-3909-1F65BEC3D6D3}"/>
              </a:ext>
            </a:extLst>
          </p:cNvPr>
          <p:cNvSpPr>
            <a:spLocks noGrp="1" noChangeArrowheads="1"/>
          </p:cNvSpPr>
          <p:nvPr>
            <p:ph type="body" idx="1"/>
          </p:nvPr>
        </p:nvSpPr>
        <p:spPr>
          <a:xfrm>
            <a:off x="685800" y="1171575"/>
            <a:ext cx="7924800" cy="5229225"/>
          </a:xfrm>
        </p:spPr>
        <p:txBody>
          <a:bodyPr/>
          <a:lstStyle/>
          <a:p>
            <a:pPr algn="just" eaLnBrk="1" hangingPunct="1">
              <a:spcBef>
                <a:spcPct val="30000"/>
              </a:spcBef>
            </a:pPr>
            <a:r>
              <a:rPr lang="en-US" altLang="en-US" sz="2800"/>
              <a:t>The value of information comes from the characteristics it possesses(Defined by CIA Triangle): </a:t>
            </a:r>
          </a:p>
          <a:p>
            <a:pPr lvl="1" algn="just" eaLnBrk="1" hangingPunct="1">
              <a:spcBef>
                <a:spcPct val="30000"/>
              </a:spcBef>
            </a:pPr>
            <a:r>
              <a:rPr lang="en-US" altLang="en-US" sz="2600"/>
              <a:t>Availability : Enables authorized users or computers to access information without interference or obstruction and to receive it in the required format</a:t>
            </a:r>
          </a:p>
          <a:p>
            <a:pPr lvl="1" algn="just" eaLnBrk="1" hangingPunct="1">
              <a:spcBef>
                <a:spcPct val="30000"/>
              </a:spcBef>
            </a:pPr>
            <a:r>
              <a:rPr lang="en-US" altLang="en-US" sz="2600"/>
              <a:t>Accuracy : When it is free from mistakes or errors and it has the value that user expects </a:t>
            </a:r>
            <a:r>
              <a:rPr lang="en-US" altLang="en-US" sz="1800"/>
              <a:t>[Bank Balance]</a:t>
            </a:r>
          </a:p>
          <a:p>
            <a:pPr lvl="1" algn="just" eaLnBrk="1" hangingPunct="1">
              <a:spcBef>
                <a:spcPct val="30000"/>
              </a:spcBef>
            </a:pPr>
            <a:r>
              <a:rPr lang="en-US" altLang="en-US" sz="2600"/>
              <a:t>Authenticity : The Quality or State of being genuine or Original, rather than a Reproduction or Fabrication </a:t>
            </a:r>
            <a:r>
              <a:rPr lang="en-US" altLang="en-US" sz="1800"/>
              <a:t>[Email spoofing]</a:t>
            </a:r>
          </a:p>
        </p:txBody>
      </p:sp>
    </p:spTree>
  </p:cSld>
  <p:clrMapOvr>
    <a:masterClrMapping/>
  </p:clrMapOvr>
</p:sld>
</file>

<file path=ppt/theme/theme1.xml><?xml version="1.0" encoding="utf-8"?>
<a:theme xmlns:a="http://schemas.openxmlformats.org/drawingml/2006/main" name="ch01 3">
  <a:themeElements>
    <a:clrScheme name="ch01 3.ppt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fontScheme name="ch01 3.ppt">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h01 3.ppt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ch01 3.ppt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ch01 3.ppt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ch01 3.ppt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ch01 3.ppt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ch01 3.ppt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Harris:Desktop Folder:ch01 3.ppt</Template>
  <TotalTime>665</TotalTime>
  <Words>3033</Words>
  <Application>Microsoft Office PowerPoint</Application>
  <PresentationFormat>On-screen Show (4:3)</PresentationFormat>
  <Paragraphs>287</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ch01 3</vt:lpstr>
      <vt:lpstr>PowerPoint Presentation</vt:lpstr>
      <vt:lpstr>Objectives</vt:lpstr>
      <vt:lpstr>Introduction</vt:lpstr>
      <vt:lpstr>The History of Information Security</vt:lpstr>
      <vt:lpstr>What is Security?</vt:lpstr>
      <vt:lpstr>What is Information Security?</vt:lpstr>
      <vt:lpstr>PowerPoint Presentation</vt:lpstr>
      <vt:lpstr>Components of Information Security</vt:lpstr>
      <vt:lpstr>Critical Characteristics of Information</vt:lpstr>
      <vt:lpstr>Critical Characteristics of Information Contd…</vt:lpstr>
      <vt:lpstr>PowerPoint Presentation</vt:lpstr>
      <vt:lpstr>Approaches to Information Security Implementation: Bottom-Up Approach</vt:lpstr>
      <vt:lpstr>Approaches to Information Security Implementation: Top-Down Approach</vt:lpstr>
      <vt:lpstr>Approaches to Information Security Implementation Contd…</vt:lpstr>
      <vt:lpstr>The Security Systems Development Life Cycle</vt:lpstr>
      <vt:lpstr>Phase 1:Investigation</vt:lpstr>
      <vt:lpstr>Phase 2:Analysis</vt:lpstr>
      <vt:lpstr>Phase 3:Logical Design  </vt:lpstr>
      <vt:lpstr>Phase 4:Physical Design</vt:lpstr>
      <vt:lpstr>Phase 5:Implementation</vt:lpstr>
      <vt:lpstr>Phase 6:Maintenance and Change</vt:lpstr>
      <vt:lpstr>Key Terms[Terminology] </vt:lpstr>
      <vt:lpstr>Key Terms[Terminology] </vt:lpstr>
      <vt:lpstr>Summary</vt:lpstr>
    </vt:vector>
  </TitlesOfParts>
  <Company>Argosy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Scott Harris</dc:creator>
  <cp:lastModifiedBy>Maxwell mwangi</cp:lastModifiedBy>
  <cp:revision>109</cp:revision>
  <cp:lastPrinted>2013-08-21T03:34:55Z</cp:lastPrinted>
  <dcterms:created xsi:type="dcterms:W3CDTF">2004-11-16T16:24:31Z</dcterms:created>
  <dcterms:modified xsi:type="dcterms:W3CDTF">2023-03-28T11:26:32Z</dcterms:modified>
</cp:coreProperties>
</file>