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3" r:id="rId8"/>
    <p:sldId id="264" r:id="rId9"/>
    <p:sldId id="271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7" autoAdjust="0"/>
  </p:normalViewPr>
  <p:slideViewPr>
    <p:cSldViewPr showGuides="1">
      <p:cViewPr varScale="1">
        <p:scale>
          <a:sx n="83" d="100"/>
          <a:sy n="83" d="100"/>
        </p:scale>
        <p:origin x="1450" y="72"/>
      </p:cViewPr>
      <p:guideLst>
        <p:guide orient="horz" pos="2160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94E0-7C77-4587-A4C9-9BD716EB62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F233-D49C-4427-BEF0-9EA90D2CA7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94E0-7C77-4587-A4C9-9BD716EB62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F233-D49C-4427-BEF0-9EA90D2CA7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94E0-7C77-4587-A4C9-9BD716EB62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F233-D49C-4427-BEF0-9EA90D2CA7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94E0-7C77-4587-A4C9-9BD716EB62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F233-D49C-4427-BEF0-9EA90D2CA7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94E0-7C77-4587-A4C9-9BD716EB62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F233-D49C-4427-BEF0-9EA90D2CA7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94E0-7C77-4587-A4C9-9BD716EB625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F233-D49C-4427-BEF0-9EA90D2CA7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94E0-7C77-4587-A4C9-9BD716EB625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F233-D49C-4427-BEF0-9EA90D2CA7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94E0-7C77-4587-A4C9-9BD716EB625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F233-D49C-4427-BEF0-9EA90D2CA7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94E0-7C77-4587-A4C9-9BD716EB625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F233-D49C-4427-BEF0-9EA90D2CA7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94E0-7C77-4587-A4C9-9BD716EB625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F233-D49C-4427-BEF0-9EA90D2CA7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94E0-7C77-4587-A4C9-9BD716EB625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F233-D49C-4427-BEF0-9EA90D2CA7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594E0-7C77-4587-A4C9-9BD716EB62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F233-D49C-4427-BEF0-9EA90D2CA73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owerpoint-cov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5993" y="0"/>
            <a:ext cx="929598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362200"/>
            <a:ext cx="7772400" cy="1470025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sym typeface="+mn-ea"/>
              </a:rPr>
              <a:t>Elevate your Workflow with </a:t>
            </a:r>
            <a:r>
              <a:rPr lang="en-US" dirty="0" err="1">
                <a:sym typeface="+mn-ea"/>
              </a:rPr>
              <a:t>Tattiana</a:t>
            </a:r>
            <a:r>
              <a:rPr lang="en-US" dirty="0">
                <a:sym typeface="+mn-ea"/>
              </a:rPr>
              <a:t>: The Artificial Intelligence Virtual Assistant Of Tomorrow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876800"/>
            <a:ext cx="6400800" cy="1752600"/>
          </a:xfrm>
        </p:spPr>
        <p:txBody>
          <a:bodyPr/>
          <a:lstStyle/>
          <a:p>
            <a:pPr algn="r"/>
            <a:r>
              <a:rPr lang="en-US" dirty="0">
                <a:sym typeface="+mn-ea"/>
              </a:rPr>
              <a:t>Maxwell Muthui Mwangi </a:t>
            </a:r>
            <a:endParaRPr lang="en-US" dirty="0"/>
          </a:p>
          <a:p>
            <a:pPr algn="r"/>
            <a:r>
              <a:rPr lang="en-US" dirty="0">
                <a:sym typeface="+mn-ea"/>
              </a:rPr>
              <a:t>BSCIT-05-0039/2021</a:t>
            </a:r>
            <a:endParaRPr lang="en-US" dirty="0"/>
          </a:p>
          <a:p>
            <a:pPr algn="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Introduction/background 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419601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Modern workflows are becoming increasingly complex, leading to inefficiencies and decreased productivity.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There’s a growing need for intelligent systems that can streamline tasks and enhance decision-making processes.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Solution: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Tattiana AI is designed as an advanced virtual assistant powered by artificial intelligence, tailored to optimize workflow management.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It integrates with various tools and systems to automate tasks, improve communication, and provide real-time insights.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7" name="Content Placeholder 3" descr="powerpoint-foot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" y="5867401"/>
            <a:ext cx="9257946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Statement of problem 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419601"/>
          </a:xfrm>
        </p:spPr>
        <p:txBody>
          <a:bodyPr>
            <a:normAutofit fontScale="30000"/>
          </a:bodyPr>
          <a:lstStyle/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Unveiling the Challenges in AI Integration for Enhanced Organizational Efficiency</a:t>
            </a:r>
            <a:endParaRPr lang="en-US" sz="5000" dirty="0">
              <a:effectLst/>
              <a:latin typeface="Calibri" panose="020F050202020403020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335" dirty="0"/>
              <a:t>Organizations struggle with fragmented AI adoption, leading to inefficient workflows, poor resource allocation, and subpar decision-making.</a:t>
            </a:r>
            <a:endParaRPr lang="en-US" sz="5335" dirty="0"/>
          </a:p>
          <a:p>
            <a:pPr marL="0" indent="0">
              <a:buNone/>
            </a:pPr>
            <a:r>
              <a:rPr lang="en-US" sz="5335" dirty="0"/>
              <a:t>The rise in cyberattacks (+67% over five years) emphasizes the need for robust fraud detection.</a:t>
            </a:r>
            <a:endParaRPr lang="en-US" sz="5335" dirty="0"/>
          </a:p>
          <a:p>
            <a:pPr marL="0" indent="0">
              <a:buNone/>
            </a:pPr>
            <a:r>
              <a:rPr lang="en-US" sz="5335" dirty="0"/>
              <a:t>Lack of personalized experiences affects both employee retention and customer loyalty.</a:t>
            </a:r>
            <a:endParaRPr lang="en-US" sz="5335" dirty="0"/>
          </a:p>
          <a:p>
            <a:endParaRPr lang="en-US" sz="5335" dirty="0"/>
          </a:p>
          <a:p>
            <a:r>
              <a:rPr lang="en-US" sz="5335" dirty="0"/>
              <a:t>Opportunity:</a:t>
            </a:r>
            <a:endParaRPr lang="en-US" sz="5335" dirty="0"/>
          </a:p>
          <a:p>
            <a:pPr marL="0" indent="0">
              <a:buNone/>
            </a:pPr>
            <a:r>
              <a:rPr lang="en-US" sz="5335" dirty="0"/>
              <a:t>Businesses offering personalized experiences see a 10-30% revenue increase and higher customer retention.</a:t>
            </a:r>
            <a:endParaRPr lang="en-US" sz="5335" dirty="0"/>
          </a:p>
          <a:p>
            <a:pPr marL="0" indent="0">
              <a:buNone/>
            </a:pPr>
            <a:endParaRPr lang="en-US" sz="5335" dirty="0"/>
          </a:p>
          <a:p>
            <a:r>
              <a:rPr lang="en-US" sz="5335" dirty="0"/>
              <a:t>Research Focus:</a:t>
            </a:r>
            <a:endParaRPr lang="en-US" sz="5335" dirty="0"/>
          </a:p>
          <a:p>
            <a:pPr marL="0" indent="0">
              <a:buNone/>
            </a:pPr>
            <a:r>
              <a:rPr lang="en-US" sz="5335" dirty="0"/>
              <a:t>This study explores how Tattiana AI, a unified AI platform, can overcome these challenges, driving operational excellence and innovation in the digital age.</a:t>
            </a:r>
            <a:endParaRPr lang="en-US" sz="5335" dirty="0"/>
          </a:p>
          <a:p>
            <a:endParaRPr lang="en-US" sz="5335" dirty="0"/>
          </a:p>
        </p:txBody>
      </p:sp>
      <p:pic>
        <p:nvPicPr>
          <p:cNvPr id="7" name="Content Placeholder 3" descr="powerpoint-foot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" y="5867401"/>
            <a:ext cx="9257946" cy="990600"/>
          </a:xfrm>
          <a:prstGeom prst="rect">
            <a:avLst/>
          </a:prstGeom>
        </p:spPr>
      </p:pic>
      <p:pic>
        <p:nvPicPr>
          <p:cNvPr id="3" name="Picture 2" descr="HD-wallpaper-artificial-intelligence-background-vectors-stock-psd-vis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5035678"/>
            <a:ext cx="1246027" cy="8317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Solutions 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419601"/>
          </a:xfrm>
        </p:spPr>
        <p:txBody>
          <a:bodyPr>
            <a:normAutofit fontScale="50000"/>
          </a:bodyPr>
          <a:lstStyle/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Leveraging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Tattiana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 AI for Organizational Enhancement</a:t>
            </a:r>
            <a:endParaRPr lang="en-US" sz="2800" dirty="0">
              <a:effectLst/>
              <a:latin typeface="Calibri" panose="020F050202020403020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/>
              <a:t>Objective: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Utilize Tattiana AI to tackle AI integration and personalization challenges within organizations.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Approach: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Focus on developing strategies and frameworks for seamless integration and personalized efficiency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Key Features: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Workflow Optimization &amp; Automation: Streamlines processes and tasks.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Personalized Experiences: Delivers insights and recommendations tailored to individual needs using advanced algorithms and predictive analytics.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Competitive Advantage: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Unified AI Platform: Tattiana AI excels in continuous improvement, positioning organizations for innovation, growth, and competitiveness in the digital age.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7" name="Content Placeholder 3" descr="powerpoint-foot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" y="5867401"/>
            <a:ext cx="9257946" cy="990600"/>
          </a:xfrm>
          <a:prstGeom prst="rect">
            <a:avLst/>
          </a:prstGeom>
        </p:spPr>
      </p:pic>
      <p:pic>
        <p:nvPicPr>
          <p:cNvPr id="3" name="Picture 2" descr="istockphoto-531861190-612x6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890" y="5059045"/>
            <a:ext cx="1344930" cy="8966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Objectives (general and specific)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419601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en-US" sz="15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General Objective: </a:t>
            </a:r>
            <a:r>
              <a:rPr lang="en-US" sz="15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- </a:t>
            </a:r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To develop and assess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Tattiana</a:t>
            </a:r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AI, an AI-based system for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Ballershopke</a:t>
            </a:r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, an IT company in Kenya, aimed at enhancing organizational efficiency and productivity.</a:t>
            </a:r>
            <a:endParaRPr lang="en-US" sz="1500" dirty="0">
              <a:effectLst/>
              <a:latin typeface="Calibri" panose="020F050202020403020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 Specific Objectives:</a:t>
            </a:r>
            <a:endParaRPr lang="en-US" sz="1500" b="1" dirty="0">
              <a:effectLst/>
              <a:latin typeface="Calibri" panose="020F050202020403020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1. </a:t>
            </a:r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To develop the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Tattiana</a:t>
            </a:r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Content Moderation system for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Ballershopke</a:t>
            </a:r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. </a:t>
            </a:r>
            <a:endParaRPr lang="en-US" sz="1500" dirty="0">
              <a:effectLst/>
              <a:latin typeface="Calibri" panose="020F050202020403020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2. </a:t>
            </a:r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To develop the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Tattiana</a:t>
            </a:r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Language Translation system for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Ballershopke</a:t>
            </a:r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.    </a:t>
            </a:r>
            <a:endParaRPr lang="en-US" sz="1500" dirty="0">
              <a:effectLst/>
              <a:latin typeface="Calibri" panose="020F050202020403020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3. </a:t>
            </a:r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To develop the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Tattiana</a:t>
            </a:r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Sentiment Analysis system for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Ballershopke</a:t>
            </a:r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sz="1500" dirty="0">
              <a:effectLst/>
              <a:latin typeface="Calibri" panose="020F050202020403020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4. </a:t>
            </a:r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To develop the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Tattiana</a:t>
            </a:r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NLP Chat-bot system for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Ballershopke</a:t>
            </a:r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sz="1500" dirty="0">
              <a:effectLst/>
              <a:latin typeface="Calibri" panose="020F050202020403020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5. </a:t>
            </a:r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To evaluate the impact of the AI system on streamlining operational workflows within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Ballershopke</a:t>
            </a:r>
            <a:r>
              <a:rPr lang="en-US" sz="15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sz="1500" dirty="0">
              <a:effectLst/>
              <a:latin typeface="Calibri" panose="020F050202020403020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sz="1500" dirty="0"/>
          </a:p>
          <a:p>
            <a:endParaRPr lang="en-US" sz="500" dirty="0"/>
          </a:p>
        </p:txBody>
      </p:sp>
      <p:pic>
        <p:nvPicPr>
          <p:cNvPr id="7" name="Content Placeholder 3" descr="powerpoint-foot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" y="5867401"/>
            <a:ext cx="9257946" cy="990600"/>
          </a:xfrm>
          <a:prstGeom prst="rect">
            <a:avLst/>
          </a:prstGeom>
        </p:spPr>
      </p:pic>
      <p:pic>
        <p:nvPicPr>
          <p:cNvPr id="3" name="Picture 2" descr="360_F_306869032_RwjqPEl9vNcDWuU2Z8V6RekNnIbdBhu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810000"/>
            <a:ext cx="1927860" cy="7192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Literature review : Tattiana AI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4196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300" b="1" dirty="0"/>
              <a:t>Overview of AI in Organizations: </a:t>
            </a:r>
            <a:r>
              <a:rPr lang="en-US" sz="1300" dirty="0"/>
              <a:t>Importance of AI integration for competitive advantage.</a:t>
            </a:r>
            <a:endParaRPr lang="en-US" sz="1300" dirty="0"/>
          </a:p>
          <a:p>
            <a:pPr marL="0" indent="0" algn="ctr">
              <a:buNone/>
            </a:pPr>
            <a:endParaRPr lang="en-US" sz="1300" dirty="0"/>
          </a:p>
          <a:p>
            <a:pPr algn="ctr"/>
            <a:r>
              <a:rPr lang="en-US" sz="1300" b="1" dirty="0"/>
              <a:t>Existing AI Solutions: Comparative Analysis:</a:t>
            </a:r>
            <a:endParaRPr lang="en-US" sz="1300" b="1" dirty="0"/>
          </a:p>
          <a:p>
            <a:pPr marL="0" indent="0" algn="ctr">
              <a:buNone/>
            </a:pPr>
            <a:r>
              <a:rPr lang="en-US" sz="1300" dirty="0"/>
              <a:t>Microsoft Azure AI, IBM Watson, Google Cloud AI, AWS AI and their Strengths and weaknesses relevant to Tattiana AI.</a:t>
            </a:r>
            <a:endParaRPr lang="en-US" sz="1300" dirty="0"/>
          </a:p>
          <a:p>
            <a:pPr algn="ctr"/>
            <a:endParaRPr lang="en-US" sz="1300" dirty="0"/>
          </a:p>
          <a:p>
            <a:pPr algn="ctr"/>
            <a:r>
              <a:rPr lang="en-US" sz="1300" b="1" dirty="0"/>
              <a:t>Tattiana AI Features</a:t>
            </a:r>
            <a:endParaRPr lang="en-US" sz="1300" b="1" dirty="0"/>
          </a:p>
          <a:p>
            <a:pPr marL="0" marR="0" indent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3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Tattiana</a:t>
            </a:r>
            <a:r>
              <a:rPr lang="en-US" sz="13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Content Moderation system</a:t>
            </a:r>
            <a:endParaRPr lang="en-US" sz="13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indent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Tattiana</a:t>
            </a:r>
            <a:r>
              <a:rPr lang="en-US" sz="13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Language Translation system </a:t>
            </a:r>
            <a:endParaRPr lang="en-US" sz="1300" dirty="0">
              <a:effectLst/>
              <a:latin typeface="Calibri" panose="020F050202020403020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Tattiana</a:t>
            </a:r>
            <a:r>
              <a:rPr lang="en-US" sz="13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Sentiment Analysis system </a:t>
            </a:r>
            <a:endParaRPr lang="en-US" sz="13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indent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3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To develop the </a:t>
            </a:r>
            <a:r>
              <a:rPr lang="en-US" sz="13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Tattiana</a:t>
            </a:r>
            <a:r>
              <a:rPr lang="en-US" sz="13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NLP Chat-bot system </a:t>
            </a:r>
            <a:endParaRPr lang="en-US" sz="13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indent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          </a:t>
            </a:r>
            <a:r>
              <a:rPr lang="en-US" sz="1300" b="1" dirty="0"/>
              <a:t>Impact and Gaps</a:t>
            </a:r>
            <a:endParaRPr lang="en-US" sz="1300" b="1" dirty="0"/>
          </a:p>
          <a:p>
            <a:pPr marL="0" indent="0" algn="ctr">
              <a:buNone/>
            </a:pPr>
            <a:r>
              <a:rPr lang="en-US" sz="1300" dirty="0"/>
              <a:t>Impact: Case studies show improvements in efficiency and decision-making.</a:t>
            </a:r>
            <a:endParaRPr lang="en-US" sz="1300" dirty="0"/>
          </a:p>
          <a:p>
            <a:pPr marL="0" indent="0" algn="ctr">
              <a:buNone/>
            </a:pPr>
            <a:r>
              <a:rPr lang="en-US" sz="1300" dirty="0"/>
              <a:t>Gaps: Need for empirical research on Tattiana AI’s contributions.</a:t>
            </a:r>
            <a:endParaRPr lang="en-US" sz="1300" dirty="0"/>
          </a:p>
          <a:p>
            <a:pPr marL="0" indent="0" algn="ctr">
              <a:buNone/>
            </a:pPr>
            <a:endParaRPr lang="en-US" sz="1300" dirty="0"/>
          </a:p>
          <a:p>
            <a:pPr algn="ctr"/>
            <a:r>
              <a:rPr lang="en-US" sz="1300" b="1" dirty="0"/>
              <a:t>Future Directions: </a:t>
            </a:r>
            <a:r>
              <a:rPr lang="en-US" sz="1300" dirty="0"/>
              <a:t>Explore advancements and long-term impacts of Tattiana AI.</a:t>
            </a:r>
            <a:endParaRPr lang="en-US" sz="1300" dirty="0"/>
          </a:p>
        </p:txBody>
      </p:sp>
      <p:pic>
        <p:nvPicPr>
          <p:cNvPr id="7" name="Content Placeholder 3" descr="powerpoint-foot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" y="5867401"/>
            <a:ext cx="9257946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System methodology &amp; Analysis and Design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419601"/>
          </a:xfrm>
        </p:spPr>
        <p:txBody>
          <a:bodyPr>
            <a:normAutofit fontScale="40000"/>
          </a:bodyPr>
          <a:lstStyle/>
          <a:p>
            <a:r>
              <a:rPr lang="en-US" sz="2800" b="1" dirty="0"/>
              <a:t>1. System Methodology</a:t>
            </a:r>
            <a:endParaRPr lang="en-US" sz="2800" b="1" dirty="0"/>
          </a:p>
          <a:p>
            <a:r>
              <a:rPr lang="en-US" sz="2800" b="1" dirty="0"/>
              <a:t>Agile Development: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Iterative and incremental approach to enhance flexibility and responsiveness.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Continuous feedback loops for rapid adaptation to user needs.</a:t>
            </a:r>
            <a:endParaRPr lang="en-US" sz="2800" dirty="0"/>
          </a:p>
          <a:p>
            <a:r>
              <a:rPr lang="en-US" sz="2800" b="1" dirty="0"/>
              <a:t>User-Centered Design: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Focus on user experience throughout the development process.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Engages stakeholders for insights and requirements gathering.</a:t>
            </a:r>
            <a:endParaRPr lang="en-US" sz="2800" dirty="0"/>
          </a:p>
          <a:p>
            <a:r>
              <a:rPr lang="en-US" sz="2800" b="1" dirty="0"/>
              <a:t>2. Analysis</a:t>
            </a:r>
            <a:endParaRPr lang="en-US" sz="2800" b="1" dirty="0"/>
          </a:p>
          <a:p>
            <a:r>
              <a:rPr lang="en-US" sz="2800" b="1" dirty="0"/>
              <a:t>Requirements Elicitation: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Conducting surveys and interviews to gather functional and non-functional requirements.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Analyzing organizational challenges to align Tattiana AI features with user needs.</a:t>
            </a:r>
            <a:endParaRPr lang="en-US" sz="2800" dirty="0"/>
          </a:p>
          <a:p>
            <a:r>
              <a:rPr lang="en-US" sz="2800" b="1" dirty="0"/>
              <a:t>Feasibility Study: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Assessing technical, economic, and operational feasibility of Tattiana AI implementation.</a:t>
            </a:r>
            <a:endParaRPr lang="en-US" sz="2800" dirty="0"/>
          </a:p>
          <a:p>
            <a:r>
              <a:rPr lang="en-US" sz="2800" b="1" dirty="0"/>
              <a:t>3. Design</a:t>
            </a:r>
            <a:endParaRPr lang="en-US" sz="2800" b="1" dirty="0"/>
          </a:p>
          <a:p>
            <a:r>
              <a:rPr lang="en-US" sz="2800" b="1" dirty="0"/>
              <a:t>System Architecture: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Designing a modular architecture for scalability and maintainability.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Integrating AI components for seamless functionality.</a:t>
            </a:r>
            <a:endParaRPr lang="en-US" sz="2800" dirty="0"/>
          </a:p>
          <a:p>
            <a:r>
              <a:rPr lang="en-US" sz="2800" b="1" dirty="0"/>
              <a:t>User Interface (UI) Design: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Creating intuitive and user-friendly interfaces using design principles.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Ensuring accessibility and responsiveness across devices.</a:t>
            </a:r>
            <a:endParaRPr lang="en-US" sz="2800" dirty="0"/>
          </a:p>
        </p:txBody>
      </p:sp>
      <p:pic>
        <p:nvPicPr>
          <p:cNvPr id="7" name="Content Placeholder 3" descr="powerpoint-foot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" y="5867401"/>
            <a:ext cx="9257946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lstStyle/>
          <a:p>
            <a:pPr marL="0" marR="0" indent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40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Arora, S., &amp; Rahman, Z. (2017). Information technology capability as competitive advantage in emerging markets: Evidence from India. International Journal of Emerging Markets, 12(3), 447-463.</a:t>
            </a:r>
            <a:endParaRPr lang="en-US" sz="4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40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Avolio, B. J., &amp; Bass, B. M. (2002). Developing potential across a full range of leadership: Cases on transactional and transformational leadership. Lawrence Erlbaum Associates.</a:t>
            </a:r>
            <a:endParaRPr lang="en-US" sz="4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40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Baker, J. (2012). The technology–organization–environment framework. In Information Systems Theory (pp. 231-245). Springer.</a:t>
            </a:r>
            <a:endParaRPr lang="en-US" sz="4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40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Barney, J. (1991). Firm resources and sustained competitive advantage. Journal of Management, 17(1), 99-120.</a:t>
            </a:r>
            <a:endParaRPr lang="en-US" sz="4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4000" kern="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Barocas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, S., &amp;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Selbst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, A. D. (2016). Big Data's disparate impact. California Law Review, 104(3), 671-732.</a:t>
            </a:r>
            <a:endParaRPr lang="en-US" sz="4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40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Bostrom, R. P., &amp; Heinen, J. S. (1977). MIS problems and failures: A socio-technical perspective. Part I: The causes. MIS Quarterly, 1(3), 17-32.</a:t>
            </a:r>
            <a:endParaRPr lang="en-US" sz="4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40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Brynjolfsson, E., &amp;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Hitt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, L. M. (2000). Beyond computation: Information technology, organizational transformation and business performance. Journal of Economic Perspectives, 14(4), 23-48.</a:t>
            </a:r>
            <a:endParaRPr lang="en-US" sz="4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40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Brynjolfsson, E., &amp; McAfee, A. (2014). The second machine age: Work, progress, and prosperity in a time of brilliant technologies. WW Norton &amp; Company.</a:t>
            </a:r>
            <a:endParaRPr lang="en-US" sz="4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40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Brynjolfsson, E., &amp; McAfee, A. (2017). The business of artificial intelligence: What it can—and cannot—do for your organization. Harvard Business Review.</a:t>
            </a:r>
            <a:endParaRPr lang="en-US" sz="4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4000" kern="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Bughin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, J., Hazan, E., Ramaswamy, S., Chui, M.,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Allas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, T.,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Dahlström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, P., ... &amp; Henke, N. (2018). Notes from the AI frontier: Modeling the impact of AI on the world economy. McKinsey Global Institute.</a:t>
            </a:r>
            <a:endParaRPr lang="en-US" sz="4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4000" kern="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Bughin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, J., </a:t>
            </a:r>
            <a:r>
              <a:rPr lang="en-US" sz="4000" kern="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Seong</a:t>
            </a:r>
            <a:r>
              <a:rPr lang="en-US" sz="40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, J., Manyika, J., Chui, M., &amp; Joshi, R. (2019). Notes from the AI frontier: Tackling Europe’s gap in digital and AI. McKinsey Global Institute.</a:t>
            </a:r>
            <a:endParaRPr lang="en-US" sz="4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40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Campbell, D. T., &amp; Stanley, J. C. (1963). Experimental and quasi-experimental designs for research. Houghton Mifflin Company.</a:t>
            </a:r>
            <a:endParaRPr lang="en-US" sz="4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40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Chen, L., &amp; Wang, Y. (2018). User experience in AI-driven systems: A literature review. International Journal of Human-Computer Interaction, 34(3), 321-335.</a:t>
            </a:r>
            <a:endParaRPr lang="en-US" sz="4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40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Clegg, C. W. (2000). Sociotechnical principles for system design. Applied Ergonomics, 31(5), 463-477.</a:t>
            </a:r>
            <a:endParaRPr lang="en-US" sz="4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4000"/>
          </a:p>
        </p:txBody>
      </p:sp>
      <p:pic>
        <p:nvPicPr>
          <p:cNvPr id="7" name="Content Placeholder 3" descr="powerpoint-foot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" y="5867401"/>
            <a:ext cx="9257946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1219200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60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END </a:t>
            </a:r>
            <a:endParaRPr lang="en-US" sz="2800" dirty="0"/>
          </a:p>
        </p:txBody>
      </p:sp>
      <p:pic>
        <p:nvPicPr>
          <p:cNvPr id="7" name="Content Placeholder 3" descr="powerpoint-foot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" y="5867401"/>
            <a:ext cx="9257946" cy="990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6409</Words>
  <Application>WPS Presentation</Application>
  <PresentationFormat>On-screen Show (4:3)</PresentationFormat>
  <Paragraphs>120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等线</vt:lpstr>
      <vt:lpstr>Calibri</vt:lpstr>
      <vt:lpstr>Microsoft YaHei</vt:lpstr>
      <vt:lpstr>Arial Unicode MS</vt:lpstr>
      <vt:lpstr>Office Theme</vt:lpstr>
      <vt:lpstr>Elevate your Workflow with Tattiana: The Artificial Intelligence Virtual Assistant Of Tomorrow</vt:lpstr>
      <vt:lpstr>Introduction/background </vt:lpstr>
      <vt:lpstr>Statement of problem </vt:lpstr>
      <vt:lpstr>Proposed solutions </vt:lpstr>
      <vt:lpstr>Objectives (general and specific)</vt:lpstr>
      <vt:lpstr>Literature review : Tattiana AI</vt:lpstr>
      <vt:lpstr>System methodology &amp; Analysis and Design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gitonga.ruchiami</dc:creator>
  <cp:lastModifiedBy>ballershopke</cp:lastModifiedBy>
  <cp:revision>8</cp:revision>
  <dcterms:created xsi:type="dcterms:W3CDTF">2015-02-23T06:25:00Z</dcterms:created>
  <dcterms:modified xsi:type="dcterms:W3CDTF">2024-08-15T08:30:08Z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DA8D41C3F9E6479DBAE09258F4A72A83_12</vt:lpwstr>
  </property>
  <property fmtid="{D5CDD505-2E9C-101B-9397-08002B2CF9AE}" pid="3" name="KSOProductBuildVer">
    <vt:lpwstr>1033-12.2.0.17545</vt:lpwstr>
  </property>
</Properties>
</file>