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12192000"/>
  <p:notesSz cx="6858000" cy="9144000"/>
  <p:embeddedFontLst>
    <p:embeddedFont>
      <p:font typeface="Century Gothic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g9mbOwFMk1kQ5U8AhirVfrWbhm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12764A-1925-4058-B45C-9E39159E7603}">
  <a:tblStyle styleId="{0B12764A-1925-4058-B45C-9E39159E760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enturyGothic-bold.fntdata"/><Relationship Id="rId27" Type="http://schemas.openxmlformats.org/officeDocument/2006/relationships/font" Target="fonts/CenturyGothi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2"/>
          <p:cNvSpPr txBox="1"/>
          <p:nvPr>
            <p:ph type="title"/>
          </p:nvPr>
        </p:nvSpPr>
        <p:spPr>
          <a:xfrm>
            <a:off x="9296400" y="603504"/>
            <a:ext cx="243230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/>
          <p:nvPr>
            <p:ph idx="2" type="pic"/>
          </p:nvPr>
        </p:nvSpPr>
        <p:spPr>
          <a:xfrm>
            <a:off x="228599" y="237744"/>
            <a:ext cx="8531352" cy="6382512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91" name="Google Shape;91;p32"/>
          <p:cNvSpPr txBox="1"/>
          <p:nvPr>
            <p:ph idx="1" type="body"/>
          </p:nvPr>
        </p:nvSpPr>
        <p:spPr>
          <a:xfrm>
            <a:off x="9296400" y="2286000"/>
            <a:ext cx="2432304" cy="3502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32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2"/>
          <p:cNvSpPr txBox="1"/>
          <p:nvPr>
            <p:ph idx="12" type="sldNum"/>
          </p:nvPr>
        </p:nvSpPr>
        <p:spPr>
          <a:xfrm>
            <a:off x="10396728" y="6227064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32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3"/>
          <p:cNvSpPr txBox="1"/>
          <p:nvPr>
            <p:ph idx="1" type="body"/>
          </p:nvPr>
        </p:nvSpPr>
        <p:spPr>
          <a:xfrm rot="5400000">
            <a:off x="4130040" y="-960120"/>
            <a:ext cx="393192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9" name="Google Shape;99;p33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3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4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5" name="Google Shape;105;p34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4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4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4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4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24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24" name="Google Shape;24;p24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24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24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24"/>
          <p:cNvSpPr txBox="1"/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b="0"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" type="subTitle"/>
          </p:nvPr>
        </p:nvSpPr>
        <p:spPr>
          <a:xfrm>
            <a:off x="1562100" y="4682062"/>
            <a:ext cx="9070848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24"/>
          <p:cNvSpPr txBox="1"/>
          <p:nvPr>
            <p:ph idx="10" type="dt"/>
          </p:nvPr>
        </p:nvSpPr>
        <p:spPr>
          <a:xfrm>
            <a:off x="5318760" y="1341255"/>
            <a:ext cx="1554480" cy="527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8606919" y="5212080"/>
            <a:ext cx="21118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rgbClr val="E1DBC9"/>
            </a:gs>
            <a:gs pos="77000">
              <a:srgbClr val="C8C1B0"/>
            </a:gs>
            <a:gs pos="100000">
              <a:srgbClr val="C0BAAA"/>
            </a:gs>
          </a:gsLst>
          <a:lin ang="5400000" scaled="0"/>
        </a:gra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6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6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6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26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44" name="Google Shape;44;p26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26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26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7" name="Google Shape;47;p26"/>
          <p:cNvSpPr txBox="1"/>
          <p:nvPr>
            <p:ph type="title"/>
          </p:nvPr>
        </p:nvSpPr>
        <p:spPr>
          <a:xfrm>
            <a:off x="1563623" y="2094309"/>
            <a:ext cx="9070848" cy="25877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entury Gothic"/>
              <a:buNone/>
              <a:defRPr sz="72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1563624" y="4682062"/>
            <a:ext cx="907084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26"/>
          <p:cNvSpPr txBox="1"/>
          <p:nvPr>
            <p:ph idx="10" type="dt"/>
          </p:nvPr>
        </p:nvSpPr>
        <p:spPr>
          <a:xfrm>
            <a:off x="5321808" y="1344502"/>
            <a:ext cx="1554480" cy="530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6"/>
          <p:cNvSpPr txBox="1"/>
          <p:nvPr>
            <p:ph idx="11" type="ftr"/>
          </p:nvPr>
        </p:nvSpPr>
        <p:spPr>
          <a:xfrm>
            <a:off x="1453553" y="5211060"/>
            <a:ext cx="590702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8604504" y="5211060"/>
            <a:ext cx="21122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" type="body"/>
          </p:nvPr>
        </p:nvSpPr>
        <p:spPr>
          <a:xfrm>
            <a:off x="106680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5" name="Google Shape;55;p27"/>
          <p:cNvSpPr txBox="1"/>
          <p:nvPr>
            <p:ph idx="2" type="body"/>
          </p:nvPr>
        </p:nvSpPr>
        <p:spPr>
          <a:xfrm>
            <a:off x="6370320" y="2103120"/>
            <a:ext cx="475488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56" name="Google Shape;56;p27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7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8"/>
          <p:cNvSpPr txBox="1"/>
          <p:nvPr>
            <p:ph idx="1" type="body"/>
          </p:nvPr>
        </p:nvSpPr>
        <p:spPr>
          <a:xfrm>
            <a:off x="106984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8"/>
          <p:cNvSpPr txBox="1"/>
          <p:nvPr>
            <p:ph idx="2" type="body"/>
          </p:nvPr>
        </p:nvSpPr>
        <p:spPr>
          <a:xfrm>
            <a:off x="1069848" y="2755898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3" name="Google Shape;63;p28"/>
          <p:cNvSpPr txBox="1"/>
          <p:nvPr>
            <p:ph idx="3" type="body"/>
          </p:nvPr>
        </p:nvSpPr>
        <p:spPr>
          <a:xfrm>
            <a:off x="6373368" y="2074334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0" sz="19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8"/>
          <p:cNvSpPr txBox="1"/>
          <p:nvPr>
            <p:ph idx="4" type="body"/>
          </p:nvPr>
        </p:nvSpPr>
        <p:spPr>
          <a:xfrm>
            <a:off x="6373368" y="2756581"/>
            <a:ext cx="475488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1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1"/>
          <p:cNvSpPr txBox="1"/>
          <p:nvPr>
            <p:ph type="title"/>
          </p:nvPr>
        </p:nvSpPr>
        <p:spPr>
          <a:xfrm>
            <a:off x="9296400" y="607392"/>
            <a:ext cx="243078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entury Gothic"/>
              <a:buNone/>
              <a:defRPr b="0" sz="2800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" type="body"/>
          </p:nvPr>
        </p:nvSpPr>
        <p:spPr>
          <a:xfrm>
            <a:off x="685800" y="609600"/>
            <a:ext cx="7772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2" name="Google Shape;82;p31"/>
          <p:cNvSpPr txBox="1"/>
          <p:nvPr>
            <p:ph idx="2" type="body"/>
          </p:nvPr>
        </p:nvSpPr>
        <p:spPr>
          <a:xfrm>
            <a:off x="9296400" y="2286000"/>
            <a:ext cx="243078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31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1"/>
          <p:cNvSpPr txBox="1"/>
          <p:nvPr>
            <p:ph idx="12" type="sldNum"/>
          </p:nvPr>
        </p:nvSpPr>
        <p:spPr>
          <a:xfrm>
            <a:off x="10393677" y="622300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3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cap="sq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2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i="0" sz="4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2"/>
          <p:cNvSpPr txBox="1"/>
          <p:nvPr>
            <p:ph idx="1" type="body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Garamond"/>
              <a:buChar char="◦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Garamond"/>
              <a:buChar char="◦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0" type="dt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1" type="ftr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2" type="sldNum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6" name="Google Shape;116;p1"/>
          <p:cNvGrpSpPr/>
          <p:nvPr/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17" name="Google Shape;117;p1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1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20" name="Google Shape;12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1"/>
          <p:cNvSpPr txBox="1"/>
          <p:nvPr>
            <p:ph type="title"/>
          </p:nvPr>
        </p:nvSpPr>
        <p:spPr>
          <a:xfrm>
            <a:off x="4365356" y="810275"/>
            <a:ext cx="7020747" cy="522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Century Gothic"/>
              <a:buNone/>
            </a:pPr>
            <a:r>
              <a:rPr i="0" lang="en-US" sz="6600" u="none" cap="none" strike="noStrike">
                <a:solidFill>
                  <a:srgbClr val="FFFFFF"/>
                </a:solidFill>
              </a:rPr>
              <a:t>RASPBERRY PI OS INSTALLATION &amp; EXPLORATION ACTIVITY</a:t>
            </a:r>
            <a:endParaRPr/>
          </a:p>
        </p:txBody>
      </p:sp>
      <p:sp>
        <p:nvSpPr>
          <p:cNvPr id="123" name="Google Shape;123;p1"/>
          <p:cNvSpPr txBox="1"/>
          <p:nvPr>
            <p:ph idx="1" type="body"/>
          </p:nvPr>
        </p:nvSpPr>
        <p:spPr>
          <a:xfrm>
            <a:off x="788661" y="810275"/>
            <a:ext cx="2949542" cy="52296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 strike="noStrike">
                <a:solidFill>
                  <a:srgbClr val="FFFFFF"/>
                </a:solidFill>
              </a:rPr>
              <a:t>Group Activity</a:t>
            </a:r>
            <a:endParaRPr/>
          </a:p>
        </p:txBody>
      </p:sp>
      <p:cxnSp>
        <p:nvCxnSpPr>
          <p:cNvPr id="124" name="Google Shape;124;p1"/>
          <p:cNvCxnSpPr/>
          <p:nvPr/>
        </p:nvCxnSpPr>
        <p:spPr>
          <a:xfrm>
            <a:off x="4059935" y="1596290"/>
            <a:ext cx="0" cy="3657600"/>
          </a:xfrm>
          <a:prstGeom prst="straightConnector1">
            <a:avLst/>
          </a:prstGeom>
          <a:noFill/>
          <a:ln cap="flat" cmpd="sng" w="19050">
            <a:solidFill>
              <a:srgbClr val="FFFFFF">
                <a:alpha val="6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10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rgbClr val="E1DBC9"/>
              </a:gs>
              <a:gs pos="77000">
                <a:srgbClr val="C8C1B0"/>
              </a:gs>
              <a:gs pos="100000">
                <a:srgbClr val="C0BAA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10"/>
          <p:cNvSpPr/>
          <p:nvPr/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10"/>
          <p:cNvSpPr/>
          <p:nvPr/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10"/>
          <p:cNvSpPr txBox="1"/>
          <p:nvPr>
            <p:ph type="title"/>
          </p:nvPr>
        </p:nvSpPr>
        <p:spPr>
          <a:xfrm>
            <a:off x="3844616" y="881210"/>
            <a:ext cx="7417925" cy="1517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Manage Files</a:t>
            </a:r>
            <a:endParaRPr/>
          </a:p>
        </p:txBody>
      </p:sp>
      <p:sp>
        <p:nvSpPr>
          <p:cNvPr id="230" name="Google Shape;230;p10"/>
          <p:cNvSpPr txBox="1"/>
          <p:nvPr>
            <p:ph idx="1" type="body"/>
          </p:nvPr>
        </p:nvSpPr>
        <p:spPr>
          <a:xfrm>
            <a:off x="3844616" y="2626840"/>
            <a:ext cx="7245103" cy="3131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Open File Manager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Create a folder named `GroupFiles` on the Desktop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Copy a file from a USB flash drive to the `GroupFiles` folder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Rename the copied file to `copied_sample.txt`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Required Outputs: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Screenshot of `GroupFiles` folder with the renamed file inside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Screenshot of File Manager showing the USB drive mounted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rgbClr val="E1DBC9"/>
              </a:gs>
              <a:gs pos="77000">
                <a:srgbClr val="C8C1B0"/>
              </a:gs>
              <a:gs pos="100000">
                <a:srgbClr val="C0BAA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p11"/>
          <p:cNvSpPr/>
          <p:nvPr/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0" name="Google Shape;240;p11"/>
          <p:cNvSpPr txBox="1"/>
          <p:nvPr>
            <p:ph type="title"/>
          </p:nvPr>
        </p:nvSpPr>
        <p:spPr>
          <a:xfrm>
            <a:off x="3844616" y="881210"/>
            <a:ext cx="7417925" cy="1517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Use Built-in Applications</a:t>
            </a:r>
            <a:endParaRPr/>
          </a:p>
        </p:txBody>
      </p:sp>
      <p:sp>
        <p:nvSpPr>
          <p:cNvPr id="241" name="Google Shape;241;p11"/>
          <p:cNvSpPr txBox="1"/>
          <p:nvPr>
            <p:ph idx="1" type="body"/>
          </p:nvPr>
        </p:nvSpPr>
        <p:spPr>
          <a:xfrm>
            <a:off x="3844616" y="2626840"/>
            <a:ext cx="7245103" cy="3131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i="0" lang="en-US" sz="1700" u="none" strike="noStrike">
                <a:solidFill>
                  <a:srgbClr val="3F3F3F"/>
                </a:solidFill>
              </a:rPr>
              <a:t>Open LibreOffice Writer, type a short paragraph (3–5 sentences) about your first impressions of Raspberry Pi, and save it as `reflection.docx`.</a:t>
            </a:r>
            <a:br>
              <a:rPr b="1" i="0" lang="en-US" sz="1700" u="none" strike="noStrike">
                <a:solidFill>
                  <a:srgbClr val="3F3F3F"/>
                </a:solidFill>
              </a:rPr>
            </a:br>
            <a:r>
              <a:rPr b="1" i="0" lang="en-US" sz="1700" u="none" strike="noStrike">
                <a:solidFill>
                  <a:srgbClr val="3F3F3F"/>
                </a:solidFill>
              </a:rPr>
              <a:t>- Open Image Viewer and view any available sample image or screenshot.</a:t>
            </a:r>
            <a:br>
              <a:rPr b="1" i="0" lang="en-US" sz="1700" u="none" strike="noStrike">
                <a:solidFill>
                  <a:srgbClr val="3F3F3F"/>
                </a:solidFill>
              </a:rPr>
            </a:br>
            <a:r>
              <a:rPr b="1" i="0" lang="en-US" sz="1700" u="none" strike="noStrike">
                <a:solidFill>
                  <a:srgbClr val="3F3F3F"/>
                </a:solidFill>
              </a:rPr>
              <a:t>- Open Scratch, create a project with at least 2 sprites that interact.</a:t>
            </a:r>
            <a:br>
              <a:rPr b="1" i="0" lang="en-US" sz="1700" u="none" strike="noStrike">
                <a:solidFill>
                  <a:srgbClr val="3F3F3F"/>
                </a:solidFill>
              </a:rPr>
            </a:br>
            <a:br>
              <a:rPr b="1" i="0" lang="en-US" sz="1700" u="none" strike="noStrike">
                <a:solidFill>
                  <a:srgbClr val="3F3F3F"/>
                </a:solidFill>
              </a:rPr>
            </a:br>
            <a:r>
              <a:rPr b="1" i="0" lang="en-US" sz="1700" u="none" strike="noStrike">
                <a:solidFill>
                  <a:srgbClr val="3F3F3F"/>
                </a:solidFill>
              </a:rPr>
              <a:t>Required Outputs:</a:t>
            </a:r>
            <a:br>
              <a:rPr b="1" i="0" lang="en-US" sz="1700" u="none" strike="noStrike">
                <a:solidFill>
                  <a:srgbClr val="3F3F3F"/>
                </a:solidFill>
              </a:rPr>
            </a:br>
            <a:r>
              <a:rPr b="1" i="0" lang="en-US" sz="1700" u="none" strike="noStrike">
                <a:solidFill>
                  <a:srgbClr val="3F3F3F"/>
                </a:solidFill>
              </a:rPr>
              <a:t>- Screenshot of your LibreOffice document open and saved</a:t>
            </a:r>
            <a:br>
              <a:rPr b="1" i="0" lang="en-US" sz="1700" u="none" strike="noStrike">
                <a:solidFill>
                  <a:srgbClr val="3F3F3F"/>
                </a:solidFill>
              </a:rPr>
            </a:br>
            <a:r>
              <a:rPr b="1" i="0" lang="en-US" sz="1700" u="none" strike="noStrike">
                <a:solidFill>
                  <a:srgbClr val="3F3F3F"/>
                </a:solidFill>
              </a:rPr>
              <a:t>- Screenshot of Image Viewer displaying an image</a:t>
            </a:r>
            <a:br>
              <a:rPr b="1" i="0" lang="en-US" sz="1700" u="none" strike="noStrike">
                <a:solidFill>
                  <a:srgbClr val="3F3F3F"/>
                </a:solidFill>
              </a:rPr>
            </a:br>
            <a:r>
              <a:rPr b="1" i="0" lang="en-US" sz="1700" u="none" strike="noStrike">
                <a:solidFill>
                  <a:srgbClr val="3F3F3F"/>
                </a:solidFill>
              </a:rPr>
              <a:t>- Screenshot of your Scratch project showing sprites and scripts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p1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rgbClr val="E1DBC9"/>
              </a:gs>
              <a:gs pos="77000">
                <a:srgbClr val="C8C1B0"/>
              </a:gs>
              <a:gs pos="100000">
                <a:srgbClr val="C0BAA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8" name="Google Shape;24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Google Shape;249;p12"/>
          <p:cNvSpPr/>
          <p:nvPr/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p12"/>
          <p:cNvSpPr/>
          <p:nvPr/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1" name="Google Shape;251;p12"/>
          <p:cNvSpPr txBox="1"/>
          <p:nvPr>
            <p:ph type="title"/>
          </p:nvPr>
        </p:nvSpPr>
        <p:spPr>
          <a:xfrm>
            <a:off x="3844616" y="881210"/>
            <a:ext cx="7417925" cy="1517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Update the System</a:t>
            </a:r>
            <a:endParaRPr/>
          </a:p>
        </p:txBody>
      </p:sp>
      <p:sp>
        <p:nvSpPr>
          <p:cNvPr id="252" name="Google Shape;252;p12"/>
          <p:cNvSpPr txBox="1"/>
          <p:nvPr>
            <p:ph idx="1" type="body"/>
          </p:nvPr>
        </p:nvSpPr>
        <p:spPr>
          <a:xfrm>
            <a:off x="3844616" y="2626840"/>
            <a:ext cx="7245103" cy="3131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i="0" lang="en-US" sz="1700" u="none" strike="noStrike">
                <a:solidFill>
                  <a:srgbClr val="3F3F3F"/>
                </a:solidFill>
              </a:rPr>
              <a:t>In Terminal, run: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br>
              <a:rPr b="1" i="0" lang="en-US" sz="1700" u="none" strike="noStrike">
                <a:solidFill>
                  <a:srgbClr val="3F3F3F"/>
                </a:solidFill>
              </a:rPr>
            </a:br>
            <a:r>
              <a:rPr b="1" i="0" lang="en-US" sz="1700" u="none" strike="noStrike">
                <a:solidFill>
                  <a:srgbClr val="3F3F3F"/>
                </a:solidFill>
              </a:rPr>
              <a:t>  bash</a:t>
            </a:r>
            <a:br>
              <a:rPr b="1" i="0" lang="en-US" sz="1700" u="none" strike="noStrike">
                <a:solidFill>
                  <a:srgbClr val="3F3F3F"/>
                </a:solidFill>
              </a:rPr>
            </a:br>
            <a:r>
              <a:rPr b="1" i="0" lang="en-US" sz="1700" u="none" strike="noStrike">
                <a:solidFill>
                  <a:srgbClr val="3F3F3F"/>
                </a:solidFill>
              </a:rPr>
              <a:t>  sudo apt update</a:t>
            </a:r>
            <a:br>
              <a:rPr b="1" i="0" lang="en-US" sz="1700" u="none" strike="noStrike">
                <a:solidFill>
                  <a:srgbClr val="3F3F3F"/>
                </a:solidFill>
              </a:rPr>
            </a:br>
            <a:r>
              <a:rPr b="1" i="0" lang="en-US" sz="1700" u="none" strike="noStrike">
                <a:solidFill>
                  <a:srgbClr val="3F3F3F"/>
                </a:solidFill>
              </a:rPr>
              <a:t>  sudo apt full-upgrade</a:t>
            </a:r>
            <a:br>
              <a:rPr b="1" i="0" lang="en-US" sz="1700" u="none" strike="noStrike">
                <a:solidFill>
                  <a:srgbClr val="3F3F3F"/>
                </a:solidFill>
              </a:rPr>
            </a:br>
            <a:r>
              <a:rPr b="1" i="0" lang="en-US" sz="1700" u="none" strike="noStrike">
                <a:solidFill>
                  <a:srgbClr val="3F3F3F"/>
                </a:solidFill>
              </a:rPr>
              <a:t>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b="1" i="0" lang="en-US" sz="1700" u="none" strike="noStrike">
                <a:solidFill>
                  <a:srgbClr val="3F3F3F"/>
                </a:solidFill>
              </a:rPr>
              <a:t>Wait for the upgrade to finish. (This may take several minutes.)</a:t>
            </a:r>
            <a:br>
              <a:rPr b="1" i="0" lang="en-US" sz="1700" u="none" strike="noStrike">
                <a:solidFill>
                  <a:srgbClr val="3F3F3F"/>
                </a:solidFill>
              </a:rPr>
            </a:br>
            <a:br>
              <a:rPr b="1" i="0" lang="en-US" sz="1700" u="none" strike="noStrike">
                <a:solidFill>
                  <a:srgbClr val="3F3F3F"/>
                </a:solidFill>
              </a:rPr>
            </a:br>
            <a:r>
              <a:rPr b="1" i="0" lang="en-US" sz="1700" u="none" strike="noStrike">
                <a:solidFill>
                  <a:srgbClr val="3F3F3F"/>
                </a:solidFill>
              </a:rPr>
              <a:t>Required Outputs:</a:t>
            </a:r>
            <a:br>
              <a:rPr b="1" i="0" lang="en-US" sz="1700" u="none" strike="noStrike">
                <a:solidFill>
                  <a:srgbClr val="3F3F3F"/>
                </a:solidFill>
              </a:rPr>
            </a:br>
            <a:r>
              <a:rPr b="1" i="0" lang="en-US" sz="1700" u="none" strike="noStrike">
                <a:solidFill>
                  <a:srgbClr val="3F3F3F"/>
                </a:solidFill>
              </a:rPr>
              <a:t>- Screenshot of the Terminal before and after running the update/upgrade commands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rgbClr val="E1DBC9"/>
              </a:gs>
              <a:gs pos="77000">
                <a:srgbClr val="C8C1B0"/>
              </a:gs>
              <a:gs pos="100000">
                <a:srgbClr val="C0BAA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13"/>
          <p:cNvSpPr txBox="1"/>
          <p:nvPr>
            <p:ph type="title"/>
          </p:nvPr>
        </p:nvSpPr>
        <p:spPr>
          <a:xfrm>
            <a:off x="3844616" y="881210"/>
            <a:ext cx="7417925" cy="1517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Blink an LED Using GPIO 17</a:t>
            </a:r>
            <a:endParaRPr/>
          </a:p>
        </p:txBody>
      </p:sp>
      <p:sp>
        <p:nvSpPr>
          <p:cNvPr id="263" name="Google Shape;263;p13"/>
          <p:cNvSpPr txBox="1"/>
          <p:nvPr>
            <p:ph idx="1" type="body"/>
          </p:nvPr>
        </p:nvSpPr>
        <p:spPr>
          <a:xfrm>
            <a:off x="3844616" y="2626840"/>
            <a:ext cx="7245103" cy="3131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Assemble the circuit with an LED, 330-ohm resistor, and GPIO 17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Run the provided Python blinking script in Thonny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Observe the LED blinking in 1-second intervals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Required Outputs: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Photo of the physical setup (clearly showing Pi, breadboard, LED)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Screenshot of the Python code running in Thonny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Brief explanation in the report: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  - Which pins were used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  - Any issues and how you fixed them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p14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rgbClr val="E1DBC9"/>
              </a:gs>
              <a:gs pos="77000">
                <a:srgbClr val="C8C1B0"/>
              </a:gs>
              <a:gs pos="100000">
                <a:srgbClr val="C0BAA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14"/>
          <p:cNvSpPr/>
          <p:nvPr/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p14"/>
          <p:cNvSpPr txBox="1"/>
          <p:nvPr>
            <p:ph type="title"/>
          </p:nvPr>
        </p:nvSpPr>
        <p:spPr>
          <a:xfrm>
            <a:off x="3844616" y="881210"/>
            <a:ext cx="7417925" cy="1517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Play Media</a:t>
            </a:r>
            <a:endParaRPr/>
          </a:p>
        </p:txBody>
      </p:sp>
      <p:sp>
        <p:nvSpPr>
          <p:cNvPr id="274" name="Google Shape;274;p14"/>
          <p:cNvSpPr txBox="1"/>
          <p:nvPr>
            <p:ph idx="1" type="body"/>
          </p:nvPr>
        </p:nvSpPr>
        <p:spPr>
          <a:xfrm>
            <a:off x="3844616" y="2626840"/>
            <a:ext cx="7245103" cy="3131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Open VLC Media Player or the built-in audio player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Load and play any MP3 or MP4 file from USB or Downloads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Required Outputs: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Screenshot of VLC or the media player while playing a file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Identify and describe the media file (e.g., filename, format, source) in 1–2 sentences in the report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p15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2" name="Google Shape;282;p15"/>
          <p:cNvSpPr txBox="1"/>
          <p:nvPr>
            <p:ph type="title"/>
          </p:nvPr>
        </p:nvSpPr>
        <p:spPr>
          <a:xfrm>
            <a:off x="573409" y="559477"/>
            <a:ext cx="3765200" cy="5709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700"/>
              <a:buFont typeface="Century Gothic"/>
              <a:buNone/>
            </a:pPr>
            <a:r>
              <a:rPr b="1" i="0" lang="en-US" sz="3700" u="none" strike="noStrike"/>
              <a:t>Part 3: Final Group Documentation Report</a:t>
            </a:r>
            <a:endParaRPr/>
          </a:p>
        </p:txBody>
      </p:sp>
      <p:sp>
        <p:nvSpPr>
          <p:cNvPr id="283" name="Google Shape;283;p15"/>
          <p:cNvSpPr txBox="1"/>
          <p:nvPr>
            <p:ph idx="1" type="body"/>
          </p:nvPr>
        </p:nvSpPr>
        <p:spPr>
          <a:xfrm>
            <a:off x="5478124" y="559477"/>
            <a:ext cx="5647076" cy="547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u="none" strike="noStrike"/>
              <a:t>Each group must compile a report that includes the following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rgbClr val="E1DBC9"/>
              </a:gs>
              <a:gs pos="77000">
                <a:srgbClr val="C8C1B0"/>
              </a:gs>
              <a:gs pos="100000">
                <a:srgbClr val="C0BAA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1" name="Google Shape;291;p16"/>
          <p:cNvSpPr/>
          <p:nvPr/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p16"/>
          <p:cNvSpPr/>
          <p:nvPr/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3" name="Google Shape;293;p16"/>
          <p:cNvSpPr txBox="1"/>
          <p:nvPr>
            <p:ph type="title"/>
          </p:nvPr>
        </p:nvSpPr>
        <p:spPr>
          <a:xfrm>
            <a:off x="3844616" y="881210"/>
            <a:ext cx="7417925" cy="1517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Screenshots</a:t>
            </a:r>
            <a:endParaRPr/>
          </a:p>
        </p:txBody>
      </p:sp>
      <p:sp>
        <p:nvSpPr>
          <p:cNvPr id="294" name="Google Shape;294;p16"/>
          <p:cNvSpPr txBox="1"/>
          <p:nvPr>
            <p:ph idx="1" type="body"/>
          </p:nvPr>
        </p:nvSpPr>
        <p:spPr>
          <a:xfrm>
            <a:off x="3844616" y="2626840"/>
            <a:ext cx="7245103" cy="3131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For each activity step (Install + Activities 1–10), include: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endParaRPr b="1" i="0" u="none" strike="noStrike">
              <a:solidFill>
                <a:srgbClr val="3F3F3F"/>
              </a:solidFill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b="1" i="0" lang="en-US" u="none" strike="noStrike">
                <a:solidFill>
                  <a:srgbClr val="3F3F3F"/>
                </a:solidFill>
              </a:rPr>
              <a:t>At least one screenshot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endParaRPr b="1" i="0" u="none" strike="noStrike">
              <a:solidFill>
                <a:srgbClr val="3F3F3F"/>
              </a:solidFill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b="1" i="0" lang="en-US" u="none" strike="noStrike">
                <a:solidFill>
                  <a:srgbClr val="3F3F3F"/>
                </a:solidFill>
              </a:rPr>
              <a:t>Clear caption explaining what's shown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endParaRPr b="1" i="0" u="none" strike="noStrike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rgbClr val="E1DBC9"/>
              </a:gs>
              <a:gs pos="77000">
                <a:srgbClr val="C8C1B0"/>
              </a:gs>
              <a:gs pos="100000">
                <a:srgbClr val="C0BAA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p17"/>
          <p:cNvSpPr/>
          <p:nvPr/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p17"/>
          <p:cNvSpPr txBox="1"/>
          <p:nvPr>
            <p:ph type="title"/>
          </p:nvPr>
        </p:nvSpPr>
        <p:spPr>
          <a:xfrm>
            <a:off x="3844616" y="881210"/>
            <a:ext cx="7417925" cy="1517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Comparative OS Notes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3844616" y="2626840"/>
            <a:ext cx="7245103" cy="3131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For each activity, write 2–3 sentences comparing Raspberry Pi OS to another OS (Windows/macOS/Linux):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b="1" i="0" lang="en-US" u="none" strike="noStrike">
                <a:solidFill>
                  <a:srgbClr val="3F3F3F"/>
                </a:solidFill>
              </a:rPr>
              <a:t>How is it different or similar?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endParaRPr b="1" i="0" u="none" strike="noStrike">
              <a:solidFill>
                <a:srgbClr val="3F3F3F"/>
              </a:solidFill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b="1" i="0" lang="en-US" u="none" strike="noStrike">
                <a:solidFill>
                  <a:srgbClr val="3F3F3F"/>
                </a:solidFill>
              </a:rPr>
              <a:t>Is the task easier, harder, or more technical?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endParaRPr b="1" i="0" u="none" strike="noStrike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rgbClr val="E1DBC9"/>
              </a:gs>
              <a:gs pos="77000">
                <a:srgbClr val="C8C1B0"/>
              </a:gs>
              <a:gs pos="100000">
                <a:srgbClr val="C0BAA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4" name="Google Shape;314;p18"/>
          <p:cNvSpPr/>
          <p:nvPr/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5" name="Google Shape;315;p18"/>
          <p:cNvSpPr txBox="1"/>
          <p:nvPr>
            <p:ph type="title"/>
          </p:nvPr>
        </p:nvSpPr>
        <p:spPr>
          <a:xfrm>
            <a:off x="3844616" y="881210"/>
            <a:ext cx="7417925" cy="1517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GPIO Activity (with Photos)</a:t>
            </a:r>
            <a:endParaRPr/>
          </a:p>
        </p:txBody>
      </p:sp>
      <p:sp>
        <p:nvSpPr>
          <p:cNvPr id="316" name="Google Shape;316;p18"/>
          <p:cNvSpPr txBox="1"/>
          <p:nvPr>
            <p:ph idx="1" type="body"/>
          </p:nvPr>
        </p:nvSpPr>
        <p:spPr>
          <a:xfrm>
            <a:off x="3844616" y="2626840"/>
            <a:ext cx="7245103" cy="3131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◦"/>
            </a:pPr>
            <a:r>
              <a:rPr b="1" i="0" lang="en-US" sz="1400" u="none" strike="noStrike">
                <a:solidFill>
                  <a:srgbClr val="3F3F3F"/>
                </a:solidFill>
              </a:rPr>
              <a:t>Photos of your physical setup (breadboard, LED, Pi, wiring)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◦"/>
            </a:pPr>
            <a:r>
              <a:rPr b="1" i="0" lang="en-US" sz="1400" u="none" strike="noStrike">
                <a:solidFill>
                  <a:srgbClr val="3F3F3F"/>
                </a:solidFill>
              </a:rPr>
              <a:t>Screenshot of the running code</a:t>
            </a:r>
            <a:br>
              <a:rPr b="1" i="0" lang="en-US" sz="1400" u="none" strike="noStrike">
                <a:solidFill>
                  <a:srgbClr val="3F3F3F"/>
                </a:solidFill>
              </a:rPr>
            </a:br>
            <a:endParaRPr b="1" i="0" sz="1400" u="none" strike="noStrike">
              <a:solidFill>
                <a:srgbClr val="3F3F3F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b="1" lang="en-US" sz="1400">
                <a:solidFill>
                  <a:srgbClr val="3F3F3F"/>
                </a:solidFill>
              </a:rPr>
              <a:t>S</a:t>
            </a:r>
            <a:r>
              <a:rPr b="1" i="0" lang="en-US" sz="1400" u="none" strike="noStrike">
                <a:solidFill>
                  <a:srgbClr val="3F3F3F"/>
                </a:solidFill>
              </a:rPr>
              <a:t>hort explanation of:</a:t>
            </a:r>
            <a:br>
              <a:rPr b="1" i="0" lang="en-US" sz="1400" u="none" strike="noStrike">
                <a:solidFill>
                  <a:srgbClr val="3F3F3F"/>
                </a:solidFill>
              </a:rPr>
            </a:br>
            <a:endParaRPr b="1" i="0" sz="1400" u="none" strike="noStrike">
              <a:solidFill>
                <a:srgbClr val="3F3F3F"/>
              </a:solidFill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◦"/>
            </a:pPr>
            <a:r>
              <a:rPr b="1" i="0" lang="en-US" sz="1400" u="none" strike="noStrike">
                <a:solidFill>
                  <a:srgbClr val="3F3F3F"/>
                </a:solidFill>
              </a:rPr>
              <a:t>Wiring and GPIO pin usage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◦"/>
            </a:pPr>
            <a:r>
              <a:rPr b="1" i="0" lang="en-US" sz="1400" u="none" strike="noStrike">
                <a:solidFill>
                  <a:srgbClr val="3F3F3F"/>
                </a:solidFill>
              </a:rPr>
              <a:t>Any errors or fixes you encountered</a:t>
            </a:r>
            <a:endParaRPr/>
          </a:p>
          <a:p>
            <a:pPr indent="-182880" lvl="0" marL="18288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◦"/>
            </a:pPr>
            <a:r>
              <a:rPr b="1" i="0" lang="en-US" sz="1400" u="none" strike="noStrike">
                <a:solidFill>
                  <a:srgbClr val="3F3F3F"/>
                </a:solidFill>
              </a:rPr>
              <a:t>Comparison to other platforms (e.g., Arduino, Windows USB control)</a:t>
            </a:r>
            <a:br>
              <a:rPr b="1" i="0" lang="en-US" sz="1400" u="none" strike="noStrike">
                <a:solidFill>
                  <a:srgbClr val="3F3F3F"/>
                </a:solidFill>
              </a:rPr>
            </a:br>
            <a:endParaRPr b="1" i="0" sz="1400" u="none" strike="noStrike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rgbClr val="E1DBC9"/>
              </a:gs>
              <a:gs pos="77000">
                <a:srgbClr val="C8C1B0"/>
              </a:gs>
              <a:gs pos="100000">
                <a:srgbClr val="C0BAA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p19"/>
          <p:cNvSpPr/>
          <p:nvPr/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p19"/>
          <p:cNvSpPr txBox="1"/>
          <p:nvPr>
            <p:ph type="title"/>
          </p:nvPr>
        </p:nvSpPr>
        <p:spPr>
          <a:xfrm>
            <a:off x="3844616" y="881210"/>
            <a:ext cx="7417925" cy="1517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Group Reflection</a:t>
            </a:r>
            <a:endParaRPr/>
          </a:p>
        </p:txBody>
      </p:sp>
      <p:sp>
        <p:nvSpPr>
          <p:cNvPr id="327" name="Google Shape;327;p19"/>
          <p:cNvSpPr txBox="1"/>
          <p:nvPr>
            <p:ph idx="1" type="body"/>
          </p:nvPr>
        </p:nvSpPr>
        <p:spPr>
          <a:xfrm>
            <a:off x="3844616" y="2626840"/>
            <a:ext cx="7245103" cy="3131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Answer the following questions as a team: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b="1" i="0" lang="en-US" u="none" strike="noStrike">
                <a:solidFill>
                  <a:srgbClr val="3F3F3F"/>
                </a:solidFill>
              </a:rPr>
              <a:t>What was your biggest challenge and how did you solve it?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endParaRPr b="1" i="0" u="none" strike="noStrike">
              <a:solidFill>
                <a:srgbClr val="3F3F3F"/>
              </a:solidFill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b="1" i="0" lang="en-US" u="none" strike="noStrike">
                <a:solidFill>
                  <a:srgbClr val="3F3F3F"/>
                </a:solidFill>
              </a:rPr>
              <a:t>Which OS features stood out or helped you the most?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endParaRPr b="1" i="0" u="none" strike="noStrike">
              <a:solidFill>
                <a:srgbClr val="3F3F3F"/>
              </a:solidFill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b="1" i="0" lang="en-US" u="none" strike="noStrike">
                <a:solidFill>
                  <a:srgbClr val="3F3F3F"/>
                </a:solidFill>
              </a:rPr>
              <a:t>How is Raspberry Pi different from a regular computer?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endParaRPr b="1" i="0" u="none" strike="noStrike">
              <a:solidFill>
                <a:srgbClr val="3F3F3F"/>
              </a:solidFill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</a:pPr>
            <a:r>
              <a:rPr b="1" i="0" lang="en-US" u="none" strike="noStrike">
                <a:solidFill>
                  <a:srgbClr val="3F3F3F"/>
                </a:solidFill>
              </a:rPr>
              <a:t>What ideas do you have for Raspberry Pi-based projects?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endParaRPr b="1" i="0" u="none" strike="noStrike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rgbClr val="E1DBC9"/>
              </a:gs>
              <a:gs pos="77000">
                <a:srgbClr val="C8C1B0"/>
              </a:gs>
              <a:gs pos="100000">
                <a:srgbClr val="C0BAA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p2"/>
          <p:cNvSpPr txBox="1"/>
          <p:nvPr>
            <p:ph type="title"/>
          </p:nvPr>
        </p:nvSpPr>
        <p:spPr>
          <a:xfrm>
            <a:off x="3844616" y="881210"/>
            <a:ext cx="7417925" cy="1517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Objectives</a:t>
            </a:r>
            <a:endParaRPr/>
          </a:p>
        </p:txBody>
      </p:sp>
      <p:sp>
        <p:nvSpPr>
          <p:cNvPr id="135" name="Google Shape;135;p2"/>
          <p:cNvSpPr txBox="1"/>
          <p:nvPr>
            <p:ph idx="1" type="body"/>
          </p:nvPr>
        </p:nvSpPr>
        <p:spPr>
          <a:xfrm>
            <a:off x="3844616" y="2626840"/>
            <a:ext cx="7245103" cy="3131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By the end of this activity, students will be able to: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Install and configure Raspberry Pi OS on a Raspberry Pi 3 Model B.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Navigate the Raspberry Pi desktop environment and basic applications.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Write and execute Python code on the Pi.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Compare Linux-based systems with other operating systems.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Control a physical LED using GPIO and Python.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Document and reflect on the installation and exploration experience.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20"/>
          <p:cNvSpPr txBox="1"/>
          <p:nvPr>
            <p:ph type="title"/>
          </p:nvPr>
        </p:nvSpPr>
        <p:spPr>
          <a:xfrm>
            <a:off x="573409" y="559477"/>
            <a:ext cx="3765200" cy="5709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lang="en-US"/>
              <a:t>Format</a:t>
            </a:r>
            <a:endParaRPr/>
          </a:p>
        </p:txBody>
      </p:sp>
      <p:grpSp>
        <p:nvGrpSpPr>
          <p:cNvPr id="336" name="Google Shape;336;p20"/>
          <p:cNvGrpSpPr/>
          <p:nvPr/>
        </p:nvGrpSpPr>
        <p:grpSpPr>
          <a:xfrm>
            <a:off x="5478124" y="802784"/>
            <a:ext cx="5906181" cy="5227043"/>
            <a:chOff x="0" y="1837"/>
            <a:chExt cx="5906181" cy="5227043"/>
          </a:xfrm>
        </p:grpSpPr>
        <p:sp>
          <p:nvSpPr>
            <p:cNvPr id="337" name="Google Shape;337;p20"/>
            <p:cNvSpPr/>
            <p:nvPr/>
          </p:nvSpPr>
          <p:spPr>
            <a:xfrm>
              <a:off x="0" y="1837"/>
              <a:ext cx="5906181" cy="455715"/>
            </a:xfrm>
            <a:prstGeom prst="roundRect">
              <a:avLst>
                <a:gd fmla="val 16667" name="adj"/>
              </a:avLst>
            </a:prstGeom>
            <a:solidFill>
              <a:srgbClr val="3B8850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 txBox="1"/>
            <p:nvPr/>
          </p:nvSpPr>
          <p:spPr>
            <a:xfrm>
              <a:off x="22246" y="24083"/>
              <a:ext cx="5861689" cy="411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b="1"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Paper Size</a:t>
              </a:r>
              <a:r>
                <a:rPr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 Short Bond Paper (8.5" x 11")</a:t>
              </a:r>
              <a:endParaRPr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0" y="512272"/>
              <a:ext cx="5906181" cy="455715"/>
            </a:xfrm>
            <a:prstGeom prst="roundRect">
              <a:avLst>
                <a:gd fmla="val 16667" name="adj"/>
              </a:avLst>
            </a:prstGeom>
            <a:solidFill>
              <a:srgbClr val="408C5D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 txBox="1"/>
            <p:nvPr/>
          </p:nvSpPr>
          <p:spPr>
            <a:xfrm>
              <a:off x="22246" y="534518"/>
              <a:ext cx="5861689" cy="411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b="1"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Font</a:t>
              </a:r>
              <a:r>
                <a:rPr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 </a:t>
              </a:r>
              <a:r>
                <a:rPr b="1"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Calibri</a:t>
              </a:r>
              <a:endParaRPr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0" y="1022707"/>
              <a:ext cx="5906181" cy="455715"/>
            </a:xfrm>
            <a:prstGeom prst="roundRect">
              <a:avLst>
                <a:gd fmla="val 16667" name="adj"/>
              </a:avLst>
            </a:prstGeom>
            <a:solidFill>
              <a:srgbClr val="459068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 txBox="1"/>
            <p:nvPr/>
          </p:nvSpPr>
          <p:spPr>
            <a:xfrm>
              <a:off x="22246" y="1044953"/>
              <a:ext cx="5861689" cy="411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b="1"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Font Size</a:t>
              </a:r>
              <a:endParaRPr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0" y="1478422"/>
              <a:ext cx="5906181" cy="78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 txBox="1"/>
            <p:nvPr/>
          </p:nvSpPr>
          <p:spPr>
            <a:xfrm>
              <a:off x="0" y="1478422"/>
              <a:ext cx="5906181" cy="7865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25" lIns="187500" spcFirstLastPara="1" rIns="135125" wrap="square" tIns="241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entury Gothic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Title Page Title: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18 pt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,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Bold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, UPPERCASE</a:t>
              </a:r>
              <a:endPara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entury Gothic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Headings: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14 pt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,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Bold</a:t>
              </a:r>
              <a:endPara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entury Gothic"/>
                <a:buChar char="•"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Body Text: </a:t>
              </a:r>
              <a:r>
                <a:rPr b="1" i="0" lang="en-US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11 pt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, regular</a:t>
              </a:r>
              <a:endPara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0" y="2265022"/>
              <a:ext cx="5906181" cy="455715"/>
            </a:xfrm>
            <a:prstGeom prst="roundRect">
              <a:avLst>
                <a:gd fmla="val 16667" name="adj"/>
              </a:avLst>
            </a:prstGeom>
            <a:solidFill>
              <a:srgbClr val="499574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 txBox="1"/>
            <p:nvPr/>
          </p:nvSpPr>
          <p:spPr>
            <a:xfrm>
              <a:off x="22246" y="2287268"/>
              <a:ext cx="5861689" cy="411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b="1"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Line Spacing</a:t>
              </a:r>
              <a:r>
                <a:rPr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 1.5</a:t>
              </a:r>
              <a:endParaRPr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0" y="2775457"/>
              <a:ext cx="5906181" cy="455715"/>
            </a:xfrm>
            <a:prstGeom prst="roundRect">
              <a:avLst>
                <a:gd fmla="val 16667" name="adj"/>
              </a:avLst>
            </a:prstGeom>
            <a:solidFill>
              <a:srgbClr val="4F987F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 txBox="1"/>
            <p:nvPr/>
          </p:nvSpPr>
          <p:spPr>
            <a:xfrm>
              <a:off x="22246" y="2797703"/>
              <a:ext cx="5861689" cy="411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b="1"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Text Alignment</a:t>
              </a:r>
              <a:endParaRPr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0" y="3231172"/>
              <a:ext cx="5906181" cy="521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 txBox="1"/>
            <p:nvPr/>
          </p:nvSpPr>
          <p:spPr>
            <a:xfrm>
              <a:off x="0" y="3231172"/>
              <a:ext cx="5906181" cy="521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125" lIns="187500" spcFirstLastPara="1" rIns="135125" wrap="square" tIns="241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entury Gothic"/>
                <a:buChar char="•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Justified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(body text)</a:t>
              </a:r>
              <a:endPara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entury Gothic"/>
                <a:buChar char="•"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Centered</a:t>
              </a:r>
              <a:r>
                <a:rPr b="0" i="0" lang="en-US" sz="1500" u="none" cap="none" strike="noStrik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(cover page)</a:t>
              </a:r>
              <a:endPara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0" y="3752295"/>
              <a:ext cx="5906181" cy="455715"/>
            </a:xfrm>
            <a:prstGeom prst="roundRect">
              <a:avLst>
                <a:gd fmla="val 16667" name="adj"/>
              </a:avLst>
            </a:prstGeom>
            <a:solidFill>
              <a:srgbClr val="539D8A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 txBox="1"/>
            <p:nvPr/>
          </p:nvSpPr>
          <p:spPr>
            <a:xfrm>
              <a:off x="22246" y="3774541"/>
              <a:ext cx="5861689" cy="411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b="1"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Margins</a:t>
              </a:r>
              <a:r>
                <a:rPr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 1 inch on all sides</a:t>
              </a:r>
              <a:endParaRPr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0" y="4262730"/>
              <a:ext cx="5906181" cy="455715"/>
            </a:xfrm>
            <a:prstGeom prst="roundRect">
              <a:avLst>
                <a:gd fmla="val 16667" name="adj"/>
              </a:avLst>
            </a:prstGeom>
            <a:solidFill>
              <a:srgbClr val="59A095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 txBox="1"/>
            <p:nvPr/>
          </p:nvSpPr>
          <p:spPr>
            <a:xfrm>
              <a:off x="22246" y="4284976"/>
              <a:ext cx="5861689" cy="411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b="1"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Paragraph Spacing</a:t>
              </a:r>
              <a:r>
                <a:rPr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 6 pt after each paragraph</a:t>
              </a: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0" y="4773165"/>
              <a:ext cx="5906181" cy="455715"/>
            </a:xfrm>
            <a:prstGeom prst="roundRect">
              <a:avLst>
                <a:gd fmla="val 16667" name="adj"/>
              </a:avLst>
            </a:prstGeom>
            <a:solidFill>
              <a:srgbClr val="60A29E"/>
            </a:solidFill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0"/>
            <p:cNvSpPr txBox="1"/>
            <p:nvPr/>
          </p:nvSpPr>
          <p:spPr>
            <a:xfrm>
              <a:off x="22246" y="4795411"/>
              <a:ext cx="5861689" cy="411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entury Gothic"/>
                <a:buNone/>
              </a:pPr>
              <a:r>
                <a:rPr b="1"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Indentation</a:t>
              </a:r>
              <a:r>
                <a:rPr lang="en-US" sz="19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: None; use spacing only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1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p21"/>
          <p:cNvSpPr txBox="1"/>
          <p:nvPr>
            <p:ph type="title"/>
          </p:nvPr>
        </p:nvSpPr>
        <p:spPr>
          <a:xfrm>
            <a:off x="573409" y="559477"/>
            <a:ext cx="3765200" cy="5709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</a:pPr>
            <a:r>
              <a:rPr b="1" i="0" lang="en-US" u="none" strike="noStrike"/>
              <a:t>Submission Details</a:t>
            </a:r>
            <a:endParaRPr/>
          </a:p>
        </p:txBody>
      </p:sp>
      <p:grpSp>
        <p:nvGrpSpPr>
          <p:cNvPr id="365" name="Google Shape;365;p21"/>
          <p:cNvGrpSpPr/>
          <p:nvPr/>
        </p:nvGrpSpPr>
        <p:grpSpPr>
          <a:xfrm>
            <a:off x="5478124" y="1650938"/>
            <a:ext cx="5906181" cy="3530734"/>
            <a:chOff x="0" y="849991"/>
            <a:chExt cx="5906181" cy="3530734"/>
          </a:xfrm>
        </p:grpSpPr>
        <p:sp>
          <p:nvSpPr>
            <p:cNvPr id="366" name="Google Shape;366;p21"/>
            <p:cNvSpPr/>
            <p:nvPr/>
          </p:nvSpPr>
          <p:spPr>
            <a:xfrm>
              <a:off x="0" y="849991"/>
              <a:ext cx="5906181" cy="156921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1"/>
            <p:cNvSpPr/>
            <p:nvPr/>
          </p:nvSpPr>
          <p:spPr>
            <a:xfrm>
              <a:off x="474687" y="1203065"/>
              <a:ext cx="863068" cy="86306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1812443" y="849991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1"/>
            <p:cNvSpPr txBox="1"/>
            <p:nvPr/>
          </p:nvSpPr>
          <p:spPr>
            <a:xfrm>
              <a:off x="1812443" y="849991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6075" lIns="166075" spcFirstLastPara="1" rIns="166075" wrap="square" tIns="1660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entury Gothic"/>
                <a:buNone/>
              </a:pPr>
              <a:r>
                <a:rPr b="1" i="0" lang="en-US" sz="17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File Format: PDF</a:t>
              </a:r>
              <a:endParaRPr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0" y="2811510"/>
              <a:ext cx="5906181" cy="156921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474687" y="3164584"/>
              <a:ext cx="863068" cy="86306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1812443" y="2811510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1812443" y="2811510"/>
              <a:ext cx="4093737" cy="15692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6075" lIns="166075" spcFirstLastPara="1" rIns="166075" wrap="square" tIns="1660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Century Gothic"/>
                <a:buNone/>
              </a:pPr>
              <a:r>
                <a:rPr b="1" i="0" lang="en-US" sz="17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Filename: GroupX_RaspberryPi_Report (replace X with your group number/name)</a:t>
              </a:r>
              <a:br>
                <a:rPr b="1" i="0" lang="en-US" sz="17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</a:br>
              <a:endParaRPr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44" name="Google Shape;144;p3"/>
          <p:cNvGrpSpPr/>
          <p:nvPr/>
        </p:nvGrpSpPr>
        <p:grpSpPr>
          <a:xfrm>
            <a:off x="4828372" y="1267730"/>
            <a:ext cx="1567331" cy="645295"/>
            <a:chOff x="5318306" y="1386268"/>
            <a:chExt cx="1567331" cy="645295"/>
          </a:xfrm>
        </p:grpSpPr>
        <p:cxnSp>
          <p:nvCxnSpPr>
            <p:cNvPr id="145" name="Google Shape;145;p3"/>
            <p:cNvCxnSpPr/>
            <p:nvPr/>
          </p:nvCxnSpPr>
          <p:spPr>
            <a:xfrm>
              <a:off x="5318306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3"/>
            <p:cNvCxnSpPr/>
            <p:nvPr/>
          </p:nvCxnSpPr>
          <p:spPr>
            <a:xfrm>
              <a:off x="6885637" y="1386268"/>
              <a:ext cx="0" cy="64008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3"/>
            <p:cNvCxnSpPr/>
            <p:nvPr/>
          </p:nvCxnSpPr>
          <p:spPr>
            <a:xfrm>
              <a:off x="5318306" y="2031563"/>
              <a:ext cx="1567331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8" name="Google Shape;14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3"/>
          <p:cNvSpPr txBox="1"/>
          <p:nvPr>
            <p:ph type="title"/>
          </p:nvPr>
        </p:nvSpPr>
        <p:spPr>
          <a:xfrm>
            <a:off x="8560024" y="1559768"/>
            <a:ext cx="3238829" cy="31353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entury Gothic"/>
              <a:buNone/>
            </a:pPr>
            <a:r>
              <a:rPr i="0" lang="en-US" sz="4500" u="none" cap="none" strike="noStrike">
                <a:solidFill>
                  <a:srgbClr val="FFFFFF"/>
                </a:solidFill>
              </a:rPr>
              <a:t>REQUIRED MATERIALS</a:t>
            </a:r>
            <a:endParaRPr sz="4500"/>
          </a:p>
        </p:txBody>
      </p:sp>
      <p:sp>
        <p:nvSpPr>
          <p:cNvPr id="150" name="Google Shape;150;p3"/>
          <p:cNvSpPr/>
          <p:nvPr/>
        </p:nvSpPr>
        <p:spPr>
          <a:xfrm>
            <a:off x="-1867" y="0"/>
            <a:ext cx="81687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2" name="Google Shape;152;p3"/>
          <p:cNvCxnSpPr/>
          <p:nvPr/>
        </p:nvCxnSpPr>
        <p:spPr>
          <a:xfrm>
            <a:off x="9333618" y="-1172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3"/>
          <p:cNvCxnSpPr/>
          <p:nvPr/>
        </p:nvCxnSpPr>
        <p:spPr>
          <a:xfrm>
            <a:off x="11025258" y="-1172"/>
            <a:ext cx="0" cy="64008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3"/>
          <p:cNvCxnSpPr/>
          <p:nvPr/>
        </p:nvCxnSpPr>
        <p:spPr>
          <a:xfrm>
            <a:off x="9333618" y="644123"/>
            <a:ext cx="1691640" cy="0"/>
          </a:xfrm>
          <a:prstGeom prst="straightConnector1">
            <a:avLst/>
          </a:prstGeom>
          <a:solidFill>
            <a:srgbClr val="26262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5" name="Google Shape;155;p3"/>
          <p:cNvGraphicFramePr/>
          <p:nvPr/>
        </p:nvGraphicFramePr>
        <p:xfrm>
          <a:off x="100517" y="1111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{0B12764A-1925-4058-B45C-9E39159E7603}</a:tableStyleId>
              </a:tblPr>
              <a:tblGrid>
                <a:gridCol w="2623225"/>
                <a:gridCol w="1432350"/>
                <a:gridCol w="3908325"/>
              </a:tblGrid>
              <a:tr h="37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Item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Quantity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Notes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4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Raspberry Pi 3 Model B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 per group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Official power adapter recommended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microSD card (16GB or higher)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Must be formatted or will be erased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microSD card reader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For imaging the OS from your PC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Computer with internet access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Used to prepare the SD card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HDMI cable + monitor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For initial boot and setup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USB keyboard and mouse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 each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For setup and desktop navigation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Breadboard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For LED prototyping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LED (any color)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5mm standard size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330-ohm resistor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Prevents LED damage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Male-to-male jumper wires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3–4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Connect Pi to breadboard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USB flash drive (optional)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F81BD"/>
                        </a:buClr>
                        <a:buSzPts val="1400"/>
                        <a:buFont typeface="Cambria"/>
                        <a:buNone/>
                      </a:pPr>
                      <a:r>
                        <a:rPr b="1" i="0" lang="en-US" sz="1900" u="none" cap="none" strike="noStrike">
                          <a:solidFill>
                            <a:srgbClr val="4F81BD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For file transfers if needed</a:t>
                      </a:r>
                      <a:endParaRPr b="0" i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2200" marB="0" marR="87900" marL="8790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4F81B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4"/>
          <p:cNvSpPr txBox="1"/>
          <p:nvPr>
            <p:ph type="title"/>
          </p:nvPr>
        </p:nvSpPr>
        <p:spPr>
          <a:xfrm>
            <a:off x="573409" y="559477"/>
            <a:ext cx="3765200" cy="5709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b="1" i="0" lang="en-US" sz="4400" u="none" strike="noStrike"/>
              <a:t>Part 2: Exploring Raspberry Pi OS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5478124" y="559477"/>
            <a:ext cx="5647076" cy="547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u="none" strike="noStrike"/>
              <a:t>Each activity includes tasks and expected outputs that your group must complete, screenshot, and include in your final documentation.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rgbClr val="E1DBC9"/>
              </a:gs>
              <a:gs pos="77000">
                <a:srgbClr val="C8C1B0"/>
              </a:gs>
              <a:gs pos="100000">
                <a:srgbClr val="C0BAA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5"/>
          <p:cNvSpPr txBox="1"/>
          <p:nvPr>
            <p:ph type="title"/>
          </p:nvPr>
        </p:nvSpPr>
        <p:spPr>
          <a:xfrm>
            <a:off x="3844616" y="881210"/>
            <a:ext cx="7417925" cy="1517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Explore the Desktop &amp; System Settings</a:t>
            </a:r>
            <a:endParaRPr/>
          </a:p>
        </p:txBody>
      </p:sp>
      <p:sp>
        <p:nvSpPr>
          <p:cNvPr id="175" name="Google Shape;175;p5"/>
          <p:cNvSpPr txBox="1"/>
          <p:nvPr>
            <p:ph idx="1" type="body"/>
          </p:nvPr>
        </p:nvSpPr>
        <p:spPr>
          <a:xfrm>
            <a:off x="3844616" y="2626840"/>
            <a:ext cx="7245103" cy="3131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- Open the start menu and identify at least 5 pre-installed applications.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Change the desktop wallpaper and reposition the taskbar.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Enable either SSH or VNC in Raspberry Pi Configuration.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Required Outputs: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Screenshot of the start menu showing five different apps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Screenshot of the modified desktop (custom wallpaper + repositioned taskbar)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Screenshot of Raspberry Pi Configuration window showing SSH/VNC enabled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rgbClr val="E1DBC9"/>
              </a:gs>
              <a:gs pos="77000">
                <a:srgbClr val="C8C1B0"/>
              </a:gs>
              <a:gs pos="100000">
                <a:srgbClr val="C0BAA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6"/>
          <p:cNvSpPr txBox="1"/>
          <p:nvPr>
            <p:ph type="title"/>
          </p:nvPr>
        </p:nvSpPr>
        <p:spPr>
          <a:xfrm>
            <a:off x="3844616" y="881210"/>
            <a:ext cx="7417925" cy="1517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Try Python Programming</a:t>
            </a:r>
            <a:endParaRPr/>
          </a:p>
        </p:txBody>
      </p:sp>
      <p:sp>
        <p:nvSpPr>
          <p:cNvPr id="186" name="Google Shape;186;p6"/>
          <p:cNvSpPr txBox="1"/>
          <p:nvPr>
            <p:ph idx="1" type="body"/>
          </p:nvPr>
        </p:nvSpPr>
        <p:spPr>
          <a:xfrm>
            <a:off x="3844616" y="2626840"/>
            <a:ext cx="7245103" cy="3131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- Open Thonny Python IDE.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Write and run a script that: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  1. Displays “Hello, Raspberry Pi!”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  2. Calculates the square root of 49 using the math library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  3. Generates and prints a random number from 1 to 100 using the random library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Required Outputs: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Screenshot of each program’s output in Thonny (3 total)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rgbClr val="E1DBC9"/>
              </a:gs>
              <a:gs pos="77000">
                <a:srgbClr val="C8C1B0"/>
              </a:gs>
              <a:gs pos="100000">
                <a:srgbClr val="C0BAA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7"/>
          <p:cNvSpPr txBox="1"/>
          <p:nvPr>
            <p:ph type="title"/>
          </p:nvPr>
        </p:nvSpPr>
        <p:spPr>
          <a:xfrm>
            <a:off x="3844616" y="881210"/>
            <a:ext cx="7417925" cy="1517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Browse the Web</a:t>
            </a:r>
            <a:endParaRPr/>
          </a:p>
        </p:txBody>
      </p:sp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3844616" y="2626840"/>
            <a:ext cx="7245103" cy="3131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Open Chromium and: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  - Visit the official Raspberry Pi documentation page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  - Access any Filipino tech news site (e.g., Yugatech or Unbox.ph)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Required Outputs: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Screenshot of Raspberry Pi documentation homepage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Screenshot of a Filipino tech news site loaded in Chromium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rgbClr val="E1DBC9"/>
              </a:gs>
              <a:gs pos="77000">
                <a:srgbClr val="C8C1B0"/>
              </a:gs>
              <a:gs pos="100000">
                <a:srgbClr val="C0BAA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8"/>
          <p:cNvSpPr txBox="1"/>
          <p:nvPr>
            <p:ph type="title"/>
          </p:nvPr>
        </p:nvSpPr>
        <p:spPr>
          <a:xfrm>
            <a:off x="3844616" y="881210"/>
            <a:ext cx="7417925" cy="1517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Install New Software</a:t>
            </a:r>
            <a:endParaRPr/>
          </a:p>
        </p:txBody>
      </p:sp>
      <p:sp>
        <p:nvSpPr>
          <p:cNvPr id="208" name="Google Shape;208;p8"/>
          <p:cNvSpPr txBox="1"/>
          <p:nvPr>
            <p:ph idx="1" type="body"/>
          </p:nvPr>
        </p:nvSpPr>
        <p:spPr>
          <a:xfrm>
            <a:off x="3844616" y="2626840"/>
            <a:ext cx="7245103" cy="3131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Install VLC Media Player using either the Terminal or the Add/Remove Software tool.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Required Outputs: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Screenshot of the installation process (Terminal log or GUI screen)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Screenshot showing VLC Media Player in the Applications menu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gradFill>
            <a:gsLst>
              <a:gs pos="0">
                <a:srgbClr val="E1DBC9"/>
              </a:gs>
              <a:gs pos="77000">
                <a:srgbClr val="C8C1B0"/>
              </a:gs>
              <a:gs pos="100000">
                <a:srgbClr val="C0BAAA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45000"/>
            </a:blip>
            <a:tile algn="tl" flip="none" tx="-44450" sx="85000" ty="38100" sy="85000"/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3201150" y="457200"/>
            <a:ext cx="8533646" cy="594360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3372467" y="621793"/>
            <a:ext cx="8198780" cy="5614416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9"/>
          <p:cNvSpPr txBox="1"/>
          <p:nvPr>
            <p:ph type="title"/>
          </p:nvPr>
        </p:nvSpPr>
        <p:spPr>
          <a:xfrm>
            <a:off x="3844616" y="881210"/>
            <a:ext cx="7417925" cy="15170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entury Gothic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Learn Basic Linux Commands</a:t>
            </a:r>
            <a:endParaRPr/>
          </a:p>
        </p:txBody>
      </p:sp>
      <p:sp>
        <p:nvSpPr>
          <p:cNvPr id="219" name="Google Shape;219;p9"/>
          <p:cNvSpPr txBox="1"/>
          <p:nvPr>
            <p:ph idx="1" type="body"/>
          </p:nvPr>
        </p:nvSpPr>
        <p:spPr>
          <a:xfrm>
            <a:off x="3844616" y="2626840"/>
            <a:ext cx="7245103" cy="3131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i="0" lang="en-US" u="none" strike="noStrike">
                <a:solidFill>
                  <a:srgbClr val="3F3F3F"/>
                </a:solidFill>
              </a:rPr>
              <a:t>In Terminal: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  - Create a folder named `pi_lab` in your home directory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  - Inside `pi_lab`, create a file named `test.txt`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  - Use `ls`, `cd`, `pwd`, and `rm` at least once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  - Use `sudo apt update` to refresh package sources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Required Outputs: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- Screenshot of the Terminal showing: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  - Folder creation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  - File creation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  - Use of basic commands</a:t>
            </a:r>
            <a:br>
              <a:rPr b="1" i="0" lang="en-US" u="none" strike="noStrike">
                <a:solidFill>
                  <a:srgbClr val="3F3F3F"/>
                </a:solidFill>
              </a:rPr>
            </a:br>
            <a:r>
              <a:rPr b="1" i="0" lang="en-US" u="none" strike="noStrike">
                <a:solidFill>
                  <a:srgbClr val="3F3F3F"/>
                </a:solidFill>
              </a:rPr>
              <a:t>  - Output of `sudo apt update`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2025-07-04T08:58:40Z</dcterms:created>
  <dc:creator>Jeunesse Christian P. Gatuz</dc:creator>
</cp:coreProperties>
</file>