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13"/>
  </p:notesMasterIdLst>
  <p:sldIdLst>
    <p:sldId id="256" r:id="rId2"/>
    <p:sldId id="257" r:id="rId3"/>
    <p:sldId id="278" r:id="rId4"/>
    <p:sldId id="274" r:id="rId5"/>
    <p:sldId id="273" r:id="rId6"/>
    <p:sldId id="269" r:id="rId7"/>
    <p:sldId id="270" r:id="rId8"/>
    <p:sldId id="272" r:id="rId9"/>
    <p:sldId id="276" r:id="rId10"/>
    <p:sldId id="279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1D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5989" autoAdjust="0"/>
  </p:normalViewPr>
  <p:slideViewPr>
    <p:cSldViewPr snapToGrid="0">
      <p:cViewPr>
        <p:scale>
          <a:sx n="70" d="100"/>
          <a:sy n="70" d="100"/>
        </p:scale>
        <p:origin x="-747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Neal" userId="ebc17ee924e4cbdf" providerId="LiveId" clId="{3F0AA4FB-EED5-A045-8926-3E0DFD68F316}"/>
    <pc:docChg chg="undo custSel addSld delSld modSld">
      <pc:chgData name="Jacob Neal" userId="ebc17ee924e4cbdf" providerId="LiveId" clId="{3F0AA4FB-EED5-A045-8926-3E0DFD68F316}" dt="2019-08-22T13:43:33.338" v="11" actId="20577"/>
      <pc:docMkLst>
        <pc:docMk/>
      </pc:docMkLst>
      <pc:sldChg chg="modSp">
        <pc:chgData name="Jacob Neal" userId="ebc17ee924e4cbdf" providerId="LiveId" clId="{3F0AA4FB-EED5-A045-8926-3E0DFD68F316}" dt="2019-08-22T13:43:33.338" v="11" actId="20577"/>
        <pc:sldMkLst>
          <pc:docMk/>
          <pc:sldMk cId="428395784" sldId="269"/>
        </pc:sldMkLst>
        <pc:spChg chg="mod">
          <ac:chgData name="Jacob Neal" userId="ebc17ee924e4cbdf" providerId="LiveId" clId="{3F0AA4FB-EED5-A045-8926-3E0DFD68F316}" dt="2019-08-22T13:43:33.338" v="11" actId="20577"/>
          <ac:spMkLst>
            <pc:docMk/>
            <pc:sldMk cId="428395784" sldId="269"/>
            <ac:spMk id="3" creationId="{D87D9F7B-731E-4DFD-ABE1-E7AB26CB2BCF}"/>
          </ac:spMkLst>
        </pc:spChg>
      </pc:sldChg>
      <pc:sldChg chg="modSp">
        <pc:chgData name="Jacob Neal" userId="ebc17ee924e4cbdf" providerId="LiveId" clId="{3F0AA4FB-EED5-A045-8926-3E0DFD68F316}" dt="2019-08-22T13:41:59.301" v="3" actId="1076"/>
        <pc:sldMkLst>
          <pc:docMk/>
          <pc:sldMk cId="3807224958" sldId="274"/>
        </pc:sldMkLst>
        <pc:spChg chg="mod">
          <ac:chgData name="Jacob Neal" userId="ebc17ee924e4cbdf" providerId="LiveId" clId="{3F0AA4FB-EED5-A045-8926-3E0DFD68F316}" dt="2019-08-22T13:41:59.301" v="3" actId="1076"/>
          <ac:spMkLst>
            <pc:docMk/>
            <pc:sldMk cId="3807224958" sldId="274"/>
            <ac:spMk id="3" creationId="{D87D9F7B-731E-4DFD-ABE1-E7AB26CB2BCF}"/>
          </ac:spMkLst>
        </pc:spChg>
      </pc:sldChg>
      <pc:sldChg chg="new del">
        <pc:chgData name="Jacob Neal" userId="ebc17ee924e4cbdf" providerId="LiveId" clId="{3F0AA4FB-EED5-A045-8926-3E0DFD68F316}" dt="2019-08-22T13:42:43.694" v="5" actId="680"/>
        <pc:sldMkLst>
          <pc:docMk/>
          <pc:sldMk cId="354913689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3908E-65C2-4900-9CDF-3C63DC35F62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BE00E-3E1E-4FDF-9936-AFDBB5BD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3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3EDD119B-6BFA-4C3F-90CE-97DAFD604E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BB4F09-501D-4DCF-9E76-F721F0F33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</a:rPr>
              <a:t>Maxwell: </a:t>
            </a:r>
            <a:r>
              <a:rPr lang="en-US" sz="4800" dirty="0">
                <a:solidFill>
                  <a:schemeClr val="bg1"/>
                </a:solidFill>
              </a:rPr>
              <a:t>Project </a:t>
            </a:r>
            <a:r>
              <a:rPr lang="en-US" sz="4800" dirty="0" smtClean="0">
                <a:solidFill>
                  <a:schemeClr val="bg1"/>
                </a:solidFill>
              </a:rPr>
              <a:t>Proposal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83290F-63A0-46F3-9C06-E00F5E5E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902" y="13080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Jake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Neal—Project Manager</a:t>
            </a: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Cameron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Shea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—Assistant Project Manager</a:t>
            </a: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Adam Paugh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Farris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Hejazen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Peyton Nelson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Dr. Thad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Roppel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—ECE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="" xmlns:a16="http://schemas.microsoft.com/office/drawing/2014/main" id="{DC1572D0-F0FD-4D84-8F82-DC59140EB9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26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UMA-8-SP</a:t>
            </a:r>
            <a:r>
              <a:rPr lang="en-US" dirty="0"/>
              <a:t>: $95.00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600W UPS: $120.00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Website Costs: $50.00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Light Diffusers: $30.00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Servos: $1000.00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Robot cladding: $200.00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afety Features: </a:t>
            </a:r>
            <a:r>
              <a:rPr lang="en-US" dirty="0"/>
              <a:t>$1000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_____________________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Totals: $2,495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Available </a:t>
            </a:r>
            <a:r>
              <a:rPr lang="en-US" dirty="0"/>
              <a:t>left for unexpected costs: $505</a:t>
            </a:r>
            <a:endParaRPr lang="en-US" dirty="0"/>
          </a:p>
          <a:p>
            <a:r>
              <a:rPr lang="en-US" dirty="0"/>
              <a:t>Any leftover funds will be redistributed to the respective department the funding came </a:t>
            </a:r>
            <a:r>
              <a:rPr lang="en-US" dirty="0" smtClean="0"/>
              <a:t>from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6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four </a:t>
            </a:r>
            <a:r>
              <a:rPr lang="en-US" dirty="0" smtClean="0"/>
              <a:t>displays (one to be shown)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Greeting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Blue Light Activity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Fire Alarm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Weather Alert</a:t>
            </a:r>
          </a:p>
          <a:p>
            <a:r>
              <a:rPr lang="en-US" dirty="0" smtClean="0"/>
              <a:t>Show </a:t>
            </a:r>
            <a:r>
              <a:rPr lang="en-US" dirty="0"/>
              <a:t>basic movement of the </a:t>
            </a:r>
            <a:r>
              <a:rPr lang="en-US" dirty="0" smtClean="0"/>
              <a:t>figure</a:t>
            </a:r>
          </a:p>
          <a:p>
            <a:r>
              <a:rPr lang="en-US" dirty="0" smtClean="0"/>
              <a:t>Demonstrate the safety feature prototypes</a:t>
            </a:r>
            <a:endParaRPr lang="en-US" dirty="0"/>
          </a:p>
          <a:p>
            <a:r>
              <a:rPr lang="en-US" dirty="0"/>
              <a:t>Capability to write predetermined </a:t>
            </a:r>
            <a:r>
              <a:rPr lang="en-US" dirty="0" smtClean="0"/>
              <a:t>scripts</a:t>
            </a:r>
            <a:endParaRPr lang="en-US" dirty="0"/>
          </a:p>
          <a:p>
            <a:r>
              <a:rPr lang="en-US" dirty="0"/>
              <a:t>Different responses based on different stimuli</a:t>
            </a:r>
          </a:p>
          <a:p>
            <a:pPr lvl="1"/>
            <a:r>
              <a:rPr lang="en-US" dirty="0"/>
              <a:t>Currently using programming </a:t>
            </a:r>
            <a:r>
              <a:rPr lang="en-US" dirty="0" smtClean="0"/>
              <a:t>(individual </a:t>
            </a:r>
            <a:r>
              <a:rPr lang="en-US" dirty="0"/>
              <a:t>A</a:t>
            </a:r>
            <a:r>
              <a:rPr lang="en-US" dirty="0" smtClean="0"/>
              <a:t>rduino scripts) as </a:t>
            </a:r>
            <a:r>
              <a:rPr lang="en-US" dirty="0"/>
              <a:t>triggers</a:t>
            </a:r>
          </a:p>
          <a:p>
            <a:pPr lvl="1"/>
            <a:r>
              <a:rPr lang="en-US" dirty="0"/>
              <a:t>This will be replaced when the systems (blue light, GUI, etc.) are integrated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5" r="11816"/>
          <a:stretch/>
        </p:blipFill>
        <p:spPr>
          <a:xfrm>
            <a:off x="6776644" y="232012"/>
            <a:ext cx="5226563" cy="35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0922F-D49E-4DD7-A65F-3654EDA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CB8298-93F1-488B-ADBB-6C5E0B00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Initial Goals</a:t>
            </a:r>
          </a:p>
          <a:p>
            <a:r>
              <a:rPr lang="en-US" sz="1800" dirty="0"/>
              <a:t>Where We Are</a:t>
            </a:r>
          </a:p>
          <a:p>
            <a:r>
              <a:rPr lang="en-US" sz="1800" dirty="0"/>
              <a:t>Looking Ahead</a:t>
            </a:r>
          </a:p>
          <a:p>
            <a:r>
              <a:rPr lang="en-US" sz="1800" dirty="0"/>
              <a:t>Timeline</a:t>
            </a:r>
          </a:p>
          <a:p>
            <a:r>
              <a:rPr lang="en-US" sz="1800" dirty="0"/>
              <a:t>Demonstration and 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A67E45-0894-4FD5-A5B2-577C22725095}"/>
              </a:ext>
            </a:extLst>
          </p:cNvPr>
          <p:cNvSpPr txBox="1"/>
          <p:nvPr/>
        </p:nvSpPr>
        <p:spPr>
          <a:xfrm>
            <a:off x="6615910" y="6611769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Current Prototype of Maxwell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6799" y="1437988"/>
            <a:ext cx="5912893" cy="44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0922F-D49E-4DD7-A65F-3654EDA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Initial Goals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CB8298-93F1-488B-ADBB-6C5E0B00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Safety and Information Kiosk for Broun Hall</a:t>
            </a:r>
          </a:p>
          <a:p>
            <a:r>
              <a:rPr lang="en-US" sz="1800" dirty="0"/>
              <a:t>Safety Features</a:t>
            </a:r>
          </a:p>
          <a:p>
            <a:pPr lvl="1"/>
            <a:r>
              <a:rPr lang="en-US" sz="1400" dirty="0"/>
              <a:t>Acoustic Surveillance</a:t>
            </a:r>
          </a:p>
          <a:p>
            <a:pPr lvl="1"/>
            <a:r>
              <a:rPr lang="en-US" sz="1400" dirty="0"/>
              <a:t>Blue Light</a:t>
            </a:r>
          </a:p>
          <a:p>
            <a:pPr lvl="1"/>
            <a:r>
              <a:rPr lang="en-US" sz="1400" dirty="0"/>
              <a:t>Fire and Weather Advisory Guidance</a:t>
            </a:r>
          </a:p>
          <a:p>
            <a:r>
              <a:rPr lang="en-US" sz="1800" dirty="0"/>
              <a:t>Animatronic Figure</a:t>
            </a:r>
          </a:p>
          <a:p>
            <a:r>
              <a:rPr lang="en-US" sz="1800" dirty="0"/>
              <a:t>Interactive Interface</a:t>
            </a:r>
          </a:p>
          <a:p>
            <a:pPr lvl="1"/>
            <a:r>
              <a:rPr lang="en-US" sz="1400" dirty="0"/>
              <a:t>Directions</a:t>
            </a:r>
          </a:p>
          <a:p>
            <a:pPr lvl="1"/>
            <a:r>
              <a:rPr lang="en-US" sz="1400" dirty="0"/>
              <a:t>Safety Information</a:t>
            </a:r>
          </a:p>
          <a:p>
            <a:pPr lvl="1"/>
            <a:r>
              <a:rPr lang="en-US" sz="1400" dirty="0"/>
              <a:t>E-Day, </a:t>
            </a:r>
            <a:r>
              <a:rPr lang="en-US" sz="1400" dirty="0" err="1"/>
              <a:t>Gameday</a:t>
            </a:r>
            <a:r>
              <a:rPr lang="en-US" sz="1400" dirty="0"/>
              <a:t>, Camp War Eagle Demonstrations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A67E45-0894-4FD5-A5B2-577C22725095}"/>
              </a:ext>
            </a:extLst>
          </p:cNvPr>
          <p:cNvSpPr txBox="1"/>
          <p:nvPr/>
        </p:nvSpPr>
        <p:spPr>
          <a:xfrm>
            <a:off x="7913676" y="5693623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Original Concept Art of Maxwell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78DCCAC-F72F-0949-8F08-FCAECF19D5D8}"/>
              </a:ext>
            </a:extLst>
          </p:cNvPr>
          <p:cNvGrpSpPr/>
          <p:nvPr/>
        </p:nvGrpSpPr>
        <p:grpSpPr>
          <a:xfrm>
            <a:off x="5868605" y="694217"/>
            <a:ext cx="5828119" cy="4999406"/>
            <a:chOff x="3015042" y="1774786"/>
            <a:chExt cx="5828119" cy="4999406"/>
          </a:xfrm>
        </p:grpSpPr>
        <p:pic>
          <p:nvPicPr>
            <p:cNvPr id="10" name="Picture 9" descr="A close up of a logo&#10;&#10;Description generated with high confidence">
              <a:extLst>
                <a:ext uri="{FF2B5EF4-FFF2-40B4-BE49-F238E27FC236}">
                  <a16:creationId xmlns="" xmlns:a16="http://schemas.microsoft.com/office/drawing/2014/main" id="{3773EAAF-969C-4ABE-8AAA-C00BC5E0F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3683" r="1796"/>
            <a:stretch/>
          </p:blipFill>
          <p:spPr>
            <a:xfrm>
              <a:off x="3015042" y="1774786"/>
              <a:ext cx="5828119" cy="4999406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srgbClr val="000000"/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A7BFD2D-6CAC-4F69-A00A-C539862C77E1}"/>
                </a:ext>
              </a:extLst>
            </p:cNvPr>
            <p:cNvSpPr/>
            <p:nvPr/>
          </p:nvSpPr>
          <p:spPr>
            <a:xfrm>
              <a:off x="6192885" y="1774786"/>
              <a:ext cx="1699091" cy="1269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0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99899462-FC16-43B0-966B-FCA2634507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Safety Features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AAFEA932-2DF1-410C-A00A-7A1E7DBF75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Blue Light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Small scale representation of having a real Blue Light station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Acoustic Surveillance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Currently </a:t>
            </a:r>
            <a:r>
              <a:rPr lang="en-US" sz="1600" dirty="0" smtClean="0">
                <a:solidFill>
                  <a:schemeClr val="bg1"/>
                </a:solidFill>
              </a:rPr>
              <a:t>a threshold sensor for </a:t>
            </a:r>
            <a:r>
              <a:rPr lang="en-US" sz="1600" dirty="0">
                <a:solidFill>
                  <a:schemeClr val="bg1"/>
                </a:solidFill>
              </a:rPr>
              <a:t>concept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Weather and Fire Alerts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Evacuation routes and Severe Weather Shelter Areas have been mapped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7"/>
          <a:stretch/>
        </p:blipFill>
        <p:spPr>
          <a:xfrm>
            <a:off x="715374" y="2646696"/>
            <a:ext cx="3232610" cy="3525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9308" y="3244467"/>
            <a:ext cx="92675" cy="65405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1983" y="3244467"/>
            <a:ext cx="624017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80491" y="3349493"/>
            <a:ext cx="91440" cy="4572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59933" y="3804615"/>
            <a:ext cx="624017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1860" y="3808743"/>
            <a:ext cx="1005840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0481" y="3619274"/>
            <a:ext cx="93607" cy="18288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3692" y="5347065"/>
            <a:ext cx="731520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9" t="14897" r="34170" b="11247"/>
          <a:stretch/>
        </p:blipFill>
        <p:spPr>
          <a:xfrm rot="5400000">
            <a:off x="898537" y="295069"/>
            <a:ext cx="1839116" cy="22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99899462-FC16-43B0-966B-FCA2634507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Direction and Information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AAFEA932-2DF1-410C-A00A-7A1E7DBF75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GUI (Graphical User Interface)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Sample window created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Direction Mapping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We have a directory of each professor’s room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5"/>
          <a:stretch/>
        </p:blipFill>
        <p:spPr>
          <a:xfrm>
            <a:off x="322205" y="3937420"/>
            <a:ext cx="3936086" cy="24594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Elbow Connector 5"/>
          <p:cNvCxnSpPr/>
          <p:nvPr/>
        </p:nvCxnSpPr>
        <p:spPr>
          <a:xfrm flipV="1">
            <a:off x="1992527" y="5253414"/>
            <a:ext cx="1019432" cy="40777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3067565" y="4728252"/>
            <a:ext cx="667265" cy="525162"/>
          </a:xfrm>
          <a:prstGeom prst="bentConnector3">
            <a:avLst>
              <a:gd name="adj1" fmla="val 8240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9" y="867911"/>
            <a:ext cx="4318688" cy="23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99899462-FC16-43B0-966B-FCA2634507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Animatronic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AAFEA932-2DF1-410C-A00A-7A1E7DBF75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Degrees of Freedom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Enough for initial testing, but </a:t>
            </a:r>
            <a:r>
              <a:rPr lang="en-US" sz="1600" dirty="0" smtClean="0">
                <a:solidFill>
                  <a:schemeClr val="bg1"/>
                </a:solidFill>
              </a:rPr>
              <a:t>anticipating full human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Face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Hardware acquired and tested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Software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Individual systems are created but not integrated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Voice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Currently have demo </a:t>
            </a:r>
            <a:r>
              <a:rPr lang="en-US" sz="1600" dirty="0" smtClean="0">
                <a:solidFill>
                  <a:schemeClr val="bg1"/>
                </a:solidFill>
              </a:rPr>
              <a:t>recordings by Farris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Desk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Foam </a:t>
            </a:r>
            <a:r>
              <a:rPr lang="en-US" sz="1600" dirty="0" smtClean="0">
                <a:solidFill>
                  <a:schemeClr val="bg1"/>
                </a:solidFill>
              </a:rPr>
              <a:t>model for scale testing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t="27431" r="7332" b="3833"/>
          <a:stretch/>
        </p:blipFill>
        <p:spPr>
          <a:xfrm rot="5400000">
            <a:off x="-407776" y="1075040"/>
            <a:ext cx="3323972" cy="2014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6" t="18601" r="25470" b="19987"/>
          <a:stretch/>
        </p:blipFill>
        <p:spPr>
          <a:xfrm rot="5400000">
            <a:off x="2144509" y="4185353"/>
            <a:ext cx="1961525" cy="17279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2" r="80270" b="65968"/>
          <a:stretch/>
        </p:blipFill>
        <p:spPr bwMode="auto">
          <a:xfrm>
            <a:off x="486678" y="1291282"/>
            <a:ext cx="396830" cy="16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35838EB-2DD5-E142-B44D-C1DAE193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What’s Next?</a:t>
            </a:r>
            <a:endParaRPr lang="en-US" sz="400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9E47A9E-E4E4-1E4E-9673-CE0E6C2CE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48" y="2296504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Integrating </a:t>
            </a:r>
            <a:r>
              <a:rPr lang="en-US" sz="2000" dirty="0"/>
              <a:t>all the current systems</a:t>
            </a:r>
          </a:p>
          <a:p>
            <a:pPr lvl="1"/>
            <a:r>
              <a:rPr lang="en-US" sz="1600" dirty="0" smtClean="0"/>
              <a:t>Raspberry </a:t>
            </a:r>
            <a:r>
              <a:rPr lang="en-US" sz="1600" dirty="0"/>
              <a:t>Pi can </a:t>
            </a:r>
            <a:r>
              <a:rPr lang="en-US" sz="1600" dirty="0" smtClean="0"/>
              <a:t>run </a:t>
            </a:r>
            <a:r>
              <a:rPr lang="en-US" sz="1600" dirty="0"/>
              <a:t>the operations of the GUI and physical systems</a:t>
            </a:r>
          </a:p>
          <a:p>
            <a:pPr lvl="1"/>
            <a:r>
              <a:rPr lang="en-US" sz="1600" dirty="0"/>
              <a:t>Arduino can handle hardware operation under direction from the Pi</a:t>
            </a:r>
          </a:p>
          <a:p>
            <a:r>
              <a:rPr lang="en-US" sz="2000" dirty="0"/>
              <a:t>Beginning collaboration with Campus Safety</a:t>
            </a:r>
          </a:p>
          <a:p>
            <a:pPr lvl="1"/>
            <a:r>
              <a:rPr lang="en-US" sz="1600" dirty="0"/>
              <a:t>Blue Light, AU Alert,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40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DA39D-E4A1-45AE-AAA8-9B30625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46D55E06-5856-426F-B2D9-F26DCC5F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900" dirty="0"/>
              <a:t>Hard to put chronologically</a:t>
            </a:r>
          </a:p>
          <a:p>
            <a:pPr lvl="1"/>
            <a:r>
              <a:rPr lang="en-US" sz="1500" dirty="0" smtClean="0"/>
              <a:t>Most aspects </a:t>
            </a:r>
            <a:r>
              <a:rPr lang="en-US" sz="1500" dirty="0"/>
              <a:t>will be worked on at the same time by multiple team </a:t>
            </a:r>
            <a:r>
              <a:rPr lang="en-US" sz="1500" dirty="0" smtClean="0"/>
              <a:t>members</a:t>
            </a:r>
          </a:p>
          <a:p>
            <a:pPr lvl="1"/>
            <a:r>
              <a:rPr lang="en-US" sz="1500" dirty="0" smtClean="0"/>
              <a:t>Some features may need to be postponed until other features are completed</a:t>
            </a:r>
            <a:endParaRPr lang="en-US" sz="1500" dirty="0"/>
          </a:p>
          <a:p>
            <a:r>
              <a:rPr lang="en-US" sz="1900" dirty="0"/>
              <a:t>Fully Functional Maxwell by May of 2020</a:t>
            </a:r>
          </a:p>
          <a:p>
            <a:pPr lvl="1"/>
            <a:r>
              <a:rPr lang="en-US" sz="1500" dirty="0"/>
              <a:t>Mechanical aspects of the figure</a:t>
            </a:r>
          </a:p>
          <a:p>
            <a:pPr lvl="2"/>
            <a:r>
              <a:rPr lang="en-US" sz="1100" dirty="0"/>
              <a:t>Finished by the end of the Fall semester</a:t>
            </a:r>
          </a:p>
          <a:p>
            <a:pPr lvl="2"/>
            <a:r>
              <a:rPr lang="en-US" sz="1100" dirty="0"/>
              <a:t>Aesthetic details be added in Spring semester</a:t>
            </a:r>
          </a:p>
          <a:p>
            <a:pPr lvl="1"/>
            <a:r>
              <a:rPr lang="en-US" sz="1500" dirty="0"/>
              <a:t>Face</a:t>
            </a:r>
          </a:p>
          <a:p>
            <a:pPr lvl="2"/>
            <a:r>
              <a:rPr lang="en-US" sz="1100" dirty="0"/>
              <a:t>1 month for voice/mouth software</a:t>
            </a:r>
          </a:p>
          <a:p>
            <a:pPr lvl="2"/>
            <a:r>
              <a:rPr lang="en-US" sz="1100" dirty="0"/>
              <a:t>2-3 weeks for other facial movements</a:t>
            </a:r>
          </a:p>
          <a:p>
            <a:pPr lvl="1"/>
            <a:r>
              <a:rPr lang="en-US" sz="1500" dirty="0"/>
              <a:t>Desk</a:t>
            </a:r>
          </a:p>
          <a:p>
            <a:pPr lvl="2"/>
            <a:r>
              <a:rPr lang="en-US" sz="1100" dirty="0"/>
              <a:t>2-3 weeks once materials are purchased</a:t>
            </a:r>
            <a:endParaRPr lang="en-US" sz="1900" dirty="0"/>
          </a:p>
          <a:p>
            <a:pPr lvl="1"/>
            <a:r>
              <a:rPr lang="en-US" sz="1500" dirty="0"/>
              <a:t>Campus Safety Integration (Blue Light, AU Alert, etc.)</a:t>
            </a:r>
          </a:p>
          <a:p>
            <a:pPr lvl="2"/>
            <a:r>
              <a:rPr lang="en-US" sz="1100" dirty="0"/>
              <a:t>3+ Months</a:t>
            </a:r>
          </a:p>
          <a:p>
            <a:pPr lvl="2"/>
            <a:r>
              <a:rPr lang="en-US" sz="1100" dirty="0"/>
              <a:t>This will vary based on how much/often we need to meet with Campus Safety consultants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DA39D-E4A1-45AE-AAA8-9B30625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Timeline Continued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46D55E06-5856-426F-B2D9-F26DCC5F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900" dirty="0"/>
              <a:t>Fully Functional Maxwell by May of 2020</a:t>
            </a:r>
          </a:p>
          <a:p>
            <a:pPr lvl="1"/>
            <a:r>
              <a:rPr lang="en-US" sz="1500" dirty="0"/>
              <a:t>Connecting the Raspberry Pi to the Arduino</a:t>
            </a:r>
          </a:p>
          <a:p>
            <a:pPr lvl="2"/>
            <a:r>
              <a:rPr lang="en-US" sz="1100" dirty="0"/>
              <a:t>1 week</a:t>
            </a:r>
          </a:p>
          <a:p>
            <a:pPr lvl="1"/>
            <a:r>
              <a:rPr lang="en-US" sz="1500" smtClean="0"/>
              <a:t>GUI/Website</a:t>
            </a:r>
            <a:endParaRPr lang="en-US" sz="1500" dirty="0"/>
          </a:p>
          <a:p>
            <a:pPr lvl="2"/>
            <a:r>
              <a:rPr lang="en-US" sz="1100" dirty="0"/>
              <a:t>2-3 months depending on how many team members are involved</a:t>
            </a:r>
            <a:endParaRPr lang="en-US" sz="1500" dirty="0"/>
          </a:p>
          <a:p>
            <a:pPr lvl="1"/>
            <a:r>
              <a:rPr lang="en-US" sz="1500" dirty="0"/>
              <a:t>Acoustic Surveillance</a:t>
            </a:r>
          </a:p>
          <a:p>
            <a:pPr lvl="2"/>
            <a:r>
              <a:rPr lang="en-US" sz="1100" dirty="0"/>
              <a:t>4+ months </a:t>
            </a:r>
          </a:p>
          <a:p>
            <a:pPr lvl="2"/>
            <a:r>
              <a:rPr lang="en-US" sz="1100" dirty="0"/>
              <a:t>There is a lot of needed research, development, and testing</a:t>
            </a:r>
          </a:p>
          <a:p>
            <a:pPr lvl="1"/>
            <a:endParaRPr 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" y="3944089"/>
            <a:ext cx="9933245" cy="2327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40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507</Words>
  <Application>Microsoft Office PowerPoint</Application>
  <PresentationFormat>Custom</PresentationFormat>
  <Paragraphs>113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Maxwell: Project Proposal</vt:lpstr>
      <vt:lpstr>Overview</vt:lpstr>
      <vt:lpstr>Initial Goals</vt:lpstr>
      <vt:lpstr>Safety Features</vt:lpstr>
      <vt:lpstr>Direction and Information</vt:lpstr>
      <vt:lpstr>Animatronic</vt:lpstr>
      <vt:lpstr>What’s Next?</vt:lpstr>
      <vt:lpstr>Timeline</vt:lpstr>
      <vt:lpstr>Timeline Continued</vt:lpstr>
      <vt:lpstr>Budget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Information and Security Mobile Kiosk “Maxwell”</dc:title>
  <dc:creator>Jake Neal</dc:creator>
  <cp:lastModifiedBy>Jacob Neal</cp:lastModifiedBy>
  <cp:revision>24</cp:revision>
  <dcterms:created xsi:type="dcterms:W3CDTF">2019-05-03T20:00:42Z</dcterms:created>
  <dcterms:modified xsi:type="dcterms:W3CDTF">2019-09-23T17:22:14Z</dcterms:modified>
</cp:coreProperties>
</file>