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F16F-0100-46D8-9868-08AA8F26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B7D9E-4A48-42BA-9610-CB12D5518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3C44-511C-480B-B1D0-77901617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9331-A039-41A2-802F-3F04E390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0670-DE7E-49A1-A044-3D3DCF6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8D44-6D8A-4CDA-AAD0-84EEDC36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B030C-83B7-4758-8689-18A7B0FD1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3B7C-10CB-4D0B-84BE-16BE717F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25B5-0511-4F39-8B60-531A6D20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F58B-878C-4D18-8E42-6E0C96FF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25959-A9B9-4803-AB78-D035857F3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72C96-7623-450E-A67C-F95BA876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DACE0-1665-4C99-A0E2-19404661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7C50-05BB-4891-9D33-0629CADD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D3FE-97B6-4B7B-96DE-C1C8860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91D2-24B9-4238-AA60-1046F1AF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B490-7FD0-46F0-8856-61083BE0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5B72-CC2B-447D-B9B1-A0977655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12F9-AC7B-4D5E-9A59-E4D99623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BA87-C1A8-4037-9D12-570D5565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C3A-7FD7-4952-805A-27B7EB13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40CE-72C2-4B34-AA0F-8DC83E1D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FF08-6F52-4EB3-B010-E9D3151B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86C-3C8B-429A-80DD-F8B2618C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48A3-3EAB-4F69-BAC9-7BEECDC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D126-563D-4033-8E39-24E361BA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D7B7-32A5-4135-910A-26002EB8C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529D9-7947-4483-A166-41B30A3D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8110-3D9F-45BE-8C5D-34DE7A48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9628C-7AED-440A-BE68-1D9180E5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FF15-CB0F-47E6-A604-2BF5910C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943B-B368-4812-A595-97000C9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037F5-F0DC-41BB-A1A7-BECD2E97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4A1FD-4F41-4032-970E-45EEF9D9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F6FF6-1818-48B4-A555-59CC77E4A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14CD8-F91A-4E02-ACBC-B023EE880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0250D-5850-4B26-84D5-0BD8BFCB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6A107-8CDB-4AF2-B7FD-55BC5B9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43060-EED1-466B-9670-A1AB2FD2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28BF-ABFF-42D6-A042-10D6C6FF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CF0C1-4CA7-44D2-9163-7AD69D2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7AF6B-89D0-47D3-8B5E-2B153D7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41DE5-1CE8-426F-81ED-BC49EF21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82C9F-E438-408C-9FFD-7268A180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2A9A4-6DBE-4A40-B63B-59466DE4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6D4D-1056-4219-8791-090FF025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ABD9-5AA1-4529-93AD-FB6C15E8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80D1-234D-481F-B159-7815331C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6753-23B8-4B04-A8D8-4648DD886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E3BB-5EDB-439B-9474-E84BC464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7C17-EE43-4971-88EA-EED66A23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64DD-E66B-480C-9705-AD4A6F0F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3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DF93-965C-4F8B-955A-1974BB19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B70C6-E1E2-440D-A5E3-718890931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2ADB5-79D9-4891-9432-52338994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0CE8B-56D9-4CAF-B676-71D2B72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0BDB9-F14C-4FDD-9E76-9E7EC922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C5110-2F1B-4A29-B37A-4A05A487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C954A-8F1D-4D94-91B7-4D2DC3CD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4B89-0086-49EA-98B8-36EB1ADD6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1E62-0BF4-4CBF-97C0-18D556F0D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0BEC-8FD3-43EB-B3D6-90151CAB572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8333-DCF6-4BF6-9BB3-83F08EA9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DC2F-06FC-4ADB-A5B4-736EF7885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F1E8-99C9-4348-AEA7-3C718D98E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A018-F3A7-42F0-A114-769C66AE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71FB-C768-4525-97B6-AC3A0EBD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Exposure: average daily pm2.5 exposure over course of pregnancy</a:t>
            </a:r>
          </a:p>
          <a:p>
            <a:r>
              <a:rPr lang="en-US" dirty="0"/>
              <a:t>Outcome: birthweight </a:t>
            </a:r>
          </a:p>
          <a:p>
            <a:r>
              <a:rPr lang="en-US" dirty="0"/>
              <a:t>Measured confounders: age, </a:t>
            </a:r>
            <a:r>
              <a:rPr lang="en-US" dirty="0" err="1"/>
              <a:t>Kotelchuck</a:t>
            </a:r>
            <a:r>
              <a:rPr lang="en-US" dirty="0"/>
              <a:t> index, maternal education, race/ethnicity, income, (binary) parity, NDVI</a:t>
            </a:r>
          </a:p>
          <a:p>
            <a:r>
              <a:rPr lang="en-US" dirty="0"/>
              <a:t>Income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tract-level per-capita from the 2006-2010 ACS</a:t>
            </a:r>
            <a:endParaRPr lang="en-US" dirty="0"/>
          </a:p>
          <a:p>
            <a:r>
              <a:rPr lang="en-US" dirty="0"/>
              <a:t>Categorical variables controlled for by factor</a:t>
            </a:r>
          </a:p>
        </p:txBody>
      </p:sp>
    </p:spTree>
    <p:extLst>
      <p:ext uri="{BB962C8B-B14F-4D97-AF65-F5344CB8AC3E}">
        <p14:creationId xmlns:p14="http://schemas.microsoft.com/office/powerpoint/2010/main" val="43233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89B1F-D859-4A10-A4B5-64EF8780D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663" y="76200"/>
            <a:ext cx="7075681" cy="6657975"/>
          </a:xfrm>
        </p:spPr>
      </p:pic>
    </p:spTree>
    <p:extLst>
      <p:ext uri="{BB962C8B-B14F-4D97-AF65-F5344CB8AC3E}">
        <p14:creationId xmlns:p14="http://schemas.microsoft.com/office/powerpoint/2010/main" val="83321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E5F474F-D272-405B-B3B5-5E7DE3A98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707" y="142876"/>
            <a:ext cx="7048589" cy="66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618198-5EE8-41E9-A09A-5A0017818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71" y="0"/>
            <a:ext cx="7286653" cy="68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4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93AAC67-88F3-4E6C-8D28-59A249E56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1" y="104776"/>
            <a:ext cx="7196864" cy="67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FE65B257-1219-4E3C-873C-C853A1EA3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89" y="0"/>
            <a:ext cx="7302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02661E83-B1B4-4F0B-B46F-C9BB13B76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89" y="0"/>
            <a:ext cx="7302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CB54F-4ACE-4609-A541-5CF663D9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 = unadjusted, N = NDVI-adjusted, S = spatial-adjusted</a:t>
            </a:r>
          </a:p>
          <a:p>
            <a:r>
              <a:rPr lang="en-US" dirty="0"/>
              <a:t>F = full data, T = </a:t>
            </a:r>
            <a:r>
              <a:rPr lang="en-US" dirty="0" err="1"/>
              <a:t>thresholded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7468E-0108-4BE3-897F-55738EDC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30" y="681037"/>
            <a:ext cx="5853202" cy="31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5589-39F2-4C30-B134-6AB1F71E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Inclusion/exclusion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4E66-D89F-45E9-A179-CB83E70C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 2013 conceptions</a:t>
            </a:r>
          </a:p>
          <a:p>
            <a:r>
              <a:rPr lang="en-US" dirty="0"/>
              <a:t>Complete case analysis (“unknown” values from </a:t>
            </a:r>
            <a:r>
              <a:rPr lang="en-US" dirty="0" err="1"/>
              <a:t>masterfile</a:t>
            </a:r>
            <a:r>
              <a:rPr lang="en-US" dirty="0"/>
              <a:t> excluded)</a:t>
            </a:r>
          </a:p>
          <a:p>
            <a:r>
              <a:rPr lang="en-US" dirty="0"/>
              <a:t>Gestational age less than 22 weeks or greater than 44 weeks excluded</a:t>
            </a:r>
          </a:p>
          <a:p>
            <a:r>
              <a:rPr lang="en-US" dirty="0"/>
              <a:t>Final analysis of 457,973 births</a:t>
            </a:r>
          </a:p>
          <a:p>
            <a:r>
              <a:rPr lang="en-US" dirty="0"/>
              <a:t>Age cutoff? (ranges from 12 to 74 years)</a:t>
            </a:r>
          </a:p>
          <a:p>
            <a:r>
              <a:rPr lang="en-US" dirty="0"/>
              <a:t>Birthweight cutoff? (ranges from 64 to 6861 grams)</a:t>
            </a:r>
          </a:p>
        </p:txBody>
      </p:sp>
    </p:spTree>
    <p:extLst>
      <p:ext uri="{BB962C8B-B14F-4D97-AF65-F5344CB8AC3E}">
        <p14:creationId xmlns:p14="http://schemas.microsoft.com/office/powerpoint/2010/main" val="20488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tter chart&#10;&#10;Description automatically generated">
            <a:extLst>
              <a:ext uri="{FF2B5EF4-FFF2-40B4-BE49-F238E27FC236}">
                <a16:creationId xmlns:a16="http://schemas.microsoft.com/office/drawing/2014/main" id="{B888BF8D-936E-4D15-ADF1-C936F9287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270954"/>
            <a:ext cx="7013635" cy="658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9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C96C1F6E-11B4-4EA6-A216-F310C59A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850" y="190441"/>
            <a:ext cx="7162799" cy="67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9E9F597E-68B8-402F-806A-E38CC7468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88" y="85725"/>
            <a:ext cx="7210859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0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B79F5EB9-7F28-4EA7-B491-6640242AF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51" y="133350"/>
            <a:ext cx="7185488" cy="67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2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ubble chart&#10;&#10;Description automatically generated">
            <a:extLst>
              <a:ext uri="{FF2B5EF4-FFF2-40B4-BE49-F238E27FC236}">
                <a16:creationId xmlns:a16="http://schemas.microsoft.com/office/drawing/2014/main" id="{6A159B8F-9CD9-474B-9C10-5C07F572C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281" y="123826"/>
            <a:ext cx="7099299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EFC58BB0-17AC-484C-8994-5FAA77C1F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449" y="0"/>
            <a:ext cx="7323975" cy="68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08A03-999E-4457-820C-576B69CC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99" y="100142"/>
            <a:ext cx="7203232" cy="6777996"/>
          </a:xfrm>
        </p:spPr>
      </p:pic>
    </p:spTree>
    <p:extLst>
      <p:ext uri="{BB962C8B-B14F-4D97-AF65-F5344CB8AC3E}">
        <p14:creationId xmlns:p14="http://schemas.microsoft.com/office/powerpoint/2010/main" val="66490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126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Variables</vt:lpstr>
      <vt:lpstr>Inclusion/exclusion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</cp:revision>
  <dcterms:created xsi:type="dcterms:W3CDTF">2022-01-12T23:54:38Z</dcterms:created>
  <dcterms:modified xsi:type="dcterms:W3CDTF">2022-01-13T14:21:32Z</dcterms:modified>
</cp:coreProperties>
</file>