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90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1" r:id="rId7"/>
    <p:sldId id="260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14"/>
      <p:bold r:id="rId15"/>
      <p:italic r:id="rId16"/>
      <p:boldItalic r:id="rId17"/>
    </p:embeddedFont>
    <p:embeddedFont>
      <p:font typeface="Wingdings 3" panose="05040102010807070707" pitchFamily="18" charset="2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E55C9E-C12F-4609-8A3A-475A33B8AB2B}">
  <a:tblStyle styleId="{BCE55C9E-C12F-4609-8A3A-475A33B8AB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54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3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afebfad1b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afebfad1b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afebfad1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afebfad1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afebfad1b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afebfad1b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ca511f295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ca511f295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afebfad1b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afebfad1b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afebfad1b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afebfad1b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afebfad1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afebfad1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13401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7848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27074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95645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79260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5781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1595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60548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235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98709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2437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9246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2230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729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72143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0856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46833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43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1" r:id="rId13"/>
    <p:sldLayoutId id="2147483922" r:id="rId14"/>
    <p:sldLayoutId id="2147483923" r:id="rId15"/>
    <p:sldLayoutId id="2147483924" r:id="rId16"/>
    <p:sldLayoutId id="2147483925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refactoring/techniqu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Apresentação Final Qualidade de Software</a:t>
            </a:r>
            <a:endParaRPr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2571082" y="3423783"/>
            <a:ext cx="5361300" cy="7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Maxwell Félix dos Santos - 404098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AutoShape 4" descr="Ufc Logo Universidade - Barbados, HD Png Download - 5000x3310(#832370) -  PngFind">
            <a:extLst>
              <a:ext uri="{FF2B5EF4-FFF2-40B4-BE49-F238E27FC236}">
                <a16:creationId xmlns:a16="http://schemas.microsoft.com/office/drawing/2014/main" id="{F7ADC4C5-828D-40B2-9655-99ECEBBC84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10E6B6B-73C1-4E5D-B2D7-B28877F46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69" y="0"/>
            <a:ext cx="1261168" cy="12611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01352-2C9D-476F-A6E4-9C0DCB9F1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253" y="306568"/>
            <a:ext cx="7505700" cy="954600"/>
          </a:xfrm>
        </p:spPr>
        <p:txBody>
          <a:bodyPr/>
          <a:lstStyle/>
          <a:p>
            <a:pPr algn="ctr"/>
            <a:r>
              <a:rPr lang="pt-BR" dirty="0"/>
              <a:t>Referências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ED6BBE-6F9E-4DC4-8BD6-6E839842A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909" y="1261168"/>
            <a:ext cx="7505700" cy="2815191"/>
          </a:xfrm>
        </p:spPr>
        <p:txBody>
          <a:bodyPr/>
          <a:lstStyle/>
          <a:p>
            <a:pPr marL="14605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Zhat, Dmitry, Guru R. – “Code Smells”, Disponivel em: &lt;https://refactoring.guru/pt-br/refactoring/smells&gt;, Acesso em: 10/08/2021</a:t>
            </a:r>
          </a:p>
          <a:p>
            <a:pPr marL="14605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Lacerda G., Petrilio F., Pimenta M. Guéhéneuc Gael Y. “Code </a:t>
            </a:r>
            <a:r>
              <a:rPr lang="pt-BR" dirty="0" err="1">
                <a:solidFill>
                  <a:schemeClr val="bg1"/>
                </a:solidFill>
              </a:rPr>
              <a:t>smells</a:t>
            </a:r>
            <a:r>
              <a:rPr lang="pt-BR" dirty="0">
                <a:solidFill>
                  <a:schemeClr val="bg1"/>
                </a:solidFill>
              </a:rPr>
              <a:t> and refactoring: A tertiary systematic review of challenges and observations”, 2020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Fowler, Martin. Refatoração: “Aperfeiçoando o design de códigos existentes.” Novatec Editora, p. 25-33, 2020.</a:t>
            </a:r>
          </a:p>
          <a:p>
            <a:pPr marL="14605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Chiele, Cristiano. "Estudo sobre práticas ágeis de refatoração e testes automatizados no desenvolvimento de software para melhoria da qualidade de sistemas legados.", 2017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65AAAE3-0A7F-4DCA-BA52-C728A69B0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369" y="0"/>
            <a:ext cx="1261168" cy="126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28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58A5FF-57C7-4542-9393-C912D3994F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46050" indent="0" algn="ctr">
              <a:buNone/>
            </a:pPr>
            <a:r>
              <a:rPr lang="pt-BR" sz="4800" dirty="0">
                <a:solidFill>
                  <a:schemeClr val="bg1"/>
                </a:solidFill>
              </a:rPr>
              <a:t>Obrigado!!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DFF880-9FE7-4D0D-AD95-519B21DD3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369" y="0"/>
            <a:ext cx="1261168" cy="126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0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Sistema - Restaurante</a:t>
            </a:r>
            <a:endParaRPr dirty="0"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425746" y="180020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54038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projeto se trata de uma aplicação desenvolvida com objetivo de fornecer atendimento completo ao cliente, como o cardápio, fornecendo informações sobre os tipos de alimentos disponíveis em uma lista, delivery do produto requisitado pelo cliente,  a reserva de uma mesa, entre outros aspectos.. </a:t>
            </a:r>
          </a:p>
          <a:p>
            <a:pPr marL="0" lvl="0" indent="54038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sistema foi desenvolvido na linguagem Java, utilizando como principal tecnologias Spring MVC, Java Server Pages (JSP), e para persistência dos dados, JPA. O sistema foi desenvolvido por um estudante da Unipe-SP.</a:t>
            </a:r>
            <a:endParaRPr sz="18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D118195-2ECE-4D87-AECB-114736110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69" y="0"/>
            <a:ext cx="1261168" cy="12611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B0F0"/>
                </a:solidFill>
              </a:rPr>
              <a:t>Sistema - Restaurante </a:t>
            </a:r>
            <a:endParaRPr dirty="0">
              <a:solidFill>
                <a:srgbClr val="00B0F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346FD60-91B3-4BA4-B1F2-0E16DCEAD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69" y="0"/>
            <a:ext cx="1261168" cy="126116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EBD9CBD-DA45-449A-8A37-1B58B516C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16" y="2480292"/>
            <a:ext cx="8639175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6575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Code Smells Identificados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CE1DEA-0FF8-477D-A2F2-DA2F211BA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69" y="0"/>
            <a:ext cx="1261168" cy="126116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9B588E4-33D7-4B56-8779-C5B7F8EBC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620" y="1379464"/>
            <a:ext cx="6877050" cy="2809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7194A-5E23-466E-B710-D39377CA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Tipos de Code Smells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A51F1F-C2E3-4FA4-96A3-53A30525C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849900"/>
            <a:ext cx="7505700" cy="2448000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Feature Envy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Dispersed Coupling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Refused Parent Bequest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Shotgun Surgery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God Class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Long Method</a:t>
            </a:r>
          </a:p>
          <a:p>
            <a:pPr marL="14605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46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Procedimento para Refatoração</a:t>
            </a:r>
            <a:endParaRPr dirty="0"/>
          </a:p>
        </p:txBody>
      </p:sp>
      <p:sp>
        <p:nvSpPr>
          <p:cNvPr id="160" name="Google Shape;160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pt-BR" sz="1700" dirty="0">
                <a:solidFill>
                  <a:schemeClr val="bg1"/>
                </a:solidFill>
              </a:rPr>
              <a:t>Para orientação em que tipo de técnica de refatoração utilizar, foi utilizado como orientação a documentação disponível em:</a:t>
            </a:r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pt-BR" sz="1700" dirty="0">
              <a:solidFill>
                <a:schemeClr val="bg1"/>
              </a:solidFill>
            </a:endParaRPr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pt-BR" sz="1700" dirty="0">
                <a:solidFill>
                  <a:schemeClr val="bg1"/>
                </a:solidFill>
                <a:hlinkClick r:id="rId3"/>
              </a:rPr>
              <a:t>https://refactoring.guru/refactoring/techniques  </a:t>
            </a:r>
            <a:endParaRPr sz="1700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66624EC-2DA3-4E77-90FB-8506AE107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6369" y="0"/>
            <a:ext cx="1261168" cy="12611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819150" y="2547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Métricas após Refatoração</a:t>
            </a:r>
            <a:endParaRPr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8B129F1-5CCA-4B28-8725-07105E47B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21" y="938309"/>
            <a:ext cx="6067425" cy="37338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DE618DA-9E60-4E18-B6C0-4877A72F0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6369" y="0"/>
            <a:ext cx="1261168" cy="12611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457643" y="486462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Visão Geral dos CS. Após Refatoração</a:t>
            </a: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5F83ECD-DA78-4BA5-A705-DFA8E6EAB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69" y="0"/>
            <a:ext cx="1261168" cy="126116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2068026-B1B2-4BB5-AAB0-617A4CCF7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633" y="1441062"/>
            <a:ext cx="6076950" cy="28860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351253" y="27113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Resultados</a:t>
            </a:r>
            <a:endParaRPr dirty="0"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1"/>
          </p:nvPr>
        </p:nvSpPr>
        <p:spPr>
          <a:xfrm>
            <a:off x="404481" y="1151612"/>
            <a:ext cx="7505700" cy="36649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06400" lvl="0" indent="-285750" algn="just" rtl="0">
              <a:spcBef>
                <a:spcPts val="0"/>
              </a:spcBef>
              <a:spcAft>
                <a:spcPts val="0"/>
              </a:spcAft>
              <a:buSzPts val="1700"/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As métricas podem aumentar, gerando um resultado negativo para o projeto, mesmo após a aplicação da refatoração.</a:t>
            </a:r>
          </a:p>
          <a:p>
            <a:pPr marL="406400" lvl="0" indent="-285750" algn="just" rtl="0">
              <a:spcBef>
                <a:spcPts val="0"/>
              </a:spcBef>
              <a:spcAft>
                <a:spcPts val="0"/>
              </a:spcAft>
              <a:buSzPts val="1700"/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</a:endParaRPr>
          </a:p>
          <a:p>
            <a:pPr marL="406400" indent="-285750" algn="just">
              <a:buSzPts val="1700"/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Houve dificuldades em realizar a refatoração de dois tipos de CS. Shotgun Surgery e Dispersed Coupling respectivamente.</a:t>
            </a:r>
          </a:p>
          <a:p>
            <a:pPr marL="120650" lvl="0" indent="0" algn="just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sz="1400" dirty="0">
              <a:solidFill>
                <a:schemeClr val="bg1"/>
              </a:solidFill>
            </a:endParaRPr>
          </a:p>
          <a:p>
            <a:pPr marL="406400" lvl="0" indent="-285750" algn="just" rtl="0">
              <a:spcBef>
                <a:spcPts val="0"/>
              </a:spcBef>
              <a:spcAft>
                <a:spcPts val="0"/>
              </a:spcAft>
              <a:buSzPts val="1700"/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A refatoração obteve resultados negativos em relação as métricas observadas.</a:t>
            </a:r>
          </a:p>
          <a:p>
            <a:pPr marL="406400" lvl="0" indent="-285750" algn="just" rtl="0">
              <a:spcBef>
                <a:spcPts val="0"/>
              </a:spcBef>
              <a:spcAft>
                <a:spcPts val="0"/>
              </a:spcAft>
              <a:buSzPts val="1700"/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</a:endParaRPr>
          </a:p>
          <a:p>
            <a:pPr marL="406400" lvl="0" indent="-285750" algn="just" rtl="0">
              <a:spcBef>
                <a:spcPts val="0"/>
              </a:spcBef>
              <a:spcAft>
                <a:spcPts val="0"/>
              </a:spcAft>
              <a:buSzPts val="1700"/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A métrica Coesão e Acoplamento, foi as que mais se destacaram, com um aumento de 94% e 214% respectivamente, se comparado ao valor antes da refatoração. </a:t>
            </a:r>
          </a:p>
          <a:p>
            <a:pPr marL="120650" lvl="0" indent="0" algn="just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pt-BR" sz="1400" dirty="0">
              <a:solidFill>
                <a:schemeClr val="bg1"/>
              </a:solidFill>
            </a:endParaRPr>
          </a:p>
          <a:p>
            <a:pPr marL="406400" indent="-285750" algn="just">
              <a:buSzPts val="1700"/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Para as demais métricas, houve um aumento de 61,2% para Complexidade, 33,7% para Herança e 32,01% para o Tamanho.</a:t>
            </a:r>
          </a:p>
          <a:p>
            <a:pPr marL="406400" indent="-285750" algn="just">
              <a:buSzPts val="1700"/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</a:endParaRPr>
          </a:p>
          <a:p>
            <a:pPr marL="406400" indent="-285750" algn="just">
              <a:buSzPts val="1700"/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A técnica de refatoração mais utilizada foi a Move Method.</a:t>
            </a:r>
          </a:p>
          <a:p>
            <a:pPr marL="406400" indent="-285750" algn="just">
              <a:buSzPts val="1700"/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</a:endParaRPr>
          </a:p>
          <a:p>
            <a:pPr marL="406400" indent="-285750" algn="just">
              <a:buSzPts val="1700"/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Houve o surgimento de outros CS. após determinadas refatorações </a:t>
            </a:r>
          </a:p>
          <a:p>
            <a:pPr marL="120650" indent="0" algn="just">
              <a:buSzPts val="1700"/>
              <a:buNone/>
            </a:pPr>
            <a:r>
              <a:rPr lang="pt-BR" sz="1400" dirty="0">
                <a:solidFill>
                  <a:schemeClr val="bg1"/>
                </a:solidFill>
              </a:rPr>
              <a:t>      Ex: Tradition Breaker.</a:t>
            </a:r>
          </a:p>
          <a:p>
            <a:pPr marL="406400" indent="-285750" algn="just">
              <a:buSzPts val="1700"/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</a:endParaRPr>
          </a:p>
          <a:p>
            <a:pPr marL="406400" indent="-285750" algn="just">
              <a:buSzPts val="1700"/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</a:endParaRPr>
          </a:p>
          <a:p>
            <a:pPr marL="406400" indent="-285750" algn="just">
              <a:buSzPts val="1700"/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</a:endParaRPr>
          </a:p>
          <a:p>
            <a:pPr marL="406400" lvl="0" indent="-285750" algn="just" rtl="0">
              <a:spcBef>
                <a:spcPts val="0"/>
              </a:spcBef>
              <a:spcAft>
                <a:spcPts val="0"/>
              </a:spcAft>
              <a:buSzPts val="1700"/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bg1"/>
              </a:solidFill>
            </a:endParaRPr>
          </a:p>
          <a:p>
            <a:pPr marL="406400" lvl="0" indent="-285750" algn="just" rtl="0">
              <a:spcBef>
                <a:spcPts val="0"/>
              </a:spcBef>
              <a:spcAft>
                <a:spcPts val="0"/>
              </a:spcAft>
              <a:buSzPts val="1700"/>
              <a:buFont typeface="Arial" panose="020B0604020202020204" pitchFamily="34" charset="0"/>
              <a:buChar char="•"/>
            </a:pPr>
            <a:endParaRPr lang="pt-BR" sz="1700" dirty="0">
              <a:solidFill>
                <a:schemeClr val="bg1"/>
              </a:solidFill>
            </a:endParaRPr>
          </a:p>
          <a:p>
            <a:pPr marL="406400" lvl="0" indent="-285750" algn="just" rtl="0">
              <a:spcBef>
                <a:spcPts val="0"/>
              </a:spcBef>
              <a:spcAft>
                <a:spcPts val="0"/>
              </a:spcAft>
              <a:buSzPts val="1700"/>
              <a:buFont typeface="Arial" panose="020B0604020202020204" pitchFamily="34" charset="0"/>
              <a:buChar char="•"/>
            </a:pPr>
            <a:endParaRPr lang="pt-BR" sz="1700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9A2C4D-17F2-4D00-A2F7-5111A3E15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69" y="0"/>
            <a:ext cx="1261168" cy="1261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358</TotalTime>
  <Words>417</Words>
  <Application>Microsoft Office PowerPoint</Application>
  <PresentationFormat>Apresentação na tela (16:9)</PresentationFormat>
  <Paragraphs>49</Paragraphs>
  <Slides>11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 3</vt:lpstr>
      <vt:lpstr>Times New Roman</vt:lpstr>
      <vt:lpstr>Facetado</vt:lpstr>
      <vt:lpstr>Apresentação Final Qualidade de Software</vt:lpstr>
      <vt:lpstr>Sistema - Restaurante</vt:lpstr>
      <vt:lpstr>Sistema - Restaurante </vt:lpstr>
      <vt:lpstr>Code Smells Identificados</vt:lpstr>
      <vt:lpstr>Tipos de Code Smells</vt:lpstr>
      <vt:lpstr>Procedimento para Refatoração</vt:lpstr>
      <vt:lpstr>Métricas após Refatoração</vt:lpstr>
      <vt:lpstr>Visão Geral dos CS. Após Refatoração</vt:lpstr>
      <vt:lpstr>Resultados</vt:lpstr>
      <vt:lpstr>Referências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Final Qualidade de Software</dc:title>
  <cp:lastModifiedBy>Usuário do Windows</cp:lastModifiedBy>
  <cp:revision>6</cp:revision>
  <dcterms:modified xsi:type="dcterms:W3CDTF">2021-08-22T13:07:35Z</dcterms:modified>
</cp:coreProperties>
</file>