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6" r:id="rId2"/>
    <p:sldId id="303" r:id="rId3"/>
    <p:sldId id="324" r:id="rId4"/>
    <p:sldId id="396" r:id="rId5"/>
    <p:sldId id="326" r:id="rId6"/>
    <p:sldId id="397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371" r:id="rId15"/>
    <p:sldId id="412" r:id="rId16"/>
    <p:sldId id="413" r:id="rId17"/>
    <p:sldId id="356" r:id="rId18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B5FD1"/>
    <a:srgbClr val="0F2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88374" autoAdjust="0"/>
  </p:normalViewPr>
  <p:slideViewPr>
    <p:cSldViewPr>
      <p:cViewPr varScale="1">
        <p:scale>
          <a:sx n="75" d="100"/>
          <a:sy n="75" d="100"/>
        </p:scale>
        <p:origin x="859" y="82"/>
      </p:cViewPr>
      <p:guideLst>
        <p:guide orient="horz" pos="2144"/>
        <p:guide pos="3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45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00" tIns="47750" rIns="95500" bIns="47750" numCol="1" anchor="t" anchorCtr="0" compatLnSpc="1"/>
          <a:lstStyle>
            <a:lvl1pPr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00" tIns="47750" rIns="95500" bIns="47750" numCol="1" anchor="t" anchorCtr="0" compatLnSpc="1"/>
          <a:lstStyle>
            <a:lvl1pPr algn="r"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00" tIns="47750" rIns="95500" bIns="47750" numCol="1" anchor="b" anchorCtr="0" compatLnSpc="1"/>
          <a:lstStyle>
            <a:lvl1pPr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00" tIns="47750" rIns="95500" bIns="47750" numCol="1" anchor="b" anchorCtr="0" compatLnSpc="1"/>
          <a:lstStyle>
            <a:lvl1pPr algn="r"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fld id="{F9066D32-BC77-4B42-9159-79E3AE167F9A}" type="slidenum">
              <a:rPr lang="ja-JP" altLang="en-US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32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5500" tIns="47750" rIns="95500" bIns="47750" numCol="1" anchor="t" anchorCtr="0" compatLnSpc="1"/>
          <a:lstStyle>
            <a:lvl1pPr>
              <a:spcBef>
                <a:spcPct val="20000"/>
              </a:spcBef>
              <a:buFontTx/>
              <a:buChar char="•"/>
              <a:defRPr sz="1300">
                <a:latin typeface="Arial" panose="020B060402020202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3076575" cy="5032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5500" tIns="47750" rIns="95500" bIns="47750" numCol="1" anchor="t" anchorCtr="0" compatLnSpc="1"/>
          <a:lstStyle>
            <a:lvl1pPr algn="r">
              <a:spcBef>
                <a:spcPct val="20000"/>
              </a:spcBef>
              <a:buFontTx/>
              <a:buChar char="•"/>
              <a:defRPr sz="1300">
                <a:latin typeface="Arial" panose="020B060402020202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4063"/>
            <a:ext cx="6862762" cy="386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865688"/>
            <a:ext cx="5230812" cy="461486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5500" tIns="47750" rIns="95500" bIns="47750" numCol="1" anchor="t" anchorCtr="0" compatLnSpc="1"/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31375"/>
            <a:ext cx="3076575" cy="5032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5500" tIns="47750" rIns="95500" bIns="47750" numCol="1" anchor="b" anchorCtr="0" compatLnSpc="1"/>
          <a:lstStyle>
            <a:lvl1pPr>
              <a:spcBef>
                <a:spcPct val="20000"/>
              </a:spcBef>
              <a:buFontTx/>
              <a:buChar char="•"/>
              <a:defRPr sz="1300">
                <a:latin typeface="Arial" panose="020B060402020202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9731375"/>
            <a:ext cx="3076575" cy="5032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5500" tIns="47750" rIns="95500" bIns="47750" numCol="1" anchor="b" anchorCtr="0" compatLnSpc="1"/>
          <a:lstStyle>
            <a:lvl1pPr algn="r">
              <a:spcBef>
                <a:spcPct val="20000"/>
              </a:spcBef>
              <a:buFontTx/>
              <a:buChar char="•"/>
              <a:defRPr sz="1300"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fld id="{CCB64EE1-6BC3-1F4F-BA21-EF5C7CECE83E}" type="slidenum">
              <a:rPr lang="ja-JP" altLang="en-US"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F7DBC2D1-805D-3443-AEFD-E6CD19F98462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同一行</a:t>
            </a:r>
            <a:r>
              <a:rPr lang="en-US" altLang="zh-CN" dirty="0"/>
              <a:t>RBM core</a:t>
            </a:r>
            <a:r>
              <a:rPr lang="zh-CN" altLang="en-US" dirty="0"/>
              <a:t>负责计算相同的</a:t>
            </a:r>
            <a:r>
              <a:rPr lang="en-US" altLang="zh-CN" dirty="0"/>
              <a:t>hidden neurons</a:t>
            </a:r>
          </a:p>
          <a:p>
            <a:r>
              <a:rPr lang="zh-CN" altLang="en-US" dirty="0"/>
              <a:t>同一列</a:t>
            </a:r>
            <a:r>
              <a:rPr lang="en-US" altLang="zh-CN" dirty="0"/>
              <a:t>RBM core</a:t>
            </a:r>
            <a:r>
              <a:rPr lang="zh-CN" altLang="en-US" dirty="0"/>
              <a:t>负责计算相同的</a:t>
            </a:r>
            <a:r>
              <a:rPr lang="en-US" altLang="zh-CN" dirty="0"/>
              <a:t>visible neurons</a:t>
            </a:r>
            <a:endParaRPr lang="ko-KR" altLang="en-US" dirty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10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87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A91A3EDF-2DE4-FB48-9A29-DA0F313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根据算法层次的分析，权重将在每个</a:t>
            </a:r>
            <a:r>
              <a:rPr lang="en-US" altLang="zh-CN" dirty="0"/>
              <a:t>RBM core</a:t>
            </a:r>
            <a:r>
              <a:rPr lang="zh-CN" altLang="en-US" dirty="0"/>
              <a:t>里转置复用</a:t>
            </a:r>
            <a:endParaRPr lang="en-US" altLang="zh-CN" dirty="0"/>
          </a:p>
          <a:p>
            <a:r>
              <a:rPr lang="zh-CN" altLang="en-US" dirty="0"/>
              <a:t>传统的方案无法在反向生成阶段（</a:t>
            </a:r>
            <a:r>
              <a:rPr lang="en-US" altLang="zh-CN" dirty="0"/>
              <a:t>BR</a:t>
            </a:r>
            <a:r>
              <a:rPr lang="zh-CN" altLang="en-US" dirty="0"/>
              <a:t>）并行读取</a:t>
            </a:r>
            <a:endParaRPr lang="en-US" altLang="zh-CN" dirty="0"/>
          </a:p>
          <a:p>
            <a:r>
              <a:rPr lang="zh-CN" altLang="en-US" dirty="0"/>
              <a:t>我们提出了转置存储的方案，减少了权重转置操作带来的能耗开销</a:t>
            </a:r>
            <a:endParaRPr lang="ko-KR" altLang="en-US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11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00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A91A3EDF-2DE4-FB48-9A29-DA0F313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基于寄存器实现，未来将探索</a:t>
            </a:r>
            <a:r>
              <a:rPr lang="en-US" altLang="zh-CN" dirty="0" err="1"/>
              <a:t>asic</a:t>
            </a:r>
            <a:r>
              <a:rPr lang="zh-CN" altLang="en-US" dirty="0"/>
              <a:t>实现的方案</a:t>
            </a:r>
            <a:endParaRPr lang="en-US" altLang="zh-CN" dirty="0"/>
          </a:p>
          <a:p>
            <a:r>
              <a:rPr lang="zh-CN" altLang="en-US" dirty="0"/>
              <a:t>强调已被</a:t>
            </a:r>
            <a:r>
              <a:rPr lang="en-US" altLang="zh-CN" dirty="0"/>
              <a:t>ASSCC</a:t>
            </a:r>
            <a:r>
              <a:rPr lang="zh-CN" altLang="en-US" dirty="0"/>
              <a:t>接收</a:t>
            </a:r>
            <a:endParaRPr lang="ko-KR" altLang="en-US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12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4900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슬라이드 노트 개체 틀 2">
                <a:extLst>
                  <a:ext uri="{FF2B5EF4-FFF2-40B4-BE49-F238E27FC236}">
                    <a16:creationId xmlns:a16="http://schemas.microsoft.com/office/drawing/2014/main" id="{A91A3EDF-2DE4-FB48-9A29-DA0F313C613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noFill/>
              <a:ln w="9525"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dirty="0"/>
                  <a:t>强调跳读</a:t>
                </a:r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在右图的</a:t>
                </a:r>
                <a:r>
                  <a:rPr lang="en-US" altLang="zh-CN" sz="1200" dirty="0"/>
                  <a:t>RBM</a:t>
                </a:r>
                <a:r>
                  <a:rPr lang="zh-CN" altLang="en-US" sz="1200" dirty="0"/>
                  <a:t>示意图中，假设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200" dirty="0"/>
                  <a:t>为</a:t>
                </a:r>
                <a:r>
                  <a:rPr lang="en-US" altLang="zh-CN" sz="1200" dirty="0"/>
                  <a:t>0</a:t>
                </a:r>
                <a:r>
                  <a:rPr lang="zh-CN" altLang="en-US" sz="1200" dirty="0"/>
                  <a:t>，那么在预生成地址阶段，不会生成“</a:t>
                </a:r>
                <a:r>
                  <a:rPr lang="en-US" altLang="zh-CN" sz="1200" dirty="0"/>
                  <a:t>2”</a:t>
                </a:r>
                <a:r>
                  <a:rPr lang="zh-CN" altLang="en-US" sz="1200" dirty="0"/>
                  <a:t>这个地址，由此，在</a:t>
                </a:r>
                <a:r>
                  <a:rPr lang="en-US" altLang="zh-CN" sz="1200" dirty="0"/>
                  <a:t>MAC</a:t>
                </a:r>
                <a:r>
                  <a:rPr lang="zh-CN" altLang="en-US" sz="1200" dirty="0"/>
                  <a:t>运算中，所有并行</a:t>
                </a:r>
                <a:r>
                  <a:rPr lang="en-US" altLang="zh-CN" sz="1200" dirty="0"/>
                  <a:t>PE</a:t>
                </a:r>
                <a:r>
                  <a:rPr lang="zh-CN" altLang="en-US" sz="1200" dirty="0"/>
                  <a:t>都不会取出这些权重（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, ... , </m:t>
                    </m:r>
                    <m:sSub>
                      <m:sSub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1200" dirty="0"/>
                  <a:t>）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171" name="슬라이드 노트 개체 틀 2">
                <a:extLst>
                  <a:ext uri="{FF2B5EF4-FFF2-40B4-BE49-F238E27FC236}">
                    <a16:creationId xmlns:a16="http://schemas.microsoft.com/office/drawing/2014/main" id="{A91A3EDF-2DE4-FB48-9A29-DA0F313C613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noFill/>
              <a:ln w="952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dirty="0"/>
                  <a:t>强调跳读</a:t>
                </a:r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在右图的</a:t>
                </a:r>
                <a:r>
                  <a:rPr lang="en-US" altLang="zh-CN" sz="1200" dirty="0"/>
                  <a:t>RBM</a:t>
                </a:r>
                <a:r>
                  <a:rPr lang="zh-CN" altLang="en-US" sz="1200" dirty="0"/>
                  <a:t>示意图中，假设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𝒗</a:t>
                </a:r>
                <a:r>
                  <a:rPr lang="zh-CN" altLang="zh-CN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𝟐</a:t>
                </a:r>
                <a:r>
                  <a:rPr lang="zh-CN" altLang="en-US" sz="1200" dirty="0"/>
                  <a:t>为</a:t>
                </a:r>
                <a:r>
                  <a:rPr lang="en-US" altLang="zh-CN" sz="1200" dirty="0"/>
                  <a:t>0</a:t>
                </a:r>
                <a:r>
                  <a:rPr lang="zh-CN" altLang="en-US" sz="1200" dirty="0"/>
                  <a:t>，那么在预生成地址阶段，不会生成“</a:t>
                </a:r>
                <a:r>
                  <a:rPr lang="en-US" altLang="zh-CN" sz="1200" dirty="0"/>
                  <a:t>2”</a:t>
                </a:r>
                <a:r>
                  <a:rPr lang="zh-CN" altLang="en-US" sz="1200" dirty="0"/>
                  <a:t>这个地址，由此，在</a:t>
                </a:r>
                <a:r>
                  <a:rPr lang="en-US" altLang="zh-CN" sz="1200" dirty="0"/>
                  <a:t>MAC</a:t>
                </a:r>
                <a:r>
                  <a:rPr lang="zh-CN" altLang="en-US" sz="1200" dirty="0"/>
                  <a:t>运算中，所有并行</a:t>
                </a:r>
                <a:r>
                  <a:rPr lang="en-US" altLang="zh-CN" sz="1200" dirty="0"/>
                  <a:t>PE</a:t>
                </a:r>
                <a:r>
                  <a:rPr lang="zh-CN" altLang="en-US" sz="1200" dirty="0"/>
                  <a:t>都不会取出这些权重（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𝒘</a:t>
                </a:r>
                <a:r>
                  <a:rPr lang="zh-CN" altLang="zh-CN" sz="1200" b="1" i="0">
                    <a:latin typeface="Cambria Math" panose="02040503050406030204" pitchFamily="18" charset="0"/>
                  </a:rPr>
                  <a:t>_(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𝟐,𝟏</a:t>
                </a:r>
                <a:r>
                  <a:rPr lang="zh-CN" altLang="zh-CN" sz="1200" b="1" i="0">
                    <a:latin typeface="Cambria Math" panose="02040503050406030204" pitchFamily="18" charset="0"/>
                  </a:rPr>
                  <a:t>)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, 𝒘</a:t>
                </a:r>
                <a:r>
                  <a:rPr lang="zh-CN" altLang="zh-CN" sz="1200" b="1" i="0">
                    <a:latin typeface="Cambria Math" panose="02040503050406030204" pitchFamily="18" charset="0"/>
                  </a:rPr>
                  <a:t>_(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𝟐,𝟐</a:t>
                </a:r>
                <a:r>
                  <a:rPr lang="zh-CN" altLang="zh-CN" sz="1200" b="1" i="0">
                    <a:latin typeface="Cambria Math" panose="02040503050406030204" pitchFamily="18" charset="0"/>
                  </a:rPr>
                  <a:t>)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, 𝒘</a:t>
                </a:r>
                <a:r>
                  <a:rPr lang="zh-CN" altLang="zh-CN" sz="1200" b="1" i="0">
                    <a:latin typeface="Cambria Math" panose="02040503050406030204" pitchFamily="18" charset="0"/>
                  </a:rPr>
                  <a:t>_(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𝟐,𝟑</a:t>
                </a:r>
                <a:r>
                  <a:rPr lang="zh-CN" altLang="zh-CN" sz="1200" b="1" i="0">
                    <a:latin typeface="Cambria Math" panose="02040503050406030204" pitchFamily="18" charset="0"/>
                  </a:rPr>
                  <a:t>)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, ... , 𝒘</a:t>
                </a:r>
                <a:r>
                  <a:rPr lang="zh-CN" altLang="zh-CN" sz="1200" b="1" i="0">
                    <a:latin typeface="Cambria Math" panose="02040503050406030204" pitchFamily="18" charset="0"/>
                  </a:rPr>
                  <a:t>_(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𝟐,𝒓</a:t>
                </a:r>
                <a:r>
                  <a:rPr lang="zh-CN" altLang="zh-CN" sz="1200" b="1" i="0">
                    <a:latin typeface="Cambria Math" panose="02040503050406030204" pitchFamily="18" charset="0"/>
                  </a:rPr>
                  <a:t>)</a:t>
                </a:r>
                <a:r>
                  <a:rPr lang="zh-CN" altLang="en-US" sz="1200" dirty="0"/>
                  <a:t>）</a:t>
                </a:r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13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467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A91A3EDF-2DE4-FB48-9A29-DA0F313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1200" dirty="0"/>
              <a:t>由于转置权重存储器无法在被综合为</a:t>
            </a:r>
            <a:r>
              <a:rPr lang="en-US" altLang="zh-CN" sz="1200" dirty="0"/>
              <a:t>Block RAM</a:t>
            </a:r>
            <a:r>
              <a:rPr lang="zh-CN" altLang="en-US" sz="1200" dirty="0"/>
              <a:t>（</a:t>
            </a:r>
            <a:r>
              <a:rPr lang="en-US" altLang="zh-CN" sz="1200" dirty="0"/>
              <a:t>BRAM</a:t>
            </a:r>
            <a:r>
              <a:rPr lang="zh-CN" altLang="en-US" sz="1200" dirty="0"/>
              <a:t>），导致</a:t>
            </a:r>
            <a:r>
              <a:rPr lang="en-US" altLang="zh-CN" sz="1200" dirty="0"/>
              <a:t>LUT</a:t>
            </a:r>
            <a:r>
              <a:rPr lang="zh-CN" altLang="en-US" sz="1200" dirty="0"/>
              <a:t>和</a:t>
            </a:r>
            <a:r>
              <a:rPr lang="en-US" altLang="zh-CN" sz="1200" dirty="0"/>
              <a:t>register</a:t>
            </a:r>
            <a:r>
              <a:rPr lang="zh-CN" altLang="en-US" sz="1200" dirty="0"/>
              <a:t>这两个资源的大量开销</a:t>
            </a:r>
            <a:endParaRPr lang="en-US" altLang="zh-CN" sz="1200" dirty="0"/>
          </a:p>
          <a:p>
            <a:pPr marL="0" indent="0">
              <a:buFontTx/>
              <a:buNone/>
            </a:pPr>
            <a:r>
              <a:rPr lang="zh-CN" altLang="en-US" sz="1200" dirty="0"/>
              <a:t>从图中可以看出，</a:t>
            </a:r>
            <a:r>
              <a:rPr lang="zh-CN" altLang="en-US" sz="1200" dirty="0">
                <a:solidFill>
                  <a:srgbClr val="FF0000"/>
                </a:solidFill>
              </a:rPr>
              <a:t>转置权重存储器</a:t>
            </a:r>
            <a:r>
              <a:rPr lang="zh-CN" altLang="en-US" sz="1200" dirty="0"/>
              <a:t>占用了大部分硬件开销，在</a:t>
            </a:r>
            <a:r>
              <a:rPr lang="en-US" altLang="zh-CN" sz="1200" dirty="0"/>
              <a:t>LUT</a:t>
            </a:r>
            <a:r>
              <a:rPr lang="zh-CN" altLang="en-US" sz="1200" dirty="0"/>
              <a:t>中占</a:t>
            </a:r>
            <a:r>
              <a:rPr lang="en-US" altLang="zh-CN" sz="1200" dirty="0"/>
              <a:t>48.0</a:t>
            </a:r>
            <a:r>
              <a:rPr lang="zh-CN" altLang="en-US" sz="1200" dirty="0"/>
              <a:t>％，在寄存器中占</a:t>
            </a:r>
            <a:r>
              <a:rPr lang="en-US" altLang="zh-CN" sz="1200" dirty="0"/>
              <a:t>64.6</a:t>
            </a:r>
            <a:r>
              <a:rPr lang="zh-CN" altLang="en-US" sz="1200" dirty="0"/>
              <a:t>％</a:t>
            </a:r>
            <a:endParaRPr lang="en-US" altLang="zh-CN" sz="1200" dirty="0"/>
          </a:p>
          <a:p>
            <a:pPr marL="0" indent="0">
              <a:buFontTx/>
              <a:buNone/>
            </a:pPr>
            <a:r>
              <a:rPr lang="zh-CN" altLang="en-US" sz="1200" dirty="0"/>
              <a:t>强调未来做</a:t>
            </a:r>
            <a:r>
              <a:rPr lang="en-US" altLang="zh-CN" sz="1200" dirty="0"/>
              <a:t>ASIC</a:t>
            </a:r>
            <a:r>
              <a:rPr lang="zh-CN" altLang="en-US" sz="1200" dirty="0"/>
              <a:t>，因为</a:t>
            </a:r>
            <a:r>
              <a:rPr lang="en-US" altLang="zh-CN" sz="1200" dirty="0"/>
              <a:t>FPGA</a:t>
            </a:r>
            <a:r>
              <a:rPr lang="zh-CN" altLang="en-US" sz="1200" dirty="0"/>
              <a:t>实现会占用很多资源</a:t>
            </a:r>
            <a:endParaRPr lang="en-US" altLang="zh-CN" sz="1200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14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5144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A91A3EDF-2DE4-FB48-9A29-DA0F313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根据右边的展示，</a:t>
            </a:r>
            <a:r>
              <a:rPr lang="zh-CN" altLang="en-US"/>
              <a:t>带过即可</a:t>
            </a:r>
            <a:endParaRPr lang="ko-KR" altLang="en-US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15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002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A91A3EDF-2DE4-FB48-9A29-DA0F313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强调能效提升</a:t>
            </a:r>
            <a:r>
              <a:rPr lang="en-US" altLang="zh-CN" dirty="0"/>
              <a:t>74%</a:t>
            </a:r>
            <a:r>
              <a:rPr lang="zh-CN" altLang="en-US" dirty="0"/>
              <a:t>，在稀疏性优化的帮助下</a:t>
            </a:r>
            <a:endParaRPr lang="ko-KR" altLang="en-US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522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17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425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2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这页照着文字就行</a:t>
            </a:r>
            <a:endParaRPr lang="ko-KR" altLang="en-US" dirty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3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057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A91A3EDF-2DE4-FB48-9A29-DA0F313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本工作基于一种特殊的</a:t>
            </a:r>
            <a:r>
              <a:rPr lang="en-US" altLang="zh-CN" dirty="0"/>
              <a:t>DNN</a:t>
            </a:r>
            <a:r>
              <a:rPr lang="zh-CN" altLang="en-US" dirty="0"/>
              <a:t>模型</a:t>
            </a:r>
            <a:r>
              <a:rPr lang="en-US" altLang="zh-CN" dirty="0"/>
              <a:t>——</a:t>
            </a:r>
            <a:r>
              <a:rPr lang="zh-CN" altLang="en-US" dirty="0"/>
              <a:t>深度信念网络</a:t>
            </a:r>
            <a:r>
              <a:rPr lang="en-US" altLang="zh-CN" dirty="0"/>
              <a:t>DBN</a:t>
            </a:r>
            <a:r>
              <a:rPr lang="zh-CN" altLang="en-US" dirty="0"/>
              <a:t>，设计高能效的片上学习处理器</a:t>
            </a:r>
            <a:endParaRPr lang="en-US" altLang="zh-CN" dirty="0"/>
          </a:p>
          <a:p>
            <a:r>
              <a:rPr lang="en-US" altLang="ko-KR" dirty="0"/>
              <a:t>DBN</a:t>
            </a:r>
            <a:r>
              <a:rPr lang="zh-CN" altLang="en-US" dirty="0"/>
              <a:t>的特点（图下方三点）</a:t>
            </a:r>
            <a:endParaRPr lang="en-US" altLang="zh-CN" dirty="0"/>
          </a:p>
          <a:p>
            <a:r>
              <a:rPr lang="zh-CN" altLang="en-US" dirty="0"/>
              <a:t>右边是</a:t>
            </a:r>
            <a:r>
              <a:rPr lang="en-US" altLang="zh-CN" dirty="0"/>
              <a:t>DBN</a:t>
            </a:r>
            <a:r>
              <a:rPr lang="zh-CN" altLang="en-US" dirty="0"/>
              <a:t>的应用场景</a:t>
            </a:r>
            <a:endParaRPr lang="ko-KR" altLang="en-US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7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本工作的贡献：从算法分析出发，挖掘</a:t>
            </a:r>
            <a:r>
              <a:rPr lang="en-US" altLang="zh-CN" dirty="0"/>
              <a:t>DBN</a:t>
            </a:r>
            <a:r>
              <a:rPr lang="zh-CN" altLang="en-US" dirty="0"/>
              <a:t>模型中的数据稀疏性与数据复用特性，指导架构</a:t>
            </a:r>
            <a:r>
              <a:rPr lang="en-US" altLang="zh-CN" dirty="0"/>
              <a:t>-</a:t>
            </a:r>
            <a:r>
              <a:rPr lang="zh-CN" altLang="en-US" dirty="0"/>
              <a:t>电路层次的协同设计</a:t>
            </a:r>
            <a:endParaRPr lang="en-US" altLang="zh-CN" dirty="0"/>
          </a:p>
          <a:p>
            <a:r>
              <a:rPr lang="zh-CN" altLang="en-US" dirty="0"/>
              <a:t>在架构层次，本工作提出了一种异构多核架构，适合</a:t>
            </a:r>
            <a:r>
              <a:rPr lang="en-US" altLang="zh-CN" dirty="0"/>
              <a:t>DBN</a:t>
            </a:r>
            <a:r>
              <a:rPr lang="zh-CN" altLang="en-US" dirty="0"/>
              <a:t>的片上学习数据流</a:t>
            </a:r>
            <a:endParaRPr lang="en-US" altLang="zh-CN" dirty="0"/>
          </a:p>
          <a:p>
            <a:r>
              <a:rPr lang="zh-CN" altLang="en-US" dirty="0"/>
              <a:t>在电路层次，本工作提出了转置存储器和稀疏地址生成器电路，支持权重的转置读取与零值的跳读</a:t>
            </a:r>
            <a:endParaRPr lang="ko-KR" altLang="en-US" dirty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50" charset="-128"/>
                <a:cs typeface="Arial Unicode MS" panose="020B0604020202020204" pitchFamily="50" charset="-128"/>
              </a:rPr>
              <a:t>5</a:t>
            </a:fld>
            <a:endParaRPr lang="en-US" altLang="ja-JP" sz="1300"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844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A91A3EDF-2DE4-FB48-9A29-DA0F313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/>
              <a:t>DBN</a:t>
            </a:r>
            <a:r>
              <a:rPr lang="zh-CN" altLang="en-US" dirty="0"/>
              <a:t>是全连接模型，片上无监督学习可分割为多个受限玻尔兹曼机（</a:t>
            </a:r>
            <a:r>
              <a:rPr lang="en-US" altLang="zh-CN" dirty="0"/>
              <a:t>RBM</a:t>
            </a:r>
            <a:r>
              <a:rPr lang="zh-CN" altLang="en-US" dirty="0"/>
              <a:t>）各自的无监督学习</a:t>
            </a:r>
            <a:endParaRPr lang="en-US" altLang="zh-CN" dirty="0"/>
          </a:p>
          <a:p>
            <a:r>
              <a:rPr lang="en-US" altLang="ko-KR" dirty="0"/>
              <a:t>RBM</a:t>
            </a:r>
            <a:r>
              <a:rPr lang="zh-CN" altLang="en-US" dirty="0"/>
              <a:t>由</a:t>
            </a:r>
            <a:r>
              <a:rPr lang="en-US" altLang="zh-CN" dirty="0"/>
              <a:t>DBN</a:t>
            </a:r>
            <a:r>
              <a:rPr lang="zh-CN" altLang="en-US" dirty="0"/>
              <a:t>中相邻的两层组成</a:t>
            </a:r>
            <a:endParaRPr lang="en-US" altLang="zh-CN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64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A91A3EDF-2DE4-FB48-9A29-DA0F313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强调加权求和、吉布斯采样、局部学习</a:t>
            </a:r>
            <a:endParaRPr lang="en-US" altLang="zh-CN" dirty="0"/>
          </a:p>
          <a:p>
            <a:r>
              <a:rPr lang="zh-CN" altLang="en-US" dirty="0"/>
              <a:t>加权求和</a:t>
            </a:r>
            <a:r>
              <a:rPr lang="en-US" altLang="zh-CN" dirty="0"/>
              <a:t> </a:t>
            </a:r>
            <a:r>
              <a:rPr lang="zh-CN" altLang="en-US" dirty="0"/>
              <a:t>吉布斯采样采用异构架构，不同的处理单元来完成</a:t>
            </a:r>
            <a:endParaRPr lang="en-US" altLang="zh-CN" dirty="0"/>
          </a:p>
          <a:p>
            <a:r>
              <a:rPr lang="zh-CN" altLang="en-US" dirty="0"/>
              <a:t>局部学习算法，使权重可以被映射在局部存储中，减少数据传输能耗</a:t>
            </a:r>
            <a:endParaRPr lang="ko-KR" altLang="en-US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45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A91A3EDF-2DE4-FB48-9A29-DA0F313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并行加速</a:t>
            </a:r>
            <a:r>
              <a:rPr lang="en-US" altLang="zh-CN" dirty="0"/>
              <a:t>-&gt;</a:t>
            </a:r>
            <a:r>
              <a:rPr lang="zh-CN" altLang="en-US" dirty="0"/>
              <a:t>子网络</a:t>
            </a:r>
            <a:r>
              <a:rPr lang="en-US" altLang="zh-CN" dirty="0"/>
              <a:t>-&gt;</a:t>
            </a:r>
            <a:r>
              <a:rPr lang="zh-CN" altLang="en-US" dirty="0"/>
              <a:t>局部权重的转置复用</a:t>
            </a:r>
            <a:endParaRPr lang="en-US" altLang="zh-CN" dirty="0"/>
          </a:p>
          <a:p>
            <a:r>
              <a:rPr lang="zh-CN" altLang="en-US" dirty="0"/>
              <a:t>稀疏性 强调跳过</a:t>
            </a:r>
            <a:r>
              <a:rPr lang="en-US" altLang="zh-CN" dirty="0"/>
              <a:t>operation</a:t>
            </a:r>
            <a:r>
              <a:rPr lang="zh-CN" altLang="en-US" dirty="0"/>
              <a:t>和跳过</a:t>
            </a:r>
            <a:r>
              <a:rPr lang="en-US" altLang="zh-CN" dirty="0"/>
              <a:t>reading</a:t>
            </a:r>
            <a:endParaRPr lang="ko-KR" altLang="en-US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6363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02AA1D5B-9C41-1249-84D0-83EB1297C6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A91A3EDF-2DE4-FB48-9A29-DA0F313C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按照右边的四句话展开即可</a:t>
            </a:r>
            <a:endParaRPr lang="ko-KR" altLang="en-US" dirty="0"/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1091B0A9-4BDE-DF4B-AD2F-61456CDB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6AAE74A-CB9A-864F-9F80-5C0D7DAFB50A}" type="slidenum">
              <a:rPr lang="ja-JP" altLang="en-US" sz="130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ja-JP" sz="13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15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EBF4B-91C7-4C4B-9AA5-AA51FFFF3A78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B6F2A-359C-A544-A862-9B24F814E84D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219075"/>
            <a:ext cx="3048000" cy="56261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0" y="219075"/>
            <a:ext cx="8940800" cy="56261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382D4-6846-B742-98D7-81436524FBDB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672752" y="2132856"/>
            <a:ext cx="12192000" cy="762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196975"/>
            <a:ext cx="10363200" cy="46482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4A4E0-FFFF-C64A-9FD8-609A5DD088E8}" type="slidenum">
              <a:rPr lang="ja-JP" altLang="en-US"/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5DD98-734F-1A4D-8638-93404C8387AB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24680" y="-69304"/>
            <a:ext cx="12192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196975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196975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C877A-12F4-1245-AF0E-7001E9157502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4429" y="-26769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2FC83-5683-394E-846A-3D187FD0B53E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CF068-DBD9-A840-9CCA-317816662F91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DC7E3-60CA-EC4D-B388-FDB31B24CA51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BABAF-1968-D04D-8CE4-139C673F95D7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BD1A5-79D2-9340-9D54-13EE34B63814}" type="slidenum">
              <a:rPr lang="ja-JP" altLang="en-US"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4763"/>
            <a:ext cx="12192000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96975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>
              <a:defRPr/>
            </a:pPr>
            <a:fld id="{13484BCC-79AA-C444-A109-60881E4F147D}" type="slidenum">
              <a:rPr lang="ja-JP" altLang="en-US"/>
              <a:t>‹#›</a:t>
            </a:fld>
            <a:endParaRPr lang="en-US" altLang="ja-JP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692150"/>
            <a:ext cx="12192000" cy="889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TW" altLang="en-US">
              <a:ea typeface="PMingLiU" charset="-12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9605963" y="6453188"/>
            <a:ext cx="25400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6167600C-7E22-DF4E-8B0D-87A2D6806051}" type="slidenum">
              <a:rPr lang="ja-JP" altLang="en-US" sz="1800" smtClean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‹#›</a:t>
            </a:fld>
            <a:endParaRPr lang="en-US" altLang="ja-JP" sz="180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5.vsd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Visio_Drawing6.vsdx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_Drawing7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8.vsdx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package" Target="../embeddings/Microsoft_Visio_Drawing1.vsdx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4.emf"/><Relationship Id="rId4" Type="http://schemas.openxmlformats.org/officeDocument/2006/relationships/image" Target="../media/image2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2825" y="4365104"/>
            <a:ext cx="762635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00" tIns="45720" rIns="9360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b="1">
                <a:solidFill>
                  <a:schemeClr val="bg2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bg2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9000"/>
              </a:lnSpc>
            </a:pPr>
            <a:r>
              <a:rPr lang="en-US" altLang="zh-CN" sz="2800" kern="0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Jiajun Wu, Xuan Huang, Le Yang, Jipeng Wang,  Ziyuan Wen, Juhui Li, Guoyi Yu, Kwen-Siong Chong and Chao Wang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99356" y="1231503"/>
            <a:ext cx="11593288" cy="266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600" tIns="45720" rIns="9360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4400" kern="0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An Energy-efficient Deep Belief Network Processor Based on Heterogeneous Multi-core Architecture with Transposable Memory and On-chip Learning</a:t>
            </a:r>
            <a:endParaRPr lang="ja-JP" altLang="en-US" sz="4400" kern="0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sz="40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Proposed Architecture and Circuit Design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AD178D-C70A-4922-BFA2-ECF7E16C921E}"/>
              </a:ext>
            </a:extLst>
          </p:cNvPr>
          <p:cNvSpPr/>
          <p:nvPr/>
        </p:nvSpPr>
        <p:spPr>
          <a:xfrm>
            <a:off x="3323692" y="908720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Mapping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86957-A8F4-4E49-B99B-51852BA0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59" y="1443582"/>
            <a:ext cx="9914479" cy="3193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16">
                <a:extLst>
                  <a:ext uri="{FF2B5EF4-FFF2-40B4-BE49-F238E27FC236}">
                    <a16:creationId xmlns:a16="http://schemas.microsoft.com/office/drawing/2014/main" id="{D2E48C7C-87E4-484A-98E5-5C88A1B4FEDB}"/>
                  </a:ext>
                </a:extLst>
              </p:cNvPr>
              <p:cNvSpPr/>
              <p:nvPr/>
            </p:nvSpPr>
            <p:spPr>
              <a:xfrm>
                <a:off x="1353038" y="4797152"/>
                <a:ext cx="948592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zh-CN" sz="2000" b="0" dirty="0">
                    <a:latin typeface="Calibri" panose="020F0502020204030204" pitchFamily="34" charset="0"/>
                    <a:ea typeface="Arial Unicode MS"/>
                    <a:cs typeface="Calibri" panose="020F0502020204030204" pitchFamily="34" charset="0"/>
                  </a:rPr>
                  <a:t>Each RBM core is responsible for one sub-network.</a:t>
                </a:r>
              </a:p>
              <a:p>
                <a:pPr marL="285750" indent="-285750">
                  <a:buFontTx/>
                  <a:buChar char="-"/>
                </a:pPr>
                <a:endParaRPr lang="en-US" altLang="zh-CN" sz="2000" b="0" dirty="0">
                  <a:latin typeface="Calibri" panose="020F0502020204030204" pitchFamily="34" charset="0"/>
                  <a:ea typeface="Arial Unicode MS"/>
                  <a:cs typeface="Calibri" panose="020F0502020204030204" pitchFamily="34" charset="0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Calibri" panose="020F0502020204030204" pitchFamily="34" charset="0"/>
                    <a:ea typeface="Arial Unicode MS"/>
                    <a:cs typeface="Calibri" panose="020F0502020204030204" pitchFamily="34" charset="0"/>
                  </a:rPr>
                  <a:t> are mapped into the first row of RBM cores in MPSE.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FF0000"/>
                    </a:solidFill>
                    <a:latin typeface="Calibri" panose="020F0502020204030204" pitchFamily="34" charset="0"/>
                    <a:ea typeface="Arial Unicode MS"/>
                    <a:cs typeface="Calibri" panose="020F0502020204030204" pitchFamily="34" charset="0"/>
                  </a:rPr>
                  <a:t> </a:t>
                </a:r>
                <a:r>
                  <a:rPr lang="en-US" altLang="zh-CN" sz="20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rial Unicode MS"/>
                    <a:cs typeface="Calibri" panose="020F0502020204030204" pitchFamily="34" charset="0"/>
                  </a:rPr>
                  <a:t>are mapped into the second row of RBM cores.</a:t>
                </a:r>
              </a:p>
              <a:p>
                <a:r>
                  <a:rPr lang="en-US" altLang="zh-CN" sz="20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rial Unicode MS"/>
                    <a:cs typeface="Calibri" panose="020F0502020204030204" pitchFamily="34" charset="0"/>
                  </a:rPr>
                  <a:t>……</a:t>
                </a:r>
              </a:p>
            </p:txBody>
          </p:sp>
        </mc:Choice>
        <mc:Fallback xmlns="">
          <p:sp>
            <p:nvSpPr>
              <p:cNvPr id="9" name="矩形 16">
                <a:extLst>
                  <a:ext uri="{FF2B5EF4-FFF2-40B4-BE49-F238E27FC236}">
                    <a16:creationId xmlns:a16="http://schemas.microsoft.com/office/drawing/2014/main" id="{D2E48C7C-87E4-484A-98E5-5C88A1B4F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38" y="4797152"/>
                <a:ext cx="9485920" cy="1631216"/>
              </a:xfrm>
              <a:prstGeom prst="rect">
                <a:avLst/>
              </a:prstGeom>
              <a:blipFill>
                <a:blip r:embed="rId4"/>
                <a:stretch>
                  <a:fillRect l="-707" t="-2612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sz="40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Proposed Architecture and Circuit Design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240AFE6-3854-4D91-9FAE-5C3CC04201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832" y="1697310"/>
          <a:ext cx="7128792" cy="346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016261" imgH="3893848" progId="Visio.Drawing.15">
                  <p:embed/>
                </p:oleObj>
              </mc:Choice>
              <mc:Fallback>
                <p:oleObj name="Visio" r:id="rId3" imgW="8016261" imgH="3893848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240AFE6-3854-4D91-9FAE-5C3CC0420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1697310"/>
                        <a:ext cx="7128792" cy="3463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矩形 182">
            <a:extLst>
              <a:ext uri="{FF2B5EF4-FFF2-40B4-BE49-F238E27FC236}">
                <a16:creationId xmlns:a16="http://schemas.microsoft.com/office/drawing/2014/main" id="{438B26A6-406B-4555-B983-A26FE27A0DC7}"/>
              </a:ext>
            </a:extLst>
          </p:cNvPr>
          <p:cNvSpPr/>
          <p:nvPr/>
        </p:nvSpPr>
        <p:spPr>
          <a:xfrm>
            <a:off x="1703512" y="5301208"/>
            <a:ext cx="8604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How to efficiently compute MACs in one sub-network?</a:t>
            </a:r>
            <a:endParaRPr lang="en-US" altLang="zh-CN" sz="2000" b="0" dirty="0">
              <a:solidFill>
                <a:schemeClr val="tx1"/>
              </a:solidFill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zh-CN" sz="2000" b="0" dirty="0">
              <a:solidFill>
                <a:schemeClr val="tx1"/>
              </a:solidFill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Utilize the 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transposed</a:t>
            </a: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reuse of local weights -&gt; 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Transposable</a:t>
            </a: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Memory to improve energy efficiency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433248-8A57-4557-8A23-A4FC1857C795}"/>
              </a:ext>
            </a:extLst>
          </p:cNvPr>
          <p:cNvSpPr/>
          <p:nvPr/>
        </p:nvSpPr>
        <p:spPr>
          <a:xfrm>
            <a:off x="4960913" y="962286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Arial Unicode MS"/>
                <a:cs typeface="Arial" panose="020B0604020202020204" pitchFamily="34" charset="0"/>
              </a:rPr>
              <a:t>Circuit Design</a:t>
            </a:r>
            <a:endParaRPr lang="zh-CN" altLang="en-US" dirty="0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2827E063-1370-4E38-83E2-FCAB0369A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1907889"/>
            <a:ext cx="3672408" cy="304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4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sz="40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Proposed Architecture and Circuit Design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2F55AF9-40B7-4E71-979D-87B680F69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400" y="1570908"/>
          <a:ext cx="5867430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644598" imgH="4655959" progId="Visio.Drawing.15">
                  <p:embed/>
                </p:oleObj>
              </mc:Choice>
              <mc:Fallback>
                <p:oleObj name="Visio" r:id="rId3" imgW="6644598" imgH="4655959" progId="Visio.Drawing.15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2F55AF9-40B7-4E71-979D-87B680F69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570908"/>
                        <a:ext cx="5867430" cy="4104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EDE2C33-C2C5-4342-A89D-A3CA3469D854}"/>
              </a:ext>
            </a:extLst>
          </p:cNvPr>
          <p:cNvSpPr/>
          <p:nvPr/>
        </p:nvSpPr>
        <p:spPr>
          <a:xfrm>
            <a:off x="1693864" y="5608844"/>
            <a:ext cx="3870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ea typeface="Arial Unicode MS"/>
                <a:cs typeface="Arial" panose="020B0604020202020204" pitchFamily="34" charset="0"/>
              </a:rPr>
              <a:t>Proposed Transposable Memory</a:t>
            </a:r>
            <a:endParaRPr lang="zh-CN" altLang="en-US" sz="1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852A58-5FA9-4B87-BBC8-30E385EFC6B5}"/>
              </a:ext>
            </a:extLst>
          </p:cNvPr>
          <p:cNvSpPr/>
          <p:nvPr/>
        </p:nvSpPr>
        <p:spPr>
          <a:xfrm>
            <a:off x="6888088" y="2613392"/>
            <a:ext cx="49685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Compared with conventional SRAM, we added a new set of address lines and data lines</a:t>
            </a:r>
          </a:p>
          <a:p>
            <a:pPr marL="285750" indent="-285750">
              <a:buFontTx/>
              <a:buChar char="-"/>
            </a:pPr>
            <a:endParaRPr lang="en-US" altLang="zh-CN" sz="2000" b="0" dirty="0"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20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Register-based memory</a:t>
            </a:r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F1C1379B-3ED6-4AE6-9028-294F7C18D5F6}"/>
              </a:ext>
            </a:extLst>
          </p:cNvPr>
          <p:cNvSpPr/>
          <p:nvPr/>
        </p:nvSpPr>
        <p:spPr>
          <a:xfrm>
            <a:off x="4960913" y="962286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Arial Unicode MS"/>
                <a:cs typeface="Arial" panose="020B0604020202020204" pitchFamily="34" charset="0"/>
              </a:rPr>
              <a:t>Circuit Design</a:t>
            </a:r>
            <a:endParaRPr lang="zh-CN" altLang="en-US" dirty="0"/>
          </a:p>
        </p:txBody>
      </p:sp>
      <p:sp>
        <p:nvSpPr>
          <p:cNvPr id="11" name="矩形 32">
            <a:extLst>
              <a:ext uri="{FF2B5EF4-FFF2-40B4-BE49-F238E27FC236}">
                <a16:creationId xmlns:a16="http://schemas.microsoft.com/office/drawing/2014/main" id="{1BAFB062-FFBA-4D05-A7FB-88A33A8A6D96}"/>
              </a:ext>
            </a:extLst>
          </p:cNvPr>
          <p:cNvSpPr/>
          <p:nvPr/>
        </p:nvSpPr>
        <p:spPr>
          <a:xfrm>
            <a:off x="887986" y="6125133"/>
            <a:ext cx="10585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Jiajun Wu et al., “An Energy-efficient Multi-core Restricted Boltzmann Machine Processor with On-chip Bio-plausible Learning and Reconfigurable Sparsity,” in </a:t>
            </a:r>
            <a:r>
              <a:rPr lang="en-US" altLang="zh-CN" sz="16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2020 IEEE Asian Solid-State Circuits Conference (A-SSCC), </a:t>
            </a:r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2020.</a:t>
            </a:r>
          </a:p>
        </p:txBody>
      </p:sp>
    </p:spTree>
    <p:extLst>
      <p:ext uri="{BB962C8B-B14F-4D97-AF65-F5344CB8AC3E}">
        <p14:creationId xmlns:p14="http://schemas.microsoft.com/office/powerpoint/2010/main" val="2469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sz="40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Proposed Architecture and Circuit Design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BD22F2-ED4E-4E36-9E69-90A699D016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186" y="1585602"/>
          <a:ext cx="3467810" cy="29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31804" imgH="2636465" progId="Visio.Drawing.15">
                  <p:embed/>
                </p:oleObj>
              </mc:Choice>
              <mc:Fallback>
                <p:oleObj name="Visio" r:id="rId3" imgW="3131804" imgH="2636465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6BD22F2-ED4E-4E36-9E69-90A699D016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186" y="1585602"/>
                        <a:ext cx="3467810" cy="29007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7B0D6F3-5A87-4516-9DE8-129BD81AF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3617" y="1811860"/>
          <a:ext cx="6984703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8206506" imgH="2857417" progId="Visio.Drawing.15">
                  <p:embed/>
                </p:oleObj>
              </mc:Choice>
              <mc:Fallback>
                <p:oleObj name="Visio" r:id="rId5" imgW="8206506" imgH="2857417" progId="Visio.Drawing.15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7B0D6F3-5A87-4516-9DE8-129BD81AF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617" y="1811860"/>
                        <a:ext cx="6984703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BF01A463-69A5-44E1-9AA7-8D78798DE8C5}"/>
              </a:ext>
            </a:extLst>
          </p:cNvPr>
          <p:cNvSpPr/>
          <p:nvPr/>
        </p:nvSpPr>
        <p:spPr>
          <a:xfrm>
            <a:off x="1198304" y="4542221"/>
            <a:ext cx="312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a typeface="Arial Unicode MS"/>
                <a:cs typeface="Arial" panose="020B0604020202020204" pitchFamily="34" charset="0"/>
              </a:rPr>
              <a:t>Sparse Address Generator</a:t>
            </a:r>
            <a:endParaRPr lang="zh-CN" altLang="en-US" sz="1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CD85F7-45E9-498F-8889-CFA10C0A6B52}"/>
              </a:ext>
            </a:extLst>
          </p:cNvPr>
          <p:cNvSpPr/>
          <p:nvPr/>
        </p:nvSpPr>
        <p:spPr>
          <a:xfrm>
            <a:off x="7649884" y="4494130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ea typeface="Arial Unicode MS"/>
                <a:cs typeface="Arial" panose="020B0604020202020204" pitchFamily="34" charset="0"/>
              </a:rPr>
              <a:t>Skip Zero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B4D917-977C-4C52-A797-8D17724F59F4}"/>
              </a:ext>
            </a:extLst>
          </p:cNvPr>
          <p:cNvSpPr/>
          <p:nvPr/>
        </p:nvSpPr>
        <p:spPr>
          <a:xfrm>
            <a:off x="803411" y="5028419"/>
            <a:ext cx="10585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The skipping zero method reduces energy consumption of invalid reading and computations</a:t>
            </a:r>
          </a:p>
          <a:p>
            <a:pPr marL="285750" indent="-285750">
              <a:buFontTx/>
              <a:buChar char="-"/>
            </a:pPr>
            <a:endParaRPr lang="en-US" altLang="zh-CN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The sparse addresses are generated 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FG and BR phases</a:t>
            </a:r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E295ECD2-AAE5-40CA-8F7F-7E379A6BED3C}"/>
              </a:ext>
            </a:extLst>
          </p:cNvPr>
          <p:cNvSpPr/>
          <p:nvPr/>
        </p:nvSpPr>
        <p:spPr>
          <a:xfrm>
            <a:off x="4960913" y="962286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Arial Unicode MS"/>
                <a:cs typeface="Arial" panose="020B0604020202020204" pitchFamily="34" charset="0"/>
              </a:rPr>
              <a:t>Circuit Design</a:t>
            </a:r>
            <a:endParaRPr lang="zh-CN" altLang="en-US" dirty="0"/>
          </a:p>
        </p:txBody>
      </p:sp>
      <p:sp>
        <p:nvSpPr>
          <p:cNvPr id="10" name="矩形 32">
            <a:extLst>
              <a:ext uri="{FF2B5EF4-FFF2-40B4-BE49-F238E27FC236}">
                <a16:creationId xmlns:a16="http://schemas.microsoft.com/office/drawing/2014/main" id="{9BEBA3C5-4FD0-43E9-AC7A-D12E6079FADB}"/>
              </a:ext>
            </a:extLst>
          </p:cNvPr>
          <p:cNvSpPr/>
          <p:nvPr/>
        </p:nvSpPr>
        <p:spPr>
          <a:xfrm>
            <a:off x="887986" y="6125133"/>
            <a:ext cx="10585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Jiajun Wu et al., “An Energy-efficient Multi-core Restricted Boltzmann Machine Processor with On-chip Bio-plausible Learning and Reconfigurable Sparsity,” in </a:t>
            </a:r>
            <a:r>
              <a:rPr lang="en-US" altLang="zh-CN" sz="16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2020 IEEE Asian Solid-State Circuits Conference (A-SSCC), </a:t>
            </a:r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2020.</a:t>
            </a:r>
          </a:p>
        </p:txBody>
      </p:sp>
    </p:spTree>
    <p:extLst>
      <p:ext uri="{BB962C8B-B14F-4D97-AF65-F5344CB8AC3E}">
        <p14:creationId xmlns:p14="http://schemas.microsoft.com/office/powerpoint/2010/main" val="29128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sz="40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Evaluation and Discussion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34DFD8-810D-49B9-8465-C24D6F9E7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3285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596D04-9E0F-4A57-9335-C43465F3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077450"/>
            <a:ext cx="5616624" cy="360299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C81AF71-F14D-4341-AA91-3B94BBF3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91829"/>
              </p:ext>
            </p:extLst>
          </p:nvPr>
        </p:nvGraphicFramePr>
        <p:xfrm>
          <a:off x="5087884" y="2015203"/>
          <a:ext cx="8238961" cy="299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757108" imgH="2819511" progId="Visio.Drawing.15">
                  <p:embed/>
                </p:oleObj>
              </mc:Choice>
              <mc:Fallback>
                <p:oleObj name="Visio" r:id="rId4" imgW="7757108" imgH="2819511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81AF71-F14D-4341-AA91-3B94BBF3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4" y="2015203"/>
                        <a:ext cx="8238961" cy="2993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BA700AC-05EC-4879-8264-A67548B64EE1}"/>
              </a:ext>
            </a:extLst>
          </p:cNvPr>
          <p:cNvSpPr/>
          <p:nvPr/>
        </p:nvSpPr>
        <p:spPr>
          <a:xfrm>
            <a:off x="2472400" y="1671465"/>
            <a:ext cx="1630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Resource Cost</a:t>
            </a:r>
            <a:endParaRPr lang="zh-CN" altLang="en-US" sz="16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800255-222E-4D0D-A67B-D4C33CE01FD9}"/>
              </a:ext>
            </a:extLst>
          </p:cNvPr>
          <p:cNvSpPr/>
          <p:nvPr/>
        </p:nvSpPr>
        <p:spPr>
          <a:xfrm>
            <a:off x="6530076" y="5070214"/>
            <a:ext cx="5354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Hardware overhead divided into different components for LUT and FF</a:t>
            </a:r>
            <a:endParaRPr lang="zh-CN" altLang="en-US" sz="1600" dirty="0"/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7DFDD2C7-FC6A-4CCF-A73F-D9A3DF5CF9B6}"/>
              </a:ext>
            </a:extLst>
          </p:cNvPr>
          <p:cNvSpPr/>
          <p:nvPr/>
        </p:nvSpPr>
        <p:spPr>
          <a:xfrm>
            <a:off x="3804347" y="881352"/>
            <a:ext cx="4583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Arial Unicode MS"/>
                <a:cs typeface="Arial" panose="020B0604020202020204" pitchFamily="34" charset="0"/>
              </a:rPr>
              <a:t>Performance – Hardware Cost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D3CB5-7190-4408-9F26-1B090D137BDE}"/>
              </a:ext>
            </a:extLst>
          </p:cNvPr>
          <p:cNvSpPr/>
          <p:nvPr/>
        </p:nvSpPr>
        <p:spPr bwMode="auto">
          <a:xfrm>
            <a:off x="472456" y="5008254"/>
            <a:ext cx="727000" cy="5738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32">
            <a:extLst>
              <a:ext uri="{FF2B5EF4-FFF2-40B4-BE49-F238E27FC236}">
                <a16:creationId xmlns:a16="http://schemas.microsoft.com/office/drawing/2014/main" id="{42CA8339-3482-4A09-B357-8D16DCED8F17}"/>
              </a:ext>
            </a:extLst>
          </p:cNvPr>
          <p:cNvSpPr/>
          <p:nvPr/>
        </p:nvSpPr>
        <p:spPr>
          <a:xfrm>
            <a:off x="875420" y="5927809"/>
            <a:ext cx="10585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Jiajun Wu et al., “An Energy-efficient Deep Belief Network Processor Based on Heterogeneous Multi-core Architecture with Transposable Memory and On-chip Learning,” </a:t>
            </a:r>
            <a:r>
              <a:rPr lang="en-US" altLang="zh-CN" sz="16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IEEE Journal on Emerging and Selected Topics in Circuits and Systems</a:t>
            </a:r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, 2021, under review.</a:t>
            </a:r>
          </a:p>
        </p:txBody>
      </p:sp>
    </p:spTree>
    <p:extLst>
      <p:ext uri="{BB962C8B-B14F-4D97-AF65-F5344CB8AC3E}">
        <p14:creationId xmlns:p14="http://schemas.microsoft.com/office/powerpoint/2010/main" val="282058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sz="40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Evaluation and Discussion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34DFD8-810D-49B9-8465-C24D6F9E7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3285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3A29B3-5080-450D-9C58-7841E0EFD339}"/>
              </a:ext>
            </a:extLst>
          </p:cNvPr>
          <p:cNvSpPr/>
          <p:nvPr/>
        </p:nvSpPr>
        <p:spPr>
          <a:xfrm>
            <a:off x="4064033" y="883409"/>
            <a:ext cx="40639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Arial Unicode MS"/>
                <a:cs typeface="Arial" panose="020B0604020202020204" pitchFamily="34" charset="0"/>
              </a:rPr>
              <a:t>Performance - Throughput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C7EFE8-4463-48E1-A569-1A506197D860}"/>
              </a:ext>
            </a:extLst>
          </p:cNvPr>
          <p:cNvSpPr/>
          <p:nvPr/>
        </p:nvSpPr>
        <p:spPr>
          <a:xfrm>
            <a:off x="6528048" y="2142971"/>
            <a:ext cx="51125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GNWPS</a:t>
            </a:r>
            <a:r>
              <a:rPr lang="zh-CN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G Neural Weights Per Second</a:t>
            </a:r>
          </a:p>
          <a:p>
            <a:pPr marL="285750" indent="-285750">
              <a:buFontTx/>
              <a:buChar char="-"/>
            </a:pPr>
            <a:endParaRPr lang="en-US" altLang="zh-CN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×2.25 faster than the state-of-art FPGA work</a:t>
            </a:r>
          </a:p>
          <a:p>
            <a:pPr marL="285750" indent="-285750">
              <a:buFontTx/>
              <a:buChar char="-"/>
            </a:pPr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RBM</a:t>
            </a:r>
            <a:r>
              <a:rPr lang="zh-CN" alt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cores has higher throughput</a:t>
            </a:r>
          </a:p>
          <a:p>
            <a:pPr marL="285750" indent="-285750">
              <a:buFontTx/>
              <a:buChar char="-"/>
            </a:pPr>
            <a:endParaRPr lang="en-US" altLang="zh-CN" sz="2000" b="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also use “FLOPS/s” to evaluate the throughput. But it does not suit this case.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D77D7-B2DE-4476-8B07-EEDF0809C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485900"/>
            <a:ext cx="4965478" cy="4301083"/>
          </a:xfrm>
          <a:prstGeom prst="rect">
            <a:avLst/>
          </a:prstGeom>
        </p:spPr>
      </p:pic>
      <p:sp>
        <p:nvSpPr>
          <p:cNvPr id="12" name="矩形 22">
            <a:extLst>
              <a:ext uri="{FF2B5EF4-FFF2-40B4-BE49-F238E27FC236}">
                <a16:creationId xmlns:a16="http://schemas.microsoft.com/office/drawing/2014/main" id="{3CD843B8-1758-448A-9A7B-FFAC6CD07BEE}"/>
              </a:ext>
            </a:extLst>
          </p:cNvPr>
          <p:cNvSpPr/>
          <p:nvPr/>
        </p:nvSpPr>
        <p:spPr bwMode="auto">
          <a:xfrm>
            <a:off x="3710972" y="2441227"/>
            <a:ext cx="2448271" cy="1132905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4" name="矩形 22">
            <a:extLst>
              <a:ext uri="{FF2B5EF4-FFF2-40B4-BE49-F238E27FC236}">
                <a16:creationId xmlns:a16="http://schemas.microsoft.com/office/drawing/2014/main" id="{731F2857-FA32-4852-BB76-61F3031C52D6}"/>
              </a:ext>
            </a:extLst>
          </p:cNvPr>
          <p:cNvSpPr/>
          <p:nvPr/>
        </p:nvSpPr>
        <p:spPr bwMode="auto">
          <a:xfrm>
            <a:off x="3709213" y="4407132"/>
            <a:ext cx="2450029" cy="432511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矩形 32">
            <a:extLst>
              <a:ext uri="{FF2B5EF4-FFF2-40B4-BE49-F238E27FC236}">
                <a16:creationId xmlns:a16="http://schemas.microsoft.com/office/drawing/2014/main" id="{34B4BD6A-2765-4099-80E7-618EA85A1694}"/>
              </a:ext>
            </a:extLst>
          </p:cNvPr>
          <p:cNvSpPr/>
          <p:nvPr/>
        </p:nvSpPr>
        <p:spPr>
          <a:xfrm>
            <a:off x="875420" y="5927809"/>
            <a:ext cx="10585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Jiajun Wu et al., “An Energy-efficient Deep Belief Network Processor Based on Heterogeneous Multi-core Architecture with Transposable Memory and On-chip Learning,” </a:t>
            </a:r>
            <a:r>
              <a:rPr lang="en-US" altLang="zh-CN" sz="16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IEEE Journal on Emerging and Selected Topics in Circuits and Systems</a:t>
            </a:r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, 2021, under review.</a:t>
            </a:r>
          </a:p>
        </p:txBody>
      </p:sp>
    </p:spTree>
    <p:extLst>
      <p:ext uri="{BB962C8B-B14F-4D97-AF65-F5344CB8AC3E}">
        <p14:creationId xmlns:p14="http://schemas.microsoft.com/office/powerpoint/2010/main" val="68094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sz="40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Evaluation and Discussion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34DFD8-810D-49B9-8465-C24D6F9E7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3285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C7EFE8-4463-48E1-A569-1A506197D860}"/>
              </a:ext>
            </a:extLst>
          </p:cNvPr>
          <p:cNvSpPr/>
          <p:nvPr/>
        </p:nvSpPr>
        <p:spPr>
          <a:xfrm>
            <a:off x="494368" y="4289863"/>
            <a:ext cx="70506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Evaluate energy efficiency: energy per Neural Weights update</a:t>
            </a:r>
          </a:p>
          <a:p>
            <a:pPr marL="285750" indent="-285750">
              <a:buFontTx/>
              <a:buChar char="-"/>
            </a:pPr>
            <a:endParaRPr lang="en-US" altLang="zh-CN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Improve 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74% energy efficiency </a:t>
            </a: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due to sparse address generator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98E85AD-A8B2-40BD-BD2D-2546604251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7112" y="1559979"/>
          <a:ext cx="3384376" cy="373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50815" imgH="3047945" progId="Visio.Drawing.15">
                  <p:embed/>
                </p:oleObj>
              </mc:Choice>
              <mc:Fallback>
                <p:oleObj name="Visio" r:id="rId3" imgW="2750815" imgH="3047945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98E85AD-A8B2-40BD-BD2D-254660425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112" y="1559979"/>
                        <a:ext cx="3384376" cy="37380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7F47D717-808F-48E0-B39E-7C6D96B9354D}"/>
              </a:ext>
            </a:extLst>
          </p:cNvPr>
          <p:cNvSpPr/>
          <p:nvPr/>
        </p:nvSpPr>
        <p:spPr>
          <a:xfrm>
            <a:off x="7605084" y="5419004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Energy efficiency improvement due to data sparsity optimization</a:t>
            </a:r>
            <a:endParaRPr lang="zh-CN" altLang="en-US" sz="1800" dirty="0"/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5BF51AF4-BA10-42C0-A82D-398463CA482F}"/>
              </a:ext>
            </a:extLst>
          </p:cNvPr>
          <p:cNvSpPr/>
          <p:nvPr/>
        </p:nvSpPr>
        <p:spPr>
          <a:xfrm>
            <a:off x="3599960" y="905757"/>
            <a:ext cx="4992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Arial Unicode MS"/>
                <a:cs typeface="Arial" panose="020B0604020202020204" pitchFamily="34" charset="0"/>
              </a:rPr>
              <a:t>Performance - Energy Efficiency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8E7770-88B3-4984-90E8-4938D46AE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6" y="2299721"/>
            <a:ext cx="7117401" cy="17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Conclusion</a:t>
            </a:r>
          </a:p>
        </p:txBody>
      </p:sp>
      <p:sp>
        <p:nvSpPr>
          <p:cNvPr id="3" name="矩形 14">
            <a:extLst>
              <a:ext uri="{FF2B5EF4-FFF2-40B4-BE49-F238E27FC236}">
                <a16:creationId xmlns:a16="http://schemas.microsoft.com/office/drawing/2014/main" id="{E09605F0-F3C7-4A0B-B345-8A75CFC74CAF}"/>
              </a:ext>
            </a:extLst>
          </p:cNvPr>
          <p:cNvSpPr/>
          <p:nvPr/>
        </p:nvSpPr>
        <p:spPr>
          <a:xfrm>
            <a:off x="911424" y="1340768"/>
            <a:ext cx="1036915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paper presents an energy-efficient DBN processor based on heterogeneous multi-core architecture with transposable weight memory and on-chip local learning.</a:t>
            </a:r>
          </a:p>
          <a:p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architecture level, a heterogeneous multi-core architecture with on-chip local learning is proposed based on algorithm-level analysis. Besides, in order to improve the efficiency of the architecture, this study proposes a transposable memory design and a pre-generated address circuit at the circuit level, so that each core can utilize the weight reuse and data sparsity for efficient operations.</a:t>
            </a:r>
          </a:p>
          <a:p>
            <a:pPr marL="285750" indent="-285750">
              <a:buFontTx/>
              <a:buChar char="-"/>
            </a:pPr>
            <a:endParaRPr lang="en-US" altLang="zh-CN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future, we will focus on ASIC implementation of the proposed DBN processor to optimize the bottlenecks and further improve throughput and energy efficiency.</a:t>
            </a:r>
          </a:p>
        </p:txBody>
      </p:sp>
    </p:spTree>
    <p:extLst>
      <p:ext uri="{BB962C8B-B14F-4D97-AF65-F5344CB8AC3E}">
        <p14:creationId xmlns:p14="http://schemas.microsoft.com/office/powerpoint/2010/main" val="23267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Outline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73188" y="1700808"/>
            <a:ext cx="10045624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ja-JP" sz="36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Introduction</a:t>
            </a:r>
          </a:p>
          <a:p>
            <a:r>
              <a:rPr lang="en-US" altLang="ja-JP" sz="36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Algorithm-level Analysis of Deep Belief Network</a:t>
            </a:r>
          </a:p>
          <a:p>
            <a:r>
              <a:rPr lang="en-US" altLang="ja-JP" sz="36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Proposed Architecture and Circuit Design</a:t>
            </a:r>
          </a:p>
          <a:p>
            <a:r>
              <a:rPr lang="en-US" altLang="ja-JP" sz="36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Evaluation and Discussion</a:t>
            </a:r>
          </a:p>
          <a:p>
            <a:r>
              <a:rPr lang="en-US" altLang="ja-JP" sz="36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Introduction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3412" y="976583"/>
            <a:ext cx="10585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In some energy-limited applications such as edge computing, existing power-hungry AI platforms like Graph Processing Unit (GPU) face challenges due to large power consumption of DNN processing. 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23D1FD65-F9F1-4E5E-95BE-AF2F1AB93462}"/>
              </a:ext>
            </a:extLst>
          </p:cNvPr>
          <p:cNvSpPr txBox="1"/>
          <p:nvPr/>
        </p:nvSpPr>
        <p:spPr>
          <a:xfrm>
            <a:off x="931357" y="4790711"/>
            <a:ext cx="3080396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Reduce latency.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Minimize power.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Ensure security.</a:t>
            </a:r>
          </a:p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altLang="zh-CN" sz="1600" dirty="0">
                <a:cs typeface="Arial" panose="020B0604020202020204" pitchFamily="34" charset="0"/>
              </a:rPr>
              <a:t>Protect privacy.</a:t>
            </a:r>
          </a:p>
          <a:p>
            <a:pPr marL="292100" indent="-292100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It is a trend for AI accelerator</a:t>
            </a:r>
          </a:p>
        </p:txBody>
      </p:sp>
      <p:pic>
        <p:nvPicPr>
          <p:cNvPr id="5" name="Picture 2" descr="https://ss0.bdstatic.com/70cFvHSh_Q1YnxGkpoWK1HF6hhy/it/u=3021382672,1826200740&amp;fm=26&amp;gp=0.jpg">
            <a:extLst>
              <a:ext uri="{FF2B5EF4-FFF2-40B4-BE49-F238E27FC236}">
                <a16:creationId xmlns:a16="http://schemas.microsoft.com/office/drawing/2014/main" id="{D5962880-C69F-42BA-B5CA-870C9A9F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54" y="2924944"/>
            <a:ext cx="2628292" cy="175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917CD7-6186-44F0-AAC6-502E6584C886}"/>
              </a:ext>
            </a:extLst>
          </p:cNvPr>
          <p:cNvSpPr/>
          <p:nvPr/>
        </p:nvSpPr>
        <p:spPr>
          <a:xfrm>
            <a:off x="1053965" y="2180308"/>
            <a:ext cx="2866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2100" indent="-292100"/>
            <a:r>
              <a:rPr lang="en-US" altLang="zh-CN" sz="1600" dirty="0">
                <a:solidFill>
                  <a:srgbClr val="C00000"/>
                </a:solidFill>
                <a:cs typeface="Arial" panose="020B0604020202020204" pitchFamily="34" charset="0"/>
              </a:rPr>
              <a:t>Why on-chip learning?</a:t>
            </a:r>
            <a:r>
              <a:rPr lang="en-US" altLang="zh-CN" sz="1600" dirty="0">
                <a:cs typeface="Arial" panose="020B0604020202020204" pitchFamily="34" charset="0"/>
              </a:rPr>
              <a:t> </a:t>
            </a:r>
          </a:p>
          <a:p>
            <a:pPr marL="292100" indent="-292100"/>
            <a:r>
              <a:rPr lang="en-US" altLang="zh-CN" sz="1600" dirty="0">
                <a:cs typeface="Arial" panose="020B0604020202020204" pitchFamily="34" charset="0"/>
              </a:rPr>
              <a:t>Intelligent</a:t>
            </a:r>
            <a:r>
              <a:rPr lang="en-US" altLang="zh-CN" sz="1600" dirty="0">
                <a:solidFill>
                  <a:schemeClr val="tx1"/>
                </a:solidFill>
                <a:cs typeface="Arial" panose="020B0604020202020204" pitchFamily="34" charset="0"/>
              </a:rPr>
              <a:t> IoT edge devices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0AF57C4-14F2-489E-AC90-3F4F1BB9F798}"/>
              </a:ext>
            </a:extLst>
          </p:cNvPr>
          <p:cNvSpPr/>
          <p:nvPr/>
        </p:nvSpPr>
        <p:spPr bwMode="auto">
          <a:xfrm>
            <a:off x="4178781" y="3914164"/>
            <a:ext cx="3600400" cy="288032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8DEFC6-A12F-42E3-A29B-A2582D7BF855}"/>
              </a:ext>
            </a:extLst>
          </p:cNvPr>
          <p:cNvSpPr/>
          <p:nvPr/>
        </p:nvSpPr>
        <p:spPr>
          <a:xfrm>
            <a:off x="4294066" y="2990834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Various DNN on-chip learning accelerators have been proposed for edge devices</a:t>
            </a:r>
            <a:endParaRPr lang="zh-CN" altLang="en-US" sz="1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FAD249-B150-4522-83ED-A0370D6A2B6A}"/>
              </a:ext>
            </a:extLst>
          </p:cNvPr>
          <p:cNvSpPr/>
          <p:nvPr/>
        </p:nvSpPr>
        <p:spPr>
          <a:xfrm>
            <a:off x="4184609" y="4293096"/>
            <a:ext cx="37804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Off-chip data movement is 2-3 orders of magnitude more expensive in energy consumption compared to on-chip data movement.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0267CB-E56C-4D56-8761-B1D2DA5E6608}"/>
              </a:ext>
            </a:extLst>
          </p:cNvPr>
          <p:cNvSpPr/>
          <p:nvPr/>
        </p:nvSpPr>
        <p:spPr>
          <a:xfrm>
            <a:off x="8124067" y="3170031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it is urgently required to implement DNN models with light computation and realize local storing of DNN parameters to reduce accesses of off-chip memory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4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Introduction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矩形 15">
            <a:extLst>
              <a:ext uri="{FF2B5EF4-FFF2-40B4-BE49-F238E27FC236}">
                <a16:creationId xmlns:a16="http://schemas.microsoft.com/office/drawing/2014/main" id="{B755F1BF-CB3E-4F5F-9C67-6AD06A809071}"/>
              </a:ext>
            </a:extLst>
          </p:cNvPr>
          <p:cNvSpPr/>
          <p:nvPr/>
        </p:nvSpPr>
        <p:spPr>
          <a:xfrm>
            <a:off x="1375008" y="5072398"/>
            <a:ext cx="5051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Binary activations </a:t>
            </a:r>
          </a:p>
          <a:p>
            <a:pPr marL="285750" indent="-285750">
              <a:buFontTx/>
              <a:buChar char="-"/>
            </a:pP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Unsupervised learning dominates</a:t>
            </a:r>
          </a:p>
          <a:p>
            <a:pPr marL="285750" indent="-285750">
              <a:buFontTx/>
              <a:buChar char="-"/>
            </a:pPr>
            <a:r>
              <a:rPr lang="en-US" altLang="zh-CN" sz="2000" b="0" dirty="0">
                <a:solidFill>
                  <a:schemeClr val="tx1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Local update of weights</a:t>
            </a:r>
          </a:p>
        </p:txBody>
      </p:sp>
      <p:pic>
        <p:nvPicPr>
          <p:cNvPr id="4" name="图片 16">
            <a:extLst>
              <a:ext uri="{FF2B5EF4-FFF2-40B4-BE49-F238E27FC236}">
                <a16:creationId xmlns:a16="http://schemas.microsoft.com/office/drawing/2014/main" id="{98746D28-58F2-4569-9E24-20E9D4B20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81" y="2927696"/>
            <a:ext cx="1656184" cy="991378"/>
          </a:xfrm>
          <a:prstGeom prst="rect">
            <a:avLst/>
          </a:prstGeom>
        </p:spPr>
      </p:pic>
      <p:cxnSp>
        <p:nvCxnSpPr>
          <p:cNvPr id="5" name="直接箭头连接符 17">
            <a:extLst>
              <a:ext uri="{FF2B5EF4-FFF2-40B4-BE49-F238E27FC236}">
                <a16:creationId xmlns:a16="http://schemas.microsoft.com/office/drawing/2014/main" id="{40743987-89BF-4CA9-ADDF-047A4EC204D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030965" y="3423385"/>
            <a:ext cx="318903" cy="232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18">
            <a:extLst>
              <a:ext uri="{FF2B5EF4-FFF2-40B4-BE49-F238E27FC236}">
                <a16:creationId xmlns:a16="http://schemas.microsoft.com/office/drawing/2014/main" id="{B09181B5-089F-42DD-AD9B-0C4BD3CF15FD}"/>
              </a:ext>
            </a:extLst>
          </p:cNvPr>
          <p:cNvCxnSpPr>
            <a:cxnSpLocks/>
          </p:cNvCxnSpPr>
          <p:nvPr/>
        </p:nvCxnSpPr>
        <p:spPr>
          <a:xfrm>
            <a:off x="5392378" y="3441098"/>
            <a:ext cx="613048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19">
            <a:extLst>
              <a:ext uri="{FF2B5EF4-FFF2-40B4-BE49-F238E27FC236}">
                <a16:creationId xmlns:a16="http://schemas.microsoft.com/office/drawing/2014/main" id="{A17A0B39-88E6-4F70-9637-43115617A071}"/>
              </a:ext>
            </a:extLst>
          </p:cNvPr>
          <p:cNvSpPr/>
          <p:nvPr/>
        </p:nvSpPr>
        <p:spPr>
          <a:xfrm>
            <a:off x="5973129" y="3241043"/>
            <a:ext cx="1230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Results</a:t>
            </a:r>
            <a:endParaRPr lang="zh-CN" altLang="en-US" sz="2000" dirty="0"/>
          </a:p>
        </p:txBody>
      </p:sp>
      <p:pic>
        <p:nvPicPr>
          <p:cNvPr id="8" name="图片 20">
            <a:extLst>
              <a:ext uri="{FF2B5EF4-FFF2-40B4-BE49-F238E27FC236}">
                <a16:creationId xmlns:a16="http://schemas.microsoft.com/office/drawing/2014/main" id="{D7CC4F99-CF8C-464E-8AFC-9C3F03C4C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868" y="2242825"/>
            <a:ext cx="3101556" cy="2365767"/>
          </a:xfrm>
          <a:prstGeom prst="rect">
            <a:avLst/>
          </a:prstGeom>
        </p:spPr>
      </p:pic>
      <p:sp>
        <p:nvSpPr>
          <p:cNvPr id="9" name="矩形 21">
            <a:extLst>
              <a:ext uri="{FF2B5EF4-FFF2-40B4-BE49-F238E27FC236}">
                <a16:creationId xmlns:a16="http://schemas.microsoft.com/office/drawing/2014/main" id="{E1DD762B-B007-40FC-914C-C3A301532C4A}"/>
              </a:ext>
            </a:extLst>
          </p:cNvPr>
          <p:cNvSpPr/>
          <p:nvPr/>
        </p:nvSpPr>
        <p:spPr>
          <a:xfrm>
            <a:off x="783523" y="3934827"/>
            <a:ext cx="9859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Input</a:t>
            </a:r>
            <a:endParaRPr lang="zh-CN" altLang="en-US" sz="2000" dirty="0"/>
          </a:p>
        </p:txBody>
      </p:sp>
      <p:grpSp>
        <p:nvGrpSpPr>
          <p:cNvPr id="10" name="组合 22">
            <a:extLst>
              <a:ext uri="{FF2B5EF4-FFF2-40B4-BE49-F238E27FC236}">
                <a16:creationId xmlns:a16="http://schemas.microsoft.com/office/drawing/2014/main" id="{4463BB2A-A9D7-4B08-9B6C-83D276533758}"/>
              </a:ext>
            </a:extLst>
          </p:cNvPr>
          <p:cNvGrpSpPr/>
          <p:nvPr/>
        </p:nvGrpSpPr>
        <p:grpSpPr>
          <a:xfrm>
            <a:off x="7244661" y="1158024"/>
            <a:ext cx="4337544" cy="1686135"/>
            <a:chOff x="2156464" y="23909241"/>
            <a:chExt cx="5164190" cy="2007478"/>
          </a:xfrm>
        </p:grpSpPr>
        <p:grpSp>
          <p:nvGrpSpPr>
            <p:cNvPr id="11" name="组合 23">
              <a:extLst>
                <a:ext uri="{FF2B5EF4-FFF2-40B4-BE49-F238E27FC236}">
                  <a16:creationId xmlns:a16="http://schemas.microsoft.com/office/drawing/2014/main" id="{A2A59CD5-5551-4C84-9842-8987C4C6F7CE}"/>
                </a:ext>
              </a:extLst>
            </p:cNvPr>
            <p:cNvGrpSpPr/>
            <p:nvPr/>
          </p:nvGrpSpPr>
          <p:grpSpPr>
            <a:xfrm>
              <a:off x="2156464" y="23909241"/>
              <a:ext cx="5081068" cy="2007478"/>
              <a:chOff x="7370014" y="1175873"/>
              <a:chExt cx="4319233" cy="1856754"/>
            </a:xfrm>
          </p:grpSpPr>
          <p:pic>
            <p:nvPicPr>
              <p:cNvPr id="13" name="图片 6">
                <a:extLst>
                  <a:ext uri="{FF2B5EF4-FFF2-40B4-BE49-F238E27FC236}">
                    <a16:creationId xmlns:a16="http://schemas.microsoft.com/office/drawing/2014/main" id="{5A13E6FB-CCE5-4EFB-BA99-10D8F199EF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70014" y="1175873"/>
                <a:ext cx="1450974" cy="1856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8">
                <a:extLst>
                  <a:ext uri="{FF2B5EF4-FFF2-40B4-BE49-F238E27FC236}">
                    <a16:creationId xmlns:a16="http://schemas.microsoft.com/office/drawing/2014/main" id="{C122E258-42E4-496D-9452-C8E940D748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57271" y="1175873"/>
                <a:ext cx="2631976" cy="1194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文本框 24">
              <a:extLst>
                <a:ext uri="{FF2B5EF4-FFF2-40B4-BE49-F238E27FC236}">
                  <a16:creationId xmlns:a16="http://schemas.microsoft.com/office/drawing/2014/main" id="{65475275-3D5E-4F33-8090-08B206938F72}"/>
                </a:ext>
              </a:extLst>
            </p:cNvPr>
            <p:cNvSpPr txBox="1"/>
            <p:nvPr/>
          </p:nvSpPr>
          <p:spPr>
            <a:xfrm>
              <a:off x="4058202" y="25464943"/>
              <a:ext cx="3262452" cy="403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1600" b="1" dirty="0">
                  <a:solidFill>
                    <a:schemeClr val="accent6"/>
                  </a:solidFill>
                  <a:ea typeface="OPPOSans H" panose="00020600040101010101" charset="-122"/>
                </a:rPr>
                <a:t>ECG</a:t>
              </a:r>
              <a:endParaRPr lang="zh-CN" altLang="en-US" sz="1600" b="1" dirty="0">
                <a:solidFill>
                  <a:schemeClr val="accent6"/>
                </a:solidFill>
                <a:ea typeface="OPPOSans H" panose="00020600040101010101" charset="-122"/>
              </a:endParaRPr>
            </a:p>
          </p:txBody>
        </p:sp>
      </p:grpSp>
      <p:grpSp>
        <p:nvGrpSpPr>
          <p:cNvPr id="15" name="组合 27">
            <a:extLst>
              <a:ext uri="{FF2B5EF4-FFF2-40B4-BE49-F238E27FC236}">
                <a16:creationId xmlns:a16="http://schemas.microsoft.com/office/drawing/2014/main" id="{801C0806-C36C-4D32-AE8E-E0A817D00AF0}"/>
              </a:ext>
            </a:extLst>
          </p:cNvPr>
          <p:cNvGrpSpPr/>
          <p:nvPr/>
        </p:nvGrpSpPr>
        <p:grpSpPr>
          <a:xfrm>
            <a:off x="7382098" y="2960762"/>
            <a:ext cx="3929055" cy="1839963"/>
            <a:chOff x="599749" y="3977572"/>
            <a:chExt cx="5245271" cy="2456343"/>
          </a:xfrm>
        </p:grpSpPr>
        <p:grpSp>
          <p:nvGrpSpPr>
            <p:cNvPr id="16" name="组合 28">
              <a:extLst>
                <a:ext uri="{FF2B5EF4-FFF2-40B4-BE49-F238E27FC236}">
                  <a16:creationId xmlns:a16="http://schemas.microsoft.com/office/drawing/2014/main" id="{1B9C3C32-8474-4DC9-9485-A5617443AB3B}"/>
                </a:ext>
              </a:extLst>
            </p:cNvPr>
            <p:cNvGrpSpPr/>
            <p:nvPr/>
          </p:nvGrpSpPr>
          <p:grpSpPr>
            <a:xfrm>
              <a:off x="2539132" y="3977572"/>
              <a:ext cx="3305888" cy="2456343"/>
              <a:chOff x="4625131" y="24277534"/>
              <a:chExt cx="3305888" cy="2456343"/>
            </a:xfrm>
          </p:grpSpPr>
          <p:pic>
            <p:nvPicPr>
              <p:cNvPr id="18" name="图片 30">
                <a:extLst>
                  <a:ext uri="{FF2B5EF4-FFF2-40B4-BE49-F238E27FC236}">
                    <a16:creationId xmlns:a16="http://schemas.microsoft.com/office/drawing/2014/main" id="{AFD85ACC-67A5-4098-A14D-C9A1C532D5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00"/>
              <a:stretch/>
            </p:blipFill>
            <p:spPr>
              <a:xfrm>
                <a:off x="5397572" y="24277534"/>
                <a:ext cx="2533447" cy="1952780"/>
              </a:xfrm>
              <a:prstGeom prst="rect">
                <a:avLst/>
              </a:prstGeom>
            </p:spPr>
          </p:pic>
          <p:sp>
            <p:nvSpPr>
              <p:cNvPr id="19" name="文本框 31">
                <a:extLst>
                  <a:ext uri="{FF2B5EF4-FFF2-40B4-BE49-F238E27FC236}">
                    <a16:creationId xmlns:a16="http://schemas.microsoft.com/office/drawing/2014/main" id="{E5AEBBBB-5115-4FD1-A9CE-025F980FE329}"/>
                  </a:ext>
                </a:extLst>
              </p:cNvPr>
              <p:cNvSpPr txBox="1"/>
              <p:nvPr/>
            </p:nvSpPr>
            <p:spPr>
              <a:xfrm>
                <a:off x="4625131" y="26281909"/>
                <a:ext cx="1188130" cy="45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1600" b="1" dirty="0">
                    <a:solidFill>
                      <a:schemeClr val="accent6"/>
                    </a:solidFill>
                    <a:ea typeface="OPPOSans H" panose="00020600040101010101" charset="-122"/>
                  </a:rPr>
                  <a:t>Robots</a:t>
                </a:r>
                <a:endParaRPr lang="zh-CN" altLang="en-US" sz="1600" b="1" dirty="0">
                  <a:solidFill>
                    <a:schemeClr val="accent6"/>
                  </a:solidFill>
                  <a:ea typeface="OPPOSans H" panose="00020600040101010101" charset="-122"/>
                </a:endParaRPr>
              </a:p>
            </p:txBody>
          </p:sp>
        </p:grpSp>
        <p:pic>
          <p:nvPicPr>
            <p:cNvPr id="17" name="Picture 10" descr="College students may soon encounter food delivery robots - Axios">
              <a:extLst>
                <a:ext uri="{FF2B5EF4-FFF2-40B4-BE49-F238E27FC236}">
                  <a16:creationId xmlns:a16="http://schemas.microsoft.com/office/drawing/2014/main" id="{1CA12C62-FCA7-4769-BF81-1759A0CC22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2" r="19626"/>
            <a:stretch/>
          </p:blipFill>
          <p:spPr bwMode="auto">
            <a:xfrm>
              <a:off x="599749" y="3977721"/>
              <a:ext cx="2533447" cy="196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32">
            <a:extLst>
              <a:ext uri="{FF2B5EF4-FFF2-40B4-BE49-F238E27FC236}">
                <a16:creationId xmlns:a16="http://schemas.microsoft.com/office/drawing/2014/main" id="{034AC31B-4CD8-403C-8538-377CB5A6A95D}"/>
              </a:ext>
            </a:extLst>
          </p:cNvPr>
          <p:cNvGrpSpPr/>
          <p:nvPr/>
        </p:nvGrpSpPr>
        <p:grpSpPr>
          <a:xfrm>
            <a:off x="7884107" y="4793986"/>
            <a:ext cx="3058652" cy="1372078"/>
            <a:chOff x="7306656" y="1582040"/>
            <a:chExt cx="4413035" cy="1979640"/>
          </a:xfrm>
        </p:grpSpPr>
        <p:pic>
          <p:nvPicPr>
            <p:cNvPr id="21" name="Picture 6" descr="What if You Could Create a Biomedical Device with Only a Pencil and Paper?  - News">
              <a:extLst>
                <a:ext uri="{FF2B5EF4-FFF2-40B4-BE49-F238E27FC236}">
                  <a16:creationId xmlns:a16="http://schemas.microsoft.com/office/drawing/2014/main" id="{D086EB74-DA88-4632-9347-D8DA7CB748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6656" y="1769904"/>
              <a:ext cx="2048860" cy="1440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Inner Workings: Self-powered biomedical devices tap into the body's  movements | PNAS">
              <a:extLst>
                <a:ext uri="{FF2B5EF4-FFF2-40B4-BE49-F238E27FC236}">
                  <a16:creationId xmlns:a16="http://schemas.microsoft.com/office/drawing/2014/main" id="{795C8390-F3E5-4063-B8C1-985BF3A3D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5978" y="1582040"/>
              <a:ext cx="2033713" cy="1979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文本框 35">
            <a:extLst>
              <a:ext uri="{FF2B5EF4-FFF2-40B4-BE49-F238E27FC236}">
                <a16:creationId xmlns:a16="http://schemas.microsoft.com/office/drawing/2014/main" id="{10B351E5-917A-4F7D-95BC-227984360F31}"/>
              </a:ext>
            </a:extLst>
          </p:cNvPr>
          <p:cNvSpPr txBox="1"/>
          <p:nvPr/>
        </p:nvSpPr>
        <p:spPr>
          <a:xfrm>
            <a:off x="8352879" y="6183589"/>
            <a:ext cx="1902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zh-CN" sz="1600" dirty="0">
                <a:solidFill>
                  <a:schemeClr val="accent6"/>
                </a:solidFill>
                <a:ea typeface="OPPOSans H" panose="00020600040101010101" charset="-122"/>
              </a:rPr>
              <a:t>Wearable devices</a:t>
            </a:r>
            <a:endParaRPr lang="zh-CN" altLang="en-US" sz="1600" b="1" dirty="0">
              <a:solidFill>
                <a:schemeClr val="accent6"/>
              </a:solidFill>
              <a:ea typeface="OPPOSans H" panose="00020600040101010101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90C43-1B6C-4E10-BF93-77A6E8DC74E4}"/>
              </a:ext>
            </a:extLst>
          </p:cNvPr>
          <p:cNvSpPr txBox="1"/>
          <p:nvPr/>
        </p:nvSpPr>
        <p:spPr>
          <a:xfrm>
            <a:off x="1372395" y="1435331"/>
            <a:ext cx="4326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Arial Unicode MS"/>
                <a:cs typeface="Arial" panose="020B0604020202020204" pitchFamily="34" charset="0"/>
              </a:rPr>
              <a:t>Deep Belief Network (DBN)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Arial Unicode MS" panose="020B0604020202020204" pitchFamily="50" charset="-128"/>
                <a:cs typeface="Arial Unicode MS" panose="020B0604020202020204" pitchFamily="50" charset="-128"/>
              </a:rPr>
              <a:t>Introduction</a:t>
            </a:r>
            <a:endParaRPr lang="en-US" altLang="ja-JP" dirty="0">
              <a:solidFill>
                <a:schemeClr val="tx1"/>
              </a:solidFill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062A78-F257-4C6D-A0D7-5C7C4A49FF94}"/>
              </a:ext>
            </a:extLst>
          </p:cNvPr>
          <p:cNvSpPr/>
          <p:nvPr/>
        </p:nvSpPr>
        <p:spPr>
          <a:xfrm>
            <a:off x="107194" y="3407676"/>
            <a:ext cx="2520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Algorithm-hardware-circuit co-exploration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043FEED-4E36-439B-B6F0-89618411A1CA}"/>
              </a:ext>
            </a:extLst>
          </p:cNvPr>
          <p:cNvSpPr/>
          <p:nvPr/>
        </p:nvSpPr>
        <p:spPr bwMode="auto">
          <a:xfrm>
            <a:off x="2531906" y="1825358"/>
            <a:ext cx="468052" cy="3976990"/>
          </a:xfrm>
          <a:prstGeom prst="leftBrace">
            <a:avLst>
              <a:gd name="adj1" fmla="val 96689"/>
              <a:gd name="adj2" fmla="val 50000"/>
            </a:avLst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1970ED-CE18-4D5D-9390-A5BC8C6FE56B}"/>
              </a:ext>
            </a:extLst>
          </p:cNvPr>
          <p:cNvSpPr/>
          <p:nvPr/>
        </p:nvSpPr>
        <p:spPr>
          <a:xfrm>
            <a:off x="2999958" y="1489609"/>
            <a:ext cx="3456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Algorithm Level - Data Reuse of Local Weights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415B2B-9A2A-4BEA-B13A-1742578F3574}"/>
              </a:ext>
            </a:extLst>
          </p:cNvPr>
          <p:cNvSpPr/>
          <p:nvPr/>
        </p:nvSpPr>
        <p:spPr>
          <a:xfrm>
            <a:off x="2999958" y="3459910"/>
            <a:ext cx="39456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Architecture Level – Transposable Multi-core Architecture</a:t>
            </a:r>
            <a:endParaRPr lang="zh-CN" altLang="en-US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A8B55C-9AFE-4222-BC1C-C84692983EFF}"/>
              </a:ext>
            </a:extLst>
          </p:cNvPr>
          <p:cNvSpPr/>
          <p:nvPr/>
        </p:nvSpPr>
        <p:spPr>
          <a:xfrm>
            <a:off x="2999958" y="5373216"/>
            <a:ext cx="3816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Circuit Level - Transposable Local Memory and Skip Reading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BF7982-0380-405B-8525-D177B3F88F00}"/>
              </a:ext>
            </a:extLst>
          </p:cNvPr>
          <p:cNvSpPr/>
          <p:nvPr/>
        </p:nvSpPr>
        <p:spPr>
          <a:xfrm>
            <a:off x="6970752" y="1191154"/>
            <a:ext cx="46824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We analyzed the training dataflow and observed an interesting feature that </a:t>
            </a:r>
            <a:r>
              <a:rPr lang="en-US" altLang="zh-CN" sz="1800" dirty="0">
                <a:solidFill>
                  <a:srgbClr val="FF0000"/>
                </a:solidFill>
              </a:rPr>
              <a:t>local weights can be perfectly reused </a:t>
            </a:r>
            <a:r>
              <a:rPr lang="en-US" altLang="zh-CN" sz="1800" dirty="0"/>
              <a:t>during different local learning phases</a:t>
            </a:r>
            <a:endParaRPr lang="zh-CN" altLang="en-US" sz="1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3834D9-4B7C-4944-AF5D-8622BA875E9D}"/>
              </a:ext>
            </a:extLst>
          </p:cNvPr>
          <p:cNvSpPr/>
          <p:nvPr/>
        </p:nvSpPr>
        <p:spPr>
          <a:xfrm>
            <a:off x="7032104" y="3299955"/>
            <a:ext cx="4846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A transposable multi-core architecture is proposed for </a:t>
            </a:r>
            <a:r>
              <a:rPr lang="en-US" altLang="zh-CN" sz="1800" dirty="0">
                <a:solidFill>
                  <a:srgbClr val="FF0000"/>
                </a:solidFill>
              </a:rPr>
              <a:t>highly parallel computation and local data movement</a:t>
            </a:r>
            <a:r>
              <a:rPr lang="en-US" altLang="zh-CN" sz="1800" dirty="0"/>
              <a:t>. </a:t>
            </a:r>
            <a:endParaRPr lang="zh-CN" altLang="en-US" sz="1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A7CDD2-585D-4A59-8668-DC2787067A09}"/>
              </a:ext>
            </a:extLst>
          </p:cNvPr>
          <p:cNvSpPr/>
          <p:nvPr/>
        </p:nvSpPr>
        <p:spPr>
          <a:xfrm>
            <a:off x="7032104" y="5074761"/>
            <a:ext cx="4708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An energy-efficient transposable memory is proposed to support transposable reading and </a:t>
            </a:r>
            <a:r>
              <a:rPr lang="en-US" altLang="zh-CN" sz="1800" dirty="0">
                <a:solidFill>
                  <a:srgbClr val="FF0000"/>
                </a:solidFill>
              </a:rPr>
              <a:t>skip MAC operations due to zero activations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1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sz="40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Algorithm-level Analysis of Deep Belief Network</a:t>
            </a:r>
          </a:p>
        </p:txBody>
      </p:sp>
      <p:sp>
        <p:nvSpPr>
          <p:cNvPr id="26" name="矩形 32">
            <a:extLst>
              <a:ext uri="{FF2B5EF4-FFF2-40B4-BE49-F238E27FC236}">
                <a16:creationId xmlns:a16="http://schemas.microsoft.com/office/drawing/2014/main" id="{470CCA0E-8791-4E56-B749-B3700DC24FD9}"/>
              </a:ext>
            </a:extLst>
          </p:cNvPr>
          <p:cNvSpPr/>
          <p:nvPr/>
        </p:nvSpPr>
        <p:spPr>
          <a:xfrm>
            <a:off x="875420" y="5927809"/>
            <a:ext cx="10585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Jiajun Wu et al., “An Energy-efficient Deep Belief Network Processor Based on Heterogeneous Multi-core Architecture with Transposable Memory and On-chip Learning,” </a:t>
            </a:r>
            <a:r>
              <a:rPr lang="en-US" altLang="zh-CN" sz="16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IEEE Journal on Emerging and Selected Topics in Circuits and Systems</a:t>
            </a:r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, 2021, under review.</a:t>
            </a:r>
          </a:p>
        </p:txBody>
      </p:sp>
      <p:pic>
        <p:nvPicPr>
          <p:cNvPr id="27" name="图片 21">
            <a:extLst>
              <a:ext uri="{FF2B5EF4-FFF2-40B4-BE49-F238E27FC236}">
                <a16:creationId xmlns:a16="http://schemas.microsoft.com/office/drawing/2014/main" id="{28B8DCC7-4456-409A-B5B9-62A7429E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184701"/>
            <a:ext cx="5472608" cy="4014194"/>
          </a:xfrm>
          <a:prstGeom prst="rect">
            <a:avLst/>
          </a:prstGeom>
        </p:spPr>
      </p:pic>
      <p:pic>
        <p:nvPicPr>
          <p:cNvPr id="28" name="图片 22">
            <a:extLst>
              <a:ext uri="{FF2B5EF4-FFF2-40B4-BE49-F238E27FC236}">
                <a16:creationId xmlns:a16="http://schemas.microsoft.com/office/drawing/2014/main" id="{590330D7-DA36-4875-93DA-7F6B9DA0F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447" y="1184701"/>
            <a:ext cx="4868068" cy="2185089"/>
          </a:xfrm>
          <a:prstGeom prst="rect">
            <a:avLst/>
          </a:prstGeom>
        </p:spPr>
      </p:pic>
      <p:sp>
        <p:nvSpPr>
          <p:cNvPr id="29" name="矩形 1">
            <a:extLst>
              <a:ext uri="{FF2B5EF4-FFF2-40B4-BE49-F238E27FC236}">
                <a16:creationId xmlns:a16="http://schemas.microsoft.com/office/drawing/2014/main" id="{3EF9F8E2-C9C8-40A5-B705-02537AF2737C}"/>
              </a:ext>
            </a:extLst>
          </p:cNvPr>
          <p:cNvSpPr/>
          <p:nvPr/>
        </p:nvSpPr>
        <p:spPr>
          <a:xfrm>
            <a:off x="2654889" y="5198895"/>
            <a:ext cx="1553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Arial Unicode MS"/>
                <a:cs typeface="Arial" panose="020B0604020202020204" pitchFamily="34" charset="0"/>
              </a:rPr>
              <a:t>DBN Model</a:t>
            </a:r>
            <a:endParaRPr lang="zh-CN" altLang="en-US" sz="2000" dirty="0"/>
          </a:p>
        </p:txBody>
      </p:sp>
      <p:sp>
        <p:nvSpPr>
          <p:cNvPr id="30" name="矩形 23">
            <a:extLst>
              <a:ext uri="{FF2B5EF4-FFF2-40B4-BE49-F238E27FC236}">
                <a16:creationId xmlns:a16="http://schemas.microsoft.com/office/drawing/2014/main" id="{6F49FF69-54B1-40E5-B6F3-5C044E9DF16E}"/>
              </a:ext>
            </a:extLst>
          </p:cNvPr>
          <p:cNvSpPr/>
          <p:nvPr/>
        </p:nvSpPr>
        <p:spPr>
          <a:xfrm>
            <a:off x="8440862" y="3369790"/>
            <a:ext cx="158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Arial Unicode MS"/>
                <a:cs typeface="Arial" panose="020B0604020202020204" pitchFamily="34" charset="0"/>
              </a:rPr>
              <a:t>RBM Model</a:t>
            </a:r>
            <a:endParaRPr lang="zh-CN" altLang="en-US" sz="2000" dirty="0"/>
          </a:p>
        </p:txBody>
      </p:sp>
      <p:sp>
        <p:nvSpPr>
          <p:cNvPr id="31" name="矩形 2">
            <a:extLst>
              <a:ext uri="{FF2B5EF4-FFF2-40B4-BE49-F238E27FC236}">
                <a16:creationId xmlns:a16="http://schemas.microsoft.com/office/drawing/2014/main" id="{0121DAA6-21C8-480A-A032-4EB4D5BDDA46}"/>
              </a:ext>
            </a:extLst>
          </p:cNvPr>
          <p:cNvSpPr/>
          <p:nvPr/>
        </p:nvSpPr>
        <p:spPr>
          <a:xfrm>
            <a:off x="5663952" y="4300852"/>
            <a:ext cx="63120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0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The learning process of DBN is divided into </a:t>
            </a: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unsupervised learning </a:t>
            </a:r>
            <a:r>
              <a:rPr lang="en-US" altLang="zh-CN" sz="20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of several Restricted Boltzmann Machine (RBM).</a:t>
            </a:r>
          </a:p>
          <a:p>
            <a:pPr marL="285750" indent="-285750">
              <a:buFontTx/>
              <a:buChar char="-"/>
            </a:pPr>
            <a:endParaRPr lang="en-US" altLang="zh-CN" sz="2000" b="0" dirty="0"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20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RBM is a probabilistic model serves as encoder-decoder</a:t>
            </a:r>
          </a:p>
        </p:txBody>
      </p:sp>
    </p:spTree>
    <p:extLst>
      <p:ext uri="{BB962C8B-B14F-4D97-AF65-F5344CB8AC3E}">
        <p14:creationId xmlns:p14="http://schemas.microsoft.com/office/powerpoint/2010/main" val="319960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sz="40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Algorithm-level Analysis of Deep Belief Network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D25FED-DB91-4D17-9079-7F79B29D7245}"/>
              </a:ext>
            </a:extLst>
          </p:cNvPr>
          <p:cNvSpPr/>
          <p:nvPr/>
        </p:nvSpPr>
        <p:spPr>
          <a:xfrm>
            <a:off x="6909394" y="1178066"/>
            <a:ext cx="49472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8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Two Forward Generation </a:t>
            </a: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(FG)</a:t>
            </a:r>
            <a:r>
              <a:rPr lang="en-US" altLang="zh-CN" sz="18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and one Backward Reconstruction </a:t>
            </a: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(BR)</a:t>
            </a:r>
            <a:r>
              <a:rPr lang="en-US" altLang="zh-CN" sz="18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 phases before updating weights.</a:t>
            </a:r>
          </a:p>
          <a:p>
            <a:pPr marL="285750" indent="-285750">
              <a:buFontTx/>
              <a:buChar char="-"/>
            </a:pPr>
            <a:endParaRPr lang="en-US" altLang="zh-CN" sz="1800" b="0" dirty="0"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8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Weighted Sum and Gibbs Sampling are processed under each phase.</a:t>
            </a:r>
          </a:p>
          <a:p>
            <a:pPr marL="285750" indent="-285750">
              <a:buFontTx/>
              <a:buChar char="-"/>
            </a:pPr>
            <a:endParaRPr lang="en-US" altLang="zh-CN" sz="1800" b="0" dirty="0"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8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For instance,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62BEABC-07BE-4964-A978-65A293533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010" y="533379"/>
          <a:ext cx="6896278" cy="426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66863" imgH="4655959" progId="Visio.Drawing.15">
                  <p:embed/>
                </p:oleObj>
              </mc:Choice>
              <mc:Fallback>
                <p:oleObj name="Visio" r:id="rId3" imgW="7566863" imgH="4655959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62BEABC-07BE-4964-A978-65A293533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10" y="533379"/>
                        <a:ext cx="6896278" cy="4261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2FED8854-698B-4AB3-8065-0460173A5611}"/>
              </a:ext>
            </a:extLst>
          </p:cNvPr>
          <p:cNvSpPr/>
          <p:nvPr/>
        </p:nvSpPr>
        <p:spPr>
          <a:xfrm>
            <a:off x="1105723" y="4865185"/>
            <a:ext cx="5074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Arial Unicode MS"/>
                <a:cs typeface="Arial" panose="020B0604020202020204" pitchFamily="34" charset="0"/>
              </a:rPr>
              <a:t>RBM Unsupervised Learning – CD Algorithm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FB09C5C-CADE-45EF-B821-D34B9861BE01}"/>
                  </a:ext>
                </a:extLst>
              </p:cNvPr>
              <p:cNvSpPr txBox="1"/>
              <p:nvPr/>
            </p:nvSpPr>
            <p:spPr>
              <a:xfrm>
                <a:off x="7141744" y="3779816"/>
                <a:ext cx="2246192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p>
                            <m:sSup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FB09C5C-CADE-45EF-B821-D34B9861B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744" y="3779816"/>
                <a:ext cx="2246192" cy="544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714A653-7C02-4A49-840D-3E47AAAE4B57}"/>
                  </a:ext>
                </a:extLst>
              </p:cNvPr>
              <p:cNvSpPr/>
              <p:nvPr/>
            </p:nvSpPr>
            <p:spPr>
              <a:xfrm>
                <a:off x="9421736" y="3563635"/>
                <a:ext cx="2735300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sSubSup>
                                <m:sSubSup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𝑅𝑁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zh-CN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p>
                              </m:sSub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)&lt;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𝑅𝑁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714A653-7C02-4A49-840D-3E47AAAE4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736" y="3563635"/>
                <a:ext cx="2735300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DED2176A-CA3E-4685-AE64-04BE5789FE7C}"/>
              </a:ext>
            </a:extLst>
          </p:cNvPr>
          <p:cNvSpPr/>
          <p:nvPr/>
        </p:nvSpPr>
        <p:spPr>
          <a:xfrm>
            <a:off x="6909394" y="5018734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800" dirty="0">
                <a:ea typeface="Arial Unicode MS"/>
                <a:cs typeface="Arial" panose="020B0604020202020204" pitchFamily="34" charset="0"/>
              </a:rPr>
              <a:t>Update,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A0873D8-3FC2-4D7E-89F3-D6FDA11AB264}"/>
                  </a:ext>
                </a:extLst>
              </p:cNvPr>
              <p:cNvSpPr txBox="1"/>
              <p:nvPr/>
            </p:nvSpPr>
            <p:spPr>
              <a:xfrm>
                <a:off x="7248128" y="5442759"/>
                <a:ext cx="2703945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A0873D8-3FC2-4D7E-89F3-D6FDA11AB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5442759"/>
                <a:ext cx="2703945" cy="314766"/>
              </a:xfrm>
              <a:prstGeom prst="rect">
                <a:avLst/>
              </a:prstGeom>
              <a:blipFill>
                <a:blip r:embed="rId8"/>
                <a:stretch>
                  <a:fillRect l="-1577" r="-2703" b="-39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4E27FCD-381B-4440-81FC-A235E1DE524F}"/>
              </a:ext>
            </a:extLst>
          </p:cNvPr>
          <p:cNvSpPr/>
          <p:nvPr/>
        </p:nvSpPr>
        <p:spPr bwMode="auto">
          <a:xfrm>
            <a:off x="7032648" y="3695889"/>
            <a:ext cx="2389088" cy="760433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C74D21-8375-4694-941A-D569DAE822A7}"/>
              </a:ext>
            </a:extLst>
          </p:cNvPr>
          <p:cNvSpPr/>
          <p:nvPr/>
        </p:nvSpPr>
        <p:spPr>
          <a:xfrm>
            <a:off x="6742650" y="4499422"/>
            <a:ext cx="2969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ea typeface="Arial Unicode MS"/>
                <a:cs typeface="Arial" panose="020B0604020202020204" pitchFamily="34" charset="0"/>
              </a:rPr>
              <a:t>Multiply-Accumulation, MAC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AEBA37-BA5C-4C04-9A21-0F29BFCB0BB5}"/>
              </a:ext>
            </a:extLst>
          </p:cNvPr>
          <p:cNvSpPr/>
          <p:nvPr/>
        </p:nvSpPr>
        <p:spPr>
          <a:xfrm>
            <a:off x="10216838" y="4499422"/>
            <a:ext cx="17475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ea typeface="Arial Unicode MS"/>
                <a:cs typeface="Arial" panose="020B0604020202020204" pitchFamily="34" charset="0"/>
              </a:rPr>
              <a:t>Gibbs Sampling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F9FE9BF-587C-47AD-8D9A-01D4E8A73C96}"/>
              </a:ext>
            </a:extLst>
          </p:cNvPr>
          <p:cNvSpPr/>
          <p:nvPr/>
        </p:nvSpPr>
        <p:spPr>
          <a:xfrm>
            <a:off x="10128448" y="5430865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ea typeface="Arial Unicode MS"/>
                <a:cs typeface="Arial" panose="020B0604020202020204" pitchFamily="34" charset="0"/>
              </a:rPr>
              <a:t>Local!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32">
            <a:extLst>
              <a:ext uri="{FF2B5EF4-FFF2-40B4-BE49-F238E27FC236}">
                <a16:creationId xmlns:a16="http://schemas.microsoft.com/office/drawing/2014/main" id="{783E1391-B406-40D0-8173-4BBC81C49E56}"/>
              </a:ext>
            </a:extLst>
          </p:cNvPr>
          <p:cNvSpPr/>
          <p:nvPr/>
        </p:nvSpPr>
        <p:spPr>
          <a:xfrm>
            <a:off x="887986" y="6125133"/>
            <a:ext cx="10585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Jiajun Wu et al., “An Energy-efficient Multi-core Restricted Boltzmann Machine Processor with On-chip Bio-plausible Learning and Reconfigurable Sparsity,” in </a:t>
            </a:r>
            <a:r>
              <a:rPr lang="en-US" altLang="zh-CN" sz="16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2020 IEEE Asian Solid-State Circuits Conference (A-SSCC), </a:t>
            </a:r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2020.</a:t>
            </a:r>
          </a:p>
        </p:txBody>
      </p:sp>
    </p:spTree>
    <p:extLst>
      <p:ext uri="{BB962C8B-B14F-4D97-AF65-F5344CB8AC3E}">
        <p14:creationId xmlns:p14="http://schemas.microsoft.com/office/powerpoint/2010/main" val="287570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6" grpId="0"/>
      <p:bldP spid="21" grpId="0"/>
      <p:bldP spid="7" grpId="0" animBg="1"/>
      <p:bldP spid="8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sz="40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Algorithm-level Analysis of Deep Belief Network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BAA673-9707-4639-A71E-26A5DC5A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3" y="2292040"/>
            <a:ext cx="3672408" cy="2927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E1276E6-255A-4277-9FF1-C5956D99CB3D}"/>
                  </a:ext>
                </a:extLst>
              </p:cNvPr>
              <p:cNvSpPr/>
              <p:nvPr/>
            </p:nvSpPr>
            <p:spPr>
              <a:xfrm>
                <a:off x="1559496" y="831911"/>
                <a:ext cx="8064897" cy="681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p>
                      </m:sSub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sz="18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zh-CN" altLang="en-US" sz="1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18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zh-CN" altLang="en-US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zh-CN" altLang="en-US" sz="18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8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8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18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8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sz="1800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zh-CN" altLang="en-US" sz="18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1800" i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zh-CN" altLang="en-US" sz="1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E1276E6-255A-4277-9FF1-C5956D99C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831911"/>
                <a:ext cx="8064897" cy="6815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CF68909-DE06-4786-B956-1968255A8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496" y="2265017"/>
            <a:ext cx="3672408" cy="30422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43F4D3-0BDD-4C01-996E-5E2351C2D013}"/>
              </a:ext>
            </a:extLst>
          </p:cNvPr>
          <p:cNvSpPr/>
          <p:nvPr/>
        </p:nvSpPr>
        <p:spPr>
          <a:xfrm>
            <a:off x="1591003" y="5422927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Arial Unicode MS"/>
                <a:cs typeface="Arial" panose="020B0604020202020204" pitchFamily="34" charset="0"/>
              </a:rPr>
              <a:t>Sub-network &amp; Reuse weights</a:t>
            </a:r>
            <a:endParaRPr lang="zh-CN" altLang="en-US" sz="18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D9CF16-50D2-40B3-93B5-1CD22650A0A3}"/>
              </a:ext>
            </a:extLst>
          </p:cNvPr>
          <p:cNvSpPr/>
          <p:nvPr/>
        </p:nvSpPr>
        <p:spPr>
          <a:xfrm>
            <a:off x="7030939" y="537114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Arial Unicode MS"/>
                <a:cs typeface="Arial" panose="020B0604020202020204" pitchFamily="34" charset="0"/>
              </a:rPr>
              <a:t>Sparsity of neuron states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6B371A-AA1F-46F9-94C2-4BFA617A0977}"/>
              </a:ext>
            </a:extLst>
          </p:cNvPr>
          <p:cNvSpPr/>
          <p:nvPr/>
        </p:nvSpPr>
        <p:spPr>
          <a:xfrm>
            <a:off x="428865" y="982397"/>
            <a:ext cx="1226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ea typeface="Arial Unicode MS"/>
                <a:cs typeface="Arial" panose="020B0604020202020204" pitchFamily="34" charset="0"/>
              </a:rPr>
              <a:t>Parallel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8510497-EE22-4F43-A62D-7210EF4BA97E}"/>
                  </a:ext>
                </a:extLst>
              </p:cNvPr>
              <p:cNvSpPr/>
              <p:nvPr/>
            </p:nvSpPr>
            <p:spPr>
              <a:xfrm>
                <a:off x="2982604" y="1568540"/>
                <a:ext cx="1253420" cy="453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zh-CN" alt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8510497-EE22-4F43-A62D-7210EF4BA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04" y="1568540"/>
                <a:ext cx="1253420" cy="453522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46115829-D916-478C-9542-B58417D3B968}"/>
              </a:ext>
            </a:extLst>
          </p:cNvPr>
          <p:cNvSpPr/>
          <p:nvPr/>
        </p:nvSpPr>
        <p:spPr>
          <a:xfrm>
            <a:off x="1836722" y="1624325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a typeface="Arial Unicode MS"/>
                <a:cs typeface="Arial" panose="020B0604020202020204" pitchFamily="34" charset="0"/>
              </a:rPr>
              <a:t>Sparsity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B473E29-1309-4448-9720-491FB75E0393}"/>
                  </a:ext>
                </a:extLst>
              </p:cNvPr>
              <p:cNvSpPr/>
              <p:nvPr/>
            </p:nvSpPr>
            <p:spPr>
              <a:xfrm>
                <a:off x="4357002" y="1595920"/>
                <a:ext cx="6399444" cy="426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chemeClr val="tx1"/>
                    </a:solidFill>
                    <a:ea typeface="Arial Unicode MS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zh-CN" altLang="en-US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bSup>
                    <m:r>
                      <a:rPr lang="en-US" altLang="zh-CN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1800" dirty="0"/>
                  <a:t>, this multiplication will not contribute to results 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B473E29-1309-4448-9720-491FB75E0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002" y="1595920"/>
                <a:ext cx="6399444" cy="426142"/>
              </a:xfrm>
              <a:prstGeom prst="rect">
                <a:avLst/>
              </a:prstGeom>
              <a:blipFill>
                <a:blip r:embed="rId7"/>
                <a:stretch>
                  <a:fillRect l="-857" t="-4286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63F7A620-845A-42A4-839C-44832D5DA054}"/>
              </a:ext>
            </a:extLst>
          </p:cNvPr>
          <p:cNvSpPr/>
          <p:nvPr/>
        </p:nvSpPr>
        <p:spPr>
          <a:xfrm>
            <a:off x="9624393" y="989664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/>
              <a:t>Sub-network</a:t>
            </a:r>
            <a:endParaRPr lang="zh-CN" altLang="en-US" sz="1800" dirty="0"/>
          </a:p>
        </p:txBody>
      </p:sp>
      <p:sp>
        <p:nvSpPr>
          <p:cNvPr id="16" name="矩形 32">
            <a:extLst>
              <a:ext uri="{FF2B5EF4-FFF2-40B4-BE49-F238E27FC236}">
                <a16:creationId xmlns:a16="http://schemas.microsoft.com/office/drawing/2014/main" id="{C2062D51-20DC-40AE-A9D2-228A79EA4D79}"/>
              </a:ext>
            </a:extLst>
          </p:cNvPr>
          <p:cNvSpPr/>
          <p:nvPr/>
        </p:nvSpPr>
        <p:spPr>
          <a:xfrm>
            <a:off x="875420" y="5927809"/>
            <a:ext cx="10585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Jiajun Wu et al., “An Energy-efficient Deep Belief Network Processor Based on Heterogeneous Multi-core Architecture with Transposable Memory and On-chip Learning,” </a:t>
            </a:r>
            <a:r>
              <a:rPr lang="en-US" altLang="zh-CN" sz="16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IEEE Journal on Emerging and Selected Topics in Circuits and Systems</a:t>
            </a:r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, 2021, under review.</a:t>
            </a:r>
          </a:p>
        </p:txBody>
      </p:sp>
    </p:spTree>
    <p:extLst>
      <p:ext uri="{BB962C8B-B14F-4D97-AF65-F5344CB8AC3E}">
        <p14:creationId xmlns:p14="http://schemas.microsoft.com/office/powerpoint/2010/main" val="16325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8" grpId="0"/>
      <p:bldP spid="19" grpId="0"/>
      <p:bldP spid="10" grpId="0"/>
      <p:bldP spid="15" grpId="0"/>
      <p:bldP spid="23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57E7AC-BEDB-1741-B988-9F174174A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" y="0"/>
            <a:ext cx="12192000" cy="762000"/>
          </a:xfrm>
        </p:spPr>
        <p:txBody>
          <a:bodyPr/>
          <a:lstStyle/>
          <a:p>
            <a:r>
              <a:rPr lang="en-US" altLang="ja-JP" sz="4000" kern="0" dirty="0">
                <a:solidFill>
                  <a:schemeClr val="tx1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Proposed Architecture and Circuit Design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94E995B-9B52-4DAA-806A-4C733A3F1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412" y="1674013"/>
          <a:ext cx="7462130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51384" imgH="3863423" progId="Visio.Drawing.15">
                  <p:embed/>
                </p:oleObj>
              </mc:Choice>
              <mc:Fallback>
                <p:oleObj name="Visio" r:id="rId3" imgW="7551384" imgH="3863423" progId="Visio.Drawing.15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94E995B-9B52-4DAA-806A-4C733A3F1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12" y="1674013"/>
                        <a:ext cx="7462130" cy="381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5E90D325-320F-420B-8DB6-0BB504592977}"/>
              </a:ext>
            </a:extLst>
          </p:cNvPr>
          <p:cNvSpPr/>
          <p:nvPr/>
        </p:nvSpPr>
        <p:spPr>
          <a:xfrm>
            <a:off x="1354933" y="5547930"/>
            <a:ext cx="5666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ea typeface="Arial Unicode MS"/>
                <a:cs typeface="Arial" panose="020B0604020202020204" pitchFamily="34" charset="0"/>
              </a:rPr>
              <a:t>Proposed Heterogeneous Multi-core Architecture</a:t>
            </a:r>
            <a:endParaRPr lang="zh-CN" altLang="en-US" sz="1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665CCD-1452-4037-ADAF-4F9E3E8F9BEB}"/>
              </a:ext>
            </a:extLst>
          </p:cNvPr>
          <p:cNvSpPr/>
          <p:nvPr/>
        </p:nvSpPr>
        <p:spPr>
          <a:xfrm>
            <a:off x="7659542" y="2074117"/>
            <a:ext cx="45380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8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MPSE is for MAC operations of each sub-network.</a:t>
            </a:r>
          </a:p>
          <a:p>
            <a:pPr marL="285750" indent="-285750">
              <a:buFontTx/>
              <a:buChar char="-"/>
            </a:pPr>
            <a:endParaRPr lang="en-US" altLang="zh-CN" sz="1800" b="0" dirty="0"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8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ASE is for accumulating partial sums of sub-networks, and sampling new states by Gibbs Sampling.</a:t>
            </a:r>
          </a:p>
          <a:p>
            <a:pPr marL="285750" indent="-285750">
              <a:buFontTx/>
              <a:buChar char="-"/>
            </a:pPr>
            <a:endParaRPr lang="en-US" altLang="zh-CN" sz="1800" b="0" dirty="0"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800" b="0" dirty="0"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Local weights and local learning.</a:t>
            </a:r>
          </a:p>
          <a:p>
            <a:endParaRPr lang="en-US" altLang="zh-CN" sz="1800" b="0" dirty="0"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800" b="0" dirty="0">
                <a:solidFill>
                  <a:srgbClr val="FF0000"/>
                </a:solidFill>
                <a:latin typeface="Calibri" panose="020F0502020204030204" pitchFamily="34" charset="0"/>
                <a:ea typeface="Arial Unicode MS"/>
                <a:cs typeface="Calibri" panose="020F0502020204030204" pitchFamily="34" charset="0"/>
              </a:rPr>
              <a:t>Limit the data transition into local bus, reducing communication costs.</a:t>
            </a:r>
          </a:p>
          <a:p>
            <a:pPr marL="285750" indent="-285750">
              <a:buFontTx/>
              <a:buChar char="-"/>
            </a:pPr>
            <a:endParaRPr lang="en-US" altLang="zh-CN" sz="1800" b="0" dirty="0">
              <a:solidFill>
                <a:srgbClr val="FF0000"/>
              </a:solidFill>
              <a:latin typeface="Calibri" panose="020F0502020204030204" pitchFamily="34" charset="0"/>
              <a:ea typeface="Arial Unicode MS"/>
              <a:cs typeface="Calibri" panose="020F0502020204030204" pitchFamily="34" charset="0"/>
            </a:endParaRPr>
          </a:p>
        </p:txBody>
      </p:sp>
      <p:sp>
        <p:nvSpPr>
          <p:cNvPr id="7" name="矩形 32">
            <a:extLst>
              <a:ext uri="{FF2B5EF4-FFF2-40B4-BE49-F238E27FC236}">
                <a16:creationId xmlns:a16="http://schemas.microsoft.com/office/drawing/2014/main" id="{B2B2A809-011D-4BA9-B906-1B7F040DFBB5}"/>
              </a:ext>
            </a:extLst>
          </p:cNvPr>
          <p:cNvSpPr/>
          <p:nvPr/>
        </p:nvSpPr>
        <p:spPr>
          <a:xfrm>
            <a:off x="875420" y="5927809"/>
            <a:ext cx="10585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Jiajun Wu et al., “An Energy-efficient Deep Belief Network Processor Based on Heterogeneous Multi-core Architecture with Transposable Memory and On-chip Learning,” </a:t>
            </a:r>
            <a:r>
              <a:rPr lang="en-US" altLang="zh-CN" sz="16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IEEE Journal on Emerging and Selected Topics in Circuits and Systems</a:t>
            </a:r>
            <a:r>
              <a:rPr lang="en-US" altLang="zh-CN" sz="1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, 2021, under review.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0CA54-2768-4FE3-A1A6-DF93EFBC96A0}"/>
              </a:ext>
            </a:extLst>
          </p:cNvPr>
          <p:cNvSpPr txBox="1"/>
          <p:nvPr/>
        </p:nvSpPr>
        <p:spPr>
          <a:xfrm>
            <a:off x="3042203" y="952769"/>
            <a:ext cx="6107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ea typeface="Arial Unicode MS"/>
                <a:cs typeface="Arial" panose="020B0604020202020204" pitchFamily="34" charset="0"/>
              </a:rPr>
              <a:t>Architecture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2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9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00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1843</Words>
  <Application>Microsoft Office PowerPoint</Application>
  <PresentationFormat>Widescreen</PresentationFormat>
  <Paragraphs>180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Default Design</vt:lpstr>
      <vt:lpstr>Visio</vt:lpstr>
      <vt:lpstr>PowerPoint Presentation</vt:lpstr>
      <vt:lpstr>Outline</vt:lpstr>
      <vt:lpstr>Introduction</vt:lpstr>
      <vt:lpstr>Introduction</vt:lpstr>
      <vt:lpstr>Introduction</vt:lpstr>
      <vt:lpstr>Algorithm-level Analysis of Deep Belief Network</vt:lpstr>
      <vt:lpstr>Algorithm-level Analysis of Deep Belief Network</vt:lpstr>
      <vt:lpstr>Algorithm-level Analysis of Deep Belief Network</vt:lpstr>
      <vt:lpstr>Proposed Architecture and Circuit Design</vt:lpstr>
      <vt:lpstr>Proposed Architecture and Circuit Design</vt:lpstr>
      <vt:lpstr>Proposed Architecture and Circuit Design</vt:lpstr>
      <vt:lpstr>Proposed Architecture and Circuit Design</vt:lpstr>
      <vt:lpstr>Proposed Architecture and Circuit Design</vt:lpstr>
      <vt:lpstr>Evaluation and Discussion</vt:lpstr>
      <vt:lpstr>Evaluation and Discussion</vt:lpstr>
      <vt:lpstr>Evaluation and Discussion</vt:lpstr>
      <vt:lpstr>Conclusion</vt:lpstr>
    </vt:vector>
  </TitlesOfParts>
  <Company>A-SSCC 2005 TPC chair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preparation</dc:title>
  <dc:creator>Takayasu Sakurai</dc:creator>
  <cp:lastModifiedBy>Wu</cp:lastModifiedBy>
  <cp:revision>2381</cp:revision>
  <cp:lastPrinted>2000-02-16T19:06:00Z</cp:lastPrinted>
  <dcterms:created xsi:type="dcterms:W3CDTF">1999-04-05T18:00:00Z</dcterms:created>
  <dcterms:modified xsi:type="dcterms:W3CDTF">2021-08-06T12:26:54Z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