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6" r:id="rId2"/>
    <p:sldId id="303" r:id="rId3"/>
    <p:sldId id="317" r:id="rId4"/>
    <p:sldId id="318" r:id="rId5"/>
    <p:sldId id="319" r:id="rId6"/>
    <p:sldId id="320" r:id="rId7"/>
    <p:sldId id="321" r:id="rId8"/>
    <p:sldId id="325" r:id="rId9"/>
    <p:sldId id="326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FD1"/>
    <a:srgbClr val="0F2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 autoAdjust="0"/>
    <p:restoredTop sz="88374" autoAdjust="0"/>
  </p:normalViewPr>
  <p:slideViewPr>
    <p:cSldViewPr>
      <p:cViewPr varScale="1">
        <p:scale>
          <a:sx n="86" d="100"/>
          <a:sy n="86" d="100"/>
        </p:scale>
        <p:origin x="442" y="53"/>
      </p:cViewPr>
      <p:guideLst>
        <p:guide orient="horz" pos="2144"/>
        <p:guide pos="3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45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00" tIns="47750" rIns="95500" bIns="47750" numCol="1" anchor="t" anchorCtr="0" compatLnSpc="1"/>
          <a:lstStyle>
            <a:lvl1pPr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00" tIns="47750" rIns="95500" bIns="47750" numCol="1" anchor="t" anchorCtr="0" compatLnSpc="1"/>
          <a:lstStyle>
            <a:lvl1pPr algn="r"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00" tIns="47750" rIns="95500" bIns="47750" numCol="1" anchor="b" anchorCtr="0" compatLnSpc="1"/>
          <a:lstStyle>
            <a:lvl1pPr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00" tIns="47750" rIns="95500" bIns="47750" numCol="1" anchor="b" anchorCtr="0" compatLnSpc="1"/>
          <a:lstStyle>
            <a:lvl1pPr algn="r"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F9066D32-BC77-4B42-9159-79E3AE167F9A}" type="slidenum">
              <a:rPr lang="ja-JP" altLang="en-US"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32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500" tIns="47750" rIns="95500" bIns="47750" numCol="1" anchor="t" anchorCtr="0" compatLnSpc="1"/>
          <a:lstStyle>
            <a:lvl1pPr>
              <a:spcBef>
                <a:spcPct val="20000"/>
              </a:spcBef>
              <a:buFontTx/>
              <a:buChar char="•"/>
              <a:defRPr sz="1300">
                <a:latin typeface="Arial" panose="020B060402020202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3076575" cy="5032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500" tIns="47750" rIns="95500" bIns="47750" numCol="1" anchor="t" anchorCtr="0" compatLnSpc="1"/>
          <a:lstStyle>
            <a:lvl1pPr algn="r">
              <a:spcBef>
                <a:spcPct val="20000"/>
              </a:spcBef>
              <a:buFontTx/>
              <a:buChar char="•"/>
              <a:defRPr sz="1300">
                <a:latin typeface="Arial" panose="020B060402020202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4063"/>
            <a:ext cx="6862762" cy="386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65688"/>
            <a:ext cx="5230812" cy="461486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500" tIns="47750" rIns="95500" bIns="47750" numCol="1" anchor="t" anchorCtr="0" compatLnSpc="1"/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31375"/>
            <a:ext cx="3076575" cy="5032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500" tIns="47750" rIns="95500" bIns="47750" numCol="1" anchor="b" anchorCtr="0" compatLnSpc="1"/>
          <a:lstStyle>
            <a:lvl1pPr>
              <a:spcBef>
                <a:spcPct val="20000"/>
              </a:spcBef>
              <a:buFontTx/>
              <a:buChar char="•"/>
              <a:defRPr sz="1300">
                <a:latin typeface="Arial" panose="020B060402020202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9731375"/>
            <a:ext cx="3076575" cy="5032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500" tIns="47750" rIns="95500" bIns="47750" numCol="1" anchor="b" anchorCtr="0" compatLnSpc="1"/>
          <a:lstStyle>
            <a:lvl1pPr algn="r">
              <a:spcBef>
                <a:spcPct val="20000"/>
              </a:spcBef>
              <a:buFontTx/>
              <a:buChar char="•"/>
              <a:defRPr sz="1300"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CCB64EE1-6BC3-1F4F-BA21-EF5C7CECE83E}" type="slidenum">
              <a:rPr lang="ja-JP" altLang="en-US"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F7DBC2D1-805D-3443-AEFD-E6CD19F98462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10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11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36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12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413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13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02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14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43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15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180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16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300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17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078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18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580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3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4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5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6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7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8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9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EBF4B-91C7-4C4B-9AA5-AA51FFFF3A78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B6F2A-359C-A544-A862-9B24F814E84D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219075"/>
            <a:ext cx="3048000" cy="5626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8940800" cy="5626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382D4-6846-B742-98D7-81436524FBDB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672752" y="2132856"/>
            <a:ext cx="12192000" cy="762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196975"/>
            <a:ext cx="10363200" cy="46482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4A4E0-FFFF-C64A-9FD8-609A5DD088E8}" type="slidenum">
              <a:rPr lang="ja-JP" altLang="en-US"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5DD98-734F-1A4D-8638-93404C8387AB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4680" y="-69304"/>
            <a:ext cx="12192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196975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C877A-12F4-1245-AF0E-7001E9157502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429" y="-26769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2FC83-5683-394E-846A-3D187FD0B53E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CF068-DBD9-A840-9CCA-317816662F91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DC7E3-60CA-EC4D-B388-FDB31B24CA51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BABAF-1968-D04D-8CE4-139C673F95D7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BD1A5-79D2-9340-9D54-13EE34B63814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4763"/>
            <a:ext cx="12192000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96975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13484BCC-79AA-C444-A109-60881E4F147D}" type="slidenum">
              <a:rPr lang="ja-JP" altLang="en-US"/>
              <a:t>‹#›</a:t>
            </a:fld>
            <a:endParaRPr lang="en-US" altLang="ja-JP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692150"/>
            <a:ext cx="12192000" cy="889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TW" altLang="en-US">
              <a:ea typeface="PMingLiU" charset="-12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9605963" y="6453188"/>
            <a:ext cx="2540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167600C-7E22-DF4E-8B0D-87A2D6806051}" type="slidenum">
              <a:rPr lang="ja-JP" altLang="en-US" sz="1800" smtClean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‹#›</a:t>
            </a:fld>
            <a:endParaRPr lang="en-US" altLang="ja-JP" sz="180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2825" y="4293096"/>
            <a:ext cx="762635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00" tIns="45720" rIns="9360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b="1">
                <a:solidFill>
                  <a:schemeClr val="bg2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bg2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9000"/>
              </a:lnSpc>
            </a:pPr>
            <a:r>
              <a:rPr lang="en-US" altLang="zh-CN" sz="2800" kern="0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Jiajun Wu, Yi Zhan, Zixuan Peng, Xinglong Ji, Guoyi Yu,</a:t>
            </a:r>
            <a:r>
              <a:rPr lang="zh-CN" altLang="en-US" sz="2800" kern="0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zh-CN" sz="2800" kern="0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Rong Zhao and Chao Wang</a:t>
            </a:r>
            <a:endParaRPr lang="en-US" altLang="ja-JP" sz="2800" i="1" kern="0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>
              <a:lnSpc>
                <a:spcPct val="89000"/>
              </a:lnSpc>
            </a:pPr>
            <a:endParaRPr lang="en-US" altLang="zh-CN" sz="2800" i="1" kern="0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>
              <a:lnSpc>
                <a:spcPct val="89000"/>
              </a:lnSpc>
            </a:pPr>
            <a:r>
              <a:rPr lang="en-US" altLang="zh-CN" sz="2800" i="1" kern="0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2021/02/24</a:t>
            </a:r>
            <a:endParaRPr lang="en-US" altLang="ja-JP" sz="2800" i="1" kern="0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81112" y="1628800"/>
            <a:ext cx="9429775" cy="20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00" tIns="45720" rIns="9360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4400" kern="0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Efficient Design of Spiking Neural Network with STDP Learning Based on Fast CORDIC</a:t>
            </a:r>
            <a:endParaRPr lang="ja-JP" altLang="en-US" sz="4400" kern="0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CORDIC in Spiking Neural Networks (3/4)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5904" y="847587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 Unicode MS"/>
                <a:cs typeface="Arial" panose="020B0604020202020204" pitchFamily="34" charset="0"/>
              </a:rPr>
              <a:t>CORDIC for Exponentiation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91544" y="1394839"/>
          <a:ext cx="7569646" cy="261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Visio" r:id="rId4" imgW="11117580" imgH="6328410" progId="Visio.Drawing.15">
                  <p:embed/>
                </p:oleObj>
              </mc:Choice>
              <mc:Fallback>
                <p:oleObj name="Visio" r:id="rId4" imgW="11117580" imgH="6328410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41" t="4124" b="36665"/>
                      <a:stretch>
                        <a:fillRect/>
                      </a:stretch>
                    </p:blipFill>
                    <p:spPr bwMode="auto">
                      <a:xfrm>
                        <a:off x="1991544" y="1394839"/>
                        <a:ext cx="7569646" cy="2614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51584" y="4712898"/>
          <a:ext cx="6840760" cy="1350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Iteration No. of Conventional/Heidarpur’s CORDIC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No. of Fast-convergence CORDIC 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2.27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Saving of Redundant Iterations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62.2%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47.8%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50.8%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56.3%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17049" y="4081219"/>
            <a:ext cx="8957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Illustration of CORDIC algorithms (a) conventional CORDIC, (b) fast-convergence CORDIC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581610" y="6165304"/>
            <a:ext cx="30287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Average number of iterations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CORDIC in Spiking Neural Networks (4/4)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6484" y="847587"/>
            <a:ext cx="5819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 Unicode MS"/>
                <a:cs typeface="Arial" panose="020B0604020202020204" pitchFamily="34" charset="0"/>
              </a:rPr>
              <a:t>Performance Analysis of CORDIC SNN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390710-F13D-45BB-A047-6E720BB9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628800"/>
            <a:ext cx="6315566" cy="38107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8F74A1-60F7-42E7-A09B-92D1A6326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1556792"/>
            <a:ext cx="5140273" cy="40828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174445-3BC5-4937-8CB4-FE02E2BAC1EF}"/>
              </a:ext>
            </a:extLst>
          </p:cNvPr>
          <p:cNvSpPr/>
          <p:nvPr/>
        </p:nvSpPr>
        <p:spPr>
          <a:xfrm>
            <a:off x="355823" y="5640840"/>
            <a:ext cx="61306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solidFill>
                  <a:srgbClr val="231F20"/>
                </a:solidFill>
                <a:latin typeface="Times-Roman"/>
              </a:rPr>
              <a:t>Classification accuracy of SNN based on different CORDIC under various bit-width precision.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152853-7FFD-4B58-9504-501BFF085F28}"/>
              </a:ext>
            </a:extLst>
          </p:cNvPr>
          <p:cNvSpPr/>
          <p:nvPr/>
        </p:nvSpPr>
        <p:spPr>
          <a:xfrm>
            <a:off x="6888088" y="5671693"/>
            <a:ext cx="51036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solidFill>
                  <a:srgbClr val="231F20"/>
                </a:solidFill>
                <a:latin typeface="Times-Roman"/>
              </a:rPr>
              <a:t>6 and 8-bit are selected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3792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Hardware Design and Implementation </a:t>
            </a:r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(1/3)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7555" y="847827"/>
            <a:ext cx="7136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 Unicode MS"/>
                <a:cs typeface="Arial" panose="020B0604020202020204" pitchFamily="34" charset="0"/>
              </a:rPr>
              <a:t>Removing Inhibitory Neurons for simplification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BD7287-8546-4ECD-9244-4BA836C6A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628800"/>
            <a:ext cx="4938188" cy="38255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BE7E91-E9B4-440C-B604-C19EF427F401}"/>
              </a:ext>
            </a:extLst>
          </p:cNvPr>
          <p:cNvSpPr/>
          <p:nvPr/>
        </p:nvSpPr>
        <p:spPr>
          <a:xfrm>
            <a:off x="284174" y="5661248"/>
            <a:ext cx="576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Proposed SNN architecture by substituting inhibitory neurons in original model with intra-layer inhibitory synapses</a:t>
            </a:r>
            <a:endParaRPr lang="zh-CN" altLang="en-US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172E16-AEFB-4010-8D78-8F48C8412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2216868"/>
            <a:ext cx="5986407" cy="15121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CC892A8-7183-4D79-A651-14A6E9420944}"/>
              </a:ext>
            </a:extLst>
          </p:cNvPr>
          <p:cNvSpPr/>
          <p:nvPr/>
        </p:nvSpPr>
        <p:spPr>
          <a:xfrm>
            <a:off x="5992859" y="383704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Accuracy loss is acceptable!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F2D792-39E5-49F4-95A1-8B0338B6647A}"/>
              </a:ext>
            </a:extLst>
          </p:cNvPr>
          <p:cNvSpPr/>
          <p:nvPr/>
        </p:nvSpPr>
        <p:spPr>
          <a:xfrm>
            <a:off x="6055680" y="4491697"/>
            <a:ext cx="55958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Intra-layer inhibitory synapses among the excitatory neurons is proposed to optimize the SNN architecture to reduce hardware complexity and energy consumption by removing the inhibitory neurons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59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Hardware Design and Implementation </a:t>
            </a:r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(2/3)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1" y="888898"/>
            <a:ext cx="5721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 Unicode MS"/>
                <a:cs typeface="Arial" panose="020B0604020202020204" pitchFamily="34" charset="0"/>
              </a:rPr>
              <a:t>Synaptic Circuit Design and Dataflow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402837-F67D-493F-858F-2B91A52B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556792"/>
            <a:ext cx="6386113" cy="35436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92597D-1198-49DF-A9F6-9714666E7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1318618"/>
            <a:ext cx="4724809" cy="52582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DD0EAA-E4C9-4C5E-81B1-243E4A31EEA4}"/>
              </a:ext>
            </a:extLst>
          </p:cNvPr>
          <p:cNvSpPr/>
          <p:nvPr/>
        </p:nvSpPr>
        <p:spPr>
          <a:xfrm>
            <a:off x="579103" y="53012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/>
              <a:t>The target traces are shared between different synapses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Local weight update (local learning)</a:t>
            </a:r>
          </a:p>
        </p:txBody>
      </p:sp>
    </p:spTree>
    <p:extLst>
      <p:ext uri="{BB962C8B-B14F-4D97-AF65-F5344CB8AC3E}">
        <p14:creationId xmlns:p14="http://schemas.microsoft.com/office/powerpoint/2010/main" val="257942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Hardware Design and Implementation </a:t>
            </a:r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(3/3)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8047" y="888442"/>
            <a:ext cx="447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 Unicode MS"/>
                <a:cs typeface="Arial" panose="020B0604020202020204" pitchFamily="34" charset="0"/>
              </a:rPr>
              <a:t>System Design and Dataflow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1478FC-0577-41A8-83A0-E32A02A6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7461"/>
            <a:ext cx="4854974" cy="46727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75331C0-80E3-43F9-9172-D382804069D4}"/>
              </a:ext>
            </a:extLst>
          </p:cNvPr>
          <p:cNvSpPr/>
          <p:nvPr/>
        </p:nvSpPr>
        <p:spPr>
          <a:xfrm>
            <a:off x="1800503" y="6317179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System design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6C986B-F200-41C3-AD2E-47BF9063D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758" y="1478373"/>
            <a:ext cx="5029636" cy="47171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9603C2B-A01E-4E73-BFB0-92FC989F68E7}"/>
              </a:ext>
            </a:extLst>
          </p:cNvPr>
          <p:cNvSpPr/>
          <p:nvPr/>
        </p:nvSpPr>
        <p:spPr>
          <a:xfrm>
            <a:off x="7032104" y="6317180"/>
            <a:ext cx="4072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Time-Division Multiplexing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96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Implementation Results and Discussion </a:t>
            </a:r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(1/3)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19E88B-B15E-4D7E-9760-B1E18434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3" y="1052736"/>
            <a:ext cx="10303133" cy="313209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7F8F04F-C8B8-499E-B2F8-055D3F6D83C5}"/>
              </a:ext>
            </a:extLst>
          </p:cNvPr>
          <p:cNvSpPr/>
          <p:nvPr/>
        </p:nvSpPr>
        <p:spPr>
          <a:xfrm>
            <a:off x="1763686" y="4152397"/>
            <a:ext cx="8664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HARDWARE UTILIZATION AND MAX SPEED FOR SNN WITH DIFFERENT IMPLEMENTATIONS</a:t>
            </a:r>
            <a:endParaRPr lang="zh-CN" altLang="en-US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ABCD35-8CDA-4062-93F7-0F4F18FAFD45}"/>
              </a:ext>
            </a:extLst>
          </p:cNvPr>
          <p:cNvSpPr/>
          <p:nvPr/>
        </p:nvSpPr>
        <p:spPr>
          <a:xfrm>
            <a:off x="673253" y="4815753"/>
            <a:ext cx="108454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dirty="0"/>
              <a:t>Requiring extra LUT to store scaling factors and logic slices to perform shift &amp; add based scaling.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/>
              <a:t>Heidarpur’s CORDIC requires more shift &amp; add operations to multiply the pre-calculated values in the iterations, causing a much longer carry chain than the other CORDIC designs (lower frequency).</a:t>
            </a:r>
          </a:p>
        </p:txBody>
      </p:sp>
    </p:spTree>
    <p:extLst>
      <p:ext uri="{BB962C8B-B14F-4D97-AF65-F5344CB8AC3E}">
        <p14:creationId xmlns:p14="http://schemas.microsoft.com/office/powerpoint/2010/main" val="66646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Implementation Results and Discussion </a:t>
            </a:r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(2/3)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665E3A-9F4B-454B-93B0-4B4B94D36CB3}"/>
              </a:ext>
            </a:extLst>
          </p:cNvPr>
          <p:cNvSpPr/>
          <p:nvPr/>
        </p:nvSpPr>
        <p:spPr>
          <a:xfrm>
            <a:off x="4327232" y="902482"/>
            <a:ext cx="370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Energy Efficiency Evaluation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1A61E-4805-46E0-8A14-65E3D721C147}"/>
              </a:ext>
            </a:extLst>
          </p:cNvPr>
          <p:cNvSpPr/>
          <p:nvPr/>
        </p:nvSpPr>
        <p:spPr>
          <a:xfrm>
            <a:off x="922277" y="4293096"/>
            <a:ext cx="10513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dirty="0"/>
              <a:t>For fair comparison, the energy consumption must be divided into “energy per synaptic operation (SOP)”</a:t>
            </a:r>
          </a:p>
          <a:p>
            <a:pPr marL="285750" indent="-285750">
              <a:buFontTx/>
              <a:buChar char="-"/>
            </a:pPr>
            <a:endParaRPr lang="en-US" altLang="zh-CN" sz="2000" dirty="0"/>
          </a:p>
          <a:p>
            <a:pPr marL="285750" indent="-285750">
              <a:buFontTx/>
              <a:buChar char="-"/>
            </a:pPr>
            <a:r>
              <a:rPr lang="en-US" altLang="zh-CN" sz="2000" dirty="0"/>
              <a:t>As the fast-convergence CORDIC takes much fewer iterations and computation to finish STDP calculation, the proposed fast-convergence CORDIC SNN design achieves dynamic energy saving significantly.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8D8899-C9A5-4D73-A5CC-0DB26F1C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3" y="1409056"/>
            <a:ext cx="12000656" cy="26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Implementation Results and Discussion </a:t>
            </a:r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(3/3)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665E3A-9F4B-454B-93B0-4B4B94D36CB3}"/>
              </a:ext>
            </a:extLst>
          </p:cNvPr>
          <p:cNvSpPr/>
          <p:nvPr/>
        </p:nvSpPr>
        <p:spPr>
          <a:xfrm>
            <a:off x="4907213" y="907119"/>
            <a:ext cx="2377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Other Evaluations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FE3738-F5A5-40DA-8A26-4AD65B53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8" y="2331955"/>
            <a:ext cx="5913339" cy="29523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4B725D6-B98A-46BF-B2CC-6A1B899C5234}"/>
              </a:ext>
            </a:extLst>
          </p:cNvPr>
          <p:cNvSpPr/>
          <p:nvPr/>
        </p:nvSpPr>
        <p:spPr>
          <a:xfrm>
            <a:off x="2396207" y="5333848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Acceleration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F6F50-19C1-4AFB-A859-114BFDDEB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2051557"/>
            <a:ext cx="5174428" cy="351312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0B94F2D-7D41-417D-A4B9-C966309C3A49}"/>
              </a:ext>
            </a:extLst>
          </p:cNvPr>
          <p:cNvSpPr/>
          <p:nvPr/>
        </p:nvSpPr>
        <p:spPr>
          <a:xfrm>
            <a:off x="7731710" y="5515115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Energy per 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1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Conclusion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F55F2F-8521-4AC0-8FBC-091959B1BDA8}"/>
              </a:ext>
            </a:extLst>
          </p:cNvPr>
          <p:cNvSpPr/>
          <p:nvPr/>
        </p:nvSpPr>
        <p:spPr>
          <a:xfrm>
            <a:off x="1019436" y="1484784"/>
            <a:ext cx="101531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000" dirty="0">
                <a:solidFill>
                  <a:schemeClr val="tx1"/>
                </a:solidFill>
              </a:rPr>
              <a:t>A system design and evaluation method of CORDIC SNN is proposed to evaluate the hardware efficiency of SNN based on different CORDIC algorithm types and bit-width precisions. The comprehensive evaluation proves that selected 8-bit fast-convergence CORDIC with pipeline AR method outperforms both the conventional and the state-of-the-art CORDIC designs, in terms of the theoretical CORDIC-level error analysis, the application-level learning and classification performance on MNIST benchmark. </a:t>
            </a:r>
          </a:p>
          <a:p>
            <a:pPr marL="342900" indent="-342900">
              <a:buFontTx/>
              <a:buChar char="-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solidFill>
                  <a:schemeClr val="tx1"/>
                </a:solidFill>
              </a:rPr>
              <a:t>The implementation results confirm that the proposed fast-convergence CORDIC SNN design has better hardware efficiency than the conventional and state-of-the-art CORDIC methods, in terms of the STDP learning speed and energy efficiency, the image processing speed and learning convergence speed. </a:t>
            </a:r>
          </a:p>
          <a:p>
            <a:pPr marL="342900" indent="-342900">
              <a:buFontTx/>
              <a:buChar char="-"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1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Outline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3188" y="1484784"/>
            <a:ext cx="1004562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sz="36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Introduction</a:t>
            </a:r>
          </a:p>
          <a:p>
            <a:r>
              <a:rPr lang="en-US" altLang="ja-JP" sz="36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CORDIC in Spiking Neural Networks</a:t>
            </a:r>
          </a:p>
          <a:p>
            <a:r>
              <a:rPr lang="en-US" altLang="ja-JP" sz="36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Hardware Design and Implementation of Proposed Fast-convergence CORDIC SNN</a:t>
            </a:r>
          </a:p>
          <a:p>
            <a:r>
              <a:rPr lang="en-US" altLang="ja-JP" sz="36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Implementation Results and Discussion</a:t>
            </a:r>
          </a:p>
          <a:p>
            <a:r>
              <a:rPr lang="en-US" altLang="ja-JP" sz="36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 (1/5)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F2BD43-CCBC-40B8-AD81-72D9E10A17C4}"/>
              </a:ext>
            </a:extLst>
          </p:cNvPr>
          <p:cNvSpPr/>
          <p:nvPr/>
        </p:nvSpPr>
        <p:spPr>
          <a:xfrm>
            <a:off x="1214490" y="767099"/>
            <a:ext cx="976302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 the development of Internet-of-Thing (IoT),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hardware accelerators with low latency and high energy-efficient become more and more important.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2" name="Picture 2" descr="https://ss1.bdstatic.com/70cFvXSh_Q1YnxGkpoWK1HF6hhy/it/u=1805832947,531284876&amp;fm=26&amp;gp=0.jpg">
            <a:extLst>
              <a:ext uri="{FF2B5EF4-FFF2-40B4-BE49-F238E27FC236}">
                <a16:creationId xmlns:a16="http://schemas.microsoft.com/office/drawing/2014/main" id="{C57184D3-D2B5-4606-A572-7DFA594B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83" y="1559302"/>
            <a:ext cx="23050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5F300F7-330D-4153-B4E6-E63D18B43E7D}"/>
              </a:ext>
            </a:extLst>
          </p:cNvPr>
          <p:cNvSpPr txBox="1"/>
          <p:nvPr/>
        </p:nvSpPr>
        <p:spPr>
          <a:xfrm>
            <a:off x="2367400" y="3221986"/>
            <a:ext cx="21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Face Recognition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4" descr="https://ss0.bdstatic.com/70cFvHSh_Q1YnxGkpoWK1HF6hhy/it/u=2472581257,1019193761&amp;fm=26&amp;gp=0.jpg">
            <a:extLst>
              <a:ext uri="{FF2B5EF4-FFF2-40B4-BE49-F238E27FC236}">
                <a16:creationId xmlns:a16="http://schemas.microsoft.com/office/drawing/2014/main" id="{57395CD3-3B8D-426B-A9CF-D56C306F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171" y="1574443"/>
            <a:ext cx="2616243" cy="15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FD8F013-B46B-42E4-8707-0BAE9D84A967}"/>
              </a:ext>
            </a:extLst>
          </p:cNvPr>
          <p:cNvSpPr txBox="1"/>
          <p:nvPr/>
        </p:nvSpPr>
        <p:spPr>
          <a:xfrm>
            <a:off x="4850340" y="3221986"/>
            <a:ext cx="268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Autonomous Driving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BAF1B19-729B-4A3D-B3EF-C091B1693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434" y="1559302"/>
            <a:ext cx="2413007" cy="159852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07BB2B5-30BD-4036-952C-59A68A5471A8}"/>
              </a:ext>
            </a:extLst>
          </p:cNvPr>
          <p:cNvSpPr txBox="1"/>
          <p:nvPr/>
        </p:nvSpPr>
        <p:spPr>
          <a:xfrm>
            <a:off x="8058417" y="3221986"/>
            <a:ext cx="19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Object Tracking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8" name="Picture 10" descr="https://ss2.bdstatic.com/70cFvnSh_Q1YnxGkpoWK1HF6hhy/it/u=1288494171,1419336305&amp;fm=26&amp;gp=0.jpg">
            <a:extLst>
              <a:ext uri="{FF2B5EF4-FFF2-40B4-BE49-F238E27FC236}">
                <a16:creationId xmlns:a16="http://schemas.microsoft.com/office/drawing/2014/main" id="{98B10755-5F29-407F-AA04-BCABC8EC5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19" y="4878746"/>
            <a:ext cx="4652162" cy="180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231B04BF-A791-4792-A8B5-3FC5BD8EB3D2}"/>
              </a:ext>
            </a:extLst>
          </p:cNvPr>
          <p:cNvSpPr/>
          <p:nvPr/>
        </p:nvSpPr>
        <p:spPr>
          <a:xfrm>
            <a:off x="1087006" y="3663327"/>
            <a:ext cx="10216572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Conventional artificial Neural Networks (ANN)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are difficult to be implemented with on-line training due to the large amount of parameters and large network scales. Besides, the learning rule of ANN cannot reflect the learning strategy in human brains.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 (2/5)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3412" y="905589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Efficient design and implementation of bio-inspired neurons and synapses to enable </a:t>
            </a:r>
            <a:r>
              <a:rPr lang="en-US" altLang="zh-CN" sz="2000" dirty="0">
                <a:solidFill>
                  <a:schemeClr val="accent2"/>
                </a:solidFill>
              </a:rPr>
              <a:t>on-line learning</a:t>
            </a:r>
            <a:r>
              <a:rPr lang="en-US" altLang="zh-CN" sz="2000" dirty="0"/>
              <a:t> is very essential: </a:t>
            </a:r>
            <a:r>
              <a:rPr lang="en-US" altLang="zh-CN" sz="2000" dirty="0">
                <a:solidFill>
                  <a:srgbClr val="C00000"/>
                </a:solidFill>
              </a:rPr>
              <a:t>performance, cost and power, etc.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41898" y="4524254"/>
            <a:ext cx="308039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Reduce latency.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Minimize power.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Ensure security.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Protect privacy.</a:t>
            </a:r>
          </a:p>
          <a:p>
            <a:pPr marL="292100" indent="-292100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It is a trend for AI accelerator</a:t>
            </a:r>
          </a:p>
        </p:txBody>
      </p:sp>
      <p:pic>
        <p:nvPicPr>
          <p:cNvPr id="1026" name="Picture 2" descr="https://ss0.bdstatic.com/70cFvHSh_Q1YnxGkpoWK1HF6hhy/it/u=3021382672,1826200740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5" y="2658487"/>
            <a:ext cx="2628292" cy="175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822279" y="1957770"/>
            <a:ext cx="31375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</a:rPr>
              <a:t>SNN on-line learning models</a:t>
            </a:r>
            <a:r>
              <a:rPr lang="en-US" altLang="zh-CN" sz="1600" dirty="0"/>
              <a:t> – </a:t>
            </a:r>
            <a:r>
              <a:rPr lang="en-US" altLang="zh-CN" sz="1600" dirty="0">
                <a:solidFill>
                  <a:srgbClr val="FF0000"/>
                </a:solidFill>
              </a:rPr>
              <a:t>nonlinear dynamics</a:t>
            </a:r>
            <a:r>
              <a:rPr lang="en-US" altLang="zh-CN" sz="1600" dirty="0">
                <a:solidFill>
                  <a:schemeClr val="tx1"/>
                </a:solidFill>
              </a:rPr>
              <a:t> [1]-[3]</a:t>
            </a:r>
          </a:p>
        </p:txBody>
      </p:sp>
      <p:sp>
        <p:nvSpPr>
          <p:cNvPr id="25" name="矩形 24"/>
          <p:cNvSpPr/>
          <p:nvPr/>
        </p:nvSpPr>
        <p:spPr>
          <a:xfrm>
            <a:off x="864506" y="1913851"/>
            <a:ext cx="28352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indent="-292100"/>
            <a:r>
              <a:rPr lang="en-US" altLang="zh-CN" sz="1600" dirty="0">
                <a:solidFill>
                  <a:srgbClr val="C00000"/>
                </a:solidFill>
                <a:cs typeface="Arial" panose="020B0604020202020204" pitchFamily="34" charset="0"/>
              </a:rPr>
              <a:t>Why on-line learning?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</a:p>
          <a:p>
            <a:pPr marL="292100" indent="-292100"/>
            <a:r>
              <a:rPr lang="en-US" altLang="zh-CN" sz="1600" dirty="0">
                <a:cs typeface="Arial" panose="020B0604020202020204" pitchFamily="34" charset="0"/>
              </a:rPr>
              <a:t>Intelligent</a:t>
            </a:r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 IoT edge devices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503" y="4410046"/>
            <a:ext cx="2410248" cy="134770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089344" y="5791445"/>
            <a:ext cx="2742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cs typeface="Arial" panose="020B0604020202020204" pitchFamily="34" charset="0"/>
              </a:rPr>
              <a:t>STDP based and STDP-like (derived from STDP) synapse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223" y="2658267"/>
            <a:ext cx="2068854" cy="1308544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8038282" y="1913826"/>
            <a:ext cx="377316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Computation-intensive, hardware-expensive and power-hungry </a:t>
            </a:r>
          </a:p>
          <a:p>
            <a:r>
              <a:rPr lang="en-US" altLang="zh-CN" sz="1600" dirty="0">
                <a:solidFill>
                  <a:schemeClr val="tx2"/>
                </a:solidFill>
              </a:rPr>
              <a:t>especially for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massive SNN design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6981074" y="2374797"/>
            <a:ext cx="948623" cy="0"/>
          </a:xfrm>
          <a:prstGeom prst="straightConnector1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左大括号 33"/>
          <p:cNvSpPr/>
          <p:nvPr/>
        </p:nvSpPr>
        <p:spPr bwMode="auto">
          <a:xfrm rot="10800000">
            <a:off x="9147022" y="4232660"/>
            <a:ext cx="216024" cy="1761093"/>
          </a:xfrm>
          <a:prstGeom prst="leftBrace">
            <a:avLst>
              <a:gd name="adj1" fmla="val 122478"/>
              <a:gd name="adj2" fmla="val 5120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55390" y="4068571"/>
            <a:ext cx="2161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Arial" panose="020B0604020202020204" pitchFamily="34" charset="0"/>
              </a:rPr>
              <a:t>LIF/Izhikevich  neurons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529885" y="5608305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cs typeface="Arial" panose="020B0604020202020204" pitchFamily="34" charset="0"/>
              </a:rPr>
              <a:t>Digital design</a:t>
            </a:r>
          </a:p>
          <a:p>
            <a:r>
              <a:rPr lang="en-US" altLang="zh-CN" sz="1600" dirty="0">
                <a:solidFill>
                  <a:schemeClr val="accent2"/>
                </a:solidFill>
                <a:cs typeface="Arial" panose="020B0604020202020204" pitchFamily="34" charset="0"/>
              </a:rPr>
              <a:t>(selected)</a:t>
            </a:r>
          </a:p>
        </p:txBody>
      </p:sp>
      <p:sp>
        <p:nvSpPr>
          <p:cNvPr id="39" name="矩形 38"/>
          <p:cNvSpPr/>
          <p:nvPr/>
        </p:nvSpPr>
        <p:spPr>
          <a:xfrm>
            <a:off x="7226641" y="4079958"/>
            <a:ext cx="19202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dirty="0">
                <a:cs typeface="Arial" panose="020B0604020202020204" pitchFamily="34" charset="0"/>
                <a:sym typeface="+mn-ea"/>
              </a:rPr>
              <a:t>Analog and </a:t>
            </a:r>
            <a:r>
              <a:rPr lang="en-US" altLang="zh-CN" sz="1600" dirty="0">
                <a:cs typeface="Arial" panose="020B0604020202020204" pitchFamily="34" charset="0"/>
              </a:rPr>
              <a:t>Mixed</a:t>
            </a:r>
          </a:p>
          <a:p>
            <a:pPr algn="l"/>
            <a:r>
              <a:rPr lang="en-US" altLang="zh-CN" sz="1600" dirty="0">
                <a:cs typeface="Arial" panose="020B0604020202020204" pitchFamily="34" charset="0"/>
              </a:rPr>
              <a:t>-signal design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9556818" y="4068571"/>
            <a:ext cx="26026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600" dirty="0">
                <a:sym typeface="+mn-ea"/>
              </a:rPr>
              <a:t>More immune to device nonidealities and noises</a:t>
            </a:r>
            <a:endParaRPr lang="zh-CN" altLang="en-US" sz="1600" dirty="0"/>
          </a:p>
          <a:p>
            <a:pPr marL="285750" indent="-285750">
              <a:buFontTx/>
              <a:buChar char="-"/>
            </a:pPr>
            <a:r>
              <a:rPr lang="en-US" altLang="zh-CN" sz="1600" dirty="0"/>
              <a:t>Benefits from CMOS technology scaling 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Very popular to massive hardware implementation </a:t>
            </a:r>
          </a:p>
        </p:txBody>
      </p:sp>
      <p:sp>
        <p:nvSpPr>
          <p:cNvPr id="40" name="矩形 39"/>
          <p:cNvSpPr/>
          <p:nvPr/>
        </p:nvSpPr>
        <p:spPr>
          <a:xfrm>
            <a:off x="7031393" y="2029467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Causes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8835946" y="2897662"/>
            <a:ext cx="0" cy="940588"/>
          </a:xfrm>
          <a:prstGeom prst="straightConnector1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9071824" y="2897570"/>
            <a:ext cx="26111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</a:rPr>
              <a:t>How to make a design choice for hardware implementation?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 (3/5)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4108" y="858679"/>
            <a:ext cx="1065718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In the recent research of digital SNN hardware, STDP-based synapses are implemented based on: </a:t>
            </a:r>
            <a:r>
              <a:rPr lang="en-US" altLang="zh-CN" sz="2000" dirty="0">
                <a:solidFill>
                  <a:schemeClr val="accent2"/>
                </a:solidFill>
              </a:rPr>
              <a:t>(1) LUT; (2) Triangular approximation; (3) CORDIC.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071115"/>
            <a:ext cx="3888432" cy="17997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0638" y="3929822"/>
            <a:ext cx="2597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(1) Look Up Tables (LUT)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814" y="1952937"/>
            <a:ext cx="2434270" cy="19437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72064" y="3948494"/>
            <a:ext cx="2957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(2) Triangular approximation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2020229"/>
            <a:ext cx="3494054" cy="18091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744" y="4413808"/>
            <a:ext cx="2061910" cy="20306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53" y="4420696"/>
            <a:ext cx="1721424" cy="2026224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2002787" y="6509048"/>
            <a:ext cx="1301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(3) </a:t>
            </a:r>
            <a:r>
              <a:rPr lang="en-US" altLang="zh-CN" sz="1600" dirty="0">
                <a:solidFill>
                  <a:schemeClr val="accent2"/>
                </a:solidFill>
              </a:rPr>
              <a:t>CORDIC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4123" y="5025371"/>
            <a:ext cx="2835882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CORDIC gained a lot of interests to implement neuron and synapse circuits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4481015" y="5445224"/>
            <a:ext cx="606873" cy="0"/>
          </a:xfrm>
          <a:prstGeom prst="straightConnector1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8184581" y="5025360"/>
            <a:ext cx="360040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Use </a:t>
            </a:r>
            <a:r>
              <a:rPr lang="en-US" altLang="zh-CN" sz="1600" dirty="0">
                <a:solidFill>
                  <a:schemeClr val="accent2"/>
                </a:solidFill>
              </a:rPr>
              <a:t>simple shift &amp; add operations</a:t>
            </a:r>
            <a:r>
              <a:rPr lang="en-US" altLang="zh-CN" sz="1600" dirty="0"/>
              <a:t> to approximate multiplication and exponentiation</a:t>
            </a:r>
            <a:r>
              <a:rPr lang="en-US" altLang="zh-CN" sz="1600" dirty="0">
                <a:solidFill>
                  <a:schemeClr val="tx1"/>
                </a:solidFill>
              </a:rPr>
              <a:t> in a number of iterations =&gt; </a:t>
            </a:r>
            <a:r>
              <a:rPr lang="en-US" altLang="zh-CN" sz="1600" dirty="0">
                <a:solidFill>
                  <a:schemeClr val="accent2"/>
                </a:solidFill>
              </a:rPr>
              <a:t>More accurate, less costly.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 (4/5)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3786" y="848818"/>
            <a:ext cx="10657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Error analysis has also been performed to ensure the model-level accuracy of the proposed CORDIC neuron. </a:t>
            </a:r>
            <a:r>
              <a:rPr lang="en-US" altLang="zh-CN" sz="2000" dirty="0">
                <a:solidFill>
                  <a:srgbClr val="FF0000"/>
                </a:solidFill>
              </a:rPr>
              <a:t>However, there still has some cirical issues: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51" y="2021137"/>
            <a:ext cx="2713408" cy="1937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6466" y="4085515"/>
            <a:ext cx="646112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(1) The existing work has </a:t>
            </a:r>
            <a:r>
              <a:rPr lang="en-US" altLang="zh-CN" sz="1600" dirty="0">
                <a:solidFill>
                  <a:srgbClr val="FF0000"/>
                </a:solidFill>
              </a:rPr>
              <a:t>only assessed model-level precision</a:t>
            </a:r>
            <a:r>
              <a:rPr lang="en-US" altLang="zh-CN" sz="1600" dirty="0"/>
              <a:t> and constructed a </a:t>
            </a:r>
            <a:r>
              <a:rPr lang="en-US" altLang="zh-CN" sz="1600" dirty="0">
                <a:solidFill>
                  <a:srgbClr val="FF0000"/>
                </a:solidFill>
              </a:rPr>
              <a:t>relatively simple network </a:t>
            </a:r>
            <a:r>
              <a:rPr lang="en-US" altLang="zh-CN" sz="1600" dirty="0"/>
              <a:t>to demonstrate unsupervised Hebbian learning in terms of weight distribution;</a:t>
            </a:r>
          </a:p>
          <a:p>
            <a:r>
              <a:rPr lang="en-US" altLang="zh-CN" sz="1600" dirty="0"/>
              <a:t>(2) </a:t>
            </a:r>
            <a:r>
              <a:rPr lang="en-US" altLang="zh-CN" sz="1600" dirty="0">
                <a:solidFill>
                  <a:srgbClr val="FF0000"/>
                </a:solidFill>
              </a:rPr>
              <a:t>STDP learning speed has not been evaluated.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955" y="2084046"/>
            <a:ext cx="2631510" cy="7834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461" y="2994650"/>
            <a:ext cx="2631510" cy="8681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912806" y="4085515"/>
            <a:ext cx="448056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(3) The precision evaluation in the existing works has </a:t>
            </a:r>
            <a:r>
              <a:rPr lang="en-US" altLang="zh-CN" sz="1600" dirty="0">
                <a:solidFill>
                  <a:srgbClr val="FF0000"/>
                </a:solidFill>
              </a:rPr>
              <a:t>only analyzed the local spiking-train errors instead of network-level accuracy</a:t>
            </a:r>
            <a:r>
              <a:rPr lang="en-US" altLang="zh-CN" sz="1600" dirty="0"/>
              <a:t> with respect to learning results.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658177" y="5484232"/>
            <a:ext cx="108756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</a:rPr>
              <a:t>In summary, hardware effieicny including learning performance and energy efficiency of CORDIC-based SNN design has not been sysmtematically studied.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 (5/5)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7279" y="761722"/>
            <a:ext cx="10657184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This study proposes a systematic design and evaluation method of CORDIC-based SNN, from </a:t>
            </a:r>
            <a:r>
              <a:rPr lang="en-US" altLang="zh-CN" sz="2000" dirty="0">
                <a:solidFill>
                  <a:schemeClr val="accent2"/>
                </a:solidFill>
              </a:rPr>
              <a:t>theoretical CORDIC-level error analysis</a:t>
            </a:r>
            <a:r>
              <a:rPr lang="en-US" altLang="zh-CN" sz="2000" dirty="0"/>
              <a:t> to </a:t>
            </a:r>
            <a:r>
              <a:rPr lang="en-US" altLang="zh-CN" sz="2000" dirty="0">
                <a:solidFill>
                  <a:schemeClr val="accent2"/>
                </a:solidFill>
              </a:rPr>
              <a:t>application-level learning performance</a:t>
            </a:r>
            <a:r>
              <a:rPr lang="en-US" altLang="zh-CN" sz="2000" dirty="0"/>
              <a:t> on MNIST dataset.</a:t>
            </a:r>
            <a:endParaRPr lang="zh-CN" alt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23392" y="1767831"/>
            <a:ext cx="4801444" cy="4768195"/>
            <a:chOff x="1322" y="3132"/>
            <a:chExt cx="7561" cy="7509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1322" y="3132"/>
            <a:ext cx="7561" cy="6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" name="Visio" r:id="rId4" imgW="2479040" imgH="2098675" progId="Visio.Drawing.15">
                    <p:embed/>
                  </p:oleObj>
                </mc:Choice>
                <mc:Fallback>
                  <p:oleObj name="Visio" r:id="rId4" imgW="2479040" imgH="2098675" progId="Visio.Drawing.15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3132"/>
                          <a:ext cx="7561" cy="63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2019" y="9623"/>
              <a:ext cx="6167" cy="10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Design and evaluation flow of the </a:t>
              </a:r>
            </a:p>
            <a:p>
              <a:r>
                <a:rPr lang="en-US" altLang="zh-CN" sz="1800" dirty="0"/>
                <a:t>proposed CORDIC SNN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5674396" y="2197074"/>
            <a:ext cx="5500507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</a:rPr>
              <a:t>(1)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Optimal CORDIC type and lowest bit-width precision  can be identified</a:t>
            </a:r>
            <a:r>
              <a:rPr lang="en-US" altLang="zh-CN" sz="1800" dirty="0">
                <a:solidFill>
                  <a:schemeClr val="tx2"/>
                </a:solidFill>
                <a:sym typeface="+mn-ea"/>
              </a:rPr>
              <a:t>,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b</a:t>
            </a:r>
            <a:r>
              <a:rPr lang="en-US" altLang="zh-CN" sz="1800" dirty="0">
                <a:solidFill>
                  <a:schemeClr val="tx1"/>
                </a:solidFill>
              </a:rPr>
              <a:t>y trading affordable performance loss and hardware overhead for overall SNN hardware efficiency;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accent2"/>
                </a:solidFill>
              </a:rPr>
              <a:t>(2) A reconfigurable SNN design </a:t>
            </a:r>
            <a:r>
              <a:rPr lang="en-US" altLang="zh-CN" sz="1800" dirty="0">
                <a:solidFill>
                  <a:schemeClr val="tx1"/>
                </a:solidFill>
              </a:rPr>
              <a:t>based on selected 8-bit fast-convergence CORDIC in [21]</a:t>
            </a:r>
            <a:r>
              <a:rPr lang="en-US" altLang="zh-CN" sz="1800" dirty="0">
                <a:solidFill>
                  <a:schemeClr val="accent2"/>
                </a:solidFill>
              </a:rPr>
              <a:t> is presented;  </a:t>
            </a:r>
          </a:p>
          <a:p>
            <a:endParaRPr lang="en-US" altLang="zh-CN" sz="1800" dirty="0">
              <a:solidFill>
                <a:schemeClr val="accent2"/>
              </a:solidFill>
            </a:endParaRPr>
          </a:p>
          <a:p>
            <a:r>
              <a:rPr lang="en-US" altLang="zh-CN" sz="1800" dirty="0">
                <a:solidFill>
                  <a:schemeClr val="accent2"/>
                </a:solidFill>
              </a:rPr>
              <a:t>(3) The FPGA results confirms that the propsoed SNN design outperformas the existing methods </a:t>
            </a:r>
            <a:r>
              <a:rPr lang="en-US" altLang="zh-CN" sz="1800" dirty="0">
                <a:solidFill>
                  <a:schemeClr val="tx1"/>
                </a:solidFill>
              </a:rPr>
              <a:t>in terms of hardware efficiency, STDP-based learning performance and energy efficiency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CORDIC in Spiking Neural Networks (1/4)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8129" y="876399"/>
            <a:ext cx="4815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 Unicode MS"/>
                <a:cs typeface="Arial" panose="020B0604020202020204" pitchFamily="34" charset="0"/>
              </a:rPr>
              <a:t>Network Model &amp; Learning Rule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03512" y="1556792"/>
          <a:ext cx="4727972" cy="4620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Visio" r:id="rId4" imgW="6505575" imgH="6411595" progId="Visio.Drawing.15">
                  <p:embed/>
                </p:oleObj>
              </mc:Choice>
              <mc:Fallback>
                <p:oleObj name="Visio" r:id="rId4" imgW="6505575" imgH="64115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556792"/>
                        <a:ext cx="4727972" cy="4620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617346" y="6291197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SNN architecture and working mechanism</a:t>
            </a:r>
            <a:endParaRPr lang="zh-CN" alt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744072" y="3068960"/>
            <a:ext cx="4993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Advantages: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/>
              <a:t>High accuracy over MNIST dataset (95%)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/>
              <a:t>Biological plausibility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/>
              <a:t>Online learning -&gt; On-chip learning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/>
              <a:t>Including exponential calculations -&gt; CORDIC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CORDIC in Spiking Neural Networks (2/4)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8129" y="908720"/>
            <a:ext cx="4815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 Unicode MS"/>
                <a:cs typeface="Arial" panose="020B0604020202020204" pitchFamily="34" charset="0"/>
              </a:rPr>
              <a:t>Network Model &amp; Learning Rule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954063"/>
            <a:ext cx="7447403" cy="42721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85722" y="2658978"/>
            <a:ext cx="4248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800" dirty="0"/>
              <a:t>With comparable classification accuracies (up to 95%), the selected STDP rule involves exponentiation, which is less complex than the other STDP variants based on power-law functions.</a:t>
            </a:r>
          </a:p>
          <a:p>
            <a:pPr marL="285750" indent="-285750">
              <a:buFontTx/>
              <a:buChar char="-"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sz="1800" dirty="0">
                <a:solidFill>
                  <a:srgbClr val="FF0000"/>
                </a:solidFill>
              </a:rPr>
              <a:t>The exponentiation is implemented with CORDIC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00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1134</Words>
  <Application>Microsoft Office PowerPoint</Application>
  <PresentationFormat>宽屏</PresentationFormat>
  <Paragraphs>145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 Unicode MS</vt:lpstr>
      <vt:lpstr>맑은 고딕</vt:lpstr>
      <vt:lpstr>ＭＳ Ｐゴシック</vt:lpstr>
      <vt:lpstr>PMingLiU</vt:lpstr>
      <vt:lpstr>Times-Roman</vt:lpstr>
      <vt:lpstr>等线</vt:lpstr>
      <vt:lpstr>宋体</vt:lpstr>
      <vt:lpstr>微软雅黑</vt:lpstr>
      <vt:lpstr>Arial</vt:lpstr>
      <vt:lpstr>Times New Roman</vt:lpstr>
      <vt:lpstr>Default Design</vt:lpstr>
      <vt:lpstr>Visio</vt:lpstr>
      <vt:lpstr>PowerPoint 演示文稿</vt:lpstr>
      <vt:lpstr>Outline</vt:lpstr>
      <vt:lpstr>Introduction (1/5)</vt:lpstr>
      <vt:lpstr>Introduction (2/5)</vt:lpstr>
      <vt:lpstr>Introduction (3/5)</vt:lpstr>
      <vt:lpstr>Introduction (4/5)</vt:lpstr>
      <vt:lpstr>Introduction (5/5)</vt:lpstr>
      <vt:lpstr>CORDIC in Spiking Neural Networks (1/4)</vt:lpstr>
      <vt:lpstr>CORDIC in Spiking Neural Networks (2/4)</vt:lpstr>
      <vt:lpstr>CORDIC in Spiking Neural Networks (3/4)</vt:lpstr>
      <vt:lpstr>CORDIC in Spiking Neural Networks (4/4)</vt:lpstr>
      <vt:lpstr>Hardware Design and Implementation (1/3)</vt:lpstr>
      <vt:lpstr>Hardware Design and Implementation (2/3)</vt:lpstr>
      <vt:lpstr>Hardware Design and Implementation (3/3)</vt:lpstr>
      <vt:lpstr>Implementation Results and Discussion (1/3)</vt:lpstr>
      <vt:lpstr>Implementation Results and Discussion (2/3)</vt:lpstr>
      <vt:lpstr>Implementation Results and Discussion (3/3)</vt:lpstr>
      <vt:lpstr>Conclusion</vt:lpstr>
    </vt:vector>
  </TitlesOfParts>
  <Company>A-SSCC 2005 TPC chair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preparation</dc:title>
  <dc:creator>Takayasu Sakurai</dc:creator>
  <cp:lastModifiedBy>吴 加隽</cp:lastModifiedBy>
  <cp:revision>1010</cp:revision>
  <cp:lastPrinted>2000-02-16T19:06:00Z</cp:lastPrinted>
  <dcterms:created xsi:type="dcterms:W3CDTF">1999-04-05T18:00:00Z</dcterms:created>
  <dcterms:modified xsi:type="dcterms:W3CDTF">2021-06-16T03:17:18Z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