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6" r:id="rId2"/>
    <p:sldId id="303" r:id="rId3"/>
    <p:sldId id="354" r:id="rId4"/>
    <p:sldId id="315" r:id="rId5"/>
    <p:sldId id="304" r:id="rId6"/>
    <p:sldId id="336" r:id="rId7"/>
    <p:sldId id="337" r:id="rId8"/>
    <p:sldId id="305" r:id="rId9"/>
    <p:sldId id="355" r:id="rId10"/>
    <p:sldId id="352" r:id="rId11"/>
    <p:sldId id="339" r:id="rId12"/>
    <p:sldId id="308" r:id="rId13"/>
    <p:sldId id="345" r:id="rId14"/>
    <p:sldId id="338" r:id="rId15"/>
    <p:sldId id="353" r:id="rId16"/>
    <p:sldId id="314" r:id="rId17"/>
    <p:sldId id="318" r:id="rId18"/>
    <p:sldId id="321" r:id="rId19"/>
    <p:sldId id="319" r:id="rId20"/>
    <p:sldId id="333" r:id="rId2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8374" autoAdjust="0"/>
  </p:normalViewPr>
  <p:slideViewPr>
    <p:cSldViewPr>
      <p:cViewPr varScale="1">
        <p:scale>
          <a:sx n="101" d="100"/>
          <a:sy n="101" d="100"/>
        </p:scale>
        <p:origin x="84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0675817-BD7A-6F45-933A-A073DE85C4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73FF69-A0F0-5F41-BA06-D548EF6CCB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B964ED56-4F6B-7F40-9BCC-80C19FE957C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solidFill>
                  <a:schemeClr val="tx1"/>
                </a:solidFill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096CB136-D764-F748-AF2B-48E5E0352B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F9066D32-BC77-4B42-9159-79E3AE167F9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125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F104918-2444-594C-973F-D6E36C057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90A283A-720A-654B-861C-7DA1652294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0918AB0-914B-ED4E-BAA6-77EA5006DC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4063"/>
            <a:ext cx="6862762" cy="386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58E3297-F946-2549-A91E-986D44B90D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65688"/>
            <a:ext cx="5230812" cy="4614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6669CC7F-0911-7D4C-B163-5B8DB3E13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C69388F7-51F0-C94C-BE0B-D6EB28082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Tx/>
              <a:buChar char="•"/>
              <a:defRPr sz="1300"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CCB64EE1-6BC3-1F4F-BA21-EF5C7CECE8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53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5D95558E-9340-EB44-A959-6777F27778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7C128DDF-E231-D945-8AF5-FC347205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07D46862-1F80-4749-81C3-24319E63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7DBC2D1-805D-3443-AEFD-E6CD19F9846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97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233DD846-6FFE-114A-8026-F6D93AE1B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F1B0341E-838F-5547-B6A8-AA16D490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A290B2D-4042-154B-B05B-BE4809576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25610E30-EC27-BB45-B9C2-E70C35684898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6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05DD6D7F-50EF-2743-8BA4-E5CF668E52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E05A4B21-2D7F-DC4C-8235-877081BA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A41D1930-707D-7C40-A9D4-C8B7D4D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08041F3-73DC-F840-8BBE-AF58E551794B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850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AF643DB-ECCB-0F46-9E31-51D26A10B1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7DE0A1D-6394-F748-9766-81B35BDF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61F4EB03-123A-CB45-859D-A540B7E21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D9EA014-1EE1-AA46-B826-4B019E7A1E28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250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57EC83D0-2A08-8C46-B494-44B4EBEB28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9548D279-E075-C246-962C-1412B13D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D9CBDD00-E89B-364E-BF54-51A633416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C0A3026-8875-2C49-B07D-B4AF44D4C9FE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3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50303DAF-5E27-EA49-BB67-87F4CE7E55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820ADB3E-409B-564A-BF03-E9957711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atinLnBrk="1"/>
            <a:endParaRPr lang="ko-KR" altLang="ko-KR"/>
          </a:p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D08AD0E5-C2D6-2C49-9688-015F298B2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5597291-F203-0349-AD32-F0E0CC01BCDC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8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C0BAA2DF-A483-244E-B2B6-9D5CA709EE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B07A851-8E68-7E47-87E0-17E3CA4E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09D5715-577A-7B43-8E9B-03F45EEB7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E4EFBFFB-ED3D-6A44-BA48-7B260BD02245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103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34E4C0EC-089B-B241-9713-1C168EDD6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A08D1A6D-3A00-1D40-B930-C38B9F65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C1FAAE16-0EAE-CE48-8670-730540FCF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54E223D-BB4E-A749-9EE9-3150B51A69C0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19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62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0F1533F6-15A6-7647-BD85-A23065CF4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25C78E56-974B-A640-B518-7FAE0EFF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C198FE29-BB7F-0E44-97E4-24CF41076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40157FB-83D8-2F4C-85AA-91AA26EF6995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20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55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A184B237-922E-AB49-9BEA-7A65F01EA4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CA714851-4054-7446-B25C-0F87B3D7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0C6906E-AE0F-644F-BAE5-376ACBF8E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7C89E8CB-85EB-8F48-9743-BCF76FB5254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54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A184B237-922E-AB49-9BEA-7A65F01EA4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CA714851-4054-7446-B25C-0F87B3D7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0C6906E-AE0F-644F-BAE5-376ACBF8E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7C89E8CB-85EB-8F48-9743-BCF76FB5254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447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4A7B6666-B6E1-D148-91A0-85E9F20D6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CF025427-5EEF-0D4C-B392-4B2DE565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DA7F0581-724C-8847-80DD-E9A1CA589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C60DE14-60F1-6447-8276-9AB0CA1D3607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41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9B9031E6-900B-224B-9509-A2FB3BF04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4F6300D8-3BF4-6F41-A7A0-45F6D333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70C7AB08-3645-534B-9631-34D6275E3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33F7AAC3-9BCE-6F40-8587-D9F189805A17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90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3E84436-74BD-AF41-85AF-606FBC1244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472FB6D-BF23-554A-9318-3FAC0315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E13A3E0-E639-0D45-BC92-67A6F65A9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24924D9-5D08-0B43-A72C-E9B455DE1F6C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3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3E84436-74BD-AF41-85AF-606FBC1244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472FB6D-BF23-554A-9318-3FAC0315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E13A3E0-E639-0D45-BC92-67A6F65A9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24924D9-5D08-0B43-A72C-E9B455DE1F6C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013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6235C30B-3DB4-8746-824E-37D8F7469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87BBA856-D0C1-3D47-B63B-37D9EFEB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7A1A0FE0-8FE7-9F47-A949-F461DB296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C41DDDB-222A-FA4D-A2B5-B8200676A1D2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3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3CB1E0-546F-024D-9CFB-DAE2EFC2EE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BF4B-91C7-4C4B-9AA5-AA51FFFF3A7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7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0B6354-5A4C-8D47-BE26-370637E7CB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6F2A-359C-A544-A862-9B24F814E84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37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19075"/>
            <a:ext cx="3048000" cy="5626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8940800" cy="5626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9D4EB8-DD88-EC44-992A-985F7559F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382D4-6846-B742-98D7-81436524FBD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74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F75028-6ABE-8F4F-BB3B-37CD2D9963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4A4E0-FFFF-C64A-9FD8-609A5DD088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280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8D3BF5-8B17-154E-A9D8-5FD7C28593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DD98-734F-1A4D-8638-93404C8387A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480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4680" y="-6930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C9B5D5-6DB3-9648-8F54-ECCE70500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C877A-12F4-1245-AF0E-7001E9157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877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429" y="-26769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A7392-C04F-7246-9C2E-827C31FE1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FC83-5683-394E-846A-3D187FD0B53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50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78FF74-C37F-B04B-8E67-B8EE06102F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CF068-DBD9-A840-9CCA-317816662F9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29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82DD962-AE75-6147-907F-299DCC19AD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DC7E3-60CA-EC4D-B388-FDB31B24CA5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996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724497-22F8-D143-A059-B055CBEE80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ABAF-1968-D04D-8CE4-139C673F95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11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D550B1-6170-C74C-88F7-7C1A35011B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BD1A5-79D2-9340-9D54-13EE34B638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347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35D5380-6A09-D047-BCF8-1C1C17F7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-4763"/>
            <a:ext cx="121920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707DBB-A409-AE4E-A2E1-82038CCE7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96975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D5A5E5-0ECE-4041-8DF6-02B7983538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2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13484BCC-79AA-C444-A109-60881E4F147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2BAE9F8-EE59-5A49-ABF2-6CC4895B71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12192000" cy="88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C9B921A-7C1A-2441-8BEB-2E365718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963" y="6453188"/>
            <a:ext cx="254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167600C-7E22-DF4E-8B0D-87A2D6806051}" type="slidenum">
              <a:rPr lang="ja-JP" altLang="en-US" sz="1800" smtClean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pPr algn="r">
                <a:defRPr/>
              </a:pPr>
              <a:t>‹#›</a:t>
            </a:fld>
            <a:endParaRPr lang="en-US" altLang="ja-JP" sz="180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853404-F24D-1F43-B93A-885BB96DD4C6}"/>
              </a:ext>
            </a:extLst>
          </p:cNvPr>
          <p:cNvSpPr txBox="1"/>
          <p:nvPr userDrawn="1"/>
        </p:nvSpPr>
        <p:spPr>
          <a:xfrm>
            <a:off x="119336" y="110223"/>
            <a:ext cx="214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F2C66"/>
                </a:solidFill>
              </a:rPr>
              <a:t>A-SSCC</a:t>
            </a:r>
            <a:r>
              <a:rPr kumimoji="1" lang="zh-CN" altLang="en-US" sz="2400" dirty="0">
                <a:solidFill>
                  <a:srgbClr val="0F2C66"/>
                </a:solidFill>
              </a:rPr>
              <a:t> </a:t>
            </a:r>
            <a:r>
              <a:rPr kumimoji="1" lang="en-US" altLang="zh-CN" sz="2400" dirty="0">
                <a:solidFill>
                  <a:srgbClr val="0F2C66"/>
                </a:solidFill>
              </a:rPr>
              <a:t>2020</a:t>
            </a:r>
            <a:endParaRPr kumimoji="1" lang="zh-CN" altLang="en-US" sz="2400" dirty="0">
              <a:solidFill>
                <a:srgbClr val="0F2C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31865155-95AD-4840-B372-E5119DC846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9112" y="3861048"/>
            <a:ext cx="9213775" cy="2996952"/>
          </a:xfrm>
        </p:spPr>
        <p:txBody>
          <a:bodyPr lIns="93600" rIns="93600"/>
          <a:lstStyle/>
          <a:p>
            <a:pPr>
              <a:lnSpc>
                <a:spcPct val="89000"/>
              </a:lnSpc>
            </a:pP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Jiajun Wu,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Xuan Huang,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Le Yang,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Liang Wang,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Jipeng Wang,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Zuozhu Liu,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Kwen-Siong Chong,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Shaowei Lin and </a:t>
            </a:r>
            <a:r>
              <a:rPr lang="en-US" altLang="ja-JP" sz="28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altLang="ja-JP" sz="2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Chao Wang</a:t>
            </a:r>
          </a:p>
          <a:p>
            <a:pPr>
              <a:lnSpc>
                <a:spcPct val="89000"/>
              </a:lnSpc>
            </a:pPr>
            <a:endParaRPr lang="en-US" altLang="ja-JP" sz="2800" b="0" baseline="300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89000"/>
              </a:lnSpc>
            </a:pPr>
            <a:r>
              <a:rPr lang="en-US" altLang="ja-JP" sz="20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1. Huazhong University of Science and Technology, Wuhan, China</a:t>
            </a:r>
          </a:p>
          <a:p>
            <a:pPr>
              <a:lnSpc>
                <a:spcPct val="89000"/>
              </a:lnSpc>
            </a:pPr>
            <a:r>
              <a:rPr lang="en-US" altLang="ja-JP" sz="20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 Singapore University of Technology and Design, Singapore</a:t>
            </a:r>
          </a:p>
          <a:p>
            <a:pPr>
              <a:lnSpc>
                <a:spcPct val="89000"/>
              </a:lnSpc>
            </a:pPr>
            <a:r>
              <a:rPr lang="en-US" altLang="ja-JP" sz="20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 National University of Singapore, Singapore</a:t>
            </a:r>
          </a:p>
          <a:p>
            <a:pPr>
              <a:lnSpc>
                <a:spcPct val="89000"/>
              </a:lnSpc>
            </a:pPr>
            <a:r>
              <a:rPr lang="en-US" altLang="ja-JP" sz="2000" i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 Nanyang Technological University, Singapore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1E1F833-04E6-0242-8973-711D51F640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5380" y="1363786"/>
            <a:ext cx="11161240" cy="2090738"/>
          </a:xfrm>
        </p:spPr>
        <p:txBody>
          <a:bodyPr lIns="93600" rIns="93600" anchor="b"/>
          <a:lstStyle/>
          <a:p>
            <a:pPr>
              <a:lnSpc>
                <a:spcPct val="90000"/>
              </a:lnSpc>
            </a:pPr>
            <a:r>
              <a:rPr lang="en-US" altLang="ja-JP" sz="44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An Energy-efficient Multi-core Restricted Boltzmann Machine Processor with On-chip Bio-plausible Learning and Reconfigurable Sparsity</a:t>
            </a:r>
            <a:endParaRPr lang="ja-JP" altLang="en-US" sz="44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3C26ADBE-B0EE-DB42-B194-8CEAB14A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25"/>
            <a:ext cx="12192000" cy="762000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굴림" panose="020B0600000101010101" pitchFamily="34" charset="-127"/>
              </a:rPr>
              <a:t>Non-linearity of pull-down DR</a:t>
            </a:r>
            <a:endParaRPr lang="ko-KR" altLang="en-US">
              <a:solidFill>
                <a:schemeClr val="tx1"/>
              </a:solidFill>
              <a:ea typeface="굴림" panose="020B0600000101010101" pitchFamily="34" charset="-127"/>
            </a:endParaRP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557C920A-A775-004A-BFD9-D1F0A277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5157788"/>
            <a:ext cx="61928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chemeClr val="tx2"/>
                </a:solidFill>
                <a:ea typeface="굴림" panose="020B0600000101010101" pitchFamily="34" charset="-127"/>
              </a:rPr>
              <a:t>I-V characteristic of pull-down driver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7C1B1316-965C-9840-AC9F-5AEC934B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773238"/>
            <a:ext cx="482441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2">
            <a:extLst>
              <a:ext uri="{FF2B5EF4-FFF2-40B4-BE49-F238E27FC236}">
                <a16:creationId xmlns:a16="http://schemas.microsoft.com/office/drawing/2014/main" id="{BDE23944-0F44-C649-BE6D-6259A786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916113"/>
            <a:ext cx="384492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모서리가 둥근 직사각형 1">
            <a:extLst>
              <a:ext uri="{FF2B5EF4-FFF2-40B4-BE49-F238E27FC236}">
                <a16:creationId xmlns:a16="http://schemas.microsoft.com/office/drawing/2014/main" id="{2B8790C1-C660-5B45-A08C-2FAAA7E1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429000"/>
            <a:ext cx="576263" cy="5111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24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7415" name="TextBox 2">
            <a:extLst>
              <a:ext uri="{FF2B5EF4-FFF2-40B4-BE49-F238E27FC236}">
                <a16:creationId xmlns:a16="http://schemas.microsoft.com/office/drawing/2014/main" id="{387AE4C6-0768-6142-8BC2-341AF7F77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076700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FF"/>
                </a:solidFill>
                <a:ea typeface="굴림" panose="020B0600000101010101" pitchFamily="34" charset="-127"/>
              </a:rPr>
              <a:t>Pull-down driver</a:t>
            </a:r>
            <a:endParaRPr lang="ko-KR" altLang="en-US" sz="1400">
              <a:solidFill>
                <a:srgbClr val="0000FF"/>
              </a:solidFill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261EBD8B-658A-C048-99F8-0BDF432B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-60325"/>
            <a:ext cx="9650413" cy="762000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1"/>
                </a:solidFill>
                <a:ea typeface="굴림" panose="020B0600000101010101" pitchFamily="34" charset="-127"/>
              </a:rPr>
              <a:t>Effect of non-linearity of pull-down DR</a:t>
            </a:r>
            <a:endParaRPr lang="ko-KR" altLang="en-US" sz="3600" dirty="0">
              <a:solidFill>
                <a:schemeClr val="tx1"/>
              </a:solidFill>
              <a:ea typeface="굴림" panose="020B0600000101010101" pitchFamily="34" charset="-127"/>
            </a:endParaRPr>
          </a:p>
        </p:txBody>
      </p:sp>
      <p:sp>
        <p:nvSpPr>
          <p:cNvPr id="18435" name="TextBox 1">
            <a:extLst>
              <a:ext uri="{FF2B5EF4-FFF2-40B4-BE49-F238E27FC236}">
                <a16:creationId xmlns:a16="http://schemas.microsoft.com/office/drawing/2014/main" id="{A6160D30-14ED-9947-81E4-E2E701C2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986213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34" charset="-127"/>
              </a:rPr>
              <a:t>Conventional driver</a:t>
            </a:r>
            <a:endParaRPr lang="ko-KR" altLang="en-US" sz="2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8436" name="TextBox 1">
            <a:extLst>
              <a:ext uri="{FF2B5EF4-FFF2-40B4-BE49-F238E27FC236}">
                <a16:creationId xmlns:a16="http://schemas.microsoft.com/office/drawing/2014/main" id="{E1F4D96D-F9E6-FF47-AFA2-325BAF4D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981450"/>
            <a:ext cx="3743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34" charset="-127"/>
              </a:rPr>
              <a:t> Proposed driver </a:t>
            </a:r>
            <a:endParaRPr lang="ko-KR" altLang="en-US" sz="20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sp>
        <p:nvSpPr>
          <p:cNvPr id="18437" name="TextBox 1">
            <a:extLst>
              <a:ext uri="{FF2B5EF4-FFF2-40B4-BE49-F238E27FC236}">
                <a16:creationId xmlns:a16="http://schemas.microsoft.com/office/drawing/2014/main" id="{F765E1E4-F31F-E74F-AE76-121409DB1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4459288"/>
            <a:ext cx="92551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sz="10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200">
                <a:solidFill>
                  <a:schemeClr val="tx2"/>
                </a:solidFill>
                <a:ea typeface="굴림" panose="020B0600000101010101" pitchFamily="34" charset="-127"/>
              </a:rPr>
              <a:t>R</a:t>
            </a:r>
            <a:r>
              <a:rPr lang="en-US" altLang="ko-KR" sz="2200" baseline="-25000">
                <a:solidFill>
                  <a:schemeClr val="tx2"/>
                </a:solidFill>
                <a:ea typeface="굴림" panose="020B0600000101010101" pitchFamily="34" charset="-127"/>
              </a:rPr>
              <a:t>T</a:t>
            </a:r>
            <a:r>
              <a:rPr lang="en-US" altLang="ko-KR" sz="2200">
                <a:solidFill>
                  <a:schemeClr val="tx2"/>
                </a:solidFill>
                <a:ea typeface="굴림" panose="020B0600000101010101" pitchFamily="34" charset="-127"/>
              </a:rPr>
              <a:t> = 50 Ohm, TX pin C = 1.7pF L=2.5nH, RX pin C = 1.7pF L=2.5nH </a:t>
            </a:r>
          </a:p>
          <a:p>
            <a:pPr>
              <a:spcBef>
                <a:spcPct val="0"/>
              </a:spcBef>
            </a:pPr>
            <a:endParaRPr lang="en-US" altLang="ko-KR" sz="1400">
              <a:solidFill>
                <a:schemeClr val="tx2"/>
              </a:solidFill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ea typeface="굴림" panose="020B0600000101010101" pitchFamily="34" charset="-127"/>
              </a:rPr>
              <a:t>No appreciable difference between proposed  and conventional drivers</a:t>
            </a:r>
            <a:endParaRPr lang="ko-KR" altLang="en-US" sz="2400">
              <a:solidFill>
                <a:schemeClr val="tx2"/>
              </a:solidFill>
              <a:ea typeface="굴림" panose="020B0600000101010101" pitchFamily="34" charset="-127"/>
            </a:endParaRPr>
          </a:p>
        </p:txBody>
      </p:sp>
      <p:pic>
        <p:nvPicPr>
          <p:cNvPr id="18438" name="그림 3">
            <a:extLst>
              <a:ext uri="{FF2B5EF4-FFF2-40B4-BE49-F238E27FC236}">
                <a16:creationId xmlns:a16="http://schemas.microsoft.com/office/drawing/2014/main" id="{48FAEB21-1E5E-5747-8051-225292DC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076325"/>
            <a:ext cx="3690937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그림 4">
            <a:extLst>
              <a:ext uri="{FF2B5EF4-FFF2-40B4-BE49-F238E27FC236}">
                <a16:creationId xmlns:a16="http://schemas.microsoft.com/office/drawing/2014/main" id="{B98049AF-222D-4149-BAF3-FA15522A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1052513"/>
            <a:ext cx="37433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D83E10-9C48-7748-A3EC-6BB48A69C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715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All-synthesizable 2-tap FFE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6F21BC-713F-3446-A57E-28469625D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7488" y="5157788"/>
            <a:ext cx="8964612" cy="1079500"/>
          </a:xfrm>
        </p:spPr>
        <p:txBody>
          <a:bodyPr/>
          <a:lstStyle/>
          <a:p>
            <a:pPr algn="just"/>
            <a:r>
              <a:rPr lang="en-US" altLang="ja-JP" sz="24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6Gbps FF not used for 1T delay, because it cannot be implemented by synthesis </a:t>
            </a:r>
          </a:p>
          <a:p>
            <a:endParaRPr lang="en-US" altLang="ja-JP" sz="24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altLang="ja-JP" sz="220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03D43D0-A2E4-4226-9126-BE53896C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89" y="1109693"/>
            <a:ext cx="7163421" cy="404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299036-1BE3-C24B-80A4-2367BC913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DLL for 1T delay generation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03BE5D-91B4-0740-BE7A-8850BB18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5013325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For DLL operation, t</a:t>
            </a: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raining patterns are used (1010…) </a:t>
            </a:r>
            <a:endParaRPr lang="en-US" altLang="ja-JP" sz="24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ja-JP" sz="24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  <a:sym typeface="Wingdings" panose="05000000000000000000" pitchFamily="2" charset="2"/>
              </a:rPr>
              <a:t>1T = (delay of coarse delay line + delay of fine delay line)</a:t>
            </a:r>
            <a:endParaRPr lang="en-US" altLang="ja-JP" sz="24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E88B4CE-B695-4BB6-9935-DCC61B48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6" y="1484784"/>
            <a:ext cx="8382727" cy="3109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8857832-1B95-5C4F-8FAB-3E5A5CFDF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-52388"/>
            <a:ext cx="9983787" cy="762001"/>
          </a:xfrm>
        </p:spPr>
        <p:txBody>
          <a:bodyPr/>
          <a:lstStyle/>
          <a:p>
            <a:r>
              <a:rPr lang="en-US" altLang="ja-JP" sz="32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2-tap FFE driver with 2-to-1 serializer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6E771E-876D-49B3-B8BE-BB0A8EB8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340768"/>
            <a:ext cx="6480610" cy="46577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B35AB1-640D-FB45-AB24-5E1B0F1DE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025" y="-28575"/>
            <a:ext cx="10729913" cy="762000"/>
          </a:xfrm>
        </p:spPr>
        <p:txBody>
          <a:bodyPr/>
          <a:lstStyle/>
          <a:p>
            <a:r>
              <a:rPr lang="en-US" altLang="ja-JP" sz="280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Final proposed all-synthesizable voltage-mode TX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F89EC2-963C-4FDD-A564-0B94400B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196752"/>
            <a:ext cx="6760972" cy="48236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2E691A-A03E-8247-951A-AEDB4666C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" y="-158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Chip photo and layout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50CB37-6383-4C33-B3D7-D9872A71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908720"/>
            <a:ext cx="7901101" cy="55905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015984-2544-D441-82D0-D8A186BDD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603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Measurement setup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041E87-B821-481C-98C3-B38D9B8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51" y="1052736"/>
            <a:ext cx="8608298" cy="5200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CD9418-A79F-014A-99F0-D3823C095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Measured eye-diagram (6Gbps)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3EC8CA4-6D3F-4030-AC49-2C2358D2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59" y="1124744"/>
            <a:ext cx="7760881" cy="49808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A5E393B-6AE7-954A-8330-F8986AA11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0"/>
            <a:ext cx="12192000" cy="762000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Performance summary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5142F7-1008-4D34-9C3F-16D0BBBD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124744"/>
            <a:ext cx="7206097" cy="5127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079EAEB-08C5-944C-98E5-E9BA0205F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844824"/>
            <a:ext cx="8496300" cy="4103688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Background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Previous RBM Processor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VPF Learning Rule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Proposed RBM Processor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Measurement Results and Comparison</a:t>
            </a:r>
          </a:p>
          <a:p>
            <a:pPr>
              <a:defRPr/>
            </a:pPr>
            <a:r>
              <a:rPr lang="en-US" altLang="ja-JP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Conclusions and 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9A2A09F-2624-EC42-85E5-E1626A78F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288"/>
            <a:ext cx="12192000" cy="762001"/>
          </a:xfrm>
        </p:spPr>
        <p:txBody>
          <a:bodyPr/>
          <a:lstStyle/>
          <a:p>
            <a:r>
              <a:rPr lang="en-US" altLang="ja-JP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Conclusion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FEEE96-32EA-3145-B61E-BFE50D81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91440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6Gbps voltage-mode TX synthesized with 2-tap FFE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Wide eye-opening achieved @ 1.4m FR4 channel 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defRPr/>
            </a:pPr>
            <a:r>
              <a:rPr lang="en-US" altLang="ja-JP" sz="2600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1-bit-period delay generation circuit for FFE because 6Gbps F/F cannot be implemented by synthesis</a:t>
            </a:r>
          </a:p>
          <a:p>
            <a:pPr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indent="0">
              <a:buFontTx/>
              <a:buNone/>
              <a:defRPr/>
            </a:pPr>
            <a:endParaRPr lang="en-US" altLang="ja-JP" sz="2600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250195-FDD4-864D-B57A-59E3608EF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 (1/2)</a:t>
            </a:r>
          </a:p>
        </p:txBody>
      </p:sp>
    </p:spTree>
    <p:extLst>
      <p:ext uri="{BB962C8B-B14F-4D97-AF65-F5344CB8AC3E}">
        <p14:creationId xmlns:p14="http://schemas.microsoft.com/office/powerpoint/2010/main" val="18491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250195-FDD4-864D-B57A-59E3608EF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 (2/2)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6CF5AA-D231-4A05-8262-D6D95847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27" y="1808744"/>
            <a:ext cx="2498340" cy="1314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9AA09-384E-48A2-A079-73DB7CF4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21" y="3645440"/>
            <a:ext cx="1637558" cy="1233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3BFA17-6534-47BA-8667-FC5367B04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365" y="3645440"/>
            <a:ext cx="1633752" cy="12332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40D8AB-B701-479F-BE24-F87091F74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976" y="1272644"/>
            <a:ext cx="7451393" cy="4165606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394C7F7-9709-48E8-8B9A-3570B51418CD}"/>
              </a:ext>
            </a:extLst>
          </p:cNvPr>
          <p:cNvSpPr/>
          <p:nvPr/>
        </p:nvSpPr>
        <p:spPr>
          <a:xfrm rot="16200000">
            <a:off x="1261672" y="3336317"/>
            <a:ext cx="504056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770968-9585-45D9-8AC2-10401A7E828F}"/>
              </a:ext>
            </a:extLst>
          </p:cNvPr>
          <p:cNvSpPr/>
          <p:nvPr/>
        </p:nvSpPr>
        <p:spPr>
          <a:xfrm rot="5400000">
            <a:off x="2769195" y="3336318"/>
            <a:ext cx="504056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AB4835-3600-48F1-AEEA-3D88A68AD713}"/>
              </a:ext>
            </a:extLst>
          </p:cNvPr>
          <p:cNvSpPr/>
          <p:nvPr/>
        </p:nvSpPr>
        <p:spPr>
          <a:xfrm>
            <a:off x="658885" y="4765016"/>
            <a:ext cx="1612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Original image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B2C2A8-6C6F-46CB-8603-DBB717DF506E}"/>
              </a:ext>
            </a:extLst>
          </p:cNvPr>
          <p:cNvSpPr/>
          <p:nvPr/>
        </p:nvSpPr>
        <p:spPr>
          <a:xfrm>
            <a:off x="2154557" y="4718684"/>
            <a:ext cx="178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Reconstructed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image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160803-F3FE-4872-8C3B-1439EF99E255}"/>
              </a:ext>
            </a:extLst>
          </p:cNvPr>
          <p:cNvSpPr/>
          <p:nvPr/>
        </p:nvSpPr>
        <p:spPr>
          <a:xfrm>
            <a:off x="3048067" y="1703364"/>
            <a:ext cx="833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Hidden Layer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6B3026-A94A-41B3-94FC-F02B2A99199F}"/>
              </a:ext>
            </a:extLst>
          </p:cNvPr>
          <p:cNvSpPr/>
          <p:nvPr/>
        </p:nvSpPr>
        <p:spPr>
          <a:xfrm>
            <a:off x="3407587" y="2656503"/>
            <a:ext cx="833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Visible Layer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3AC4CF-17F4-47F4-B509-6A3FFE7306C3}"/>
              </a:ext>
            </a:extLst>
          </p:cNvPr>
          <p:cNvSpPr/>
          <p:nvPr/>
        </p:nvSpPr>
        <p:spPr>
          <a:xfrm>
            <a:off x="545647" y="950228"/>
            <a:ext cx="35736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</a:rPr>
              <a:t>Restricted Boltzmann Machine (RBM) Model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781EEE-1F46-4EBB-9753-A2669C564C96}"/>
              </a:ext>
            </a:extLst>
          </p:cNvPr>
          <p:cNvSpPr/>
          <p:nvPr/>
        </p:nvSpPr>
        <p:spPr>
          <a:xfrm>
            <a:off x="5108529" y="4922769"/>
            <a:ext cx="6112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Traditional learning rule - Contrastive Divergence (CD)</a:t>
            </a:r>
            <a:endParaRPr lang="zh-CN" altLang="en-US" sz="1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6AD954-C47A-4397-AD38-805DDDC59913}"/>
              </a:ext>
            </a:extLst>
          </p:cNvPr>
          <p:cNvSpPr/>
          <p:nvPr/>
        </p:nvSpPr>
        <p:spPr>
          <a:xfrm>
            <a:off x="479376" y="5469460"/>
            <a:ext cx="106996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</a:rPr>
              <a:t>Unsupervised learning – </a:t>
            </a: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</a:rPr>
              <a:t>No labels required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zh-CN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</a:rPr>
              <a:t>Less computation complexity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</a:rPr>
              <a:t> compared with Deep Neural Networks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398174-2915-4DB6-8F81-451E3896E8C7}"/>
              </a:ext>
            </a:extLst>
          </p:cNvPr>
          <p:cNvSpPr/>
          <p:nvPr/>
        </p:nvSpPr>
        <p:spPr>
          <a:xfrm>
            <a:off x="1053010" y="2752324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550C9C-E47A-4C0D-8274-6B4F2768545B}"/>
              </a:ext>
            </a:extLst>
          </p:cNvPr>
          <p:cNvSpPr/>
          <p:nvPr/>
        </p:nvSpPr>
        <p:spPr>
          <a:xfrm>
            <a:off x="1495187" y="2752324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240829-5131-44AB-AAC2-F867966ED705}"/>
              </a:ext>
            </a:extLst>
          </p:cNvPr>
          <p:cNvSpPr/>
          <p:nvPr/>
        </p:nvSpPr>
        <p:spPr>
          <a:xfrm>
            <a:off x="1913684" y="2752324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B06F8C-8D2D-40B0-A75B-5311B2D69DB2}"/>
              </a:ext>
            </a:extLst>
          </p:cNvPr>
          <p:cNvSpPr/>
          <p:nvPr/>
        </p:nvSpPr>
        <p:spPr>
          <a:xfrm>
            <a:off x="2344551" y="2752324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0E6563-F1D5-497B-A3A0-F74345090734}"/>
              </a:ext>
            </a:extLst>
          </p:cNvPr>
          <p:cNvSpPr/>
          <p:nvPr/>
        </p:nvSpPr>
        <p:spPr>
          <a:xfrm>
            <a:off x="2761861" y="2752324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768082-15B6-4FA2-AF26-1F58F6E944C4}"/>
              </a:ext>
            </a:extLst>
          </p:cNvPr>
          <p:cNvSpPr/>
          <p:nvPr/>
        </p:nvSpPr>
        <p:spPr>
          <a:xfrm>
            <a:off x="3179171" y="2756589"/>
            <a:ext cx="191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0375A7-6247-8349-902E-F83049B0D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53975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RBM Processor (1/2)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ED4E54-AA86-4BC4-9830-D85BF5E9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32" y="3294085"/>
            <a:ext cx="5472608" cy="21127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019157A-A4C7-4E40-BAFE-9877A240A24A}"/>
              </a:ext>
            </a:extLst>
          </p:cNvPr>
          <p:cNvSpPr/>
          <p:nvPr/>
        </p:nvSpPr>
        <p:spPr>
          <a:xfrm>
            <a:off x="1709396" y="4585692"/>
            <a:ext cx="1440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Large external storage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E3ECCE-F47A-4780-99FA-1601013880E4}"/>
              </a:ext>
            </a:extLst>
          </p:cNvPr>
          <p:cNvSpPr/>
          <p:nvPr/>
        </p:nvSpPr>
        <p:spPr>
          <a:xfrm>
            <a:off x="2829591" y="5395190"/>
            <a:ext cx="1935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High bandwidth required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0F3BA8-DE5C-4222-97C2-32D782EA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361" y="1246153"/>
            <a:ext cx="5629054" cy="15401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903A60-1D22-41D8-8D31-1DA82E0D8E09}"/>
              </a:ext>
            </a:extLst>
          </p:cNvPr>
          <p:cNvSpPr/>
          <p:nvPr/>
        </p:nvSpPr>
        <p:spPr>
          <a:xfrm>
            <a:off x="3063685" y="945647"/>
            <a:ext cx="727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</a:rPr>
              <a:t>DDR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89872C-E43C-4970-86DC-DDADB44EBF01}"/>
              </a:ext>
            </a:extLst>
          </p:cNvPr>
          <p:cNvSpPr/>
          <p:nvPr/>
        </p:nvSpPr>
        <p:spPr>
          <a:xfrm>
            <a:off x="5343987" y="940584"/>
            <a:ext cx="727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</a:rPr>
              <a:t>FPGA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EA0077-E2DD-4E79-A306-C58758C662FA}"/>
              </a:ext>
            </a:extLst>
          </p:cNvPr>
          <p:cNvSpPr/>
          <p:nvPr/>
        </p:nvSpPr>
        <p:spPr>
          <a:xfrm>
            <a:off x="7404083" y="937618"/>
            <a:ext cx="1002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</a:rPr>
              <a:t>On-Chip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DFBF17-BA98-4BE7-BDE1-A94AAB7D175B}"/>
              </a:ext>
            </a:extLst>
          </p:cNvPr>
          <p:cNvSpPr/>
          <p:nvPr/>
        </p:nvSpPr>
        <p:spPr>
          <a:xfrm>
            <a:off x="1862449" y="2824817"/>
            <a:ext cx="7603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Need extra devices (FPGA, DDR memory) for data communication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6" name="TextBox 228">
            <a:extLst>
              <a:ext uri="{FF2B5EF4-FFF2-40B4-BE49-F238E27FC236}">
                <a16:creationId xmlns:a16="http://schemas.microsoft.com/office/drawing/2014/main" id="{404CA7F3-6320-45FA-9EF2-C411ED18AB32}"/>
              </a:ext>
            </a:extLst>
          </p:cNvPr>
          <p:cNvSpPr txBox="1"/>
          <p:nvPr/>
        </p:nvSpPr>
        <p:spPr>
          <a:xfrm>
            <a:off x="983432" y="6141457"/>
            <a:ext cx="1058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[3] C. Tsai et al., “A 41.3pJ/26.7pJ per neuron weight RBM processor for on-chip learning/inference applications,”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Proc.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IEEE A-SSCC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pp. 265-268, Nov. 2016.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A15F8A90-9936-0240-80A4-923D015B4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3" y="-1588"/>
            <a:ext cx="12192000" cy="762001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RBM Processor (2/2)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B6577C-4E67-42D9-818E-434D5057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204986"/>
            <a:ext cx="4023978" cy="1670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F6F4F7-3204-4864-B932-816A575D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50" y="1147680"/>
            <a:ext cx="4440578" cy="18722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C1EC294-01F0-4467-9C72-EA356390204C}"/>
              </a:ext>
            </a:extLst>
          </p:cNvPr>
          <p:cNvSpPr/>
          <p:nvPr/>
        </p:nvSpPr>
        <p:spPr>
          <a:xfrm>
            <a:off x="1095799" y="3072561"/>
            <a:ext cx="4108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</a:rPr>
              <a:t>NoC based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Spiking RBM </a:t>
            </a:r>
            <a:r>
              <a:rPr lang="en-US" altLang="zh-CN" sz="1600" b="1" dirty="0">
                <a:latin typeface="Arial" panose="020B0604020202020204" pitchFamily="34" charset="0"/>
              </a:rPr>
              <a:t>processor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D69732-61E9-4E8F-8715-70925759732D}"/>
              </a:ext>
            </a:extLst>
          </p:cNvPr>
          <p:cNvSpPr/>
          <p:nvPr/>
        </p:nvSpPr>
        <p:spPr>
          <a:xfrm>
            <a:off x="6528048" y="3047518"/>
            <a:ext cx="4108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</a:rPr>
              <a:t>Spiking CD, semi-supervised learning</a:t>
            </a:r>
            <a:endParaRPr lang="zh-CN" altLang="en-US" sz="1600" dirty="0"/>
          </a:p>
        </p:txBody>
      </p:sp>
      <p:sp>
        <p:nvSpPr>
          <p:cNvPr id="10" name="TextBox 228">
            <a:extLst>
              <a:ext uri="{FF2B5EF4-FFF2-40B4-BE49-F238E27FC236}">
                <a16:creationId xmlns:a16="http://schemas.microsoft.com/office/drawing/2014/main" id="{E9D642A5-3242-4CD5-8196-03CB0D022CE5}"/>
              </a:ext>
            </a:extLst>
          </p:cNvPr>
          <p:cNvSpPr txBox="1"/>
          <p:nvPr/>
        </p:nvSpPr>
        <p:spPr>
          <a:xfrm>
            <a:off x="280660" y="6176907"/>
            <a:ext cx="1171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[4] G. K. Chen et al., “A 4096-neuron 1M-synapse 3.8-pJ/SOP spiking neural network with on-chip STDP learning and sparse weights in 10-nm FinFET CMOS,”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IEEE JSSC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vol. 54, no. 4, pp. 992-1002, Apr. 2019.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BBFBAF-936E-40A0-9B36-AF970023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7" y="3643306"/>
            <a:ext cx="4389360" cy="200695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500AECE-B9F7-4383-85F7-24AD64FCBD2A}"/>
              </a:ext>
            </a:extLst>
          </p:cNvPr>
          <p:cNvSpPr/>
          <p:nvPr/>
        </p:nvSpPr>
        <p:spPr>
          <a:xfrm>
            <a:off x="1042037" y="5733502"/>
            <a:ext cx="4108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</a:rPr>
              <a:t>LUT based weight update strategy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03EF95-D601-4802-A754-8FA716344ED7}"/>
              </a:ext>
            </a:extLst>
          </p:cNvPr>
          <p:cNvSpPr/>
          <p:nvPr/>
        </p:nvSpPr>
        <p:spPr>
          <a:xfrm>
            <a:off x="5768516" y="3758329"/>
            <a:ext cx="56271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1" dirty="0">
                <a:latin typeface="Arial" panose="020B0604020202020204" pitchFamily="34" charset="0"/>
              </a:rPr>
              <a:t>Semi-supervised learning still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needs label information</a:t>
            </a:r>
            <a:r>
              <a:rPr lang="en-US" altLang="zh-CN" sz="2000" b="1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Large area </a:t>
            </a:r>
            <a:r>
              <a:rPr lang="en-US" altLang="zh-CN" sz="2000" b="1" dirty="0">
                <a:latin typeface="Arial" panose="020B0604020202020204" pitchFamily="34" charset="0"/>
              </a:rPr>
              <a:t>consumption for weight update LUT.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Low flexibility </a:t>
            </a:r>
            <a:r>
              <a:rPr lang="en-US" altLang="zh-CN" sz="2000" b="1" dirty="0">
                <a:latin typeface="Arial" panose="020B0604020202020204" pitchFamily="34" charset="0"/>
              </a:rPr>
              <a:t>due to spikes based architecture.</a:t>
            </a:r>
          </a:p>
          <a:p>
            <a:pPr marL="285750" indent="-285750">
              <a:buFontTx/>
              <a:buChar char="-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A66B622-0044-4C2E-BA31-9CCA650F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4" y="578965"/>
            <a:ext cx="6600355" cy="439873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A4C4566-FDFC-AC4C-8CE3-89A9350E0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-25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VPF L</a:t>
            </a:r>
            <a:r>
              <a:rPr lang="en-US" altLang="zh-CN" kern="0" dirty="0">
                <a:solidFill>
                  <a:schemeClr val="tx1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earning Rule</a:t>
            </a:r>
            <a:endParaRPr lang="en-US" altLang="ja-JP" kern="0" dirty="0">
              <a:solidFill>
                <a:schemeClr val="tx1"/>
              </a:solidFill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907AA-88D4-4C01-BD9B-A4706ACB6ED5}"/>
              </a:ext>
            </a:extLst>
          </p:cNvPr>
          <p:cNvSpPr/>
          <p:nvPr/>
        </p:nvSpPr>
        <p:spPr>
          <a:xfrm>
            <a:off x="1001018" y="4542891"/>
            <a:ext cx="5964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Advanced learning rule - Variational Probability Flow (VPF)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3922A-118A-4E58-BA11-8D8EA9CB8466}"/>
              </a:ext>
            </a:extLst>
          </p:cNvPr>
          <p:cNvSpPr/>
          <p:nvPr/>
        </p:nvSpPr>
        <p:spPr>
          <a:xfrm>
            <a:off x="1181870" y="5026811"/>
            <a:ext cx="10225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</a:rPr>
              <a:t>Bio-plausible</a:t>
            </a:r>
            <a:r>
              <a:rPr lang="en-US" altLang="zh-CN" sz="2200" b="1" dirty="0">
                <a:latin typeface="Arial" panose="020B0604020202020204" pitchFamily="34" charset="0"/>
              </a:rPr>
              <a:t> and </a:t>
            </a:r>
            <a:r>
              <a:rPr lang="en-US" altLang="zh-CN" sz="2200" b="1" dirty="0">
                <a:solidFill>
                  <a:srgbClr val="0070C0"/>
                </a:solidFill>
                <a:latin typeface="Arial" panose="020B0604020202020204" pitchFamily="34" charset="0"/>
              </a:rPr>
              <a:t>unsupervised</a:t>
            </a:r>
            <a:r>
              <a:rPr lang="en-US" altLang="zh-CN" sz="2200" b="1" dirty="0">
                <a:latin typeface="Arial" panose="020B0604020202020204" pitchFamily="34" charset="0"/>
              </a:rPr>
              <a:t> learning rule.</a:t>
            </a:r>
          </a:p>
          <a:p>
            <a:pPr marL="285750" indent="-285750">
              <a:buFontTx/>
              <a:buChar char="-"/>
            </a:pPr>
            <a:r>
              <a:rPr lang="en-US" altLang="zh-CN" sz="2200" b="1" dirty="0">
                <a:latin typeface="Arial" panose="020B0604020202020204" pitchFamily="34" charset="0"/>
              </a:rPr>
              <a:t>Only one generation phase (phase 2) which needs Gibbs Sampling (GS).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92700E-AE8E-4ABF-A95A-D2201EE3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85" y="1456561"/>
            <a:ext cx="3058794" cy="2371907"/>
          </a:xfrm>
          <a:prstGeom prst="rect">
            <a:avLst/>
          </a:prstGeom>
        </p:spPr>
      </p:pic>
      <p:sp>
        <p:nvSpPr>
          <p:cNvPr id="9" name="TextBox 228">
            <a:extLst>
              <a:ext uri="{FF2B5EF4-FFF2-40B4-BE49-F238E27FC236}">
                <a16:creationId xmlns:a16="http://schemas.microsoft.com/office/drawing/2014/main" id="{1A7F12EE-252F-47DB-9385-9A253150C5A4}"/>
              </a:ext>
            </a:extLst>
          </p:cNvPr>
          <p:cNvSpPr txBox="1"/>
          <p:nvPr/>
        </p:nvSpPr>
        <p:spPr>
          <a:xfrm>
            <a:off x="623392" y="6207035"/>
            <a:ext cx="104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[5] Z. Liu et al., “Variational probability flow for biologically plausible training of deep neural networks,”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Proc. AAAI 2018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CE235B-3BD1-482A-A0CF-A90899552A02}"/>
              </a:ext>
            </a:extLst>
          </p:cNvPr>
          <p:cNvSpPr/>
          <p:nvPr/>
        </p:nvSpPr>
        <p:spPr>
          <a:xfrm>
            <a:off x="8616280" y="3942551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STDP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CEB5448-E861-8A40-9ED5-F732DCA7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RBM Processor (1/7)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CEB5448-E861-8A40-9ED5-F732DCA7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RBM Processor (2/7)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CD5A253-2A92-4131-9FB0-57A641644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652310"/>
              </p:ext>
            </p:extLst>
          </p:nvPr>
        </p:nvGraphicFramePr>
        <p:xfrm>
          <a:off x="1919536" y="997630"/>
          <a:ext cx="7860705" cy="451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7101805" imgH="4122585" progId="Visio.Drawing.15">
                  <p:embed/>
                </p:oleObj>
              </mc:Choice>
              <mc:Fallback>
                <p:oleObj name="Visio" r:id="rId4" imgW="7101805" imgH="4122585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25F6697-3CB1-4F39-ADCE-605067997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997630"/>
                        <a:ext cx="7860705" cy="4515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180E0C1-9049-4BC7-91DC-FD7BE74B5271}"/>
              </a:ext>
            </a:extLst>
          </p:cNvPr>
          <p:cNvSpPr/>
          <p:nvPr/>
        </p:nvSpPr>
        <p:spPr>
          <a:xfrm>
            <a:off x="1919536" y="5661248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1" dirty="0">
                <a:latin typeface="Arial" panose="020B0604020202020204" pitchFamily="34" charset="0"/>
              </a:rPr>
              <a:t>M × M RBM model is mapped into a mesh of n × n RBM cores.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Asynchronous accumulation of different partial summations</a:t>
            </a:r>
            <a:r>
              <a:rPr lang="en-US" altLang="zh-CN" sz="2000" b="1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Sparse connection in RBM core.</a:t>
            </a:r>
          </a:p>
        </p:txBody>
      </p:sp>
    </p:spTree>
    <p:extLst>
      <p:ext uri="{BB962C8B-B14F-4D97-AF65-F5344CB8AC3E}">
        <p14:creationId xmlns:p14="http://schemas.microsoft.com/office/powerpoint/2010/main" val="2144850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589</Words>
  <Application>Microsoft Office PowerPoint</Application>
  <PresentationFormat>宽屏</PresentationFormat>
  <Paragraphs>105</Paragraphs>
  <Slides>20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굴림</vt:lpstr>
      <vt:lpstr>맑은 고딕</vt:lpstr>
      <vt:lpstr>ＭＳ Ｐゴシック</vt:lpstr>
      <vt:lpstr>新細明體</vt:lpstr>
      <vt:lpstr>Arial</vt:lpstr>
      <vt:lpstr>Times New Roman</vt:lpstr>
      <vt:lpstr>Wingdings</vt:lpstr>
      <vt:lpstr>Default Design</vt:lpstr>
      <vt:lpstr>Visio</vt:lpstr>
      <vt:lpstr>An Energy-efficient Multi-core Restricted Boltzmann Machine Processor with On-chip Bio-plausible Learning and Reconfigurable Sparsity</vt:lpstr>
      <vt:lpstr>Outline</vt:lpstr>
      <vt:lpstr>Background (1/2)</vt:lpstr>
      <vt:lpstr>Background (2/2)</vt:lpstr>
      <vt:lpstr>Previous RBM Processor (1/2)</vt:lpstr>
      <vt:lpstr>Previous RBM Processor (2/2)</vt:lpstr>
      <vt:lpstr>PowerPoint 演示文稿</vt:lpstr>
      <vt:lpstr>Proposed RBM Processor (1/7)</vt:lpstr>
      <vt:lpstr>Proposed RBM Processor (2/7)</vt:lpstr>
      <vt:lpstr>Non-linearity of pull-down DR</vt:lpstr>
      <vt:lpstr>Effect of non-linearity of pull-down DR</vt:lpstr>
      <vt:lpstr>All-synthesizable 2-tap FFE</vt:lpstr>
      <vt:lpstr>DLL for 1T delay generation </vt:lpstr>
      <vt:lpstr>Proposed 2-tap FFE driver with 2-to-1 serializer</vt:lpstr>
      <vt:lpstr>Final proposed all-synthesizable voltage-mode TX</vt:lpstr>
      <vt:lpstr>Chip photo and layout</vt:lpstr>
      <vt:lpstr>Measurement setup</vt:lpstr>
      <vt:lpstr>Measured eye-diagram (6Gbps)</vt:lpstr>
      <vt:lpstr>Performance summary</vt:lpstr>
      <vt:lpstr>Conclusion</vt:lpstr>
    </vt:vector>
  </TitlesOfParts>
  <Company>A-SSCC 2005 TPC chair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preparation</dc:title>
  <dc:creator>Takayasu Sakurai</dc:creator>
  <cp:lastModifiedBy>吴 加隽</cp:lastModifiedBy>
  <cp:revision>696</cp:revision>
  <cp:lastPrinted>2000-02-16T19:06:58Z</cp:lastPrinted>
  <dcterms:created xsi:type="dcterms:W3CDTF">1999-04-05T18:00:54Z</dcterms:created>
  <dcterms:modified xsi:type="dcterms:W3CDTF">2020-09-24T13:22:13Z</dcterms:modified>
</cp:coreProperties>
</file>