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2" r:id="rId3"/>
    <p:sldId id="273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DF05C3-F6D9-498A-A4D6-B15C2BA4E13E}">
  <a:tblStyle styleId="{2ADF05C3-F6D9-498A-A4D6-B15C2BA4E1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6691B8-380A-44D3-A54D-80E0252CB0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DD9A1-1769-4059-99C3-626B595F7B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69554-0319-46E7-8996-FC19A92B166E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B98C7-61B0-4FE5-9BC3-BD5DCC0ED2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17945-739F-4479-BAA0-ED4AF0C1D4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95E00-6079-4EE0-9208-CFD421481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3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e44147b21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e44147b21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e44147b21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e44147b21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1714fb471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1714fb471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e44147b21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e44147b21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e44147b21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e44147b21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e44147b21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e44147b21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e44147b21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e44147b21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1714fb4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1714fb4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1714fb47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1714fb471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0441951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655D7-090C-4E44-9C36-4E3F0F7E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00953"/>
            <a:ext cx="7886700" cy="3597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290181-D911-4068-8459-463035D2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128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714658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BF59294-1D37-455E-8FF8-937B06F69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66" y="4617147"/>
            <a:ext cx="2678572" cy="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1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CFB87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utomatetheboringstuff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BAIM 3220: Intro to Python Programming</a:t>
            </a:r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Course Outline and Expectations</a:t>
            </a:r>
          </a:p>
          <a:p>
            <a:pPr lvl="0"/>
            <a:r>
              <a:rPr lang="en-US" dirty="0"/>
              <a:t>Stephen Taylor</a:t>
            </a:r>
          </a:p>
          <a:p>
            <a:pPr lvl="0"/>
            <a:r>
              <a:rPr lang="en-US" dirty="0"/>
              <a:t>Spring 2022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>
            <a:spLocks noGrp="1"/>
          </p:cNvSpPr>
          <p:nvPr>
            <p:ph idx="1"/>
          </p:nvPr>
        </p:nvSpPr>
        <p:spPr>
          <a:xfrm>
            <a:off x="628650" y="1004252"/>
            <a:ext cx="7886700" cy="3350577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To message/email me</a:t>
            </a:r>
          </a:p>
          <a:p>
            <a:pPr lvl="1"/>
            <a:r>
              <a:rPr lang="en-US" dirty="0"/>
              <a:t>Please use the Canvas messaging tool found on the left margin of Canvas under “Inbox”</a:t>
            </a:r>
          </a:p>
          <a:p>
            <a:pPr lvl="1"/>
            <a:r>
              <a:rPr lang="en-US" dirty="0"/>
              <a:t>This will send me a message in Canvas and email me</a:t>
            </a:r>
          </a:p>
          <a:p>
            <a:pPr lvl="2"/>
            <a:r>
              <a:rPr lang="en-US" dirty="0"/>
              <a:t>I will do my best to respond within 48 hours but not so much on weekends.</a:t>
            </a:r>
          </a:p>
          <a:p>
            <a:pPr lvl="0"/>
            <a:r>
              <a:rPr lang="en-US" dirty="0"/>
              <a:t>My office hours</a:t>
            </a:r>
          </a:p>
          <a:p>
            <a:pPr lvl="1"/>
            <a:r>
              <a:rPr lang="en-US" dirty="0"/>
              <a:t>By appointment via Canvas request, or ad hoc in Slack</a:t>
            </a:r>
          </a:p>
          <a:p>
            <a:pPr lvl="0"/>
            <a:r>
              <a:rPr lang="en-US" strike="sngStrike" dirty="0"/>
              <a:t>Canvas</a:t>
            </a:r>
            <a:r>
              <a:rPr lang="en-US" dirty="0"/>
              <a:t> Slack discussions</a:t>
            </a:r>
          </a:p>
          <a:p>
            <a:pPr lvl="1"/>
            <a:r>
              <a:rPr lang="en-US" dirty="0"/>
              <a:t>Create a question in a channel, respond in a thread, ask the question that other folks are thinking of… answer, help others.</a:t>
            </a:r>
          </a:p>
        </p:txBody>
      </p:sp>
      <p:sp>
        <p:nvSpPr>
          <p:cNvPr id="198" name="Google Shape;198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Course Communication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>
            <a:spLocks noGrp="1"/>
          </p:cNvSpPr>
          <p:nvPr>
            <p:ph idx="1"/>
          </p:nvPr>
        </p:nvSpPr>
        <p:spPr>
          <a:xfrm>
            <a:off x="628650" y="885731"/>
            <a:ext cx="7886700" cy="266136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ym typeface="Arial"/>
              </a:rPr>
              <a:t>You can’t make up in-class points regardless of reason. </a:t>
            </a:r>
          </a:p>
          <a:p>
            <a:pPr lvl="0"/>
            <a:r>
              <a:rPr lang="en-US" dirty="0">
                <a:sym typeface="Arial"/>
              </a:rPr>
              <a:t>But… you get 3 in-class assignments dropped. I don’t need to know why you miss an in-class assignment so no need to message me.</a:t>
            </a:r>
          </a:p>
          <a:p>
            <a:pPr lvl="0"/>
            <a:r>
              <a:rPr lang="en-US" dirty="0">
                <a:sym typeface="Arial"/>
              </a:rPr>
              <a:t>Be wise with classes you choose to miss because we can’t predict when a true emergency comes up in our lives</a:t>
            </a:r>
          </a:p>
          <a:p>
            <a:pPr lvl="0"/>
            <a:r>
              <a:rPr lang="en-US" dirty="0">
                <a:sym typeface="Arial"/>
              </a:rPr>
              <a:t>Missing a Quiz or an Exam must be pre-approved by the third week of class or fall under an excused absence  </a:t>
            </a:r>
          </a:p>
          <a:p>
            <a:pPr lvl="0"/>
            <a:endParaRPr lang="en-US" dirty="0"/>
          </a:p>
        </p:txBody>
      </p:sp>
      <p:sp>
        <p:nvSpPr>
          <p:cNvPr id="204" name="Google Shape;204;p30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Missing Class</a:t>
            </a:r>
          </a:p>
        </p:txBody>
      </p:sp>
      <p:sp>
        <p:nvSpPr>
          <p:cNvPr id="206" name="Google Shape;206;p30"/>
          <p:cNvSpPr txBox="1"/>
          <p:nvPr/>
        </p:nvSpPr>
        <p:spPr>
          <a:xfrm>
            <a:off x="3321844" y="3646170"/>
            <a:ext cx="5193506" cy="136017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N.B., See syllabus for excused absence policy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(must be in writing via Canvas email; please email me within the first three weeks of class if you know you need this) as well as other University Policies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idx="1"/>
          </p:nvPr>
        </p:nvSpPr>
        <p:spPr>
          <a:xfrm>
            <a:off x="628650" y="891540"/>
            <a:ext cx="7886700" cy="357759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Read textbook chapters</a:t>
            </a:r>
          </a:p>
          <a:p>
            <a:pPr lvl="0"/>
            <a:r>
              <a:rPr lang="en-US" dirty="0"/>
              <a:t>Type in sample code from textbook</a:t>
            </a:r>
          </a:p>
          <a:p>
            <a:pPr lvl="0"/>
            <a:r>
              <a:rPr lang="en-US" dirty="0"/>
              <a:t>Attend class and complete in-class activities</a:t>
            </a:r>
          </a:p>
          <a:p>
            <a:pPr lvl="0"/>
            <a:r>
              <a:rPr lang="en-US" dirty="0"/>
              <a:t>Work the practice &amp; type-along problems… and then again!</a:t>
            </a:r>
          </a:p>
          <a:p>
            <a:pPr lvl="0"/>
            <a:r>
              <a:rPr lang="en-US" dirty="0"/>
              <a:t>Look up real-world examples and try to apply your Python knowledge to solve</a:t>
            </a:r>
          </a:p>
          <a:p>
            <a:pPr lvl="0"/>
            <a:r>
              <a:rPr lang="en-US" dirty="0"/>
              <a:t>Practice looking things up on the internet</a:t>
            </a:r>
          </a:p>
          <a:p>
            <a:pPr lvl="1"/>
            <a:r>
              <a:rPr lang="en-US" dirty="0" err="1"/>
              <a:t>Stackoverflow</a:t>
            </a:r>
            <a:r>
              <a:rPr lang="en-US" dirty="0"/>
              <a:t>, Github, and other places will have answers you may – should! – use snippets from these in your own code… with proper attribution of course.</a:t>
            </a:r>
          </a:p>
        </p:txBody>
      </p:sp>
      <p:sp>
        <p:nvSpPr>
          <p:cNvPr id="217" name="Google Shape;217;p32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16902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How to Succeed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713B3E-7464-4D7F-A301-0E1ADE152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00953"/>
            <a:ext cx="7886700" cy="35970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Profession</a:t>
            </a:r>
          </a:p>
          <a:p>
            <a:pPr lvl="1"/>
            <a:r>
              <a:rPr lang="en-US" dirty="0"/>
              <a:t>Software Engineering Team Manager</a:t>
            </a:r>
          </a:p>
          <a:p>
            <a:pPr lvl="1"/>
            <a:r>
              <a:rPr lang="en-US" dirty="0"/>
              <a:t>CU Anschutz, Center for Health AI</a:t>
            </a:r>
          </a:p>
          <a:p>
            <a:r>
              <a:rPr lang="en-US" dirty="0"/>
              <a:t>Education</a:t>
            </a:r>
          </a:p>
          <a:p>
            <a:pPr lvl="1"/>
            <a:r>
              <a:rPr lang="en-US" dirty="0"/>
              <a:t>MBA, CU, Executive Programs</a:t>
            </a:r>
          </a:p>
          <a:p>
            <a:pPr lvl="1"/>
            <a:r>
              <a:rPr lang="en-US" dirty="0"/>
              <a:t>BS, Metro State College Denver, Theoretical Mathematics</a:t>
            </a:r>
          </a:p>
          <a:p>
            <a:pPr lvl="1"/>
            <a:r>
              <a:rPr lang="en-US" dirty="0"/>
              <a:t>Graduate studies: neural networks, expert systems, computer science</a:t>
            </a:r>
          </a:p>
          <a:p>
            <a:r>
              <a:rPr lang="en-US" dirty="0"/>
              <a:t>Business</a:t>
            </a:r>
          </a:p>
          <a:p>
            <a:pPr lvl="1"/>
            <a:r>
              <a:rPr lang="en-US" dirty="0"/>
              <a:t>A professional programmer for almost four decades with experience in everything from industrial robotics to theme park ride control systems</a:t>
            </a:r>
          </a:p>
          <a:p>
            <a:pPr lvl="1"/>
            <a:r>
              <a:rPr lang="en-US" dirty="0"/>
              <a:t>I’ve owned businesses, and worked for companies such as Intel, Los Alamos National Laboratories, Universal Studio Japan, Denver International Airport, and University of Colorado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B5B290-3EC0-4933-A4BF-CC9B0B086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12809"/>
          </a:xfrm>
        </p:spPr>
        <p:txBody>
          <a:bodyPr/>
          <a:lstStyle/>
          <a:p>
            <a:r>
              <a:rPr lang="en-US" dirty="0"/>
              <a:t>Who am I?</a:t>
            </a:r>
          </a:p>
        </p:txBody>
      </p:sp>
    </p:spTree>
    <p:extLst>
      <p:ext uri="{BB962C8B-B14F-4D97-AF65-F5344CB8AC3E}">
        <p14:creationId xmlns:p14="http://schemas.microsoft.com/office/powerpoint/2010/main" val="22905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2A1FB0-C3A8-4CE9-9D55-7C2E6338A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7280"/>
            <a:ext cx="7886700" cy="2933299"/>
          </a:xfrm>
        </p:spPr>
        <p:txBody>
          <a:bodyPr>
            <a:normAutofit fontScale="92500" lnSpcReduction="10000"/>
          </a:bodyPr>
          <a:lstStyle/>
          <a:p>
            <a:pPr marL="342900" indent="-269240">
              <a:spcBef>
                <a:spcPts val="592"/>
              </a:spcBef>
              <a:buClr>
                <a:srgbClr val="000000"/>
              </a:buClr>
              <a:buSzPts val="1800"/>
            </a:pPr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</a:t>
            </a:r>
          </a:p>
          <a:p>
            <a:pPr marL="685800" lvl="1" indent="-269240">
              <a:spcBef>
                <a:spcPts val="592"/>
              </a:spcBef>
              <a:buClr>
                <a:srgbClr val="000000"/>
              </a:buClr>
              <a:buSzPts val="1800"/>
            </a:pPr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Book: Automate the Boring Stuff with Python (</a:t>
            </a:r>
            <a:r>
              <a:rPr lang="en-US" sz="19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Sweigart</a:t>
            </a:r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2015)</a:t>
            </a:r>
          </a:p>
          <a:p>
            <a:pPr marL="1028700" lvl="2" indent="-269240">
              <a:spcBef>
                <a:spcPts val="592"/>
              </a:spcBef>
              <a:buClr>
                <a:srgbClr val="000000"/>
              </a:buClr>
              <a:buSzPts val="1800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https://automatetheboringstuff.com/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342900" indent="-269240">
              <a:spcBef>
                <a:spcPts val="592"/>
              </a:spcBef>
              <a:buClr>
                <a:srgbClr val="000000"/>
              </a:buClr>
              <a:buSzPts val="1800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</a:t>
            </a:r>
          </a:p>
          <a:p>
            <a:pPr marL="685800" lvl="1" indent="-269240">
              <a:spcBef>
                <a:spcPts val="592"/>
              </a:spcBef>
              <a:buClr>
                <a:srgbClr val="000000"/>
              </a:buClr>
              <a:buSzPts val="1800"/>
            </a:pPr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Lecture to provide fundamental knowledge, focusing on tools and terminology</a:t>
            </a:r>
          </a:p>
          <a:p>
            <a:pPr marL="342900" indent="-269240">
              <a:spcBef>
                <a:spcPts val="592"/>
              </a:spcBef>
              <a:buClr>
                <a:srgbClr val="000000"/>
              </a:buClr>
              <a:buSzPts val="1800"/>
            </a:pPr>
            <a:r>
              <a:rPr lang="en-US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Workgroups</a:t>
            </a:r>
          </a:p>
          <a:p>
            <a:pPr marL="685800" lvl="1" indent="-269240">
              <a:spcBef>
                <a:spcPts val="592"/>
              </a:spcBef>
              <a:buClr>
                <a:srgbClr val="000000"/>
              </a:buClr>
              <a:buSzPts val="1800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Plan on working in Slack, especially after the first two weeks passes</a:t>
            </a:r>
          </a:p>
          <a:p>
            <a:pPr marL="342900" indent="-269240">
              <a:spcBef>
                <a:spcPts val="592"/>
              </a:spcBef>
              <a:buClr>
                <a:srgbClr val="000000"/>
              </a:buClr>
              <a:buSzPts val="1800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Practice</a:t>
            </a:r>
          </a:p>
          <a:p>
            <a:pPr marL="685800" lvl="1" indent="-269240">
              <a:spcBef>
                <a:spcPts val="592"/>
              </a:spcBef>
              <a:buClr>
                <a:srgbClr val="000000"/>
              </a:buClr>
              <a:buSzPts val="1800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In-class  activities, homework, quizzes, and exams.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B8EE66-BA8E-47DA-B1EB-4A01141C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– The Big Plan</a:t>
            </a:r>
          </a:p>
        </p:txBody>
      </p:sp>
    </p:spTree>
    <p:extLst>
      <p:ext uri="{BB962C8B-B14F-4D97-AF65-F5344CB8AC3E}">
        <p14:creationId xmlns:p14="http://schemas.microsoft.com/office/powerpoint/2010/main" val="37516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idx="1"/>
          </p:nvPr>
        </p:nvSpPr>
        <p:spPr>
          <a:xfrm>
            <a:off x="628650" y="971550"/>
            <a:ext cx="7886700" cy="2971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Daily Activities and Estimated Time</a:t>
            </a: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 Class: Watch videos, complete type-along, and read 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(10-15 min) Warm-Up Exercises &amp; Attendance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(30-60 min) Lecture, Type Along, Q&amp;A, In-class activities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In-Class Exercises: must be in class to receive points (Zoom counts as “in-class” if that’s an option)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days less lecture more working on exercises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Either format, aiming to include “async” video content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(5 min) Wrap-up: questions, reading &amp; homework assignment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Class Structure (Flexibility Built-in!)	</a:t>
            </a:r>
            <a:endParaRPr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3996CFA8-4786-427F-8A30-8AC9FB6D82ED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 kern="1200">
                <a:solidFill>
                  <a:schemeClr val="dk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idx="1"/>
          </p:nvPr>
        </p:nvSpPr>
        <p:spPr>
          <a:xfrm>
            <a:off x="628650" y="1357313"/>
            <a:ext cx="7886700" cy="3140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We must keep social distance (&gt;6 feet) and masks on at all times in the classroom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If Zoom:</a:t>
            </a:r>
          </a:p>
          <a:p>
            <a:pPr marL="800100" lvl="1" indent="-311150">
              <a:spcBef>
                <a:spcPts val="0"/>
              </a:spcBef>
              <a:buSzPts val="1300"/>
              <a:buChar char="●"/>
            </a:pPr>
            <a:r>
              <a:rPr lang="en" dirty="0"/>
              <a:t>Students not in-person must be on Zoom at the regularly scheduled course times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We will do in class activities during the course time and if you are not in-person nor on Zoom you cannot receive points for these activities</a:t>
            </a:r>
            <a:endParaRPr dirty="0"/>
          </a:p>
        </p:txBody>
      </p:sp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Live Classes: In-Person!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25576-DEA3-49FF-86DA-7F7688220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314699"/>
            <a:ext cx="7886700" cy="9941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Final is comprehensive and cumulative</a:t>
            </a:r>
          </a:p>
          <a:p>
            <a:r>
              <a:rPr lang="en-US" dirty="0"/>
              <a:t>I cannot round the class average down, but I reserve the right to round </a:t>
            </a:r>
            <a:r>
              <a:rPr lang="en-US" i="1" dirty="0"/>
              <a:t>up</a:t>
            </a:r>
            <a:r>
              <a:rPr lang="en-US" dirty="0"/>
              <a:t> before posting final grades.</a:t>
            </a:r>
          </a:p>
        </p:txBody>
      </p:sp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	 </a:t>
            </a:r>
            <a:endParaRPr/>
          </a:p>
        </p:txBody>
      </p:sp>
      <p:graphicFrame>
        <p:nvGraphicFramePr>
          <p:cNvPr id="175" name="Google Shape;175;p25"/>
          <p:cNvGraphicFramePr/>
          <p:nvPr>
            <p:extLst>
              <p:ext uri="{D42A27DB-BD31-4B8C-83A1-F6EECF244321}">
                <p14:modId xmlns:p14="http://schemas.microsoft.com/office/powerpoint/2010/main" val="4081920674"/>
              </p:ext>
            </p:extLst>
          </p:nvPr>
        </p:nvGraphicFramePr>
        <p:xfrm>
          <a:off x="3112940" y="860494"/>
          <a:ext cx="5551000" cy="1991774"/>
        </p:xfrm>
        <a:graphic>
          <a:graphicData uri="http://schemas.openxmlformats.org/drawingml/2006/table">
            <a:tbl>
              <a:tblPr>
                <a:noFill/>
                <a:tableStyleId>{2ADF05C3-F6D9-498A-A4D6-B15C2BA4E13E}</a:tableStyleId>
              </a:tblPr>
              <a:tblGrid>
                <a:gridCol w="392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4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Assessment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Course Weight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Participation: Attendance &amp; Practice Exercises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5%</a:t>
                      </a:r>
                      <a:endParaRPr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Quizzes - almost every week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40%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Midterm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Final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30%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>
            <a:spLocks noGrp="1"/>
          </p:cNvSpPr>
          <p:nvPr>
            <p:ph idx="1"/>
          </p:nvPr>
        </p:nvSpPr>
        <p:spPr>
          <a:xfrm>
            <a:off x="628650" y="900953"/>
            <a:ext cx="7886700" cy="3597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/>
              <a:t>Warm-ups</a:t>
            </a:r>
          </a:p>
          <a:p>
            <a:pPr lvl="1"/>
            <a:r>
              <a:rPr lang="en-US" sz="1400" dirty="0"/>
              <a:t>Start of each class. Reinforces prior topic(s) but may include some new material</a:t>
            </a:r>
          </a:p>
          <a:p>
            <a:pPr lvl="1"/>
            <a:r>
              <a:rPr lang="en-US" sz="1400" dirty="0"/>
              <a:t>Also serves as evidence for participation</a:t>
            </a:r>
          </a:p>
          <a:p>
            <a:pPr lvl="0"/>
            <a:r>
              <a:rPr lang="en-US" sz="1800" dirty="0"/>
              <a:t>In-class exercises </a:t>
            </a:r>
          </a:p>
          <a:p>
            <a:pPr lvl="1"/>
            <a:r>
              <a:rPr lang="en-US" sz="1400" dirty="0"/>
              <a:t>Can’t be made up if you miss class</a:t>
            </a:r>
          </a:p>
          <a:p>
            <a:pPr lvl="1"/>
            <a:r>
              <a:rPr lang="en-US" sz="1400" dirty="0"/>
              <a:t>Another way to show your participation</a:t>
            </a:r>
          </a:p>
          <a:p>
            <a:pPr lvl="0"/>
            <a:r>
              <a:rPr lang="en-US" sz="1800" dirty="0"/>
              <a:t>Homework</a:t>
            </a:r>
          </a:p>
          <a:p>
            <a:pPr lvl="1"/>
            <a:r>
              <a:rPr lang="en-US" sz="1400" dirty="0"/>
              <a:t>Graded for completion only</a:t>
            </a:r>
          </a:p>
          <a:p>
            <a:pPr lvl="1"/>
            <a:r>
              <a:rPr lang="en-US" sz="1400" dirty="0"/>
              <a:t>Solutions will be posted after due date so it is your responsibility to check your work</a:t>
            </a:r>
          </a:p>
          <a:p>
            <a:pPr lvl="0"/>
            <a:r>
              <a:rPr lang="en-US" sz="1800" dirty="0"/>
              <a:t>Note: up to three total practice exercises will be dropped. If you miss a class and the in-class exercise for that day, that counts as one of your dropped practice exercises. </a:t>
            </a:r>
          </a:p>
        </p:txBody>
      </p:sp>
      <p:sp>
        <p:nvSpPr>
          <p:cNvPr id="180" name="Google Shape;180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512809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Practice Exercises	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idx="1"/>
          </p:nvPr>
        </p:nvSpPr>
        <p:spPr>
          <a:xfrm>
            <a:off x="628650" y="980599"/>
            <a:ext cx="7886700" cy="266136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Almost Every Week and Comprehensive to date</a:t>
            </a:r>
          </a:p>
          <a:p>
            <a:pPr lvl="0"/>
            <a:r>
              <a:rPr lang="en-US" dirty="0"/>
              <a:t>Designed for 30-75 minutes depending on material </a:t>
            </a:r>
          </a:p>
          <a:p>
            <a:pPr lvl="0"/>
            <a:r>
              <a:rPr lang="en-US" dirty="0"/>
              <a:t>Open-resources (incl. Internet, but no humans)</a:t>
            </a:r>
          </a:p>
          <a:p>
            <a:pPr lvl="1"/>
            <a:r>
              <a:rPr lang="en-US" dirty="0"/>
              <a:t>Cite your work!</a:t>
            </a:r>
          </a:p>
          <a:p>
            <a:pPr lvl="0"/>
            <a:r>
              <a:rPr lang="en-US" dirty="0"/>
              <a:t>Conceptual Knowledge: Multiple Choice, True/False</a:t>
            </a:r>
          </a:p>
          <a:p>
            <a:pPr lvl="0"/>
            <a:r>
              <a:rPr lang="en-US" dirty="0"/>
              <a:t>Fill in the blank code snips</a:t>
            </a:r>
          </a:p>
          <a:p>
            <a:pPr lvl="0"/>
            <a:r>
              <a:rPr lang="en-US" dirty="0"/>
              <a:t>Hands-on Exercises: Write code in Jupyter and submit .ipynb files on Canvas</a:t>
            </a:r>
          </a:p>
        </p:txBody>
      </p:sp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Quizzes (40% of final grade)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C6870E-AAB4-4029-8DA0-9E09F3CE70A5}"/>
              </a:ext>
            </a:extLst>
          </p:cNvPr>
          <p:cNvSpPr txBox="1"/>
          <p:nvPr/>
        </p:nvSpPr>
        <p:spPr>
          <a:xfrm>
            <a:off x="3600450" y="3680698"/>
            <a:ext cx="4914900" cy="120032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i="1" dirty="0"/>
              <a:t>Research has shown that frequent, lower stakes, quizzes in courses have helped students stay on top of material, retain the material longer, and achieve higher final exam scores.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>
            <a:spLocks noGrp="1"/>
          </p:cNvSpPr>
          <p:nvPr>
            <p:ph idx="1"/>
          </p:nvPr>
        </p:nvSpPr>
        <p:spPr>
          <a:xfrm>
            <a:off x="628650" y="1369219"/>
            <a:ext cx="7886700" cy="266136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Comprehensive</a:t>
            </a:r>
          </a:p>
          <a:p>
            <a:pPr lvl="0"/>
            <a:r>
              <a:rPr lang="en-US" dirty="0"/>
              <a:t>Open Resources (incl. Internet but no humans)</a:t>
            </a:r>
          </a:p>
          <a:p>
            <a:pPr lvl="0"/>
            <a:r>
              <a:rPr lang="en-US" dirty="0"/>
              <a:t>Conceptual Knowledge: Multiple Choice, True/False questions</a:t>
            </a:r>
          </a:p>
          <a:p>
            <a:pPr lvl="0"/>
            <a:r>
              <a:rPr lang="en-US" dirty="0"/>
              <a:t>Fill in the blank code</a:t>
            </a:r>
          </a:p>
          <a:p>
            <a:pPr lvl="0"/>
            <a:r>
              <a:rPr lang="en-US" dirty="0"/>
              <a:t>Hands-on Exercises: Write code in Jupyter and submit ipynb files on Canvas</a:t>
            </a:r>
          </a:p>
        </p:txBody>
      </p:sp>
      <p:sp>
        <p:nvSpPr>
          <p:cNvPr id="192" name="Google Shape;192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Exams (Midterm (25%) and Final(30%))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eds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F56CE5F-7448-4AEA-BAD7-B7D596094C2F}" vid="{93045740-17AE-4E1C-9D99-C4951B5018F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leeds_powerpoint_template</Template>
  <TotalTime>79</TotalTime>
  <Words>935</Words>
  <Application>Microsoft Office PowerPoint</Application>
  <PresentationFormat>On-screen Show (16:9)</PresentationFormat>
  <Paragraphs>103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leeds_powerpoint_template</vt:lpstr>
      <vt:lpstr>BAIM 3220: Intro to Python Programming</vt:lpstr>
      <vt:lpstr>Who am I?</vt:lpstr>
      <vt:lpstr>Learning – The Big Plan</vt:lpstr>
      <vt:lpstr>Basic Class Structure (Flexibility Built-in!) </vt:lpstr>
      <vt:lpstr>Live Classes: In-Person!</vt:lpstr>
      <vt:lpstr>Evaluation  </vt:lpstr>
      <vt:lpstr>Practice Exercises </vt:lpstr>
      <vt:lpstr>Quizzes (40% of final grade)</vt:lpstr>
      <vt:lpstr>Exams (Midterm (25%) and Final(30%))</vt:lpstr>
      <vt:lpstr>Course Communication</vt:lpstr>
      <vt:lpstr>Missing Class</vt:lpstr>
      <vt:lpstr>How to Succeed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BAIM 3220: Intro to Python Programming</dc:title>
  <cp:lastModifiedBy>Taylor, Stephen</cp:lastModifiedBy>
  <cp:revision>56</cp:revision>
  <dcterms:modified xsi:type="dcterms:W3CDTF">2022-01-06T17:48:40Z</dcterms:modified>
</cp:coreProperties>
</file>