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9E252-3F08-4225-B47E-63BDE5576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88A32-3D08-4D23-9258-9547BB18DA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63AF6-3D8C-4266-BF66-536722157D72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ABA8A-BFE5-42B4-8226-9915C6CA07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DACC0-5692-4C8D-99E0-725EEF3D4D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7D06-AF0B-4AB1-8D4E-D27E57BC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55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15422e8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15422e8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715422e8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715422e8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15422e8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15422e8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715422e8e_3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715422e8e_3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314eb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314eb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9314ebe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9314ebe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9314ebe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9314ebe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9314ebe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9314ebef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9099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5D7-090C-4E44-9C36-4E3F0F7E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66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90181-D911-4068-8459-463035D2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46323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5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F59294-1D37-455E-8FF8-937B06F69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66" y="4617147"/>
            <a:ext cx="267857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FB8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BAIM 3220: Introduction to Python Programming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D24378-239D-4ADD-ABEE-9D68F8D66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Introducing Python</a:t>
            </a:r>
          </a:p>
          <a:p>
            <a:pPr lvl="0"/>
            <a:r>
              <a:rPr lang="en-US" dirty="0"/>
              <a:t>Stephen Taylor</a:t>
            </a:r>
          </a:p>
          <a:p>
            <a:pPr lvl="0"/>
            <a:r>
              <a:rPr lang="en-US" dirty="0"/>
              <a:t>Spring 2022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IDEs and notebooks are highly dependent on personal choice</a:t>
            </a:r>
          </a:p>
          <a:p>
            <a:pPr lvl="0"/>
            <a:r>
              <a:rPr lang="en-US" dirty="0"/>
              <a:t>In this class we will use Jupyter notebooks but as you progress in your career you may find another environment you prefer</a:t>
            </a:r>
          </a:p>
          <a:p>
            <a:pPr lvl="0"/>
            <a:r>
              <a:rPr lang="en-US" dirty="0"/>
              <a:t>Use virtual environments</a:t>
            </a:r>
          </a:p>
          <a:p>
            <a:pPr lvl="0"/>
            <a:r>
              <a:rPr lang="en-US" dirty="0"/>
              <a:t>Use an IDE or editor you like, but the code must be an “</a:t>
            </a:r>
            <a:r>
              <a:rPr lang="en-US" dirty="0" err="1"/>
              <a:t>ipynb</a:t>
            </a:r>
            <a:r>
              <a:rPr lang="en-US" dirty="0"/>
              <a:t>” file and run </a:t>
            </a:r>
            <a:r>
              <a:rPr lang="en-US"/>
              <a:t>cleanly without error.</a:t>
            </a:r>
            <a:endParaRPr lang="en-US" dirty="0"/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Final Note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Intro to Python: Background	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Developed by Guido Van Rossum in 1991</a:t>
            </a:r>
          </a:p>
          <a:p>
            <a:pPr lvl="0"/>
            <a:r>
              <a:rPr lang="en-US" dirty="0"/>
              <a:t>Name inspired by Monty Python’s Flying Circus</a:t>
            </a:r>
          </a:p>
          <a:p>
            <a:pPr lvl="0"/>
            <a:r>
              <a:rPr lang="en-US" dirty="0"/>
              <a:t>Quickly becoming one of the most popular programming languages in the world</a:t>
            </a:r>
          </a:p>
          <a:p>
            <a:pPr lvl="0"/>
            <a:r>
              <a:rPr lang="en-US" dirty="0"/>
              <a:t>A growing number of data scientist and data analytics job postings are listing Python as a required or a preferred skill</a:t>
            </a:r>
          </a:p>
          <a:p>
            <a:pPr lvl="0"/>
            <a:r>
              <a:rPr lang="en-US" dirty="0"/>
              <a:t>Python 2 “died” January 1, 2020. It’s all Python 3 now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Python has many advantages</a:t>
            </a:r>
          </a:p>
          <a:p>
            <a:pPr lvl="1"/>
            <a:r>
              <a:rPr lang="en-US" dirty="0"/>
              <a:t>Developers can learn it quickly</a:t>
            </a:r>
          </a:p>
          <a:p>
            <a:pPr lvl="1"/>
            <a:r>
              <a:rPr lang="en-US" dirty="0"/>
              <a:t>Syntax is easier to read</a:t>
            </a:r>
          </a:p>
          <a:p>
            <a:pPr lvl="1"/>
            <a:r>
              <a:rPr lang="en-US" dirty="0"/>
              <a:t>Typically involves less code (than other languages such as Java, C++, etc)</a:t>
            </a:r>
          </a:p>
          <a:p>
            <a:pPr lvl="1"/>
            <a:r>
              <a:rPr lang="en-US" dirty="0"/>
              <a:t>Utilized by nearly every major technology company (Google, Microsoft, etc)</a:t>
            </a:r>
          </a:p>
          <a:p>
            <a:pPr lvl="1"/>
            <a:r>
              <a:rPr lang="en-US" dirty="0"/>
              <a:t>Huge amount of additional open-source libraries to expand Python’s use and capability</a:t>
            </a: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Python Background info: Why so popular?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idx="1"/>
          </p:nvPr>
        </p:nvSpPr>
        <p:spPr>
          <a:xfrm>
            <a:off x="628650" y="835819"/>
            <a:ext cx="7886700" cy="31947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In this course we are going to use Anaconda </a:t>
            </a:r>
          </a:p>
          <a:p>
            <a:pPr lvl="0"/>
            <a:r>
              <a:rPr lang="en-US" sz="1800" dirty="0"/>
              <a:t>Anaconda is free and has other useful libraries such as Jupyter and R Studio</a:t>
            </a:r>
          </a:p>
          <a:p>
            <a:pPr lvl="1"/>
            <a:r>
              <a:rPr lang="en-US" sz="1400" dirty="0"/>
              <a:t>Easily installed on PC, Mac, Linux</a:t>
            </a:r>
          </a:p>
          <a:p>
            <a:pPr lvl="0"/>
            <a:r>
              <a:rPr lang="en-US" sz="1800" dirty="0"/>
              <a:t>Will we use the Jupyter notebook to write and share our Python scripts</a:t>
            </a:r>
          </a:p>
          <a:p>
            <a:pPr lvl="0"/>
            <a:r>
              <a:rPr lang="en-US" sz="1800" dirty="0"/>
              <a:t>To install Anaconda</a:t>
            </a:r>
          </a:p>
          <a:p>
            <a:pPr lvl="1"/>
            <a:r>
              <a:rPr lang="en-US" sz="1400" dirty="0">
                <a:hlinkClick r:id="rId3"/>
              </a:rPr>
              <a:t>www.anaconda.com/downloads</a:t>
            </a:r>
            <a:endParaRPr lang="en-US" sz="1400" dirty="0"/>
          </a:p>
          <a:p>
            <a:pPr lvl="1"/>
            <a:r>
              <a:rPr lang="en-US" sz="1400" dirty="0"/>
              <a:t>Install Python 3.x version</a:t>
            </a:r>
          </a:p>
          <a:p>
            <a:pPr lvl="1"/>
            <a:r>
              <a:rPr lang="en-US" sz="1400" dirty="0"/>
              <a:t>Click through for your OS</a:t>
            </a:r>
          </a:p>
          <a:p>
            <a:pPr lvl="1"/>
            <a:r>
              <a:rPr lang="en-US" sz="1400" dirty="0"/>
              <a:t>Download the installer</a:t>
            </a:r>
          </a:p>
          <a:p>
            <a:pPr lvl="1"/>
            <a:r>
              <a:rPr lang="en-US" sz="1400" dirty="0"/>
              <a:t>Open installer and click through </a:t>
            </a:r>
          </a:p>
        </p:txBody>
      </p:sp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Installing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Text Editors</a:t>
            </a:r>
          </a:p>
          <a:p>
            <a:pPr lvl="0"/>
            <a:r>
              <a:rPr lang="en-US" dirty="0"/>
              <a:t>Full Interactive Development Environments (IDEs) </a:t>
            </a:r>
          </a:p>
          <a:p>
            <a:pPr lvl="0"/>
            <a:r>
              <a:rPr lang="en-US" dirty="0"/>
              <a:t>Notebook Environments </a:t>
            </a:r>
          </a:p>
        </p:txBody>
      </p:sp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3 main ways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idx="1"/>
          </p:nvPr>
        </p:nvSpPr>
        <p:spPr>
          <a:xfrm>
            <a:off x="628650" y="921657"/>
            <a:ext cx="7886700" cy="310892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General editors for any text file</a:t>
            </a:r>
          </a:p>
          <a:p>
            <a:pPr lvl="1"/>
            <a:r>
              <a:rPr lang="en-US" dirty="0"/>
              <a:t>Python, Java, HTML, etc</a:t>
            </a:r>
          </a:p>
          <a:p>
            <a:pPr lvl="0"/>
            <a:r>
              <a:rPr lang="en-US" dirty="0"/>
              <a:t>Work with a variety of file types</a:t>
            </a:r>
          </a:p>
          <a:p>
            <a:pPr lvl="0"/>
            <a:r>
              <a:rPr lang="en-US" dirty="0"/>
              <a:t>Can be customized with plugins and add-ons</a:t>
            </a:r>
          </a:p>
          <a:p>
            <a:pPr lvl="0"/>
            <a:r>
              <a:rPr lang="en-US" dirty="0"/>
              <a:t>Most Popular Text Editors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Notepad++</a:t>
            </a:r>
          </a:p>
        </p:txBody>
      </p:sp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Text Editors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idx="1"/>
          </p:nvPr>
        </p:nvSpPr>
        <p:spPr>
          <a:xfrm>
            <a:off x="628650" y="835819"/>
            <a:ext cx="7886700" cy="31947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Development Environments designed specifically for Python</a:t>
            </a:r>
          </a:p>
          <a:p>
            <a:pPr lvl="0"/>
            <a:r>
              <a:rPr lang="en-US" dirty="0"/>
              <a:t>Designed specifically for Python with extra functionality </a:t>
            </a:r>
          </a:p>
          <a:p>
            <a:pPr lvl="0"/>
            <a:r>
              <a:rPr lang="en-US" dirty="0"/>
              <a:t>Unlike text editors, these are larger programs because they come packaged with a lot of other functionality </a:t>
            </a:r>
          </a:p>
          <a:p>
            <a:pPr lvl="0"/>
            <a:r>
              <a:rPr lang="en-US" dirty="0"/>
              <a:t>Most Popular:</a:t>
            </a:r>
          </a:p>
          <a:p>
            <a:pPr lvl="1"/>
            <a:r>
              <a:rPr lang="en-US" dirty="0"/>
              <a:t>PyCharm</a:t>
            </a:r>
          </a:p>
          <a:p>
            <a:pPr lvl="1"/>
            <a:r>
              <a:rPr lang="en-US" dirty="0"/>
              <a:t>Spyder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VSCode</a:t>
            </a:r>
            <a:r>
              <a:rPr lang="en-US" dirty="0"/>
              <a:t> (my preference these days!)</a:t>
            </a:r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Running Python Code: IDEs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idx="1"/>
          </p:nvPr>
        </p:nvSpPr>
        <p:spPr>
          <a:xfrm>
            <a:off x="628650" y="842963"/>
            <a:ext cx="7886700" cy="3187616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/>
              <a:t>Great for Learning</a:t>
            </a:r>
          </a:p>
          <a:p>
            <a:pPr lvl="1"/>
            <a:r>
              <a:rPr lang="en-US" sz="1400" dirty="0"/>
              <a:t>We will be using Jupyter notebook in this course</a:t>
            </a:r>
          </a:p>
          <a:p>
            <a:pPr lvl="0"/>
            <a:r>
              <a:rPr lang="en-US" sz="1800" dirty="0"/>
              <a:t>Easily see input and output as we work</a:t>
            </a:r>
          </a:p>
          <a:p>
            <a:pPr lvl="1"/>
            <a:r>
              <a:rPr lang="en-US" sz="1400" dirty="0"/>
              <a:t>We can see multiple input and output lines</a:t>
            </a:r>
          </a:p>
          <a:p>
            <a:pPr lvl="0"/>
            <a:r>
              <a:rPr lang="en-US" sz="1800" dirty="0"/>
              <a:t>Notebooks use blocks of code called “cells”</a:t>
            </a:r>
          </a:p>
          <a:p>
            <a:pPr lvl="1"/>
            <a:r>
              <a:rPr lang="en-US" sz="1400" dirty="0"/>
              <a:t>Split our code into multiple cells can immediately see output</a:t>
            </a:r>
          </a:p>
          <a:p>
            <a:pPr lvl="1"/>
            <a:r>
              <a:rPr lang="en-US" sz="1400" dirty="0"/>
              <a:t>Instead of writing long scripts we can see our results as we go</a:t>
            </a:r>
          </a:p>
          <a:p>
            <a:pPr lvl="0"/>
            <a:r>
              <a:rPr lang="en-US" sz="1800" dirty="0"/>
              <a:t>Notebooks allow us to include notes, visualizations, videos, and more</a:t>
            </a:r>
          </a:p>
          <a:p>
            <a:pPr lvl="0"/>
            <a:r>
              <a:rPr lang="en-US" sz="1800" dirty="0"/>
              <a:t>Jupyter Notebook</a:t>
            </a:r>
          </a:p>
          <a:p>
            <a:pPr lvl="1"/>
            <a:r>
              <a:rPr lang="en-US" sz="1400" dirty="0"/>
              <a:t>Popular with data science and analytics because we can see our visualizations next to our code input</a:t>
            </a:r>
          </a:p>
        </p:txBody>
      </p:sp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Running Python Code: Notebooks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EDDFF-6CA2-4AEF-AA6E-3BC9B5DE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0590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installation of Anaconda includes a “base” Python environment.</a:t>
            </a:r>
          </a:p>
          <a:p>
            <a:pPr lvl="1"/>
            <a:r>
              <a:rPr lang="en-US" dirty="0"/>
              <a:t>That’s also known as “global”</a:t>
            </a:r>
          </a:p>
          <a:p>
            <a:r>
              <a:rPr lang="en-US" dirty="0"/>
              <a:t>But it will get messy</a:t>
            </a:r>
          </a:p>
          <a:p>
            <a:pPr lvl="1"/>
            <a:r>
              <a:rPr lang="en-US" dirty="0"/>
              <a:t>You will be rewarded for organizing</a:t>
            </a:r>
          </a:p>
          <a:p>
            <a:pPr lvl="1"/>
            <a:r>
              <a:rPr lang="en-US" dirty="0"/>
              <a:t>What happens when the module you first started using breaks your heart (it happens!) and you need to find a new one? It’s possible that dependencies might get crossed up.</a:t>
            </a:r>
          </a:p>
          <a:p>
            <a:r>
              <a:rPr lang="en-US" dirty="0"/>
              <a:t>Use a virtual environment </a:t>
            </a:r>
          </a:p>
          <a:p>
            <a:pPr lvl="1"/>
            <a:r>
              <a:rPr lang="en-US" dirty="0"/>
              <a:t>These are known as “user” environments</a:t>
            </a:r>
          </a:p>
          <a:p>
            <a:pPr lvl="1"/>
            <a:r>
              <a:rPr lang="en-US" dirty="0"/>
              <a:t>just a folder with separate binaries</a:t>
            </a:r>
          </a:p>
          <a:p>
            <a:pPr lvl="1"/>
            <a:r>
              <a:rPr lang="en-US" dirty="0"/>
              <a:t>Ideally you’ll only need a single virtual environment, but better safe than sorry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F1A441-D74D-4070-8A69-6EBE0366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558365087"/>
      </p:ext>
    </p:extLst>
  </p:cSld>
  <p:clrMapOvr>
    <a:masterClrMapping/>
  </p:clrMapOvr>
</p:sld>
</file>

<file path=ppt/theme/theme1.xml><?xml version="1.0" encoding="utf-8"?>
<a:theme xmlns:a="http://schemas.openxmlformats.org/drawingml/2006/main" name="leeds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56CE5F-7448-4AEA-BAD7-B7D596094C2F}" vid="{93045740-17AE-4E1C-9D99-C4951B5018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leeds_powerpoint_template</Template>
  <TotalTime>19</TotalTime>
  <Words>589</Words>
  <Application>Microsoft Office PowerPoint</Application>
  <PresentationFormat>On-screen Show (16:9)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leeds_powerpoint_template</vt:lpstr>
      <vt:lpstr>BAIM 3220: Introduction to Python Programming</vt:lpstr>
      <vt:lpstr>Intro to Python: Background   </vt:lpstr>
      <vt:lpstr>Python Background info: Why so popular? </vt:lpstr>
      <vt:lpstr>Installing Python</vt:lpstr>
      <vt:lpstr>Running Python Code: 3 main ways</vt:lpstr>
      <vt:lpstr>Running Python Code: Text Editors</vt:lpstr>
      <vt:lpstr>Running Python Code: IDEs</vt:lpstr>
      <vt:lpstr>Running Python Code: Notebooks</vt:lpstr>
      <vt:lpstr>Python Virtual Environments</vt:lpstr>
      <vt:lpstr>Running Python Code: Final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BAIM 3220: Introduction to Python</dc:title>
  <cp:lastModifiedBy>Taylor, Stephen</cp:lastModifiedBy>
  <cp:revision>18</cp:revision>
  <dcterms:modified xsi:type="dcterms:W3CDTF">2022-01-06T17:50:44Z</dcterms:modified>
</cp:coreProperties>
</file>