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A30AF-23F2-CA40-E6B2-6A6C53A87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D59B53-4DFE-3BA3-59C0-077C100DC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2725F-DC4E-B854-F81A-08D88E3C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D33FE-0D92-08C4-CA9F-73CEFDA4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5CBF5-84A0-996C-D93C-B57A2CE4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7AF09-CCFB-9B91-35AE-B1126081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8A356-55F1-939E-15D4-165A2E44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05E6A-3739-9D01-0B64-0243895A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BC43-CE86-75A1-EFC7-4391F335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C504-D828-FA53-723C-EB413F09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AE9CAE-F9A3-A478-4A34-793C8653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0CF42-4F72-4AB2-D2A0-87B4D0290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DE869-D26C-D54F-67B3-35C05F4B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A94EB-3755-CA35-157F-AC603B60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9E834-221F-DA20-0FEC-17F889E6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7609-D247-2669-114A-623C0B69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0F7DC-1779-9604-EB3B-8D4ADC11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31817-6CB5-F227-D6DA-A69422B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4350-1E5D-06D0-4D90-EF4BE6C6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4A17B-25A9-969D-53CE-DCE9721F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1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0639-3766-4BCD-CC7A-A64F58E4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850B7-D425-46CD-89A6-51D767E0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1320E-1D04-CDF6-92AA-BD9AB914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46309-66FE-9495-9435-27417C81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1842B-58F2-F4C4-FFBC-339DE543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E9620-6C93-F4BA-5071-7039989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58733-3D82-AC26-D173-D8868E740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21DF7-7C36-08F9-E971-51AE842D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3CE8C-DA5C-115C-7334-B6C301A5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8D330-0146-943D-E07A-4CAAA820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5C6BB-88C5-86A2-4B98-DE38EF12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4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EE155-EE46-F4C3-CE0E-0262E166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E8E94-AA56-1D4A-05D4-BC9C5378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95AFB-6514-86D3-F219-73E96955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470620-E42B-2DB2-33C6-652B9F4ED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ED9C3D-8B73-6812-5741-833FC7EEF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38275-A8F5-1EA8-ECD7-991AB1E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1D79E-4D6F-8A3A-3613-F57215F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6F644A-98EA-8E12-1F19-F8E8334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805AA-07BF-6999-5EF1-18C7DDB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B58651-9E9E-8C25-BE47-E0A79539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A5DBA-CF54-A642-2CF0-B22A81A4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40688-B4F4-44C7-239A-D08B94CC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638B4-34EB-264C-AEA0-9A3A7A49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252339-0833-60E3-BA3B-1AE921C6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0AE0F-0048-7EA6-A8BF-525968E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2704-A0B2-2528-59F1-FCB31DBD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576F1-3399-15C5-6D68-D8F3B887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66BE5-EB64-034D-69DC-02E5ED98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4EF80-4C00-65FA-BF06-839F8B3A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2A5C2-0BAC-3630-C137-18AD9877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8A537-5642-F320-CAA8-E1DA2A14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E4749-4C7E-D38E-0D89-DD81AEEE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E2807F-CEC1-F177-2297-579F41979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D5DA8-C065-A428-7DDF-7AE5F075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25304-4859-9A52-AAAE-EB964E72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D574B-88DE-D6AE-835C-22225B2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3B801-0066-A4E1-F7D6-C302D7A7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15E5A-E919-79E5-E7F7-03250A57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DB976-7FE8-F515-1786-26874B1B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D8268-9CB2-984F-B8C2-2EFBF52F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37E6-D67B-4236-BC0E-2A1FBE15606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3A6D-8151-EFFE-8167-6F8A9AF8A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C268E-46D6-79B2-33E9-742FC6ED3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E213-D5E6-41E6-9EAD-D1E18C8AB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0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0DC3-D5ED-B67B-0990-72A27D9A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“</a:t>
            </a:r>
            <a:r>
              <a:rPr lang="en-US" altLang="zh-CN" dirty="0" err="1"/>
              <a:t>GrabCut</a:t>
            </a:r>
            <a:r>
              <a:rPr lang="en-US" altLang="zh-CN" dirty="0"/>
              <a:t>”— Interactive Foreground Extraction using Iterated Graph Cuts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3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B5FDE-2B78-4C53-E3C7-24F16451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N-link</a:t>
            </a:r>
            <a:r>
              <a:rPr lang="zh-CN" altLang="en-US" dirty="0"/>
              <a:t>的权重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FB7AB-6862-DCB2-43B1-28AAA0E9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GrabCut</a:t>
            </a:r>
            <a:r>
              <a:rPr lang="zh-CN" altLang="en-US" dirty="0"/>
              <a:t>做了一些小改动。因为</a:t>
            </a:r>
            <a:r>
              <a:rPr lang="en-US" altLang="zh-CN" dirty="0" err="1"/>
              <a:t>GrabCut</a:t>
            </a:r>
            <a:r>
              <a:rPr lang="zh-CN" altLang="en-US" dirty="0"/>
              <a:t>处理的是彩色图像，所以衡量像素差是通过</a:t>
            </a:r>
            <a:r>
              <a:rPr lang="en-US" altLang="zh-CN" dirty="0"/>
              <a:t>L2</a:t>
            </a:r>
            <a:r>
              <a:rPr lang="zh-CN" altLang="en-US" dirty="0"/>
              <a:t>范数实现的。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此外，为了适应不同对比度的图像，需要乘以一个</a:t>
            </a:r>
            <a:r>
              <a:rPr lang="en-US" altLang="zh-CN" dirty="0"/>
              <a:t>β</a:t>
            </a:r>
            <a:r>
              <a:rPr lang="zh-CN" altLang="en-US" dirty="0"/>
              <a:t>来对像素之间的差进行调整。这个</a:t>
            </a:r>
            <a:r>
              <a:rPr lang="en-US" altLang="zh-CN" dirty="0"/>
              <a:t>β</a:t>
            </a:r>
            <a:r>
              <a:rPr lang="zh-CN" altLang="en-US" dirty="0"/>
              <a:t>值是在图像全局上计算出来的。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2548DF-17DF-86E4-1914-6B07D45D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13" y="4277447"/>
            <a:ext cx="6107194" cy="22154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A36E9F-FE2B-20C9-D946-E614CC79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13" y="6471308"/>
            <a:ext cx="4444666" cy="2510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F26137-5465-0375-D9E2-CD8F597E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223" y="715265"/>
            <a:ext cx="5837272" cy="7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7E0CB-8DE5-9C65-7641-92D7AEF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791FA-70AB-2152-7DD7-6DC26EC2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7702" cy="4351338"/>
          </a:xfrm>
        </p:spPr>
        <p:txBody>
          <a:bodyPr/>
          <a:lstStyle/>
          <a:p>
            <a:r>
              <a:rPr lang="zh-CN" altLang="en-US" dirty="0"/>
              <a:t>每次迭代，像素的归属（前景</a:t>
            </a:r>
            <a:r>
              <a:rPr lang="en-US" altLang="zh-CN" dirty="0"/>
              <a:t>/</a:t>
            </a:r>
            <a:r>
              <a:rPr lang="zh-CN" altLang="en-US" dirty="0"/>
              <a:t>背景）会发生变动，</a:t>
            </a:r>
            <a:r>
              <a:rPr lang="en-US" altLang="zh-CN" dirty="0"/>
              <a:t>GMM</a:t>
            </a:r>
            <a:r>
              <a:rPr lang="zh-CN" altLang="en-US" dirty="0"/>
              <a:t>需要重新拟合数据。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C31E3B1-45FD-9328-4AD2-AC7AAF7F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55" y="138023"/>
            <a:ext cx="6185260" cy="61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6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90300-6F8D-A8F0-026A-18CD7200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A629-A94F-46F6-D60E-E7506646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1FD1F2-76E9-82FF-C2E5-32FEFC8D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97" y="2444909"/>
            <a:ext cx="5252495" cy="3576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2C4143-1A30-1956-9CB5-FA71901C2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11" y="2444910"/>
            <a:ext cx="5252495" cy="35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93EC5-3D82-D50E-1A09-53D43CB8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GrabCut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1A209-004D-73E4-520E-D94DD04E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Grabcut</a:t>
            </a:r>
            <a:r>
              <a:rPr lang="zh-CN" altLang="en-US" dirty="0"/>
              <a:t>是一种基于图割的交互式分割算法，用户用矩形圈出自己想要分割的前景，</a:t>
            </a:r>
            <a:r>
              <a:rPr lang="en-US" altLang="zh-CN" dirty="0" err="1"/>
              <a:t>grabcut</a:t>
            </a:r>
            <a:r>
              <a:rPr lang="zh-CN" altLang="en-US" dirty="0"/>
              <a:t>会迭代地将其分割出来，并且迭代过程中可以通过用户交互，对不属于前景的分割结果进行修正。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88C7EB-9719-9097-C26C-5E80C402C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29" y="3553814"/>
            <a:ext cx="92202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07A38F8-2E3A-6767-EA60-56AD4AC5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0980"/>
            <a:ext cx="6015998" cy="28416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A70D8F-2A2E-C756-C9C6-6D011FB3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1D86F-7C22-2EEA-5329-33E6DE26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810"/>
            <a:ext cx="10515600" cy="4351338"/>
          </a:xfrm>
        </p:spPr>
        <p:txBody>
          <a:bodyPr/>
          <a:lstStyle/>
          <a:p>
            <a:r>
              <a:rPr lang="zh-CN" altLang="en-US" dirty="0"/>
              <a:t>将整张图片上的每个像素都看作一个节点，相邻像素有边连接。</a:t>
            </a:r>
            <a:endParaRPr lang="en-US" altLang="zh-CN" dirty="0"/>
          </a:p>
          <a:p>
            <a:r>
              <a:rPr lang="zh-CN" altLang="en-US" dirty="0"/>
              <a:t>定义源点</a:t>
            </a:r>
            <a:r>
              <a:rPr lang="en-US" altLang="zh-CN" dirty="0"/>
              <a:t>Source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）和宿点</a:t>
            </a:r>
            <a:r>
              <a:rPr lang="en-US" altLang="zh-CN" dirty="0"/>
              <a:t>Sink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），分别代表前景点和背景点。这两个点与每一个像素结点相连。</a:t>
            </a:r>
            <a:endParaRPr lang="en-US" altLang="zh-CN" dirty="0"/>
          </a:p>
          <a:p>
            <a:r>
              <a:rPr lang="zh-CN" altLang="en-US" dirty="0"/>
              <a:t>我们只需要在这张图上跑一遍最小割，就可以将图分为两个独立的子集。与</a:t>
            </a:r>
            <a:r>
              <a:rPr lang="en-US" altLang="zh-CN" dirty="0"/>
              <a:t>S</a:t>
            </a:r>
            <a:r>
              <a:rPr lang="zh-CN" altLang="en-US" dirty="0"/>
              <a:t>点相连的作为前景，与</a:t>
            </a:r>
            <a:r>
              <a:rPr lang="en-US" altLang="zh-CN" dirty="0"/>
              <a:t>T</a:t>
            </a:r>
            <a:r>
              <a:rPr lang="zh-CN" altLang="en-US" dirty="0"/>
              <a:t>点相连的作为背景。</a:t>
            </a:r>
            <a:endParaRPr lang="en-US" altLang="zh-CN" dirty="0"/>
          </a:p>
          <a:p>
            <a:r>
              <a:rPr lang="zh-CN" altLang="en-US" dirty="0"/>
              <a:t>此外，定义能量函数</a:t>
            </a:r>
            <a:r>
              <a:rPr lang="en-US" altLang="zh-CN" dirty="0"/>
              <a:t>E(A)</a:t>
            </a:r>
            <a:r>
              <a:rPr lang="zh-CN" altLang="en-US" dirty="0"/>
              <a:t>来评判分割结果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393571-F802-B53A-2B7B-28B8FBC2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967" y="4357234"/>
            <a:ext cx="3978833" cy="23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19C55-1841-E194-3BE9-76B95E1C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707A4-41BF-2F3F-846D-80C7AB9A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而在进行最小割算法之前，我们需要为每一条边分配权重。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6216A-6C08-862A-D4A3-46B7D142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8" y="2660801"/>
            <a:ext cx="3358331" cy="28303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73AE3A-A6F6-B57B-71E7-0866C2116EBF}"/>
              </a:ext>
            </a:extLst>
          </p:cNvPr>
          <p:cNvSpPr txBox="1"/>
          <p:nvPr/>
        </p:nvSpPr>
        <p:spPr>
          <a:xfrm>
            <a:off x="4196531" y="2855344"/>
            <a:ext cx="498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{</a:t>
            </a:r>
            <a:r>
              <a:rPr lang="en-US" altLang="zh-CN" dirty="0" err="1"/>
              <a:t>p,q</a:t>
            </a:r>
            <a:r>
              <a:rPr lang="en-US" altLang="zh-CN" dirty="0"/>
              <a:t>}</a:t>
            </a:r>
            <a:r>
              <a:rPr lang="zh-CN" altLang="en-US" dirty="0"/>
              <a:t>边，即像素之间相连的边，我们定义为</a:t>
            </a:r>
            <a:endParaRPr lang="en-US" altLang="zh-CN" dirty="0"/>
          </a:p>
          <a:p>
            <a:r>
              <a:rPr lang="zh-CN" altLang="en-US" dirty="0"/>
              <a:t>以考虑像素强度对分割结果的影响。</a:t>
            </a:r>
            <a:endParaRPr lang="en-US" altLang="zh-CN" dirty="0"/>
          </a:p>
          <a:p>
            <a:r>
              <a:rPr lang="zh-CN" altLang="en-US" dirty="0"/>
              <a:t>两个像素差越大，这条边的权重也就越小，也就更有可能被分割。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7014BB-6E0B-BB32-8A2F-21209ED8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41" y="2781467"/>
            <a:ext cx="2775930" cy="5170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B5E98B1-666F-E5EF-4771-5288DFB6339E}"/>
              </a:ext>
            </a:extLst>
          </p:cNvPr>
          <p:cNvSpPr txBox="1"/>
          <p:nvPr/>
        </p:nvSpPr>
        <p:spPr>
          <a:xfrm>
            <a:off x="4145381" y="4362091"/>
            <a:ext cx="668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{</a:t>
            </a:r>
            <a:r>
              <a:rPr lang="en-US" altLang="zh-CN" dirty="0" err="1"/>
              <a:t>p,S</a:t>
            </a:r>
            <a:r>
              <a:rPr lang="en-US" altLang="zh-CN" dirty="0"/>
              <a:t>}</a:t>
            </a:r>
            <a:r>
              <a:rPr lang="zh-CN" altLang="en-US" dirty="0"/>
              <a:t>边，即像素与前景结点相连的边，我们将权重定义为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Rp(</a:t>
            </a:r>
            <a:r>
              <a:rPr lang="en-US" altLang="zh-CN" dirty="0" err="1"/>
              <a:t>bkg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属于背景概率的负对数，</a:t>
            </a:r>
            <a:r>
              <a:rPr lang="el-GR" altLang="zh-CN" dirty="0"/>
              <a:t>Λ</a:t>
            </a:r>
            <a:r>
              <a:rPr lang="zh-CN" altLang="en-US" dirty="0"/>
              <a:t>为一经验值。</a:t>
            </a:r>
            <a:endParaRPr lang="en-US" altLang="zh-CN" dirty="0"/>
          </a:p>
          <a:p>
            <a:r>
              <a:rPr lang="zh-CN" altLang="en-US" dirty="0"/>
              <a:t>这个概率是通过直方图统计算出来的，等于该像素值在背景直方图中出现的频率。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</a:t>
            </a:r>
            <a:r>
              <a:rPr lang="zh-CN" altLang="en-US" dirty="0"/>
              <a:t>属于背景的概率越大，它与前景结点相连的边权重就越小，就越容易被分割，从而代表它越不可能属于前景。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1B60730-1C35-7D79-4E29-9A4532A1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612" y="4697589"/>
            <a:ext cx="2019353" cy="2939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6010BB-E163-566E-EDA2-4FC59CE62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674" y="4279020"/>
            <a:ext cx="1430599" cy="38469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F2BFF60-8F17-3285-18D1-03939FD9C5A9}"/>
              </a:ext>
            </a:extLst>
          </p:cNvPr>
          <p:cNvSpPr txBox="1"/>
          <p:nvPr/>
        </p:nvSpPr>
        <p:spPr>
          <a:xfrm>
            <a:off x="151210" y="5539036"/>
            <a:ext cx="3811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而当</a:t>
            </a:r>
            <a:r>
              <a:rPr lang="en-US" altLang="zh-CN" dirty="0"/>
              <a:t>p</a:t>
            </a:r>
            <a:r>
              <a:rPr lang="zh-CN" altLang="en-US" dirty="0"/>
              <a:t>本来就是前景时，边权分配为一个极大值，永远不会被分割。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</a:t>
            </a:r>
            <a:r>
              <a:rPr lang="zh-CN" altLang="en-US" dirty="0"/>
              <a:t>本来就是背景时，边权就是</a:t>
            </a:r>
            <a:r>
              <a:rPr lang="en-US" altLang="zh-CN" dirty="0"/>
              <a:t>0</a:t>
            </a:r>
            <a:r>
              <a:rPr lang="zh-CN" altLang="en-US" dirty="0"/>
              <a:t>，一开始就会被分割。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29358E-50C0-E29E-E049-BD7741925DCA}"/>
              </a:ext>
            </a:extLst>
          </p:cNvPr>
          <p:cNvSpPr txBox="1"/>
          <p:nvPr/>
        </p:nvSpPr>
        <p:spPr>
          <a:xfrm>
            <a:off x="4196531" y="2569561"/>
            <a:ext cx="9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N-link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D4CC30-E437-8910-DB3F-19E62C2E43DD}"/>
              </a:ext>
            </a:extLst>
          </p:cNvPr>
          <p:cNvSpPr txBox="1"/>
          <p:nvPr/>
        </p:nvSpPr>
        <p:spPr>
          <a:xfrm>
            <a:off x="4145381" y="4075981"/>
            <a:ext cx="9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T-link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131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4519E-67C5-F41F-0F4E-FC46A65E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83B84-C8CF-85C8-E149-848B42B5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可以证明，按照上文来定义用于分割的边权，与最初定义的能量函数最小化的目标是等价的。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6F20F-51AA-9B04-ED36-57BAA81F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491" y="2317268"/>
            <a:ext cx="3940732" cy="41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A4FF3-25DA-7649-5BBF-01027262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GrabCut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526B1-F7B1-2662-9B0E-A1E1EDE0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GrabCut</a:t>
            </a:r>
            <a:r>
              <a:rPr lang="zh-CN" altLang="en-US" dirty="0"/>
              <a:t>基于</a:t>
            </a:r>
            <a:r>
              <a:rPr lang="en-US" altLang="zh-CN" dirty="0" err="1"/>
              <a:t>GraphCut</a:t>
            </a:r>
            <a:r>
              <a:rPr lang="zh-CN" altLang="en-US" dirty="0"/>
              <a:t>做了如下改进：</a:t>
            </a:r>
            <a:endParaRPr lang="en-US" altLang="zh-CN" dirty="0"/>
          </a:p>
          <a:p>
            <a:r>
              <a:rPr lang="zh-CN" altLang="en-US" dirty="0"/>
              <a:t>为了处理彩色图像，将直方图预测概率变为了</a:t>
            </a:r>
            <a:r>
              <a:rPr lang="en-US" altLang="zh-CN" dirty="0"/>
              <a:t>GMM</a:t>
            </a:r>
            <a:r>
              <a:rPr lang="zh-CN" altLang="en-US" dirty="0"/>
              <a:t>预测概率。</a:t>
            </a:r>
            <a:endParaRPr lang="en-US" altLang="zh-CN" dirty="0"/>
          </a:p>
          <a:p>
            <a:r>
              <a:rPr lang="zh-CN" altLang="en-US" dirty="0"/>
              <a:t>采用迭代逐步更新模型。</a:t>
            </a:r>
            <a:endParaRPr lang="en-US" altLang="zh-CN" dirty="0"/>
          </a:p>
          <a:p>
            <a:r>
              <a:rPr lang="zh-CN" altLang="en-US" dirty="0"/>
              <a:t>通过简易的用户交互进一步校正分割结果。</a:t>
            </a:r>
          </a:p>
        </p:txBody>
      </p:sp>
    </p:spTree>
    <p:extLst>
      <p:ext uri="{BB962C8B-B14F-4D97-AF65-F5344CB8AC3E}">
        <p14:creationId xmlns:p14="http://schemas.microsoft.com/office/powerpoint/2010/main" val="238065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DF48D-EA1F-C1FA-CBCD-803B3C5B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GrabCut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5C7A9-1D90-63C7-BF75-317F8A3E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同样的，</a:t>
            </a:r>
            <a:r>
              <a:rPr lang="en-US" altLang="zh-CN" dirty="0" err="1"/>
              <a:t>GrabCut</a:t>
            </a:r>
            <a:r>
              <a:rPr lang="zh-CN" altLang="en-US" dirty="0"/>
              <a:t>也定义了类似的能量函数，等价于前文中的区域项权值和局部项权值。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6FA15-F52A-5A1C-B6AC-03530933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01" y="3570332"/>
            <a:ext cx="4610221" cy="21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F276A-8566-7EEF-F352-72A1AEC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D25A-829D-6ADF-3089-0FC8930A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GrabCut</a:t>
            </a:r>
            <a:r>
              <a:rPr lang="zh-CN" altLang="en-US" dirty="0"/>
              <a:t>算法中认为每个像素可以归为四个类别：</a:t>
            </a:r>
            <a:endParaRPr lang="en-US" altLang="zh-CN" dirty="0"/>
          </a:p>
          <a:p>
            <a:r>
              <a:rPr lang="zh-CN" altLang="en-US" dirty="0"/>
              <a:t>（确定背景：</a:t>
            </a:r>
            <a:r>
              <a:rPr lang="en-US" altLang="zh-CN" dirty="0"/>
              <a:t>0</a:t>
            </a:r>
            <a:r>
              <a:rPr lang="zh-CN" altLang="en-US" dirty="0"/>
              <a:t>， 确定前景：</a:t>
            </a:r>
            <a:r>
              <a:rPr lang="en-US" altLang="zh-CN" dirty="0"/>
              <a:t>1</a:t>
            </a:r>
            <a:r>
              <a:rPr lang="zh-CN" altLang="en-US" dirty="0"/>
              <a:t>，可能背景：</a:t>
            </a:r>
            <a:r>
              <a:rPr lang="en-US" altLang="zh-CN" dirty="0"/>
              <a:t>2</a:t>
            </a:r>
            <a:r>
              <a:rPr lang="zh-CN" altLang="en-US" dirty="0"/>
              <a:t>，可能前景：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zh-CN" altLang="en-US" dirty="0"/>
              <a:t>所以，用户初始化时，将前景全部纳入一个矩形框内，矩形框以外设置为确定背景，矩形框以内设置为可能前景。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32558-9111-5FB6-466F-62E5AAA7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71" y="3742479"/>
            <a:ext cx="4425226" cy="30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C835-8412-71F5-5FBD-96EF824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T-link</a:t>
            </a:r>
            <a:r>
              <a:rPr lang="zh-CN" altLang="en-US" dirty="0"/>
              <a:t>的权重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82113-AFBE-2D07-0002-67DB91E7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有了用户提供的先验知识后，就分别为前景和背景建立两套</a:t>
            </a:r>
            <a:r>
              <a:rPr lang="en-US" altLang="zh-CN" dirty="0"/>
              <a:t>GMM</a:t>
            </a:r>
            <a:r>
              <a:rPr lang="zh-CN" altLang="en-US" dirty="0"/>
              <a:t>。其中</a:t>
            </a:r>
            <a:r>
              <a:rPr lang="en-US" altLang="zh-CN" dirty="0"/>
              <a:t>GMM</a:t>
            </a:r>
            <a:r>
              <a:rPr lang="zh-CN" altLang="en-US" dirty="0"/>
              <a:t>内部的类别为</a:t>
            </a:r>
            <a:r>
              <a:rPr lang="en-US" altLang="zh-CN" dirty="0"/>
              <a:t>5</a:t>
            </a:r>
            <a:r>
              <a:rPr lang="zh-CN" altLang="en-US" dirty="0"/>
              <a:t>类。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EM</a:t>
            </a:r>
            <a:r>
              <a:rPr lang="zh-CN" altLang="en-US" dirty="0"/>
              <a:t>算法</a:t>
            </a:r>
            <a:r>
              <a:rPr lang="en-US" altLang="zh-CN" dirty="0"/>
              <a:t>/</a:t>
            </a:r>
            <a:r>
              <a:rPr lang="en-US" altLang="zh-CN" dirty="0" err="1"/>
              <a:t>Kmeans</a:t>
            </a:r>
            <a:r>
              <a:rPr lang="zh-CN" altLang="en-US" dirty="0"/>
              <a:t>估计两套</a:t>
            </a:r>
            <a:r>
              <a:rPr lang="en-US" altLang="zh-CN" dirty="0"/>
              <a:t>GMM</a:t>
            </a:r>
            <a:r>
              <a:rPr lang="zh-CN" altLang="en-US" dirty="0"/>
              <a:t>的参数（权重，均值，协方差）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698A10-4194-B2BD-9550-D775DA8A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47" y="3195464"/>
            <a:ext cx="6461155" cy="36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98C114-CFAE-6D3E-BB81-0A34FE85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914" y="261581"/>
            <a:ext cx="4338029" cy="6499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984D32-26FE-1D66-64FC-7E32B1F3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69" y="974547"/>
            <a:ext cx="4156474" cy="8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680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“GrabCut”— Interactive Foreground Extraction using Iterated Graph Cuts</vt:lpstr>
      <vt:lpstr>GrabCut</vt:lpstr>
      <vt:lpstr>Graph Cut</vt:lpstr>
      <vt:lpstr>Graph Cut</vt:lpstr>
      <vt:lpstr>Graph Cut</vt:lpstr>
      <vt:lpstr>GrabCut</vt:lpstr>
      <vt:lpstr>GrabCut</vt:lpstr>
      <vt:lpstr>PowerPoint 演示文稿</vt:lpstr>
      <vt:lpstr>T-link的权重</vt:lpstr>
      <vt:lpstr>N-link的权重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“GrabCut”— Interactive Foreground Extraction using Iterated Graph Cuts</dc:title>
  <dc:creator>Legion</dc:creator>
  <cp:lastModifiedBy>Legion</cp:lastModifiedBy>
  <cp:revision>3</cp:revision>
  <dcterms:created xsi:type="dcterms:W3CDTF">2022-08-04T02:44:45Z</dcterms:created>
  <dcterms:modified xsi:type="dcterms:W3CDTF">2022-12-16T02:50:56Z</dcterms:modified>
</cp:coreProperties>
</file>