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Default Extension="wmf" ContentType="image/x-wmf"/>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tags/tag16.xml" ContentType="application/vnd.openxmlformats-officedocument.presentationml.tags+xml"/>
  <Override PartName="/docProps/custom.xml" ContentType="application/vnd.openxmlformats-officedocument.custom-properties+xml"/>
  <Override PartName="/ppt/commentAuthors.xml" ContentType="application/vnd.openxmlformats-officedocument.presentationml.commentAuthors+xml"/>
  <Override PartName="/ppt/tags/tag14.xml" ContentType="application/vnd.openxmlformats-officedocument.presentationml.tag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diagrams/drawing1.xml" ContentType="application/vnd.ms-office.drawingml.diagramDrawing+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tags/tag3.xml" ContentType="application/vnd.openxmlformats-officedocument.presentationml.tags+xml"/>
  <Default Extension="emf" ContentType="image/x-emf"/>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tags/tag17.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tags/tag11.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1" r:id="rId3"/>
  </p:sldMasterIdLst>
  <p:notesMasterIdLst>
    <p:notesMasterId r:id="rId17"/>
  </p:notesMasterIdLst>
  <p:sldIdLst>
    <p:sldId id="260" r:id="rId4"/>
    <p:sldId id="261" r:id="rId5"/>
    <p:sldId id="345" r:id="rId6"/>
    <p:sldId id="356" r:id="rId7"/>
    <p:sldId id="374" r:id="rId8"/>
    <p:sldId id="357" r:id="rId9"/>
    <p:sldId id="346" r:id="rId10"/>
    <p:sldId id="361" r:id="rId11"/>
    <p:sldId id="362" r:id="rId12"/>
    <p:sldId id="365" r:id="rId13"/>
    <p:sldId id="373" r:id="rId14"/>
    <p:sldId id="371" r:id="rId15"/>
    <p:sldId id="355"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njie Liu" initials="W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8" d="100"/>
          <a:sy n="68" d="100"/>
        </p:scale>
        <p:origin x="-228" y="-102"/>
      </p:cViewPr>
      <p:guideLst>
        <p:guide orient="horz" pos="2113"/>
        <p:guide pos="383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335AB15-E9C9-4B63-8E06-00BC04BFFD41}" type="doc">
      <dgm:prSet loTypeId="urn:microsoft.com/office/officeart/2005/8/layout/StepDownProcess" loCatId="process" qsTypeId="urn:microsoft.com/office/officeart/2005/8/quickstyle/simple1#1" qsCatId="simple" csTypeId="urn:microsoft.com/office/officeart/2005/8/colors/accent1_2#1" csCatId="accent1" phldr="1"/>
      <dgm:spPr/>
      <dgm:t>
        <a:bodyPr/>
        <a:lstStyle/>
        <a:p>
          <a:endParaRPr lang="zh-CN" altLang="en-US"/>
        </a:p>
      </dgm:t>
    </dgm:pt>
    <dgm:pt modelId="{93CF56B4-D72D-434C-863F-DD6D4C8BEA0D}">
      <dgm:prSet phldrT="[Text]"/>
      <dgm:spPr/>
      <dgm:t>
        <a:bodyPr/>
        <a:lstStyle/>
        <a:p>
          <a:r>
            <a:rPr lang="zh-CN" altLang="en-US" dirty="0" smtClean="0"/>
            <a:t>局部有源忆</a:t>
          </a:r>
          <a:r>
            <a:rPr lang="zh-CN" altLang="en-US" dirty="0"/>
            <a:t>阻器模型</a:t>
          </a:r>
        </a:p>
      </dgm:t>
    </dgm:pt>
    <dgm:pt modelId="{9D9B5D63-EE6B-4845-9E94-A4B7262BC89B}" type="parTrans" cxnId="{17C865D4-754C-4CC3-842E-CD5984932F47}">
      <dgm:prSet/>
      <dgm:spPr/>
      <dgm:t>
        <a:bodyPr/>
        <a:lstStyle/>
        <a:p>
          <a:endParaRPr lang="zh-CN" altLang="en-US"/>
        </a:p>
      </dgm:t>
    </dgm:pt>
    <dgm:pt modelId="{5047A9DF-9F62-440E-B616-4E9F46DAEB3B}" type="sibTrans" cxnId="{17C865D4-754C-4CC3-842E-CD5984932F47}">
      <dgm:prSet/>
      <dgm:spPr/>
      <dgm:t>
        <a:bodyPr/>
        <a:lstStyle/>
        <a:p>
          <a:endParaRPr lang="zh-CN" altLang="en-US"/>
        </a:p>
      </dgm:t>
    </dgm:pt>
    <dgm:pt modelId="{281CA48A-2CE0-4BE0-92EB-EFB3B79247F4}">
      <dgm:prSet phldrT="[Text]"/>
      <dgm:spPr/>
      <dgm:t>
        <a:bodyPr/>
        <a:lstStyle/>
        <a:p>
          <a:r>
            <a:rPr lang="zh-CN" altLang="en-US" dirty="0"/>
            <a:t>验证局部有源特性</a:t>
          </a:r>
        </a:p>
      </dgm:t>
    </dgm:pt>
    <dgm:pt modelId="{C38D1732-5CA5-4A43-B46E-2D033A54F228}" type="parTrans" cxnId="{C33288E9-626D-488C-A274-F9261F3E5D14}">
      <dgm:prSet/>
      <dgm:spPr/>
      <dgm:t>
        <a:bodyPr/>
        <a:lstStyle/>
        <a:p>
          <a:endParaRPr lang="zh-CN" altLang="en-US"/>
        </a:p>
      </dgm:t>
    </dgm:pt>
    <dgm:pt modelId="{DFADC572-2787-4C43-A38B-BA359F215427}" type="sibTrans" cxnId="{C33288E9-626D-488C-A274-F9261F3E5D14}">
      <dgm:prSet/>
      <dgm:spPr/>
      <dgm:t>
        <a:bodyPr/>
        <a:lstStyle/>
        <a:p>
          <a:endParaRPr lang="zh-CN" altLang="en-US"/>
        </a:p>
      </dgm:t>
    </dgm:pt>
    <dgm:pt modelId="{A5B58104-18F8-42C9-979B-95D9BFD0AA60}">
      <dgm:prSet phldrT="[Text]"/>
      <dgm:spPr/>
      <dgm:t>
        <a:bodyPr/>
        <a:lstStyle/>
        <a:p>
          <a:r>
            <a:rPr lang="zh-CN" altLang="en-US" dirty="0"/>
            <a:t>设计混沌电路</a:t>
          </a:r>
        </a:p>
      </dgm:t>
    </dgm:pt>
    <dgm:pt modelId="{D5597ABC-60C8-437A-A451-7D701A9E0947}" type="parTrans" cxnId="{7590C8D3-A423-40AC-BB2D-B7A369F46F68}">
      <dgm:prSet/>
      <dgm:spPr/>
      <dgm:t>
        <a:bodyPr/>
        <a:lstStyle/>
        <a:p>
          <a:endParaRPr lang="zh-CN" altLang="en-US"/>
        </a:p>
      </dgm:t>
    </dgm:pt>
    <dgm:pt modelId="{78320884-316D-4771-B207-5BD147330E08}" type="sibTrans" cxnId="{7590C8D3-A423-40AC-BB2D-B7A369F46F68}">
      <dgm:prSet/>
      <dgm:spPr/>
      <dgm:t>
        <a:bodyPr/>
        <a:lstStyle/>
        <a:p>
          <a:endParaRPr lang="zh-CN" altLang="en-US"/>
        </a:p>
      </dgm:t>
    </dgm:pt>
    <dgm:pt modelId="{A869AE5B-1370-4D22-8607-F212A8BD72D1}">
      <dgm:prSet phldrT="[Text]" custT="1"/>
      <dgm:spPr/>
      <dgm:t>
        <a:bodyPr/>
        <a:lstStyle/>
        <a:p>
          <a:r>
            <a:rPr lang="zh-CN" altLang="en-US" sz="1800" b="1" dirty="0"/>
            <a:t>使用忆阻器</a:t>
          </a:r>
        </a:p>
      </dgm:t>
    </dgm:pt>
    <dgm:pt modelId="{79753350-8DDB-42A4-9CA4-22A0479F2345}" type="parTrans" cxnId="{7EDFC67D-3E2C-43D1-86B3-4C3734D48FA9}">
      <dgm:prSet/>
      <dgm:spPr/>
      <dgm:t>
        <a:bodyPr/>
        <a:lstStyle/>
        <a:p>
          <a:endParaRPr lang="zh-CN" altLang="en-US"/>
        </a:p>
      </dgm:t>
    </dgm:pt>
    <dgm:pt modelId="{5442B126-BE46-41A0-99DD-774CF7D138F9}" type="sibTrans" cxnId="{7EDFC67D-3E2C-43D1-86B3-4C3734D48FA9}">
      <dgm:prSet/>
      <dgm:spPr/>
      <dgm:t>
        <a:bodyPr/>
        <a:lstStyle/>
        <a:p>
          <a:endParaRPr lang="zh-CN" altLang="en-US"/>
        </a:p>
      </dgm:t>
    </dgm:pt>
    <dgm:pt modelId="{66CD6B8B-FC4E-4FF7-9D2D-88B89FA4F3F8}">
      <dgm:prSet phldrT="[Text]"/>
      <dgm:spPr/>
      <dgm:t>
        <a:bodyPr/>
        <a:lstStyle/>
        <a:p>
          <a:r>
            <a:rPr lang="zh-CN" altLang="en-US" dirty="0"/>
            <a:t>混沌电路非线性动力学分析</a:t>
          </a:r>
        </a:p>
      </dgm:t>
    </dgm:pt>
    <dgm:pt modelId="{33C9577E-4938-4F3B-9CEC-51F1C99B52D8}" type="parTrans" cxnId="{BE67FABA-FDAD-417E-BD56-08512FFD4072}">
      <dgm:prSet/>
      <dgm:spPr/>
      <dgm:t>
        <a:bodyPr/>
        <a:lstStyle/>
        <a:p>
          <a:endParaRPr lang="zh-CN" altLang="en-US"/>
        </a:p>
      </dgm:t>
    </dgm:pt>
    <dgm:pt modelId="{AF635F44-86BA-4823-A8DF-89F400AB8FBE}" type="sibTrans" cxnId="{BE67FABA-FDAD-417E-BD56-08512FFD4072}">
      <dgm:prSet/>
      <dgm:spPr/>
      <dgm:t>
        <a:bodyPr/>
        <a:lstStyle/>
        <a:p>
          <a:endParaRPr lang="zh-CN" altLang="en-US"/>
        </a:p>
      </dgm:t>
    </dgm:pt>
    <dgm:pt modelId="{3E71AE6D-E003-45CD-9559-2F98CDEBDFED}">
      <dgm:prSet phldrT="[Text]" custT="1"/>
      <dgm:spPr/>
      <dgm:t>
        <a:bodyPr/>
        <a:lstStyle/>
        <a:p>
          <a:r>
            <a:rPr lang="zh-CN" altLang="en-US" sz="1800" b="1" dirty="0"/>
            <a:t>绘制</a:t>
          </a:r>
          <a:r>
            <a:rPr lang="en-US" altLang="zh-CN" sz="1800" b="1" dirty="0"/>
            <a:t>DC-VI</a:t>
          </a:r>
          <a:r>
            <a:rPr lang="zh-CN" altLang="en-US" sz="1800" b="1" dirty="0"/>
            <a:t>图</a:t>
          </a:r>
        </a:p>
      </dgm:t>
    </dgm:pt>
    <dgm:pt modelId="{47313F58-24E2-4680-96AE-616168F02537}" type="parTrans" cxnId="{58A86994-7BEC-4BB8-BC0D-1B11E13F80A4}">
      <dgm:prSet/>
      <dgm:spPr/>
      <dgm:t>
        <a:bodyPr/>
        <a:lstStyle/>
        <a:p>
          <a:endParaRPr lang="zh-CN" altLang="en-US"/>
        </a:p>
      </dgm:t>
    </dgm:pt>
    <dgm:pt modelId="{4106C8D8-9AB2-418F-BA56-7EE06392F3AC}" type="sibTrans" cxnId="{58A86994-7BEC-4BB8-BC0D-1B11E13F80A4}">
      <dgm:prSet/>
      <dgm:spPr/>
      <dgm:t>
        <a:bodyPr/>
        <a:lstStyle/>
        <a:p>
          <a:endParaRPr lang="zh-CN" altLang="en-US"/>
        </a:p>
      </dgm:t>
    </dgm:pt>
    <dgm:pt modelId="{2EFCC05F-70B2-45A4-ACE2-66D080862FC5}">
      <dgm:prSet phldrT="[Text]" custT="1"/>
      <dgm:spPr/>
      <dgm:t>
        <a:bodyPr/>
        <a:lstStyle/>
        <a:p>
          <a:r>
            <a:rPr lang="zh-CN" altLang="en-US" sz="1800" b="1" dirty="0"/>
            <a:t>简单串联电路</a:t>
          </a:r>
        </a:p>
      </dgm:t>
    </dgm:pt>
    <dgm:pt modelId="{A4A914BD-5329-4545-A719-EF5049C9CB2C}" type="parTrans" cxnId="{E63E946A-361B-452F-9EB8-8D241861D7B2}">
      <dgm:prSet/>
      <dgm:spPr/>
      <dgm:t>
        <a:bodyPr/>
        <a:lstStyle/>
        <a:p>
          <a:endParaRPr lang="zh-CN" altLang="en-US"/>
        </a:p>
      </dgm:t>
    </dgm:pt>
    <dgm:pt modelId="{05E44FC7-FF1C-45DA-B962-887382ACD73F}" type="sibTrans" cxnId="{E63E946A-361B-452F-9EB8-8D241861D7B2}">
      <dgm:prSet/>
      <dgm:spPr/>
      <dgm:t>
        <a:bodyPr/>
        <a:lstStyle/>
        <a:p>
          <a:endParaRPr lang="zh-CN" altLang="en-US"/>
        </a:p>
      </dgm:t>
    </dgm:pt>
    <dgm:pt modelId="{62ABC4B0-D644-465D-A23A-4257A0D11DE0}">
      <dgm:prSet phldrT="[Text]" custT="1"/>
      <dgm:spPr/>
      <dgm:t>
        <a:bodyPr/>
        <a:lstStyle/>
        <a:p>
          <a:r>
            <a:rPr lang="zh-CN" altLang="en-US" sz="1800" b="1" dirty="0"/>
            <a:t>分叉图</a:t>
          </a:r>
        </a:p>
      </dgm:t>
    </dgm:pt>
    <dgm:pt modelId="{22409439-E185-4823-8500-4D21C0670DB8}" type="parTrans" cxnId="{3B90320E-3350-4F17-92F7-B582C4C2D8D8}">
      <dgm:prSet/>
      <dgm:spPr/>
      <dgm:t>
        <a:bodyPr/>
        <a:lstStyle/>
        <a:p>
          <a:endParaRPr lang="zh-CN" altLang="en-US"/>
        </a:p>
      </dgm:t>
    </dgm:pt>
    <dgm:pt modelId="{FF9A38C9-FF76-4780-84AC-A9EC572E1EC8}" type="sibTrans" cxnId="{3B90320E-3350-4F17-92F7-B582C4C2D8D8}">
      <dgm:prSet/>
      <dgm:spPr/>
      <dgm:t>
        <a:bodyPr/>
        <a:lstStyle/>
        <a:p>
          <a:endParaRPr lang="zh-CN" altLang="en-US"/>
        </a:p>
      </dgm:t>
    </dgm:pt>
    <dgm:pt modelId="{2FA39E5B-398A-4529-93D6-9D836CB2C5E4}">
      <dgm:prSet phldrT="[Text]" custT="1"/>
      <dgm:spPr/>
      <dgm:t>
        <a:bodyPr/>
        <a:lstStyle/>
        <a:p>
          <a:r>
            <a:rPr lang="zh-CN" altLang="en-US" sz="1800" b="1" dirty="0"/>
            <a:t>李雅普诺夫指数</a:t>
          </a:r>
        </a:p>
      </dgm:t>
    </dgm:pt>
    <dgm:pt modelId="{B46151F1-BABF-4DBD-9816-9FA1895AD728}" type="parTrans" cxnId="{7722E8E4-84F5-48F8-898C-95BD627F2B0C}">
      <dgm:prSet/>
      <dgm:spPr/>
      <dgm:t>
        <a:bodyPr/>
        <a:lstStyle/>
        <a:p>
          <a:endParaRPr lang="zh-CN" altLang="en-US"/>
        </a:p>
      </dgm:t>
    </dgm:pt>
    <dgm:pt modelId="{BA7F34D2-25B6-42B5-8E5D-E10F777D5E6A}" type="sibTrans" cxnId="{7722E8E4-84F5-48F8-898C-95BD627F2B0C}">
      <dgm:prSet/>
      <dgm:spPr/>
      <dgm:t>
        <a:bodyPr/>
        <a:lstStyle/>
        <a:p>
          <a:endParaRPr lang="zh-CN" altLang="en-US"/>
        </a:p>
      </dgm:t>
    </dgm:pt>
    <dgm:pt modelId="{5118DA82-1E85-4AB4-ABF1-0EFDBC9B96E8}">
      <dgm:prSet phldrT="[Text]" custT="1"/>
      <dgm:spPr/>
      <dgm:t>
        <a:bodyPr/>
        <a:lstStyle/>
        <a:p>
          <a:r>
            <a:rPr lang="zh-CN" altLang="en-US" sz="1800" b="1" dirty="0" smtClean="0"/>
            <a:t>系统特征值</a:t>
          </a:r>
          <a:endParaRPr lang="zh-CN" altLang="en-US" sz="1800" b="1" dirty="0"/>
        </a:p>
      </dgm:t>
    </dgm:pt>
    <dgm:pt modelId="{8E4B28B5-8322-43FF-95E9-EB133F8D50A5}" type="parTrans" cxnId="{1CEC5E4B-7235-4342-A392-E683E230A74D}">
      <dgm:prSet/>
      <dgm:spPr/>
      <dgm:t>
        <a:bodyPr/>
        <a:lstStyle/>
        <a:p>
          <a:endParaRPr lang="zh-CN" altLang="en-US"/>
        </a:p>
      </dgm:t>
    </dgm:pt>
    <dgm:pt modelId="{DD874F11-32DC-45F0-9AE4-14C49007ADF4}" type="sibTrans" cxnId="{1CEC5E4B-7235-4342-A392-E683E230A74D}">
      <dgm:prSet/>
      <dgm:spPr/>
      <dgm:t>
        <a:bodyPr/>
        <a:lstStyle/>
        <a:p>
          <a:endParaRPr lang="zh-CN" altLang="en-US"/>
        </a:p>
      </dgm:t>
    </dgm:pt>
    <dgm:pt modelId="{F6B4FEA9-99BD-43E6-B656-5FE07818459A}">
      <dgm:prSet phldrT="[Text]" custT="1"/>
      <dgm:spPr/>
      <dgm:t>
        <a:bodyPr/>
        <a:lstStyle/>
        <a:p>
          <a:r>
            <a:rPr lang="zh-CN" altLang="en-US" sz="1800" b="1" dirty="0" smtClean="0">
              <a:latin typeface="Aharoni" panose="02010803020104030203" pitchFamily="2" charset="-79"/>
              <a:cs typeface="Aharoni" panose="02010803020104030203" pitchFamily="2" charset="-79"/>
            </a:rPr>
            <a:t>平衡点稳定性、非易失性</a:t>
          </a:r>
          <a:endParaRPr lang="zh-CN" altLang="en-US" sz="1800" b="1" dirty="0">
            <a:latin typeface="Aharoni" panose="02010803020104030203" pitchFamily="2" charset="-79"/>
            <a:cs typeface="Aharoni" panose="02010803020104030203" pitchFamily="2" charset="-79"/>
          </a:endParaRPr>
        </a:p>
      </dgm:t>
    </dgm:pt>
    <dgm:pt modelId="{367F75F3-3984-4ABD-8697-DFBF36AD29AC}" type="parTrans" cxnId="{88C2C547-DCAA-4EE2-B6CB-BFBE237420F8}">
      <dgm:prSet/>
      <dgm:spPr/>
      <dgm:t>
        <a:bodyPr/>
        <a:lstStyle/>
        <a:p>
          <a:endParaRPr lang="zh-CN" altLang="en-US"/>
        </a:p>
      </dgm:t>
    </dgm:pt>
    <dgm:pt modelId="{42519910-D694-40CC-924A-4D9E35BA7170}" type="sibTrans" cxnId="{88C2C547-DCAA-4EE2-B6CB-BFBE237420F8}">
      <dgm:prSet/>
      <dgm:spPr/>
      <dgm:t>
        <a:bodyPr/>
        <a:lstStyle/>
        <a:p>
          <a:endParaRPr lang="zh-CN" altLang="en-US"/>
        </a:p>
      </dgm:t>
    </dgm:pt>
    <dgm:pt modelId="{4E581905-DEB9-4D9F-8BD2-D8BC0E5AF1CC}">
      <dgm:prSet phldrT="[Text]" custT="1"/>
      <dgm:spPr/>
      <dgm:t>
        <a:bodyPr/>
        <a:lstStyle/>
        <a:p>
          <a:r>
            <a:rPr lang="zh-CN" altLang="en-US" sz="1800" b="1" dirty="0" smtClean="0"/>
            <a:t>绘制</a:t>
          </a:r>
          <a:r>
            <a:rPr lang="en-US" altLang="zh-CN" sz="1800" b="1" dirty="0" smtClean="0"/>
            <a:t>POP</a:t>
          </a:r>
          <a:r>
            <a:rPr lang="zh-CN" altLang="en-US" sz="1800" b="1" dirty="0" smtClean="0"/>
            <a:t>图</a:t>
          </a:r>
          <a:endParaRPr lang="zh-CN" altLang="en-US" sz="1800" b="1" dirty="0">
            <a:latin typeface="Aharoni" panose="02010803020104030203" pitchFamily="2" charset="-79"/>
            <a:cs typeface="Aharoni" panose="02010803020104030203" pitchFamily="2" charset="-79"/>
          </a:endParaRPr>
        </a:p>
      </dgm:t>
    </dgm:pt>
    <dgm:pt modelId="{BCBC11A6-983D-4B0C-96BE-C622A47B0846}" type="parTrans" cxnId="{BAE59579-101A-4574-8D0D-15C76EA79D15}">
      <dgm:prSet/>
      <dgm:spPr/>
      <dgm:t>
        <a:bodyPr/>
        <a:lstStyle/>
        <a:p>
          <a:endParaRPr lang="zh-CN" altLang="en-US"/>
        </a:p>
      </dgm:t>
    </dgm:pt>
    <dgm:pt modelId="{6340C56C-F555-4033-AAE5-72EC9AC8188F}" type="sibTrans" cxnId="{BAE59579-101A-4574-8D0D-15C76EA79D15}">
      <dgm:prSet/>
      <dgm:spPr/>
      <dgm:t>
        <a:bodyPr/>
        <a:lstStyle/>
        <a:p>
          <a:endParaRPr lang="zh-CN" altLang="en-US"/>
        </a:p>
      </dgm:t>
    </dgm:pt>
    <dgm:pt modelId="{43A0E704-E7E0-4536-BEAD-C0558378CCBB}">
      <dgm:prSet phldrT="[Text]" custT="1"/>
      <dgm:spPr/>
      <dgm:t>
        <a:bodyPr/>
        <a:lstStyle/>
        <a:p>
          <a:r>
            <a:rPr lang="zh-CN" altLang="en-US" sz="1800" b="1" dirty="0" smtClean="0">
              <a:latin typeface="Aharoni" panose="02010803020104030203" pitchFamily="2" charset="-79"/>
              <a:cs typeface="Aharoni" panose="02010803020104030203" pitchFamily="2" charset="-79"/>
            </a:rPr>
            <a:t>忆阻器展开式定理</a:t>
          </a:r>
          <a:endParaRPr lang="zh-CN" altLang="en-US" sz="1800" b="1" dirty="0">
            <a:latin typeface="Aharoni" panose="02010803020104030203" pitchFamily="2" charset="-79"/>
            <a:cs typeface="Aharoni" panose="02010803020104030203" pitchFamily="2" charset="-79"/>
          </a:endParaRPr>
        </a:p>
      </dgm:t>
    </dgm:pt>
    <dgm:pt modelId="{145869D5-0C46-4292-A017-65C14386F609}" type="parTrans" cxnId="{8EDB1C88-5189-4302-97EC-0C0D23F5E1EF}">
      <dgm:prSet/>
      <dgm:spPr/>
      <dgm:t>
        <a:bodyPr/>
        <a:lstStyle/>
        <a:p>
          <a:endParaRPr lang="zh-CN" altLang="en-US"/>
        </a:p>
      </dgm:t>
    </dgm:pt>
    <dgm:pt modelId="{39333717-7657-46B4-A804-962B4B94AA29}" type="sibTrans" cxnId="{8EDB1C88-5189-4302-97EC-0C0D23F5E1EF}">
      <dgm:prSet/>
      <dgm:spPr/>
      <dgm:t>
        <a:bodyPr/>
        <a:lstStyle/>
        <a:p>
          <a:endParaRPr lang="zh-CN" altLang="en-US"/>
        </a:p>
      </dgm:t>
    </dgm:pt>
    <dgm:pt modelId="{BB5A9049-C867-4466-B6C8-593BCB1252BD}" type="pres">
      <dgm:prSet presAssocID="{0335AB15-E9C9-4B63-8E06-00BC04BFFD41}" presName="rootnode" presStyleCnt="0">
        <dgm:presLayoutVars>
          <dgm:chMax/>
          <dgm:chPref/>
          <dgm:dir/>
          <dgm:animLvl val="lvl"/>
        </dgm:presLayoutVars>
      </dgm:prSet>
      <dgm:spPr/>
      <dgm:t>
        <a:bodyPr/>
        <a:lstStyle/>
        <a:p>
          <a:endParaRPr lang="zh-CN" altLang="en-US"/>
        </a:p>
      </dgm:t>
    </dgm:pt>
    <dgm:pt modelId="{41271ED0-C66F-48E2-AFB8-6FF749F7785F}" type="pres">
      <dgm:prSet presAssocID="{93CF56B4-D72D-434C-863F-DD6D4C8BEA0D}" presName="composite" presStyleCnt="0"/>
      <dgm:spPr/>
    </dgm:pt>
    <dgm:pt modelId="{E1955D98-1B9C-45C3-815B-B226D50AF7A7}" type="pres">
      <dgm:prSet presAssocID="{93CF56B4-D72D-434C-863F-DD6D4C8BEA0D}" presName="bentUpArrow1" presStyleLbl="alignImgPlace1" presStyleIdx="0" presStyleCnt="4"/>
      <dgm:spPr/>
    </dgm:pt>
    <dgm:pt modelId="{281BEEDB-F542-48BC-8575-DEDD81ACA055}" type="pres">
      <dgm:prSet presAssocID="{93CF56B4-D72D-434C-863F-DD6D4C8BEA0D}" presName="ParentText" presStyleLbl="node1" presStyleIdx="0" presStyleCnt="5" custScaleX="135948">
        <dgm:presLayoutVars>
          <dgm:chMax val="1"/>
          <dgm:chPref val="1"/>
          <dgm:bulletEnabled val="1"/>
        </dgm:presLayoutVars>
      </dgm:prSet>
      <dgm:spPr/>
      <dgm:t>
        <a:bodyPr/>
        <a:lstStyle/>
        <a:p>
          <a:endParaRPr lang="zh-CN" altLang="en-US"/>
        </a:p>
      </dgm:t>
    </dgm:pt>
    <dgm:pt modelId="{81D3B601-7991-4820-8E06-F586FCFB68A6}" type="pres">
      <dgm:prSet presAssocID="{93CF56B4-D72D-434C-863F-DD6D4C8BEA0D}" presName="ChildText" presStyleLbl="revTx" presStyleIdx="0" presStyleCnt="5" custScaleX="286505" custScaleY="109229" custLinFactX="19326" custLinFactNeighborX="100000" custLinFactNeighborY="-20248">
        <dgm:presLayoutVars>
          <dgm:chMax val="0"/>
          <dgm:chPref val="0"/>
          <dgm:bulletEnabled val="1"/>
        </dgm:presLayoutVars>
      </dgm:prSet>
      <dgm:spPr/>
      <dgm:t>
        <a:bodyPr/>
        <a:lstStyle/>
        <a:p>
          <a:endParaRPr lang="zh-CN" altLang="en-US"/>
        </a:p>
      </dgm:t>
    </dgm:pt>
    <dgm:pt modelId="{3CE1663E-1B53-454C-B326-6B1EF9F4865E}" type="pres">
      <dgm:prSet presAssocID="{5047A9DF-9F62-440E-B616-4E9F46DAEB3B}" presName="sibTrans" presStyleCnt="0"/>
      <dgm:spPr/>
    </dgm:pt>
    <dgm:pt modelId="{3BF1BCF5-EDD0-410D-BF58-2F935A8594B5}" type="pres">
      <dgm:prSet presAssocID="{F6B4FEA9-99BD-43E6-B656-5FE07818459A}" presName="composite" presStyleCnt="0"/>
      <dgm:spPr/>
    </dgm:pt>
    <dgm:pt modelId="{D41A78EF-139B-4344-8429-1C378D3FB576}" type="pres">
      <dgm:prSet presAssocID="{F6B4FEA9-99BD-43E6-B656-5FE07818459A}" presName="bentUpArrow1" presStyleLbl="alignImgPlace1" presStyleIdx="1" presStyleCnt="4"/>
      <dgm:spPr/>
    </dgm:pt>
    <dgm:pt modelId="{F4A7FFE2-EE70-400B-A58C-F20DED59CF48}" type="pres">
      <dgm:prSet presAssocID="{F6B4FEA9-99BD-43E6-B656-5FE07818459A}" presName="ParentText" presStyleLbl="node1" presStyleIdx="1" presStyleCnt="5" custScaleX="126984" custLinFactNeighborX="-16113" custLinFactNeighborY="-1354">
        <dgm:presLayoutVars>
          <dgm:chMax val="1"/>
          <dgm:chPref val="1"/>
          <dgm:bulletEnabled val="1"/>
        </dgm:presLayoutVars>
      </dgm:prSet>
      <dgm:spPr/>
      <dgm:t>
        <a:bodyPr/>
        <a:lstStyle/>
        <a:p>
          <a:endParaRPr lang="zh-CN" altLang="en-US"/>
        </a:p>
      </dgm:t>
    </dgm:pt>
    <dgm:pt modelId="{BF9975EC-F5E4-4BAD-8379-06B8B729BB0C}" type="pres">
      <dgm:prSet presAssocID="{F6B4FEA9-99BD-43E6-B656-5FE07818459A}" presName="ChildText" presStyleLbl="revTx" presStyleIdx="1" presStyleCnt="5" custScaleX="147672" custLinFactNeighborX="54734" custLinFactNeighborY="-3350">
        <dgm:presLayoutVars>
          <dgm:chMax val="0"/>
          <dgm:chPref val="0"/>
          <dgm:bulletEnabled val="1"/>
        </dgm:presLayoutVars>
      </dgm:prSet>
      <dgm:spPr/>
      <dgm:t>
        <a:bodyPr/>
        <a:lstStyle/>
        <a:p>
          <a:endParaRPr lang="zh-CN" altLang="en-US"/>
        </a:p>
      </dgm:t>
    </dgm:pt>
    <dgm:pt modelId="{CCB41B49-15EA-45F2-8682-96E46CD3CF1C}" type="pres">
      <dgm:prSet presAssocID="{42519910-D694-40CC-924A-4D9E35BA7170}" presName="sibTrans" presStyleCnt="0"/>
      <dgm:spPr/>
    </dgm:pt>
    <dgm:pt modelId="{C99C43A5-1FC2-4430-89EC-16F5EF91C823}" type="pres">
      <dgm:prSet presAssocID="{281CA48A-2CE0-4BE0-92EB-EFB3B79247F4}" presName="composite" presStyleCnt="0"/>
      <dgm:spPr/>
    </dgm:pt>
    <dgm:pt modelId="{774993BD-1E28-4D36-B397-FDA3C405F33B}" type="pres">
      <dgm:prSet presAssocID="{281CA48A-2CE0-4BE0-92EB-EFB3B79247F4}" presName="bentUpArrow1" presStyleLbl="alignImgPlace1" presStyleIdx="2" presStyleCnt="4"/>
      <dgm:spPr/>
    </dgm:pt>
    <dgm:pt modelId="{771712E1-3B9B-4A7C-8C85-9139749528E0}" type="pres">
      <dgm:prSet presAssocID="{281CA48A-2CE0-4BE0-92EB-EFB3B79247F4}" presName="ParentText" presStyleLbl="node1" presStyleIdx="2" presStyleCnt="5" custScaleX="131825" custLinFactNeighborX="-26779">
        <dgm:presLayoutVars>
          <dgm:chMax val="1"/>
          <dgm:chPref val="1"/>
          <dgm:bulletEnabled val="1"/>
        </dgm:presLayoutVars>
      </dgm:prSet>
      <dgm:spPr/>
      <dgm:t>
        <a:bodyPr/>
        <a:lstStyle/>
        <a:p>
          <a:endParaRPr lang="zh-CN" altLang="en-US"/>
        </a:p>
      </dgm:t>
    </dgm:pt>
    <dgm:pt modelId="{D2F2E3FE-0E1B-4EAE-9610-A3863FFD8F37}" type="pres">
      <dgm:prSet presAssocID="{281CA48A-2CE0-4BE0-92EB-EFB3B79247F4}" presName="ChildText" presStyleLbl="revTx" presStyleIdx="2" presStyleCnt="5" custScaleX="152813" custLinFactNeighborX="32905" custLinFactNeighborY="1568">
        <dgm:presLayoutVars>
          <dgm:chMax val="0"/>
          <dgm:chPref val="0"/>
          <dgm:bulletEnabled val="1"/>
        </dgm:presLayoutVars>
      </dgm:prSet>
      <dgm:spPr/>
      <dgm:t>
        <a:bodyPr/>
        <a:lstStyle/>
        <a:p>
          <a:endParaRPr lang="zh-CN" altLang="en-US"/>
        </a:p>
      </dgm:t>
    </dgm:pt>
    <dgm:pt modelId="{66135690-07CC-47D4-9BA0-9032A09FE624}" type="pres">
      <dgm:prSet presAssocID="{DFADC572-2787-4C43-A38B-BA359F215427}" presName="sibTrans" presStyleCnt="0"/>
      <dgm:spPr/>
    </dgm:pt>
    <dgm:pt modelId="{01C03E8A-9567-4A0C-AA0F-11F8E1400712}" type="pres">
      <dgm:prSet presAssocID="{A5B58104-18F8-42C9-979B-95D9BFD0AA60}" presName="composite" presStyleCnt="0"/>
      <dgm:spPr/>
    </dgm:pt>
    <dgm:pt modelId="{F224BC43-3288-434E-AC80-18AA3468E041}" type="pres">
      <dgm:prSet presAssocID="{A5B58104-18F8-42C9-979B-95D9BFD0AA60}" presName="bentUpArrow1" presStyleLbl="alignImgPlace1" presStyleIdx="3" presStyleCnt="4"/>
      <dgm:spPr/>
    </dgm:pt>
    <dgm:pt modelId="{5F104CAA-7B18-4DB1-962D-B935407DE414}" type="pres">
      <dgm:prSet presAssocID="{A5B58104-18F8-42C9-979B-95D9BFD0AA60}" presName="ParentText" presStyleLbl="node1" presStyleIdx="3" presStyleCnt="5" custScaleX="131825" custLinFactNeighborX="-22534" custLinFactNeighborY="-2385">
        <dgm:presLayoutVars>
          <dgm:chMax val="1"/>
          <dgm:chPref val="1"/>
          <dgm:bulletEnabled val="1"/>
        </dgm:presLayoutVars>
      </dgm:prSet>
      <dgm:spPr/>
      <dgm:t>
        <a:bodyPr/>
        <a:lstStyle/>
        <a:p>
          <a:endParaRPr lang="zh-CN" altLang="en-US"/>
        </a:p>
      </dgm:t>
    </dgm:pt>
    <dgm:pt modelId="{EB7A2DC2-4455-407B-84D1-E774C94C4112}" type="pres">
      <dgm:prSet presAssocID="{A5B58104-18F8-42C9-979B-95D9BFD0AA60}" presName="ChildText" presStyleLbl="revTx" presStyleIdx="3" presStyleCnt="5" custScaleX="194161" custScaleY="105964" custLinFactNeighborX="49063" custLinFactNeighborY="30">
        <dgm:presLayoutVars>
          <dgm:chMax val="0"/>
          <dgm:chPref val="0"/>
          <dgm:bulletEnabled val="1"/>
        </dgm:presLayoutVars>
      </dgm:prSet>
      <dgm:spPr/>
      <dgm:t>
        <a:bodyPr/>
        <a:lstStyle/>
        <a:p>
          <a:endParaRPr lang="zh-CN" altLang="en-US"/>
        </a:p>
      </dgm:t>
    </dgm:pt>
    <dgm:pt modelId="{035197A6-6322-42C0-A7C3-CF5CF304139B}" type="pres">
      <dgm:prSet presAssocID="{78320884-316D-4771-B207-5BD147330E08}" presName="sibTrans" presStyleCnt="0"/>
      <dgm:spPr/>
    </dgm:pt>
    <dgm:pt modelId="{E2DDC787-069D-4E92-A90D-55626AA688C7}" type="pres">
      <dgm:prSet presAssocID="{66CD6B8B-FC4E-4FF7-9D2D-88B89FA4F3F8}" presName="composite" presStyleCnt="0"/>
      <dgm:spPr/>
    </dgm:pt>
    <dgm:pt modelId="{4FCF06E5-F9E3-4CB1-9CC7-681A567994A6}" type="pres">
      <dgm:prSet presAssocID="{66CD6B8B-FC4E-4FF7-9D2D-88B89FA4F3F8}" presName="ParentText" presStyleLbl="node1" presStyleIdx="4" presStyleCnt="5" custScaleX="131825" custLinFactNeighborX="-30061" custLinFactNeighborY="6013">
        <dgm:presLayoutVars>
          <dgm:chMax val="1"/>
          <dgm:chPref val="1"/>
          <dgm:bulletEnabled val="1"/>
        </dgm:presLayoutVars>
      </dgm:prSet>
      <dgm:spPr/>
      <dgm:t>
        <a:bodyPr/>
        <a:lstStyle/>
        <a:p>
          <a:endParaRPr lang="zh-CN" altLang="en-US"/>
        </a:p>
      </dgm:t>
    </dgm:pt>
    <dgm:pt modelId="{C6B02DE7-E081-4A98-ACF4-3566CF75D1E1}" type="pres">
      <dgm:prSet presAssocID="{66CD6B8B-FC4E-4FF7-9D2D-88B89FA4F3F8}" presName="FinalChildText" presStyleLbl="revTx" presStyleIdx="4" presStyleCnt="5" custScaleX="140330">
        <dgm:presLayoutVars>
          <dgm:chMax val="0"/>
          <dgm:chPref val="0"/>
          <dgm:bulletEnabled val="1"/>
        </dgm:presLayoutVars>
      </dgm:prSet>
      <dgm:spPr/>
      <dgm:t>
        <a:bodyPr/>
        <a:lstStyle/>
        <a:p>
          <a:endParaRPr lang="zh-CN" altLang="en-US"/>
        </a:p>
      </dgm:t>
    </dgm:pt>
  </dgm:ptLst>
  <dgm:cxnLst>
    <dgm:cxn modelId="{FDB2A485-A31B-4477-AE82-F83989C024B3}" type="presOf" srcId="{281CA48A-2CE0-4BE0-92EB-EFB3B79247F4}" destId="{771712E1-3B9B-4A7C-8C85-9139749528E0}" srcOrd="0" destOrd="0" presId="urn:microsoft.com/office/officeart/2005/8/layout/StepDownProcess"/>
    <dgm:cxn modelId="{7ADD2EAC-515E-4243-86A4-D2940568602F}" type="presOf" srcId="{93CF56B4-D72D-434C-863F-DD6D4C8BEA0D}" destId="{281BEEDB-F542-48BC-8575-DEDD81ACA055}" srcOrd="0" destOrd="0" presId="urn:microsoft.com/office/officeart/2005/8/layout/StepDownProcess"/>
    <dgm:cxn modelId="{58A86994-7BEC-4BB8-BC0D-1B11E13F80A4}" srcId="{281CA48A-2CE0-4BE0-92EB-EFB3B79247F4}" destId="{3E71AE6D-E003-45CD-9559-2F98CDEBDFED}" srcOrd="0" destOrd="0" parTransId="{47313F58-24E2-4680-96AE-616168F02537}" sibTransId="{4106C8D8-9AB2-418F-BA56-7EE06392F3AC}"/>
    <dgm:cxn modelId="{1CEC5E4B-7235-4342-A392-E683E230A74D}" srcId="{66CD6B8B-FC4E-4FF7-9D2D-88B89FA4F3F8}" destId="{5118DA82-1E85-4AB4-ABF1-0EFDBC9B96E8}" srcOrd="2" destOrd="0" parTransId="{8E4B28B5-8322-43FF-95E9-EB133F8D50A5}" sibTransId="{DD874F11-32DC-45F0-9AE4-14C49007ADF4}"/>
    <dgm:cxn modelId="{C33288E9-626D-488C-A274-F9261F3E5D14}" srcId="{0335AB15-E9C9-4B63-8E06-00BC04BFFD41}" destId="{281CA48A-2CE0-4BE0-92EB-EFB3B79247F4}" srcOrd="2" destOrd="0" parTransId="{C38D1732-5CA5-4A43-B46E-2D033A54F228}" sibTransId="{DFADC572-2787-4C43-A38B-BA359F215427}"/>
    <dgm:cxn modelId="{5C787998-B9F5-4318-8823-90547DB354F3}" type="presOf" srcId="{66CD6B8B-FC4E-4FF7-9D2D-88B89FA4F3F8}" destId="{4FCF06E5-F9E3-4CB1-9CC7-681A567994A6}" srcOrd="0" destOrd="0" presId="urn:microsoft.com/office/officeart/2005/8/layout/StepDownProcess"/>
    <dgm:cxn modelId="{BE67FABA-FDAD-417E-BD56-08512FFD4072}" srcId="{0335AB15-E9C9-4B63-8E06-00BC04BFFD41}" destId="{66CD6B8B-FC4E-4FF7-9D2D-88B89FA4F3F8}" srcOrd="4" destOrd="0" parTransId="{33C9577E-4938-4F3B-9CEC-51F1C99B52D8}" sibTransId="{AF635F44-86BA-4823-A8DF-89F400AB8FBE}"/>
    <dgm:cxn modelId="{17C865D4-754C-4CC3-842E-CD5984932F47}" srcId="{0335AB15-E9C9-4B63-8E06-00BC04BFFD41}" destId="{93CF56B4-D72D-434C-863F-DD6D4C8BEA0D}" srcOrd="0" destOrd="0" parTransId="{9D9B5D63-EE6B-4845-9E94-A4B7262BC89B}" sibTransId="{5047A9DF-9F62-440E-B616-4E9F46DAEB3B}"/>
    <dgm:cxn modelId="{386D1A46-2B88-403D-87C8-7FC0CF0BD736}" type="presOf" srcId="{0335AB15-E9C9-4B63-8E06-00BC04BFFD41}" destId="{BB5A9049-C867-4466-B6C8-593BCB1252BD}" srcOrd="0" destOrd="0" presId="urn:microsoft.com/office/officeart/2005/8/layout/StepDownProcess"/>
    <dgm:cxn modelId="{44EA1E9D-9B12-4831-BF90-584C362DB0DC}" type="presOf" srcId="{62ABC4B0-D644-465D-A23A-4257A0D11DE0}" destId="{C6B02DE7-E081-4A98-ACF4-3566CF75D1E1}" srcOrd="0" destOrd="0" presId="urn:microsoft.com/office/officeart/2005/8/layout/StepDownProcess"/>
    <dgm:cxn modelId="{F0C7D3D6-4A68-4E23-8666-63B2F98D7992}" type="presOf" srcId="{A869AE5B-1370-4D22-8607-F212A8BD72D1}" destId="{EB7A2DC2-4455-407B-84D1-E774C94C4112}" srcOrd="0" destOrd="0" presId="urn:microsoft.com/office/officeart/2005/8/layout/StepDownProcess"/>
    <dgm:cxn modelId="{3B90320E-3350-4F17-92F7-B582C4C2D8D8}" srcId="{66CD6B8B-FC4E-4FF7-9D2D-88B89FA4F3F8}" destId="{62ABC4B0-D644-465D-A23A-4257A0D11DE0}" srcOrd="0" destOrd="0" parTransId="{22409439-E185-4823-8500-4D21C0670DB8}" sibTransId="{FF9A38C9-FF76-4780-84AC-A9EC572E1EC8}"/>
    <dgm:cxn modelId="{8EDB1C88-5189-4302-97EC-0C0D23F5E1EF}" srcId="{93CF56B4-D72D-434C-863F-DD6D4C8BEA0D}" destId="{43A0E704-E7E0-4536-BEAD-C0558378CCBB}" srcOrd="0" destOrd="0" parTransId="{145869D5-0C46-4292-A017-65C14386F609}" sibTransId="{39333717-7657-46B4-A804-962B4B94AA29}"/>
    <dgm:cxn modelId="{C384FE8D-52BD-45CA-83D5-768F8FC5C5DB}" type="presOf" srcId="{F6B4FEA9-99BD-43E6-B656-5FE07818459A}" destId="{F4A7FFE2-EE70-400B-A58C-F20DED59CF48}" srcOrd="0" destOrd="0" presId="urn:microsoft.com/office/officeart/2005/8/layout/StepDownProcess"/>
    <dgm:cxn modelId="{69E86BF6-F620-4B4F-B7A9-D38E2209DD9D}" type="presOf" srcId="{2FA39E5B-398A-4529-93D6-9D836CB2C5E4}" destId="{C6B02DE7-E081-4A98-ACF4-3566CF75D1E1}" srcOrd="0" destOrd="1" presId="urn:microsoft.com/office/officeart/2005/8/layout/StepDownProcess"/>
    <dgm:cxn modelId="{00EC769E-23AF-4187-B452-2DD609707C13}" type="presOf" srcId="{43A0E704-E7E0-4536-BEAD-C0558378CCBB}" destId="{81D3B601-7991-4820-8E06-F586FCFB68A6}" srcOrd="0" destOrd="0" presId="urn:microsoft.com/office/officeart/2005/8/layout/StepDownProcess"/>
    <dgm:cxn modelId="{7722E8E4-84F5-48F8-898C-95BD627F2B0C}" srcId="{66CD6B8B-FC4E-4FF7-9D2D-88B89FA4F3F8}" destId="{2FA39E5B-398A-4529-93D6-9D836CB2C5E4}" srcOrd="1" destOrd="0" parTransId="{B46151F1-BABF-4DBD-9816-9FA1895AD728}" sibTransId="{BA7F34D2-25B6-42B5-8E5D-E10F777D5E6A}"/>
    <dgm:cxn modelId="{88C2C547-DCAA-4EE2-B6CB-BFBE237420F8}" srcId="{0335AB15-E9C9-4B63-8E06-00BC04BFFD41}" destId="{F6B4FEA9-99BD-43E6-B656-5FE07818459A}" srcOrd="1" destOrd="0" parTransId="{367F75F3-3984-4ABD-8697-DFBF36AD29AC}" sibTransId="{42519910-D694-40CC-924A-4D9E35BA7170}"/>
    <dgm:cxn modelId="{97B2BD4C-0908-4CF3-A400-197DCBE4228A}" type="presOf" srcId="{5118DA82-1E85-4AB4-ABF1-0EFDBC9B96E8}" destId="{C6B02DE7-E081-4A98-ACF4-3566CF75D1E1}" srcOrd="0" destOrd="2" presId="urn:microsoft.com/office/officeart/2005/8/layout/StepDownProcess"/>
    <dgm:cxn modelId="{663ED6EA-87E1-4309-B0F6-69CFFFDE9EFC}" type="presOf" srcId="{4E581905-DEB9-4D9F-8BD2-D8BC0E5AF1CC}" destId="{BF9975EC-F5E4-4BAD-8379-06B8B729BB0C}" srcOrd="0" destOrd="0" presId="urn:microsoft.com/office/officeart/2005/8/layout/StepDownProcess"/>
    <dgm:cxn modelId="{1A511CEF-1AE9-4928-BC23-E557E94C7F06}" type="presOf" srcId="{2EFCC05F-70B2-45A4-ACE2-66D080862FC5}" destId="{EB7A2DC2-4455-407B-84D1-E774C94C4112}" srcOrd="0" destOrd="1" presId="urn:microsoft.com/office/officeart/2005/8/layout/StepDownProcess"/>
    <dgm:cxn modelId="{BAE59579-101A-4574-8D0D-15C76EA79D15}" srcId="{F6B4FEA9-99BD-43E6-B656-5FE07818459A}" destId="{4E581905-DEB9-4D9F-8BD2-D8BC0E5AF1CC}" srcOrd="0" destOrd="0" parTransId="{BCBC11A6-983D-4B0C-96BE-C622A47B0846}" sibTransId="{6340C56C-F555-4033-AAE5-72EC9AC8188F}"/>
    <dgm:cxn modelId="{7D872DDF-5560-4F62-84EB-4888DC3300EF}" type="presOf" srcId="{A5B58104-18F8-42C9-979B-95D9BFD0AA60}" destId="{5F104CAA-7B18-4DB1-962D-B935407DE414}" srcOrd="0" destOrd="0" presId="urn:microsoft.com/office/officeart/2005/8/layout/StepDownProcess"/>
    <dgm:cxn modelId="{7EDFC67D-3E2C-43D1-86B3-4C3734D48FA9}" srcId="{A5B58104-18F8-42C9-979B-95D9BFD0AA60}" destId="{A869AE5B-1370-4D22-8607-F212A8BD72D1}" srcOrd="0" destOrd="0" parTransId="{79753350-8DDB-42A4-9CA4-22A0479F2345}" sibTransId="{5442B126-BE46-41A0-99DD-774CF7D138F9}"/>
    <dgm:cxn modelId="{E63E946A-361B-452F-9EB8-8D241861D7B2}" srcId="{A5B58104-18F8-42C9-979B-95D9BFD0AA60}" destId="{2EFCC05F-70B2-45A4-ACE2-66D080862FC5}" srcOrd="1" destOrd="0" parTransId="{A4A914BD-5329-4545-A719-EF5049C9CB2C}" sibTransId="{05E44FC7-FF1C-45DA-B962-887382ACD73F}"/>
    <dgm:cxn modelId="{7590C8D3-A423-40AC-BB2D-B7A369F46F68}" srcId="{0335AB15-E9C9-4B63-8E06-00BC04BFFD41}" destId="{A5B58104-18F8-42C9-979B-95D9BFD0AA60}" srcOrd="3" destOrd="0" parTransId="{D5597ABC-60C8-437A-A451-7D701A9E0947}" sibTransId="{78320884-316D-4771-B207-5BD147330E08}"/>
    <dgm:cxn modelId="{465F94A4-9FFE-42D2-B0E2-76B231DC1E07}" type="presOf" srcId="{3E71AE6D-E003-45CD-9559-2F98CDEBDFED}" destId="{D2F2E3FE-0E1B-4EAE-9610-A3863FFD8F37}" srcOrd="0" destOrd="0" presId="urn:microsoft.com/office/officeart/2005/8/layout/StepDownProcess"/>
    <dgm:cxn modelId="{9FF2AB55-C98F-4F9A-85B8-251F60CDAE9F}" type="presParOf" srcId="{BB5A9049-C867-4466-B6C8-593BCB1252BD}" destId="{41271ED0-C66F-48E2-AFB8-6FF749F7785F}" srcOrd="0" destOrd="0" presId="urn:microsoft.com/office/officeart/2005/8/layout/StepDownProcess"/>
    <dgm:cxn modelId="{BC4B9BBE-57B0-4FC0-8E9A-64893E8B44FD}" type="presParOf" srcId="{41271ED0-C66F-48E2-AFB8-6FF749F7785F}" destId="{E1955D98-1B9C-45C3-815B-B226D50AF7A7}" srcOrd="0" destOrd="0" presId="urn:microsoft.com/office/officeart/2005/8/layout/StepDownProcess"/>
    <dgm:cxn modelId="{8823D203-D467-4480-8D58-0CD7608197C5}" type="presParOf" srcId="{41271ED0-C66F-48E2-AFB8-6FF749F7785F}" destId="{281BEEDB-F542-48BC-8575-DEDD81ACA055}" srcOrd="1" destOrd="0" presId="urn:microsoft.com/office/officeart/2005/8/layout/StepDownProcess"/>
    <dgm:cxn modelId="{D5E47E0A-7C0F-4613-9670-FDFC0B3C5864}" type="presParOf" srcId="{41271ED0-C66F-48E2-AFB8-6FF749F7785F}" destId="{81D3B601-7991-4820-8E06-F586FCFB68A6}" srcOrd="2" destOrd="0" presId="urn:microsoft.com/office/officeart/2005/8/layout/StepDownProcess"/>
    <dgm:cxn modelId="{A06A3A9C-408A-496C-B38E-1E29418107DE}" type="presParOf" srcId="{BB5A9049-C867-4466-B6C8-593BCB1252BD}" destId="{3CE1663E-1B53-454C-B326-6B1EF9F4865E}" srcOrd="1" destOrd="0" presId="urn:microsoft.com/office/officeart/2005/8/layout/StepDownProcess"/>
    <dgm:cxn modelId="{248D6D28-5E36-4858-A201-0EBE2643B50C}" type="presParOf" srcId="{BB5A9049-C867-4466-B6C8-593BCB1252BD}" destId="{3BF1BCF5-EDD0-410D-BF58-2F935A8594B5}" srcOrd="2" destOrd="0" presId="urn:microsoft.com/office/officeart/2005/8/layout/StepDownProcess"/>
    <dgm:cxn modelId="{06A9D47A-A7EB-4AA7-BE24-59E5DB55857B}" type="presParOf" srcId="{3BF1BCF5-EDD0-410D-BF58-2F935A8594B5}" destId="{D41A78EF-139B-4344-8429-1C378D3FB576}" srcOrd="0" destOrd="0" presId="urn:microsoft.com/office/officeart/2005/8/layout/StepDownProcess"/>
    <dgm:cxn modelId="{724AADA9-252A-4557-84CF-FAB07633EB8D}" type="presParOf" srcId="{3BF1BCF5-EDD0-410D-BF58-2F935A8594B5}" destId="{F4A7FFE2-EE70-400B-A58C-F20DED59CF48}" srcOrd="1" destOrd="0" presId="urn:microsoft.com/office/officeart/2005/8/layout/StepDownProcess"/>
    <dgm:cxn modelId="{3F5BD476-648A-4374-BAD8-C0D712FE235D}" type="presParOf" srcId="{3BF1BCF5-EDD0-410D-BF58-2F935A8594B5}" destId="{BF9975EC-F5E4-4BAD-8379-06B8B729BB0C}" srcOrd="2" destOrd="0" presId="urn:microsoft.com/office/officeart/2005/8/layout/StepDownProcess"/>
    <dgm:cxn modelId="{99C0FD68-8E27-4157-8E26-4714E4C7CC33}" type="presParOf" srcId="{BB5A9049-C867-4466-B6C8-593BCB1252BD}" destId="{CCB41B49-15EA-45F2-8682-96E46CD3CF1C}" srcOrd="3" destOrd="0" presId="urn:microsoft.com/office/officeart/2005/8/layout/StepDownProcess"/>
    <dgm:cxn modelId="{DF3DBF95-02F0-4FDB-B8B6-42D61FF60DBE}" type="presParOf" srcId="{BB5A9049-C867-4466-B6C8-593BCB1252BD}" destId="{C99C43A5-1FC2-4430-89EC-16F5EF91C823}" srcOrd="4" destOrd="0" presId="urn:microsoft.com/office/officeart/2005/8/layout/StepDownProcess"/>
    <dgm:cxn modelId="{F3582F39-896B-4F3D-AEC3-27DC7FF82BFF}" type="presParOf" srcId="{C99C43A5-1FC2-4430-89EC-16F5EF91C823}" destId="{774993BD-1E28-4D36-B397-FDA3C405F33B}" srcOrd="0" destOrd="0" presId="urn:microsoft.com/office/officeart/2005/8/layout/StepDownProcess"/>
    <dgm:cxn modelId="{C453DAF2-10C7-425C-9705-6C2F91954014}" type="presParOf" srcId="{C99C43A5-1FC2-4430-89EC-16F5EF91C823}" destId="{771712E1-3B9B-4A7C-8C85-9139749528E0}" srcOrd="1" destOrd="0" presId="urn:microsoft.com/office/officeart/2005/8/layout/StepDownProcess"/>
    <dgm:cxn modelId="{59922922-4583-439D-9644-1D79572CFB43}" type="presParOf" srcId="{C99C43A5-1FC2-4430-89EC-16F5EF91C823}" destId="{D2F2E3FE-0E1B-4EAE-9610-A3863FFD8F37}" srcOrd="2" destOrd="0" presId="urn:microsoft.com/office/officeart/2005/8/layout/StepDownProcess"/>
    <dgm:cxn modelId="{E3A93A35-0E71-4A35-8783-09C5C530F6AC}" type="presParOf" srcId="{BB5A9049-C867-4466-B6C8-593BCB1252BD}" destId="{66135690-07CC-47D4-9BA0-9032A09FE624}" srcOrd="5" destOrd="0" presId="urn:microsoft.com/office/officeart/2005/8/layout/StepDownProcess"/>
    <dgm:cxn modelId="{760D2864-2D7A-445B-B18C-50DA177BAB4E}" type="presParOf" srcId="{BB5A9049-C867-4466-B6C8-593BCB1252BD}" destId="{01C03E8A-9567-4A0C-AA0F-11F8E1400712}" srcOrd="6" destOrd="0" presId="urn:microsoft.com/office/officeart/2005/8/layout/StepDownProcess"/>
    <dgm:cxn modelId="{075DF14B-9C14-4269-AC02-B985CED6F9CC}" type="presParOf" srcId="{01C03E8A-9567-4A0C-AA0F-11F8E1400712}" destId="{F224BC43-3288-434E-AC80-18AA3468E041}" srcOrd="0" destOrd="0" presId="urn:microsoft.com/office/officeart/2005/8/layout/StepDownProcess"/>
    <dgm:cxn modelId="{3888A021-EFAD-4B9E-B5E9-8596A55BDEBA}" type="presParOf" srcId="{01C03E8A-9567-4A0C-AA0F-11F8E1400712}" destId="{5F104CAA-7B18-4DB1-962D-B935407DE414}" srcOrd="1" destOrd="0" presId="urn:microsoft.com/office/officeart/2005/8/layout/StepDownProcess"/>
    <dgm:cxn modelId="{4F2CB119-40E3-48AB-8976-A8C9AD25A5D6}" type="presParOf" srcId="{01C03E8A-9567-4A0C-AA0F-11F8E1400712}" destId="{EB7A2DC2-4455-407B-84D1-E774C94C4112}" srcOrd="2" destOrd="0" presId="urn:microsoft.com/office/officeart/2005/8/layout/StepDownProcess"/>
    <dgm:cxn modelId="{E5564F5D-3352-49E3-9842-732A23C85275}" type="presParOf" srcId="{BB5A9049-C867-4466-B6C8-593BCB1252BD}" destId="{035197A6-6322-42C0-A7C3-CF5CF304139B}" srcOrd="7" destOrd="0" presId="urn:microsoft.com/office/officeart/2005/8/layout/StepDownProcess"/>
    <dgm:cxn modelId="{25FA81C9-6F4D-4002-8A37-74E8DCA850E5}" type="presParOf" srcId="{BB5A9049-C867-4466-B6C8-593BCB1252BD}" destId="{E2DDC787-069D-4E92-A90D-55626AA688C7}" srcOrd="8" destOrd="0" presId="urn:microsoft.com/office/officeart/2005/8/layout/StepDownProcess"/>
    <dgm:cxn modelId="{36B04C84-84E0-4717-A050-C87F042C968D}" type="presParOf" srcId="{E2DDC787-069D-4E92-A90D-55626AA688C7}" destId="{4FCF06E5-F9E3-4CB1-9CC7-681A567994A6}" srcOrd="0" destOrd="0" presId="urn:microsoft.com/office/officeart/2005/8/layout/StepDownProcess"/>
    <dgm:cxn modelId="{9628938D-54A9-4C98-B780-BE252011B96D}" type="presParOf" srcId="{E2DDC787-069D-4E92-A90D-55626AA688C7}" destId="{C6B02DE7-E081-4A98-ACF4-3566CF75D1E1}" srcOrd="1" destOrd="0" presId="urn:microsoft.com/office/officeart/2005/8/layout/StepDown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1955D98-1B9C-45C3-815B-B226D50AF7A7}">
      <dsp:nvSpPr>
        <dsp:cNvPr id="0" name=""/>
        <dsp:cNvSpPr/>
      </dsp:nvSpPr>
      <dsp:spPr>
        <a:xfrm rot="5400000">
          <a:off x="586716" y="982842"/>
          <a:ext cx="855353" cy="973789"/>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1BEEDB-F542-48BC-8575-DEDD81ACA055}">
      <dsp:nvSpPr>
        <dsp:cNvPr id="0" name=""/>
        <dsp:cNvSpPr/>
      </dsp:nvSpPr>
      <dsp:spPr>
        <a:xfrm>
          <a:off x="101290" y="34666"/>
          <a:ext cx="1957531" cy="1007891"/>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smtClean="0"/>
            <a:t>局部有源忆</a:t>
          </a:r>
          <a:r>
            <a:rPr lang="zh-CN" altLang="en-US" sz="2100" kern="1200" dirty="0"/>
            <a:t>阻器模型</a:t>
          </a:r>
        </a:p>
      </dsp:txBody>
      <dsp:txXfrm>
        <a:off x="101290" y="34666"/>
        <a:ext cx="1957531" cy="1007891"/>
      </dsp:txXfrm>
    </dsp:sp>
    <dsp:sp modelId="{81D3B601-7991-4820-8E06-F586FCFB68A6}">
      <dsp:nvSpPr>
        <dsp:cNvPr id="0" name=""/>
        <dsp:cNvSpPr/>
      </dsp:nvSpPr>
      <dsp:spPr>
        <a:xfrm>
          <a:off x="2073067" y="0"/>
          <a:ext cx="3000436" cy="8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smtClean="0">
              <a:latin typeface="Aharoni" panose="02010803020104030203" pitchFamily="2" charset="-79"/>
              <a:cs typeface="Aharoni" panose="02010803020104030203" pitchFamily="2" charset="-79"/>
            </a:rPr>
            <a:t>忆阻器展开式定理</a:t>
          </a:r>
          <a:endParaRPr lang="zh-CN" altLang="en-US" sz="1800" b="1" kern="1200" dirty="0">
            <a:latin typeface="Aharoni" panose="02010803020104030203" pitchFamily="2" charset="-79"/>
            <a:cs typeface="Aharoni" panose="02010803020104030203" pitchFamily="2" charset="-79"/>
          </a:endParaRPr>
        </a:p>
      </dsp:txBody>
      <dsp:txXfrm>
        <a:off x="2073067" y="0"/>
        <a:ext cx="3000436" cy="889803"/>
      </dsp:txXfrm>
    </dsp:sp>
    <dsp:sp modelId="{D41A78EF-139B-4344-8429-1C378D3FB576}">
      <dsp:nvSpPr>
        <dsp:cNvPr id="0" name=""/>
        <dsp:cNvSpPr/>
      </dsp:nvSpPr>
      <dsp:spPr>
        <a:xfrm rot="5400000">
          <a:off x="2309011" y="2115037"/>
          <a:ext cx="855353" cy="973789"/>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4A7FFE2-EE70-400B-A58C-F20DED59CF48}">
      <dsp:nvSpPr>
        <dsp:cNvPr id="0" name=""/>
        <dsp:cNvSpPr/>
      </dsp:nvSpPr>
      <dsp:spPr>
        <a:xfrm>
          <a:off x="1656109" y="1153214"/>
          <a:ext cx="1828457" cy="1007891"/>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Aharoni" panose="02010803020104030203" pitchFamily="2" charset="-79"/>
              <a:cs typeface="Aharoni" panose="02010803020104030203" pitchFamily="2" charset="-79"/>
            </a:rPr>
            <a:t>平衡点稳定性、非易失性</a:t>
          </a:r>
          <a:endParaRPr lang="zh-CN" altLang="en-US" sz="1800" b="1" kern="1200" dirty="0">
            <a:latin typeface="Aharoni" panose="02010803020104030203" pitchFamily="2" charset="-79"/>
            <a:cs typeface="Aharoni" panose="02010803020104030203" pitchFamily="2" charset="-79"/>
          </a:endParaRPr>
        </a:p>
      </dsp:txBody>
      <dsp:txXfrm>
        <a:off x="1656109" y="1153214"/>
        <a:ext cx="1828457" cy="1007891"/>
      </dsp:txXfrm>
    </dsp:sp>
    <dsp:sp modelId="{BF9975EC-F5E4-4BAD-8379-06B8B729BB0C}">
      <dsp:nvSpPr>
        <dsp:cNvPr id="0" name=""/>
        <dsp:cNvSpPr/>
      </dsp:nvSpPr>
      <dsp:spPr>
        <a:xfrm>
          <a:off x="3845887" y="1235696"/>
          <a:ext cx="1546501" cy="814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smtClean="0"/>
            <a:t>绘制</a:t>
          </a:r>
          <a:r>
            <a:rPr lang="en-US" altLang="zh-CN" sz="1800" b="1" kern="1200" dirty="0" smtClean="0"/>
            <a:t>POP</a:t>
          </a:r>
          <a:r>
            <a:rPr lang="zh-CN" altLang="en-US" sz="1800" b="1" kern="1200" dirty="0" smtClean="0"/>
            <a:t>图</a:t>
          </a:r>
          <a:endParaRPr lang="zh-CN" altLang="en-US" sz="1800" b="1" kern="1200" dirty="0">
            <a:latin typeface="Aharoni" panose="02010803020104030203" pitchFamily="2" charset="-79"/>
            <a:cs typeface="Aharoni" panose="02010803020104030203" pitchFamily="2" charset="-79"/>
          </a:endParaRPr>
        </a:p>
      </dsp:txBody>
      <dsp:txXfrm>
        <a:off x="3845887" y="1235696"/>
        <a:ext cx="1546501" cy="814622"/>
      </dsp:txXfrm>
    </dsp:sp>
    <dsp:sp modelId="{774993BD-1E28-4D36-B397-FDA3C405F33B}">
      <dsp:nvSpPr>
        <dsp:cNvPr id="0" name=""/>
        <dsp:cNvSpPr/>
      </dsp:nvSpPr>
      <dsp:spPr>
        <a:xfrm rot="5400000">
          <a:off x="4130697" y="3247232"/>
          <a:ext cx="855353" cy="973789"/>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71712E1-3B9B-4A7C-8C85-9139749528E0}">
      <dsp:nvSpPr>
        <dsp:cNvPr id="0" name=""/>
        <dsp:cNvSpPr/>
      </dsp:nvSpPr>
      <dsp:spPr>
        <a:xfrm>
          <a:off x="3289360" y="2299055"/>
          <a:ext cx="1898163" cy="1007891"/>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a:t>验证局部有源特性</a:t>
          </a:r>
        </a:p>
      </dsp:txBody>
      <dsp:txXfrm>
        <a:off x="3289360" y="2299055"/>
        <a:ext cx="1898163" cy="1007891"/>
      </dsp:txXfrm>
    </dsp:sp>
    <dsp:sp modelId="{D2F2E3FE-0E1B-4EAE-9610-A3863FFD8F37}">
      <dsp:nvSpPr>
        <dsp:cNvPr id="0" name=""/>
        <dsp:cNvSpPr/>
      </dsp:nvSpPr>
      <dsp:spPr>
        <a:xfrm>
          <a:off x="5412047" y="2407954"/>
          <a:ext cx="1600341" cy="814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a:t>绘制</a:t>
          </a:r>
          <a:r>
            <a:rPr lang="en-US" altLang="zh-CN" sz="1800" b="1" kern="1200" dirty="0"/>
            <a:t>DC-VI</a:t>
          </a:r>
          <a:r>
            <a:rPr lang="zh-CN" altLang="en-US" sz="1800" b="1" kern="1200" dirty="0"/>
            <a:t>图</a:t>
          </a:r>
        </a:p>
      </dsp:txBody>
      <dsp:txXfrm>
        <a:off x="5412047" y="2407954"/>
        <a:ext cx="1600341" cy="814622"/>
      </dsp:txXfrm>
    </dsp:sp>
    <dsp:sp modelId="{F224BC43-3288-434E-AC80-18AA3468E041}">
      <dsp:nvSpPr>
        <dsp:cNvPr id="0" name=""/>
        <dsp:cNvSpPr/>
      </dsp:nvSpPr>
      <dsp:spPr>
        <a:xfrm rot="5400000">
          <a:off x="5917529" y="4379426"/>
          <a:ext cx="855353" cy="973789"/>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F104CAA-7B18-4DB1-962D-B935407DE414}">
      <dsp:nvSpPr>
        <dsp:cNvPr id="0" name=""/>
        <dsp:cNvSpPr/>
      </dsp:nvSpPr>
      <dsp:spPr>
        <a:xfrm>
          <a:off x="5137316" y="3407212"/>
          <a:ext cx="1898163" cy="1007891"/>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a:t>设计混沌电路</a:t>
          </a:r>
        </a:p>
      </dsp:txBody>
      <dsp:txXfrm>
        <a:off x="5137316" y="3407212"/>
        <a:ext cx="1898163" cy="1007891"/>
      </dsp:txXfrm>
    </dsp:sp>
    <dsp:sp modelId="{EB7A2DC2-4455-407B-84D1-E774C94C4112}">
      <dsp:nvSpPr>
        <dsp:cNvPr id="0" name=""/>
        <dsp:cNvSpPr/>
      </dsp:nvSpPr>
      <dsp:spPr>
        <a:xfrm>
          <a:off x="7151586" y="3503328"/>
          <a:ext cx="2033359" cy="863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a:t>使用忆阻器</a:t>
          </a:r>
        </a:p>
        <a:p>
          <a:pPr marL="171450" lvl="1" indent="-171450" algn="l" defTabSz="800100">
            <a:lnSpc>
              <a:spcPct val="90000"/>
            </a:lnSpc>
            <a:spcBef>
              <a:spcPct val="0"/>
            </a:spcBef>
            <a:spcAft>
              <a:spcPct val="15000"/>
            </a:spcAft>
            <a:buChar char="••"/>
          </a:pPr>
          <a:r>
            <a:rPr lang="zh-CN" altLang="en-US" sz="1800" b="1" kern="1200" dirty="0"/>
            <a:t>简单串联电路</a:t>
          </a:r>
        </a:p>
      </dsp:txBody>
      <dsp:txXfrm>
        <a:off x="7151586" y="3503328"/>
        <a:ext cx="2033359" cy="863206"/>
      </dsp:txXfrm>
    </dsp:sp>
    <dsp:sp modelId="{4FCF06E5-F9E3-4CB1-9CC7-681A567994A6}">
      <dsp:nvSpPr>
        <dsp:cNvPr id="0" name=""/>
        <dsp:cNvSpPr/>
      </dsp:nvSpPr>
      <dsp:spPr>
        <a:xfrm>
          <a:off x="6815766" y="4598111"/>
          <a:ext cx="1898163" cy="1007891"/>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a:t>混沌电路非线性动力学分析</a:t>
          </a:r>
        </a:p>
      </dsp:txBody>
      <dsp:txXfrm>
        <a:off x="6815766" y="4598111"/>
        <a:ext cx="1898163" cy="1007891"/>
      </dsp:txXfrm>
    </dsp:sp>
    <dsp:sp modelId="{C6B02DE7-E081-4A98-ACF4-3566CF75D1E1}">
      <dsp:nvSpPr>
        <dsp:cNvPr id="0" name=""/>
        <dsp:cNvSpPr/>
      </dsp:nvSpPr>
      <dsp:spPr>
        <a:xfrm>
          <a:off x="8706477" y="4659570"/>
          <a:ext cx="1469612" cy="814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a:t>分叉图</a:t>
          </a:r>
        </a:p>
        <a:p>
          <a:pPr marL="171450" lvl="1" indent="-171450" algn="l" defTabSz="800100">
            <a:lnSpc>
              <a:spcPct val="90000"/>
            </a:lnSpc>
            <a:spcBef>
              <a:spcPct val="0"/>
            </a:spcBef>
            <a:spcAft>
              <a:spcPct val="15000"/>
            </a:spcAft>
            <a:buChar char="••"/>
          </a:pPr>
          <a:r>
            <a:rPr lang="zh-CN" altLang="en-US" sz="1800" b="1" kern="1200" dirty="0"/>
            <a:t>李雅普诺夫指数</a:t>
          </a:r>
        </a:p>
        <a:p>
          <a:pPr marL="171450" lvl="1" indent="-171450" algn="l" defTabSz="800100">
            <a:lnSpc>
              <a:spcPct val="90000"/>
            </a:lnSpc>
            <a:spcBef>
              <a:spcPct val="0"/>
            </a:spcBef>
            <a:spcAft>
              <a:spcPct val="15000"/>
            </a:spcAft>
            <a:buChar char="••"/>
          </a:pPr>
          <a:r>
            <a:rPr lang="zh-CN" altLang="en-US" sz="1800" b="1" kern="1200" dirty="0" smtClean="0"/>
            <a:t>系统特征值</a:t>
          </a:r>
          <a:endParaRPr lang="zh-CN" altLang="en-US" sz="1800" b="1" kern="1200" dirty="0"/>
        </a:p>
      </dsp:txBody>
      <dsp:txXfrm>
        <a:off x="8706477" y="4659570"/>
        <a:ext cx="1469612" cy="814622"/>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tL"/>
          <dgm:param type="flowDir" val="row"/>
        </dgm:alg>
      </dgm:if>
      <dgm:else name="Name2">
        <dgm:alg type="snake">
          <dgm:param type="bkpt" val="fixed"/>
          <dgm:param type="bkPtFixedVal" val="1"/>
          <dgm:param type="off" val="off"/>
          <dgm:param type="grDir" val="tR"/>
          <dgm:param type="flowDir" val="row"/>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2019/3/5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3379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8D053AE-254F-426A-9F9B-F99CE7225A0A}" type="slidenum">
              <a:rPr lang="zh-CN" altLang="en-US">
                <a:latin typeface="Calibri" panose="020F0502020204030204" pitchFamily="34" charset="0"/>
              </a:rPr>
              <a:pPr eaLnBrk="1" hangingPunct="1"/>
              <a:t>11</a:t>
            </a:fld>
            <a:endParaRPr lang="zh-CN" altLang="en-US">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E6F4579-F643-4F73-8444-BE3FDA01C849}" type="slidenum">
              <a:rPr lang="zh-CN" altLang="en-US">
                <a:latin typeface="Calibri" panose="020F0502020204030204" pitchFamily="34" charset="0"/>
              </a:rPr>
              <a:pPr eaLnBrk="1" hangingPunct="1"/>
              <a:t>12</a:t>
            </a:fld>
            <a:endParaRPr lang="zh-CN" altLang="en-US">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r>
              <a:rPr lang="zh-CN" altLang="en-US"/>
              <a:t>以上是我的全部分享内容，最后谢谢王老师给我这次出国交流的机会，我真的学到了好多。谢谢王老师这两年半对我的关心和照顾。谢谢大家的聆听。如有问题，也请各位老师和同学给予批评指正！谢谢大家。</a:t>
            </a:r>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1025B99-40B8-4C1F-9ADD-4DD6DA90AB87}" type="slidenum">
              <a:rPr lang="zh-CN" altLang="en-US">
                <a:latin typeface="Calibri" panose="020F0502020204030204" pitchFamily="34" charset="0"/>
              </a:rPr>
              <a:pPr eaLnBrk="1" hangingPunct="1"/>
              <a:t>13</a:t>
            </a:fld>
            <a:endParaRPr lang="zh-CN"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209FA5-F7FB-4E51-ACB3-106DA6074FB3}"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r>
              <a:rPr lang="zh-CN" altLang="en-US"/>
              <a:t>其中，</a:t>
            </a:r>
            <a:r>
              <a:rPr lang="en-US" altLang="zh-CN"/>
              <a:t>u</a:t>
            </a:r>
            <a:r>
              <a:rPr lang="zh-CN" altLang="en-US"/>
              <a:t>输入，</a:t>
            </a:r>
            <a:r>
              <a:rPr lang="en-US" altLang="zh-CN"/>
              <a:t>y</a:t>
            </a:r>
            <a:r>
              <a:rPr lang="zh-CN" altLang="en-US"/>
              <a:t>输出，</a:t>
            </a:r>
            <a:r>
              <a:rPr lang="en-US" altLang="zh-CN"/>
              <a:t>x</a:t>
            </a:r>
            <a:r>
              <a:rPr lang="zh-CN" altLang="en-US"/>
              <a:t>状态变量。</a:t>
            </a:r>
            <a:r>
              <a:rPr lang="en-US" altLang="zh-CN"/>
              <a:t>Chua</a:t>
            </a:r>
            <a:r>
              <a:rPr lang="zh-CN" altLang="en-US"/>
              <a:t>在提出忆阻器是，将忆阻器分成了两类：流控和压控。按输入信号的类型决定。</a:t>
            </a:r>
            <a:endParaRPr lang="en-US" altLang="zh-CN"/>
          </a:p>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52AF4FAE-AF07-43BB-82B0-522D65C15D3A}"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FA84582-12A4-406A-9935-C5DB9171284A}" type="slidenum">
              <a:rPr lang="zh-CN" altLang="en-US">
                <a:latin typeface="Calibri" panose="020F0502020204030204" pitchFamily="34" charset="0"/>
              </a:rPr>
              <a:pPr eaLnBrk="1" hangingPunct="1"/>
              <a:t>4</a:t>
            </a:fld>
            <a:endParaRPr lang="zh-CN"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FA84582-12A4-406A-9935-C5DB9171284A}" type="slidenum">
              <a:rPr lang="zh-CN" altLang="en-US">
                <a:latin typeface="Calibri" panose="020F0502020204030204" pitchFamily="34" charset="0"/>
              </a:rPr>
              <a:pPr eaLnBrk="1" hangingPunct="1"/>
              <a:t>5</a:t>
            </a:fld>
            <a:endParaRPr lang="zh-CN"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r>
              <a:rPr lang="zh-CN" altLang="en-US"/>
              <a:t>其中，</a:t>
            </a:r>
            <a:r>
              <a:rPr lang="en-US" altLang="zh-CN"/>
              <a:t>u</a:t>
            </a:r>
            <a:r>
              <a:rPr lang="zh-CN" altLang="en-US"/>
              <a:t>输入，</a:t>
            </a:r>
            <a:r>
              <a:rPr lang="en-US" altLang="zh-CN"/>
              <a:t>y</a:t>
            </a:r>
            <a:r>
              <a:rPr lang="zh-CN" altLang="en-US"/>
              <a:t>输出，</a:t>
            </a:r>
            <a:r>
              <a:rPr lang="en-US" altLang="zh-CN"/>
              <a:t>x</a:t>
            </a:r>
            <a:r>
              <a:rPr lang="zh-CN" altLang="en-US"/>
              <a:t>状态变量。</a:t>
            </a:r>
            <a:r>
              <a:rPr lang="en-US" altLang="zh-CN"/>
              <a:t>Chua</a:t>
            </a:r>
            <a:r>
              <a:rPr lang="zh-CN" altLang="en-US"/>
              <a:t>在提出忆阻器是，将忆阻器分成了两类：流控和压控。按输入信号的类型决定。</a:t>
            </a:r>
            <a:endParaRPr lang="en-US" altLang="zh-CN"/>
          </a:p>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52AF4FAE-AF07-43BB-82B0-522D65C15D3A}"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31747"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r>
              <a:rPr lang="zh-CN" altLang="en-US"/>
              <a:t>数学角度证明非易失性</a:t>
            </a:r>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32DD9DF-86FC-44E7-957F-5A111354C04E}" type="slidenum">
              <a:rPr lang="zh-CN" altLang="en-US">
                <a:latin typeface="Calibri" panose="020F0502020204030204" pitchFamily="34" charset="0"/>
              </a:rPr>
              <a:pPr eaLnBrk="1" hangingPunct="1"/>
              <a:t>8</a:t>
            </a:fld>
            <a:endParaRPr lang="zh-CN"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r>
              <a:rPr lang="zh-CN" altLang="en-US"/>
              <a:t>是不是每一个忆阻器都具有非易失性呢</a:t>
            </a:r>
            <a:r>
              <a:rPr lang="en-US" altLang="zh-CN"/>
              <a:t>,</a:t>
            </a:r>
            <a:r>
              <a:rPr lang="zh-CN" altLang="en-US"/>
              <a:t>讲解全局稳定，</a:t>
            </a:r>
            <a:r>
              <a:rPr lang="en-US" altLang="zh-CN"/>
              <a:t>x(0)&lt;2, dx/dt &gt;0    else &lt;0</a:t>
            </a:r>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CAC4927-EF55-4C07-AB32-E261CABE2DC3}" type="slidenum">
              <a:rPr lang="zh-CN" altLang="en-US">
                <a:latin typeface="Calibri" panose="020F0502020204030204" pitchFamily="34" charset="0"/>
              </a:rPr>
              <a:pPr eaLnBrk="1" hangingPunct="1"/>
              <a:t>9</a:t>
            </a:fld>
            <a:endParaRPr lang="zh-CN"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3379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8D053AE-254F-426A-9F9B-F99CE7225A0A}" type="slidenum">
              <a:rPr lang="zh-CN" altLang="en-US">
                <a:latin typeface="Calibri" panose="020F0502020204030204" pitchFamily="34" charset="0"/>
              </a:rPr>
              <a:pPr eaLnBrk="1" hangingPunct="1"/>
              <a:t>10</a:t>
            </a:fld>
            <a:endParaRPr lang="zh-CN"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2019/3/5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2019/3/5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2019/3/5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组合 6"/>
          <p:cNvGrpSpPr/>
          <p:nvPr/>
        </p:nvGrpSpPr>
        <p:grpSpPr>
          <a:xfrm flipH="1">
            <a:off x="2028560" y="4443106"/>
            <a:ext cx="10163440" cy="2414895"/>
            <a:chOff x="2028560" y="4443106"/>
            <a:chExt cx="10163440" cy="2414895"/>
          </a:xfrm>
        </p:grpSpPr>
        <p:grpSp>
          <p:nvGrpSpPr>
            <p:cNvPr id="8" name="组合 7"/>
            <p:cNvGrpSpPr/>
            <p:nvPr/>
          </p:nvGrpSpPr>
          <p:grpSpPr>
            <a:xfrm>
              <a:off x="4956671" y="4443106"/>
              <a:ext cx="4884016" cy="2414895"/>
              <a:chOff x="4956670" y="4443106"/>
              <a:chExt cx="4884016" cy="2414894"/>
            </a:xfrm>
          </p:grpSpPr>
          <p:sp>
            <p:nvSpPr>
              <p:cNvPr id="21" name="等腰三角形 20"/>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2" name="任意多边形 1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9" name="组合 8"/>
            <p:cNvGrpSpPr/>
            <p:nvPr/>
          </p:nvGrpSpPr>
          <p:grpSpPr>
            <a:xfrm>
              <a:off x="3492615" y="5410200"/>
              <a:ext cx="2928111" cy="1447800"/>
              <a:chOff x="4956670" y="4443106"/>
              <a:chExt cx="4884016" cy="2414894"/>
            </a:xfrm>
          </p:grpSpPr>
          <p:sp>
            <p:nvSpPr>
              <p:cNvPr id="19" name="等腰三角形 18"/>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0" name="任意多边形 16"/>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10" name="组合 9"/>
            <p:cNvGrpSpPr/>
            <p:nvPr/>
          </p:nvGrpSpPr>
          <p:grpSpPr>
            <a:xfrm>
              <a:off x="7721715" y="5048250"/>
              <a:ext cx="3660139" cy="1809751"/>
              <a:chOff x="4956670" y="4443106"/>
              <a:chExt cx="4884016" cy="2414894"/>
            </a:xfrm>
          </p:grpSpPr>
          <p:sp>
            <p:nvSpPr>
              <p:cNvPr id="17" name="等腰三角形 16"/>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8" name="任意多边形 1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grpSp>
        <p:grpSp>
          <p:nvGrpSpPr>
            <p:cNvPr id="11" name="组合 10"/>
            <p:cNvGrpSpPr/>
            <p:nvPr/>
          </p:nvGrpSpPr>
          <p:grpSpPr>
            <a:xfrm>
              <a:off x="2028560" y="6342962"/>
              <a:ext cx="1041643" cy="515039"/>
              <a:chOff x="4956670" y="4443106"/>
              <a:chExt cx="4884016" cy="2414894"/>
            </a:xfrm>
          </p:grpSpPr>
          <p:sp>
            <p:nvSpPr>
              <p:cNvPr id="15" name="等腰三角形 14"/>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6" name="任意多边形 2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12" name="组合 11"/>
            <p:cNvGrpSpPr/>
            <p:nvPr/>
          </p:nvGrpSpPr>
          <p:grpSpPr>
            <a:xfrm>
              <a:off x="11150357" y="6342962"/>
              <a:ext cx="1041643" cy="515039"/>
              <a:chOff x="4956670" y="4443106"/>
              <a:chExt cx="4884016" cy="2414894"/>
            </a:xfrm>
          </p:grpSpPr>
          <p:sp>
            <p:nvSpPr>
              <p:cNvPr id="13" name="等腰三角形 12"/>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4" name="任意多边形 2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sp>
        <p:nvSpPr>
          <p:cNvPr id="2" name="标题 1"/>
          <p:cNvSpPr>
            <a:spLocks noGrp="1"/>
          </p:cNvSpPr>
          <p:nvPr>
            <p:ph type="ctrTitle" hasCustomPrompt="1"/>
          </p:nvPr>
        </p:nvSpPr>
        <p:spPr>
          <a:xfrm>
            <a:off x="1521566" y="1700984"/>
            <a:ext cx="8894914" cy="923330"/>
          </a:xfrm>
        </p:spPr>
        <p:txBody>
          <a:bodyPr anchor="b">
            <a:normAutofit/>
          </a:bodyPr>
          <a:lstStyle>
            <a:lvl1pPr algn="l">
              <a:defRPr sz="6000" b="1">
                <a:solidFill>
                  <a:schemeClr val="tx2"/>
                </a:solidFill>
              </a:defRPr>
            </a:lvl1pPr>
          </a:lstStyle>
          <a:p>
            <a:r>
              <a:rPr lang="zh-CN" altLang="en-US" dirty="0"/>
              <a:t>单击此处编辑标题</a:t>
            </a:r>
          </a:p>
        </p:txBody>
      </p:sp>
      <p:sp>
        <p:nvSpPr>
          <p:cNvPr id="3" name="副标题 2"/>
          <p:cNvSpPr>
            <a:spLocks noGrp="1"/>
          </p:cNvSpPr>
          <p:nvPr>
            <p:ph type="subTitle" idx="1"/>
          </p:nvPr>
        </p:nvSpPr>
        <p:spPr>
          <a:xfrm>
            <a:off x="1521566" y="2687367"/>
            <a:ext cx="8894914" cy="480131"/>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488CED8-A2E1-4FD5-B2F5-D691BB24C91E}" type="datetimeFigureOut">
              <a:rPr lang="zh-CN" altLang="en-US" smtClean="0"/>
              <a:pPr/>
              <a:t>2019/3/5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5F2F5A-3577-40D0-9738-AC762F5E245E}"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0488CED8-A2E1-4FD5-B2F5-D691BB24C91E}" type="datetimeFigureOut">
              <a:rPr lang="zh-CN" altLang="en-US" smtClean="0"/>
              <a:pPr/>
              <a:t>2019/3/5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5F2F5A-3577-40D0-9738-AC762F5E245E}"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0" y="2425144"/>
            <a:ext cx="4304715" cy="15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3200" dirty="0"/>
          </a:p>
        </p:txBody>
      </p:sp>
      <p:sp>
        <p:nvSpPr>
          <p:cNvPr id="8" name="矩形 7"/>
          <p:cNvSpPr/>
          <p:nvPr/>
        </p:nvSpPr>
        <p:spPr>
          <a:xfrm>
            <a:off x="0" y="4097817"/>
            <a:ext cx="12193219" cy="2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3200"/>
          </a:p>
        </p:txBody>
      </p:sp>
      <p:sp>
        <p:nvSpPr>
          <p:cNvPr id="9" name="矩形 8"/>
          <p:cNvSpPr/>
          <p:nvPr/>
        </p:nvSpPr>
        <p:spPr>
          <a:xfrm>
            <a:off x="4403189" y="2425144"/>
            <a:ext cx="407963" cy="15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p>
        </p:txBody>
      </p:sp>
      <p:sp>
        <p:nvSpPr>
          <p:cNvPr id="2" name="标题 1"/>
          <p:cNvSpPr>
            <a:spLocks noGrp="1"/>
          </p:cNvSpPr>
          <p:nvPr>
            <p:ph type="title" hasCustomPrompt="1"/>
          </p:nvPr>
        </p:nvSpPr>
        <p:spPr>
          <a:xfrm>
            <a:off x="4927251" y="2564904"/>
            <a:ext cx="6426549" cy="757130"/>
          </a:xfrm>
        </p:spPr>
        <p:txBody>
          <a:bodyPr wrap="square" anchor="b">
            <a:normAutofit/>
          </a:bodyPr>
          <a:lstStyle>
            <a:lvl1pPr>
              <a:defRPr sz="4800" b="1">
                <a:solidFill>
                  <a:schemeClr val="tx2"/>
                </a:solidFill>
              </a:defRPr>
            </a:lvl1pPr>
          </a:lstStyle>
          <a:p>
            <a:r>
              <a:rPr lang="zh-CN" altLang="en-US" dirty="0"/>
              <a:t>单击此处编辑标题</a:t>
            </a:r>
          </a:p>
        </p:txBody>
      </p:sp>
      <p:sp>
        <p:nvSpPr>
          <p:cNvPr id="3" name="文本占位符 2"/>
          <p:cNvSpPr>
            <a:spLocks noGrp="1"/>
          </p:cNvSpPr>
          <p:nvPr>
            <p:ph type="body" idx="1"/>
          </p:nvPr>
        </p:nvSpPr>
        <p:spPr>
          <a:xfrm>
            <a:off x="4927251" y="3372357"/>
            <a:ext cx="6426549" cy="424732"/>
          </a:xfrm>
        </p:spPr>
        <p:txBody>
          <a:bodyPr wrap="square">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0488CED8-A2E1-4FD5-B2F5-D691BB24C91E}" type="datetimeFigureOut">
              <a:rPr lang="zh-CN" altLang="en-US" smtClean="0"/>
              <a:pPr/>
              <a:t>2019/3/5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5F2F5A-3577-40D0-9738-AC762F5E245E}" type="slidenum">
              <a:rPr lang="zh-CN" altLang="en-US" smtClean="0"/>
              <a:pPr/>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2" presetClass="entr" presetSubtype="1" fill="hold" grpId="0" nodeType="withEffect">
                                  <p:stCondLst>
                                    <p:cond delay="30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400" fill="hold"/>
                                        <p:tgtEl>
                                          <p:spTgt spid="9"/>
                                        </p:tgtEl>
                                        <p:attrNameLst>
                                          <p:attrName>ppt_x</p:attrName>
                                        </p:attrNameLst>
                                      </p:cBhvr>
                                      <p:tavLst>
                                        <p:tav tm="0">
                                          <p:val>
                                            <p:strVal val="#ppt_x"/>
                                          </p:val>
                                        </p:tav>
                                        <p:tav tm="100000">
                                          <p:val>
                                            <p:strVal val="#ppt_x"/>
                                          </p:val>
                                        </p:tav>
                                      </p:tavLst>
                                    </p:anim>
                                    <p:anim calcmode="lin" valueType="num">
                                      <p:cBhvr additive="base">
                                        <p:cTn id="15" dur="4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lvl1pPr>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0488CED8-A2E1-4FD5-B2F5-D691BB24C91E}" type="datetimeFigureOut">
              <a:rPr lang="zh-CN" altLang="en-US" smtClean="0"/>
              <a:pPr/>
              <a:t>2019/3/5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5F2F5A-3577-40D0-9738-AC762F5E245E}"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10" name="箭头: V 形 9"/>
          <p:cNvSpPr/>
          <p:nvPr/>
        </p:nvSpPr>
        <p:spPr>
          <a:xfrm>
            <a:off x="263352" y="677986"/>
            <a:ext cx="502840" cy="57606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标题 1"/>
          <p:cNvSpPr>
            <a:spLocks noGrp="1"/>
          </p:cNvSpPr>
          <p:nvPr>
            <p:ph type="title"/>
          </p:nvPr>
        </p:nvSpPr>
        <p:spPr>
          <a:xfrm>
            <a:off x="839788" y="303237"/>
            <a:ext cx="10515600" cy="1325563"/>
          </a:xfrm>
        </p:spPr>
        <p:txBody>
          <a:bodyPr/>
          <a:lstStyle/>
          <a:p>
            <a:r>
              <a:rPr lang="zh-CN" altLang="en-US" dirty="0"/>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505075"/>
            <a:ext cx="5157787" cy="3684588"/>
          </a:xfrm>
        </p:spPr>
        <p:txBody>
          <a:bodyPr/>
          <a:lstStyle>
            <a:lvl1pPr>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505075"/>
            <a:ext cx="5183188" cy="3684588"/>
          </a:xfrm>
        </p:spPr>
        <p:txBody>
          <a:bodyPr/>
          <a:lstStyle>
            <a:lvl1pPr>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0488CED8-A2E1-4FD5-B2F5-D691BB24C91E}" type="datetimeFigureOut">
              <a:rPr lang="zh-CN" altLang="en-US" smtClean="0"/>
              <a:pPr/>
              <a:t>2019/3/5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A5F2F5A-3577-40D0-9738-AC762F5E245E}"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仅标题">
    <p:spTree>
      <p:nvGrpSpPr>
        <p:cNvPr id="1" name=""/>
        <p:cNvGrpSpPr/>
        <p:nvPr/>
      </p:nvGrpSpPr>
      <p:grpSpPr>
        <a:xfrm>
          <a:off x="0" y="0"/>
          <a:ext cx="0" cy="0"/>
          <a:chOff x="0" y="0"/>
          <a:chExt cx="0" cy="0"/>
        </a:xfrm>
      </p:grpSpPr>
      <p:grpSp>
        <p:nvGrpSpPr>
          <p:cNvPr id="6" name="组合 5"/>
          <p:cNvGrpSpPr/>
          <p:nvPr/>
        </p:nvGrpSpPr>
        <p:grpSpPr>
          <a:xfrm flipH="1">
            <a:off x="2028560" y="4443106"/>
            <a:ext cx="10163440" cy="2414895"/>
            <a:chOff x="2028560" y="4443106"/>
            <a:chExt cx="10163440" cy="2414895"/>
          </a:xfrm>
        </p:grpSpPr>
        <p:grpSp>
          <p:nvGrpSpPr>
            <p:cNvPr id="7" name="组合 6"/>
            <p:cNvGrpSpPr/>
            <p:nvPr/>
          </p:nvGrpSpPr>
          <p:grpSpPr>
            <a:xfrm>
              <a:off x="4956671" y="4443106"/>
              <a:ext cx="4884016" cy="2414895"/>
              <a:chOff x="4956670" y="4443106"/>
              <a:chExt cx="4884016" cy="2414894"/>
            </a:xfrm>
          </p:grpSpPr>
          <p:sp>
            <p:nvSpPr>
              <p:cNvPr id="20" name="等腰三角形 19"/>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1" name="任意多边形 1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8" name="组合 7"/>
            <p:cNvGrpSpPr/>
            <p:nvPr/>
          </p:nvGrpSpPr>
          <p:grpSpPr>
            <a:xfrm>
              <a:off x="3492615" y="5410200"/>
              <a:ext cx="2928111" cy="1447800"/>
              <a:chOff x="4956670" y="4443106"/>
              <a:chExt cx="4884016" cy="2414894"/>
            </a:xfrm>
          </p:grpSpPr>
          <p:sp>
            <p:nvSpPr>
              <p:cNvPr id="18" name="等腰三角形 17"/>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9" name="任意多边形 16"/>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9" name="组合 8"/>
            <p:cNvGrpSpPr/>
            <p:nvPr/>
          </p:nvGrpSpPr>
          <p:grpSpPr>
            <a:xfrm>
              <a:off x="7721715" y="5048250"/>
              <a:ext cx="3660139" cy="1809751"/>
              <a:chOff x="4956670" y="4443106"/>
              <a:chExt cx="4884016" cy="2414894"/>
            </a:xfrm>
          </p:grpSpPr>
          <p:sp>
            <p:nvSpPr>
              <p:cNvPr id="16" name="等腰三角形 15"/>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7" name="任意多边形 1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grpSp>
        <p:grpSp>
          <p:nvGrpSpPr>
            <p:cNvPr id="10" name="组合 9"/>
            <p:cNvGrpSpPr/>
            <p:nvPr/>
          </p:nvGrpSpPr>
          <p:grpSpPr>
            <a:xfrm>
              <a:off x="2028560" y="6342962"/>
              <a:ext cx="1041643" cy="515039"/>
              <a:chOff x="4956670" y="4443106"/>
              <a:chExt cx="4884016" cy="2414894"/>
            </a:xfrm>
          </p:grpSpPr>
          <p:sp>
            <p:nvSpPr>
              <p:cNvPr id="14" name="等腰三角形 13"/>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5" name="任意多边形 2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11" name="组合 10"/>
            <p:cNvGrpSpPr/>
            <p:nvPr/>
          </p:nvGrpSpPr>
          <p:grpSpPr>
            <a:xfrm>
              <a:off x="11150357" y="6342962"/>
              <a:ext cx="1041643" cy="515039"/>
              <a:chOff x="4956670" y="4443106"/>
              <a:chExt cx="4884016" cy="2414894"/>
            </a:xfrm>
          </p:grpSpPr>
          <p:sp>
            <p:nvSpPr>
              <p:cNvPr id="12" name="等腰三角形 11"/>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3" name="任意多边形 2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sp>
        <p:nvSpPr>
          <p:cNvPr id="2" name="标题 1"/>
          <p:cNvSpPr>
            <a:spLocks noGrp="1"/>
          </p:cNvSpPr>
          <p:nvPr>
            <p:ph type="title" hasCustomPrompt="1"/>
          </p:nvPr>
        </p:nvSpPr>
        <p:spPr>
          <a:xfrm>
            <a:off x="1343472" y="1710778"/>
            <a:ext cx="8066112" cy="923330"/>
          </a:xfrm>
        </p:spPr>
        <p:txBody>
          <a:bodyPr anchor="b" anchorCtr="0">
            <a:normAutofit/>
          </a:bodyPr>
          <a:lstStyle>
            <a:lvl1pPr>
              <a:defRPr sz="6000" b="1">
                <a:solidFill>
                  <a:schemeClr val="tx2"/>
                </a:solidFill>
              </a:defRPr>
            </a:lvl1pPr>
          </a:lstStyle>
          <a:p>
            <a:r>
              <a:rPr lang="zh-CN" altLang="en-US" dirty="0"/>
              <a:t>单击此处编辑标题</a:t>
            </a:r>
          </a:p>
        </p:txBody>
      </p:sp>
      <p:sp>
        <p:nvSpPr>
          <p:cNvPr id="3" name="日期占位符 2"/>
          <p:cNvSpPr>
            <a:spLocks noGrp="1"/>
          </p:cNvSpPr>
          <p:nvPr>
            <p:ph type="dt" sz="half" idx="10"/>
          </p:nvPr>
        </p:nvSpPr>
        <p:spPr/>
        <p:txBody>
          <a:bodyPr/>
          <a:lstStyle/>
          <a:p>
            <a:fld id="{0488CED8-A2E1-4FD5-B2F5-D691BB24C91E}" type="datetimeFigureOut">
              <a:rPr lang="zh-CN" altLang="en-US" smtClean="0"/>
              <a:pPr/>
              <a:t>2019/3/5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pPr/>
              <a:t>‹#›</a:t>
            </a:fld>
            <a:endParaRPr lang="zh-CN" altLang="en-US"/>
          </a:p>
        </p:txBody>
      </p:sp>
      <p:sp>
        <p:nvSpPr>
          <p:cNvPr id="23" name="内容占位符 22"/>
          <p:cNvSpPr>
            <a:spLocks noGrp="1"/>
          </p:cNvSpPr>
          <p:nvPr>
            <p:ph sz="quarter" idx="13"/>
          </p:nvPr>
        </p:nvSpPr>
        <p:spPr>
          <a:xfrm>
            <a:off x="1343472" y="2716236"/>
            <a:ext cx="8066158" cy="535531"/>
          </a:xfrm>
        </p:spPr>
        <p:txBody>
          <a:bodyPr>
            <a:normAutofit/>
          </a:bodyPr>
          <a:lstStyle>
            <a:lvl1pPr marL="0" indent="0">
              <a:buNone/>
              <a:defRPr sz="3200"/>
            </a:lvl1pPr>
          </a:lstStyle>
          <a:p>
            <a:pPr lvl="0"/>
            <a:r>
              <a:rPr lang="zh-CN" altLang="en-US" dirty="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488CED8-A2E1-4FD5-B2F5-D691BB24C91E}" type="datetimeFigureOut">
              <a:rPr lang="zh-CN" altLang="en-US" smtClean="0"/>
              <a:pPr/>
              <a:t>2019/3/5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A5F2F5A-3577-40D0-9738-AC762F5E245E}"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箭头: V 形 7"/>
          <p:cNvSpPr/>
          <p:nvPr/>
        </p:nvSpPr>
        <p:spPr>
          <a:xfrm>
            <a:off x="351477" y="548680"/>
            <a:ext cx="398804" cy="456878"/>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标题 1"/>
          <p:cNvSpPr>
            <a:spLocks noGrp="1"/>
          </p:cNvSpPr>
          <p:nvPr>
            <p:ph type="title"/>
          </p:nvPr>
        </p:nvSpPr>
        <p:spPr>
          <a:xfrm>
            <a:off x="839787" y="476672"/>
            <a:ext cx="41652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76872"/>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pPr/>
              <a:t>2019/3/5</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2019/3/5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416480" y="365125"/>
            <a:ext cx="937320" cy="5811838"/>
          </a:xfrm>
        </p:spPr>
        <p:txBody>
          <a:bodyPr vert="eaVert">
            <a:normAutofit/>
          </a:bodyPr>
          <a:lstStyle>
            <a:lvl1pPr>
              <a:defRPr sz="3600"/>
            </a:lvl1pPr>
          </a:lstStyle>
          <a:p>
            <a:r>
              <a:rPr lang="zh-CN" altLang="en-US" dirty="0"/>
              <a:t>单击此处编辑母版标题样式</a:t>
            </a:r>
          </a:p>
        </p:txBody>
      </p:sp>
      <p:sp>
        <p:nvSpPr>
          <p:cNvPr id="3" name="竖排文字占位符 2"/>
          <p:cNvSpPr>
            <a:spLocks noGrp="1"/>
          </p:cNvSpPr>
          <p:nvPr>
            <p:ph type="body" orient="vert" idx="1"/>
          </p:nvPr>
        </p:nvSpPr>
        <p:spPr>
          <a:xfrm>
            <a:off x="838200" y="365125"/>
            <a:ext cx="9506272" cy="5811838"/>
          </a:xfrm>
        </p:spPr>
        <p:txBody>
          <a:bodyPr vert="eaVert"/>
          <a:lstStyle>
            <a:lvl1pPr>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0488CED8-A2E1-4FD5-B2F5-D691BB24C91E}" type="datetimeFigureOut">
              <a:rPr lang="zh-CN" altLang="en-US" smtClean="0"/>
              <a:pPr/>
              <a:t>2019/3/5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5F2F5A-3577-40D0-9738-AC762F5E245E}"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内容">
    <p:spTree>
      <p:nvGrpSpPr>
        <p:cNvPr id="1" name=""/>
        <p:cNvGrpSpPr/>
        <p:nvPr/>
      </p:nvGrpSpPr>
      <p:grpSpPr>
        <a:xfrm>
          <a:off x="0" y="0"/>
          <a:ext cx="0" cy="0"/>
          <a:chOff x="0" y="0"/>
          <a:chExt cx="0" cy="0"/>
        </a:xfrm>
      </p:grpSpPr>
      <p:sp>
        <p:nvSpPr>
          <p:cNvPr id="6" name="箭头: V 形 5"/>
          <p:cNvSpPr/>
          <p:nvPr/>
        </p:nvSpPr>
        <p:spPr>
          <a:xfrm>
            <a:off x="368604" y="534056"/>
            <a:ext cx="398804" cy="456878"/>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日期占位符 2"/>
          <p:cNvSpPr>
            <a:spLocks noGrp="1"/>
          </p:cNvSpPr>
          <p:nvPr>
            <p:ph type="dt" sz="half" idx="10"/>
          </p:nvPr>
        </p:nvSpPr>
        <p:spPr/>
        <p:txBody>
          <a:bodyPr/>
          <a:lstStyle/>
          <a:p>
            <a:fld id="{760FBDFE-C587-4B4C-A407-44438C67B59E}" type="datetimeFigureOut">
              <a:rPr lang="zh-CN" altLang="en-US" smtClean="0"/>
              <a:pPr/>
              <a:t>2019/3/5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pPr/>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07B2637E-0FE3-46C9-8DF6-310012C77DC0}" type="datetimeFigureOut">
              <a:rPr lang="zh-CN" altLang="en-US"/>
              <a:pPr>
                <a:defRPr/>
              </a:pPr>
              <a:t>2019/3/5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0B96F4B-6849-41C6-A609-8ADD88F6E76A}" type="slidenum">
              <a:rPr lang="zh-CN" altLang="en-US"/>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423744F-BC52-44E9-8612-FBB8C61B2842}" type="datetimeFigureOut">
              <a:rPr lang="zh-CN" altLang="en-US"/>
              <a:pPr>
                <a:defRPr/>
              </a:pPr>
              <a:t>2019/3/5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A255B03D-B7A5-4D8C-A6EC-ADD81EB1E6FD}" type="slidenum">
              <a:rPr lang="zh-CN" altLang="en-US"/>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2019/3/5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2019/3/5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pPr/>
              <a:t>2019/3/5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pPr/>
              <a:t>2019/3/5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pPr/>
              <a:t>2019/3/5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2019/3/5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2019/3/5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ags" Target="../tags/tag1.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pPr/>
              <a:t>2019/3/5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8" name="箭头: V 形 7"/>
          <p:cNvSpPr/>
          <p:nvPr/>
        </p:nvSpPr>
        <p:spPr>
          <a:xfrm>
            <a:off x="263352" y="739874"/>
            <a:ext cx="502840" cy="57606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0000" tIns="46800" rIns="90000" bIns="4680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0000" tIns="46800" rIns="90000" bIns="46800" rtlCol="0" anchor="ctr">
            <a:normAutofit/>
          </a:bodyPr>
          <a:lstStyle>
            <a:lvl1pPr algn="l">
              <a:defRPr sz="1200">
                <a:solidFill>
                  <a:schemeClr val="bg1">
                    <a:lumMod val="50000"/>
                  </a:schemeClr>
                </a:solidFill>
              </a:defRPr>
            </a:lvl1pPr>
          </a:lstStyle>
          <a:p>
            <a:fld id="{0488CED8-A2E1-4FD5-B2F5-D691BB24C91E}" type="datetimeFigureOut">
              <a:rPr lang="zh-CN" altLang="en-US" smtClean="0"/>
              <a:pPr/>
              <a:t>2019/3/5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0000" tIns="46800" rIns="90000" bIns="46800" rtlCol="0" anchor="ctr">
            <a:normAutofit/>
          </a:bodyPr>
          <a:lstStyle>
            <a:lvl1pPr algn="ctr">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0000" tIns="46800" rIns="90000" bIns="46800" rtlCol="0" anchor="ctr">
            <a:normAutofit/>
          </a:bodyPr>
          <a:lstStyle>
            <a:lvl1pPr algn="r">
              <a:defRPr sz="1200">
                <a:solidFill>
                  <a:schemeClr val="bg1">
                    <a:lumMod val="50000"/>
                  </a:schemeClr>
                </a:solidFill>
              </a:defRPr>
            </a:lvl1pPr>
          </a:lstStyle>
          <a:p>
            <a:fld id="{1A5F2F5A-3577-40D0-9738-AC762F5E245E}" type="slidenum">
              <a:rPr lang="zh-CN" altLang="en-US" smtClean="0"/>
              <a:pPr/>
              <a:t>‹#›</a:t>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2291"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8295709A-BFD7-48F6-A410-68FA73060387}" type="datetimeFigureOut">
              <a:rPr lang="zh-CN" altLang="en-US"/>
              <a:pPr>
                <a:defRPr/>
              </a:pPr>
              <a:t>2019/3/5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fld id="{77340D95-DE53-4267-9B82-5954C3921172}"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notesSlide" Target="../notesSlides/notesSlide1.xml"/><Relationship Id="rId5" Type="http://schemas.openxmlformats.org/officeDocument/2006/relationships/slideLayout" Target="../slideLayouts/slideLayout12.xml"/><Relationship Id="rId4"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15.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notesSlide" Target="../notesSlides/notesSlide2.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slideLayout" Target="../slideLayouts/slideLayout18.xml"/><Relationship Id="rId5" Type="http://schemas.openxmlformats.org/officeDocument/2006/relationships/tags" Target="../tags/tag12.xml"/><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hyperlink" Target="https://en.wikipedia.org/wiki/Electronic_symbol" TargetMode="External"/><Relationship Id="rId5" Type="http://schemas.openxmlformats.org/officeDocument/2006/relationships/image" Target="../media/image2.png"/><Relationship Id="rId4" Type="http://schemas.openxmlformats.org/officeDocument/2006/relationships/hyperlink" Target="https://en.wikipedia.org/w/index.php?title=IEEE_Transactions_on_Circuit_Theory&amp;action=edit&amp;redlink=1" TargetMode="Externa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4.xml"/><Relationship Id="rId7"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 Id="rId9"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1.wmf"/><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s://doi.org/10.1038/nature06932" TargetMode="External"/><Relationship Id="rId13" Type="http://schemas.openxmlformats.org/officeDocument/2006/relationships/image" Target="../media/image13.jpeg"/><Relationship Id="rId3" Type="http://schemas.openxmlformats.org/officeDocument/2006/relationships/hyperlink" Target="http://www.ece.ucsb.edu/~strukov/papers/2008/Nature2008.pdf" TargetMode="External"/><Relationship Id="rId7" Type="http://schemas.openxmlformats.org/officeDocument/2006/relationships/hyperlink" Target="https://en.wikipedia.org/wiki/Digital_object_identifier" TargetMode="External"/><Relationship Id="rId12" Type="http://schemas.openxmlformats.org/officeDocument/2006/relationships/hyperlink" Target="https://www.ncbi.nlm.nih.gov/pubmed/18451858"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adsabs.harvard.edu/abs/2008Natur.453...80S" TargetMode="External"/><Relationship Id="rId11" Type="http://schemas.openxmlformats.org/officeDocument/2006/relationships/hyperlink" Target="https://en.wikipedia.org/wiki/PubMed_Identifier" TargetMode="External"/><Relationship Id="rId5" Type="http://schemas.openxmlformats.org/officeDocument/2006/relationships/hyperlink" Target="https://en.wikipedia.org/wiki/Bibcode" TargetMode="External"/><Relationship Id="rId10" Type="http://schemas.openxmlformats.org/officeDocument/2006/relationships/hyperlink" Target="https://www.worldcat.org/issn/1476-4687" TargetMode="External"/><Relationship Id="rId4" Type="http://schemas.openxmlformats.org/officeDocument/2006/relationships/hyperlink" Target="https://en.wikipedia.org/wiki/Nature_(journal)" TargetMode="External"/><Relationship Id="rId9" Type="http://schemas.openxmlformats.org/officeDocument/2006/relationships/hyperlink" Target="https://en.wikipedia.org/wiki/International_Standard_Serial_Number"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8.xml"/><Relationship Id="rId7"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9.bin"/><Relationship Id="rId5" Type="http://schemas.openxmlformats.org/officeDocument/2006/relationships/image" Target="../media/image19.emf"/><Relationship Id="rId4" Type="http://schemas.openxmlformats.org/officeDocument/2006/relationships/image" Target="../media/image18.emf"/><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等腰三角形 26"/>
          <p:cNvSpPr/>
          <p:nvPr>
            <p:custDataLst>
              <p:tags r:id="rId2"/>
            </p:custDataLst>
          </p:nvPr>
        </p:nvSpPr>
        <p:spPr>
          <a:xfrm rot="5400000">
            <a:off x="354599" y="4137720"/>
            <a:ext cx="708360" cy="802557"/>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1" fmla="*/ 0 w 1736869"/>
              <a:gd name="connsiteY0-2" fmla="*/ 1037474 h 1037474"/>
              <a:gd name="connsiteX1-3" fmla="*/ 601735 w 1736869"/>
              <a:gd name="connsiteY1-4" fmla="*/ 0 h 1037474"/>
              <a:gd name="connsiteX2-5" fmla="*/ 1736869 w 1736869"/>
              <a:gd name="connsiteY2-6" fmla="*/ 294524 h 1037474"/>
              <a:gd name="connsiteX3-7" fmla="*/ 0 w 1736869"/>
              <a:gd name="connsiteY3-8" fmla="*/ 1037474 h 1037474"/>
              <a:gd name="connsiteX0-9" fmla="*/ 369815 w 1135134"/>
              <a:gd name="connsiteY0-10" fmla="*/ 675524 h 675524"/>
              <a:gd name="connsiteX1-11" fmla="*/ 0 w 1135134"/>
              <a:gd name="connsiteY1-12" fmla="*/ 0 h 675524"/>
              <a:gd name="connsiteX2-13" fmla="*/ 1135134 w 1135134"/>
              <a:gd name="connsiteY2-14" fmla="*/ 294524 h 675524"/>
              <a:gd name="connsiteX3-15" fmla="*/ 369815 w 1135134"/>
              <a:gd name="connsiteY3-16" fmla="*/ 675524 h 675524"/>
              <a:gd name="connsiteX0-17" fmla="*/ 369815 w 1135134"/>
              <a:gd name="connsiteY0-18" fmla="*/ 675524 h 675524"/>
              <a:gd name="connsiteX1-19" fmla="*/ 0 w 1135134"/>
              <a:gd name="connsiteY1-20" fmla="*/ 0 h 675524"/>
              <a:gd name="connsiteX2-21" fmla="*/ 1135134 w 1135134"/>
              <a:gd name="connsiteY2-22" fmla="*/ 391312 h 675524"/>
              <a:gd name="connsiteX3-23" fmla="*/ 369815 w 1135134"/>
              <a:gd name="connsiteY3-24" fmla="*/ 675524 h 675524"/>
              <a:gd name="connsiteX0-25" fmla="*/ 369815 w 1199659"/>
              <a:gd name="connsiteY0-26" fmla="*/ 675524 h 1359189"/>
              <a:gd name="connsiteX1-27" fmla="*/ 0 w 1199659"/>
              <a:gd name="connsiteY1-28" fmla="*/ 0 h 1359189"/>
              <a:gd name="connsiteX2-29" fmla="*/ 1199659 w 1199659"/>
              <a:gd name="connsiteY2-30" fmla="*/ 1359189 h 1359189"/>
              <a:gd name="connsiteX3-31" fmla="*/ 369815 w 1199659"/>
              <a:gd name="connsiteY3-32" fmla="*/ 675524 h 1359189"/>
            </a:gdLst>
            <a:ahLst/>
            <a:cxnLst>
              <a:cxn ang="0">
                <a:pos x="connsiteX0-1" y="connsiteY0-2"/>
              </a:cxn>
              <a:cxn ang="0">
                <a:pos x="connsiteX1-3" y="connsiteY1-4"/>
              </a:cxn>
              <a:cxn ang="0">
                <a:pos x="connsiteX2-5" y="connsiteY2-6"/>
              </a:cxn>
              <a:cxn ang="0">
                <a:pos x="connsiteX3-7" y="connsiteY3-8"/>
              </a:cxn>
            </a:cxnLst>
            <a:rect l="l" t="t" r="r" b="b"/>
            <a:pathLst>
              <a:path w="1199659" h="1359189">
                <a:moveTo>
                  <a:pt x="369815" y="675524"/>
                </a:moveTo>
                <a:lnTo>
                  <a:pt x="0" y="0"/>
                </a:lnTo>
                <a:lnTo>
                  <a:pt x="1199659" y="1359189"/>
                </a:lnTo>
                <a:lnTo>
                  <a:pt x="369815" y="6755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3200"/>
          </a:p>
        </p:txBody>
      </p:sp>
      <p:sp>
        <p:nvSpPr>
          <p:cNvPr id="3" name="标题 2"/>
          <p:cNvSpPr>
            <a:spLocks noGrp="1"/>
          </p:cNvSpPr>
          <p:nvPr>
            <p:ph type="ctrTitle"/>
            <p:custDataLst>
              <p:tags r:id="rId3"/>
            </p:custDataLst>
          </p:nvPr>
        </p:nvSpPr>
        <p:spPr>
          <a:xfrm>
            <a:off x="307340" y="449580"/>
            <a:ext cx="11413490" cy="1240790"/>
          </a:xfrm>
        </p:spPr>
        <p:txBody>
          <a:bodyPr>
            <a:normAutofit fontScale="90000"/>
          </a:bodyPr>
          <a:lstStyle/>
          <a:p>
            <a:r>
              <a:rPr lang="zh-CN" altLang="en-US" dirty="0">
                <a:latin typeface="Times New Roman" panose="02020603050405020304" pitchFamily="18" charset="0"/>
                <a:cs typeface="Times New Roman" panose="02020603050405020304" pitchFamily="18" charset="0"/>
                <a:sym typeface="+mn-ea"/>
              </a:rPr>
              <a:t>局部有源忆阻器在混沌电路中的应用</a:t>
            </a:r>
            <a:endParaRPr lang="zh-CN" altLang="en-US"/>
          </a:p>
        </p:txBody>
      </p:sp>
      <p:sp>
        <p:nvSpPr>
          <p:cNvPr id="4" name="副标题 3"/>
          <p:cNvSpPr>
            <a:spLocks noGrp="1"/>
          </p:cNvSpPr>
          <p:nvPr>
            <p:ph type="subTitle" idx="1"/>
            <p:custDataLst>
              <p:tags r:id="rId4"/>
            </p:custDataLst>
          </p:nvPr>
        </p:nvSpPr>
        <p:spPr>
          <a:xfrm>
            <a:off x="442595" y="1856105"/>
            <a:ext cx="8895080" cy="510540"/>
          </a:xfrm>
        </p:spPr>
        <p:txBody>
          <a:bodyPr>
            <a:normAutofit fontScale="90000"/>
          </a:bodyPr>
          <a:lstStyle/>
          <a:p>
            <a:r>
              <a:rPr lang="en-US" altLang="zh-CN" b="1" dirty="0">
                <a:latin typeface="Times New Roman" panose="02020603050405020304" pitchFamily="18" charset="0"/>
                <a:cs typeface="Times New Roman" panose="02020603050405020304" pitchFamily="18" charset="0"/>
                <a:sym typeface="+mn-ea"/>
              </a:rPr>
              <a:t>Locally-Active Memristor and its Application in Chaotic Circuit</a:t>
            </a:r>
            <a:endParaRPr lang="zh-CN" altLang="en-US" b="1" dirty="0">
              <a:latin typeface="Times New Roman" panose="02020603050405020304" pitchFamily="18" charset="0"/>
              <a:ea typeface="Times New Roman" panose="02020603050405020304" pitchFamily="18" charset="0"/>
            </a:endParaRPr>
          </a:p>
          <a:p>
            <a:endParaRPr lang="en-US" altLang="zh-CN"/>
          </a:p>
        </p:txBody>
      </p:sp>
      <p:sp>
        <p:nvSpPr>
          <p:cNvPr id="14340" name="TextBox 2"/>
          <p:cNvSpPr txBox="1"/>
          <p:nvPr/>
        </p:nvSpPr>
        <p:spPr>
          <a:xfrm>
            <a:off x="608965" y="3847465"/>
            <a:ext cx="5380038" cy="1383665"/>
          </a:xfrm>
          <a:prstGeom prst="rect">
            <a:avLst/>
          </a:prstGeom>
          <a:noFill/>
          <a:ln w="9525">
            <a:noFill/>
          </a:ln>
        </p:spPr>
        <p:txBody>
          <a:bodyPr>
            <a:spAutoFit/>
          </a:bodyPr>
          <a:lstStyle/>
          <a:p>
            <a:pPr>
              <a:lnSpc>
                <a:spcPct val="150000"/>
              </a:lnSpc>
            </a:pPr>
            <a:r>
              <a:rPr lang="zh-CN" altLang="en-US" sz="2800" b="1" dirty="0">
                <a:latin typeface="华文楷体" pitchFamily="2" charset="-122"/>
                <a:ea typeface="华文楷体" pitchFamily="2" charset="-122"/>
              </a:rPr>
              <a:t>姓    名：刘文杰</a:t>
            </a:r>
            <a:endParaRPr lang="en-US" altLang="zh-CN" sz="2800" b="1" dirty="0">
              <a:latin typeface="华文楷体" pitchFamily="2" charset="-122"/>
              <a:ea typeface="华文楷体" pitchFamily="2" charset="-122"/>
            </a:endParaRPr>
          </a:p>
          <a:p>
            <a:pPr>
              <a:lnSpc>
                <a:spcPct val="150000"/>
              </a:lnSpc>
            </a:pPr>
            <a:r>
              <a:rPr lang="zh-CN" altLang="en-US" sz="2800" b="1" dirty="0">
                <a:latin typeface="华文楷体" pitchFamily="2" charset="-122"/>
                <a:ea typeface="华文楷体" pitchFamily="2" charset="-122"/>
              </a:rPr>
              <a:t>导    师：顾梅园</a:t>
            </a:r>
            <a:endParaRPr lang="en-US" altLang="zh-CN" sz="2800" b="1" dirty="0">
              <a:latin typeface="华文楷体" pitchFamily="2" charset="-122"/>
              <a:ea typeface="华文楷体" pitchFamily="2" charset="-122"/>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0" y="-4763"/>
            <a:ext cx="12192000" cy="77628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190500" dist="228600" dir="2700000" algn="ctr">
              <a:srgbClr val="000000">
                <a:alpha val="30000"/>
              </a:srgbClr>
            </a:outerShdw>
            <a:reflection blurRad="6350" stA="50000" endA="295" endPos="92000" dist="101600" dir="5400000" sy="-100000" algn="bl" rotWithShape="0"/>
            <a:softEdge rad="127000"/>
          </a:effectLst>
          <a:scene3d>
            <a:camera prst="orthographicFront">
              <a:rot lat="0" lon="0" rev="0"/>
            </a:camera>
            <a:lightRig rig="glow" dir="t">
              <a:rot lat="0" lon="0" rev="4800000"/>
            </a:lightRig>
          </a:scene3d>
          <a:sp3d prstMaterial="matte">
            <a:bevelT w="127000" h="63500"/>
          </a:sp3d>
        </p:spPr>
        <p:style>
          <a:lnRef idx="1">
            <a:schemeClr val="accent6"/>
          </a:lnRef>
          <a:fillRef idx="2">
            <a:schemeClr val="accent6"/>
          </a:fillRef>
          <a:effectRef idx="1">
            <a:schemeClr val="accent6"/>
          </a:effectRef>
          <a:fontRef idx="minor">
            <a:schemeClr val="dk1"/>
          </a:fontRef>
        </p:style>
        <p:txBody>
          <a:bodyPr lIns="91436" tIns="45718" rIns="91436" bIns="45718" anchor="ctr"/>
          <a:lstStyle/>
          <a:p>
            <a:pPr algn="ctr" fontAlgn="auto">
              <a:spcBef>
                <a:spcPts val="0"/>
              </a:spcBef>
              <a:spcAft>
                <a:spcPts val="0"/>
              </a:spcAft>
              <a:defRPr/>
            </a:pPr>
            <a:endParaRPr lang="zh-CN" altLang="en-US"/>
          </a:p>
        </p:txBody>
      </p:sp>
      <p:sp>
        <p:nvSpPr>
          <p:cNvPr id="8" name="TextBox 7"/>
          <p:cNvSpPr txBox="1"/>
          <p:nvPr/>
        </p:nvSpPr>
        <p:spPr>
          <a:xfrm>
            <a:off x="175319" y="76200"/>
            <a:ext cx="9641033" cy="1200329"/>
          </a:xfrm>
          <a:prstGeom prst="rect">
            <a:avLst/>
          </a:prstGeom>
          <a:noFill/>
        </p:spPr>
        <p:txBody>
          <a:bodyPr>
            <a:spAutoFit/>
          </a:bodyPr>
          <a:lstStyle/>
          <a:p>
            <a:pPr>
              <a:defRPr/>
            </a:pPr>
            <a:r>
              <a:rPr lang="en-US" altLang="zh-CN" sz="3600" b="1" dirty="0" smtClean="0">
                <a:latin typeface="Times New Roman" panose="02020603050405020304" pitchFamily="18" charset="0"/>
                <a:ea typeface="+mn-ea"/>
                <a:cs typeface="Times New Roman" panose="02020603050405020304" pitchFamily="18" charset="0"/>
              </a:rPr>
              <a:t>2.3</a:t>
            </a:r>
            <a:r>
              <a:rPr lang="zh-CN" altLang="en-US" sz="3600" b="1" dirty="0" smtClean="0">
                <a:latin typeface="Times New Roman" panose="02020603050405020304" pitchFamily="18" charset="0"/>
                <a:cs typeface="Times New Roman" panose="02020603050405020304" pitchFamily="18" charset="0"/>
              </a:rPr>
              <a:t>  验证局部有源</a:t>
            </a:r>
            <a:endParaRPr lang="zh-CN" altLang="en-US" sz="3600" b="1" dirty="0">
              <a:latin typeface="仿宋" panose="02010609060101010101" pitchFamily="49" charset="-122"/>
              <a:ea typeface="仿宋" panose="02010609060101010101" pitchFamily="49" charset="-122"/>
            </a:endParaRPr>
          </a:p>
          <a:p>
            <a:pPr>
              <a:defRPr/>
            </a:pPr>
            <a:endParaRPr lang="zh-CN" altLang="en-US" sz="36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Times New Roman" panose="02020603050405020304" pitchFamily="18" charset="0"/>
              <a:ea typeface="+mn-ea"/>
              <a:cs typeface="Times New Roman" panose="02020603050405020304" pitchFamily="18" charset="0"/>
            </a:endParaRPr>
          </a:p>
        </p:txBody>
      </p:sp>
      <p:sp>
        <p:nvSpPr>
          <p:cNvPr id="6" name="圆角矩形 5"/>
          <p:cNvSpPr/>
          <p:nvPr/>
        </p:nvSpPr>
        <p:spPr>
          <a:xfrm>
            <a:off x="5322888" y="1862138"/>
            <a:ext cx="6423025" cy="3570287"/>
          </a:xfrm>
          <a:prstGeom prst="roundRect">
            <a:avLst/>
          </a:prstGeom>
          <a:ln w="28575"/>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zh-CN" sz="3200" kern="100" dirty="0">
                <a:cs typeface="宋体" panose="02010600030101010101" pitchFamily="2" charset="-122"/>
              </a:rPr>
              <a:t>通过我们提出的忆阻器设计一个振荡电路，</a:t>
            </a:r>
            <a:r>
              <a:rPr lang="zh-CN" altLang="en-US" sz="3200" kern="100" dirty="0">
                <a:cs typeface="宋体" panose="02010600030101010101" pitchFamily="2" charset="-122"/>
              </a:rPr>
              <a:t>验证忆阻器的局部有源特性。并对混沌电路的动力学特性进行研究与分析</a:t>
            </a:r>
            <a:r>
              <a:rPr lang="zh-CN" altLang="en-US" sz="3200" dirty="0">
                <a:latin typeface="Times New Roman" panose="02020603050405020304" pitchFamily="18" charset="0"/>
                <a:cs typeface="Times New Roman" panose="02020603050405020304" pitchFamily="18" charset="0"/>
              </a:rPr>
              <a:t>。</a:t>
            </a:r>
          </a:p>
        </p:txBody>
      </p:sp>
      <p:pic>
        <p:nvPicPr>
          <p:cNvPr id="3" name="Picture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852487"/>
            <a:ext cx="4766872" cy="4663894"/>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0" y="-4763"/>
            <a:ext cx="12192000" cy="77628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190500" dist="228600" dir="2700000" algn="ctr">
              <a:srgbClr val="000000">
                <a:alpha val="30000"/>
              </a:srgbClr>
            </a:outerShdw>
            <a:reflection blurRad="6350" stA="50000" endA="295" endPos="92000" dist="101600" dir="5400000" sy="-100000" algn="bl" rotWithShape="0"/>
            <a:softEdge rad="127000"/>
          </a:effectLst>
          <a:scene3d>
            <a:camera prst="orthographicFront">
              <a:rot lat="0" lon="0" rev="0"/>
            </a:camera>
            <a:lightRig rig="glow" dir="t">
              <a:rot lat="0" lon="0" rev="4800000"/>
            </a:lightRig>
          </a:scene3d>
          <a:sp3d prstMaterial="matte">
            <a:bevelT w="127000" h="63500"/>
          </a:sp3d>
        </p:spPr>
        <p:style>
          <a:lnRef idx="1">
            <a:schemeClr val="accent6"/>
          </a:lnRef>
          <a:fillRef idx="2">
            <a:schemeClr val="accent6"/>
          </a:fillRef>
          <a:effectRef idx="1">
            <a:schemeClr val="accent6"/>
          </a:effectRef>
          <a:fontRef idx="minor">
            <a:schemeClr val="dk1"/>
          </a:fontRef>
        </p:style>
        <p:txBody>
          <a:bodyPr lIns="91436" tIns="45718" rIns="91436" bIns="45718" anchor="ctr"/>
          <a:lstStyle/>
          <a:p>
            <a:pPr algn="ctr" fontAlgn="auto">
              <a:spcBef>
                <a:spcPts val="0"/>
              </a:spcBef>
              <a:spcAft>
                <a:spcPts val="0"/>
              </a:spcAft>
              <a:defRPr/>
            </a:pPr>
            <a:endParaRPr lang="zh-CN" altLang="en-US"/>
          </a:p>
        </p:txBody>
      </p:sp>
      <p:sp>
        <p:nvSpPr>
          <p:cNvPr id="8" name="TextBox 7"/>
          <p:cNvSpPr txBox="1"/>
          <p:nvPr/>
        </p:nvSpPr>
        <p:spPr>
          <a:xfrm>
            <a:off x="175319" y="76200"/>
            <a:ext cx="9641033" cy="1200329"/>
          </a:xfrm>
          <a:prstGeom prst="rect">
            <a:avLst/>
          </a:prstGeom>
          <a:noFill/>
        </p:spPr>
        <p:txBody>
          <a:bodyPr>
            <a:spAutoFit/>
          </a:bodyPr>
          <a:lstStyle/>
          <a:p>
            <a:pPr>
              <a:defRPr/>
            </a:pPr>
            <a:r>
              <a:rPr lang="en-US" altLang="zh-CN" sz="3600" b="1" dirty="0" smtClean="0">
                <a:latin typeface="Times New Roman" panose="02020603050405020304" pitchFamily="18" charset="0"/>
                <a:ea typeface="+mn-ea"/>
                <a:cs typeface="Times New Roman" panose="02020603050405020304" pitchFamily="18" charset="0"/>
              </a:rPr>
              <a:t>3.1</a:t>
            </a:r>
            <a:r>
              <a:rPr lang="zh-CN" altLang="en-US" sz="3600" b="1" dirty="0" smtClean="0">
                <a:latin typeface="Times New Roman" panose="02020603050405020304" pitchFamily="18" charset="0"/>
                <a:cs typeface="Times New Roman" panose="02020603050405020304" pitchFamily="18" charset="0"/>
              </a:rPr>
              <a:t>  研究的主要内容</a:t>
            </a:r>
            <a:endParaRPr lang="zh-CN" altLang="en-US" sz="3600" b="1" dirty="0">
              <a:latin typeface="仿宋" panose="02010609060101010101" pitchFamily="49" charset="-122"/>
              <a:ea typeface="仿宋" panose="02010609060101010101" pitchFamily="49" charset="-122"/>
            </a:endParaRPr>
          </a:p>
          <a:p>
            <a:pPr>
              <a:defRPr/>
            </a:pPr>
            <a:endParaRPr lang="zh-CN" altLang="en-US" sz="36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Times New Roman" panose="02020603050405020304" pitchFamily="18" charset="0"/>
              <a:ea typeface="+mn-ea"/>
              <a:cs typeface="Times New Roman" panose="02020603050405020304" pitchFamily="18" charset="0"/>
            </a:endParaRPr>
          </a:p>
        </p:txBody>
      </p:sp>
      <p:grpSp>
        <p:nvGrpSpPr>
          <p:cNvPr id="173" name="组合 172"/>
          <p:cNvGrpSpPr/>
          <p:nvPr/>
        </p:nvGrpSpPr>
        <p:grpSpPr>
          <a:xfrm>
            <a:off x="1828800" y="815926"/>
            <a:ext cx="8820443" cy="5866227"/>
            <a:chOff x="2155809" y="1100161"/>
            <a:chExt cx="7944794" cy="5267755"/>
          </a:xfrm>
        </p:grpSpPr>
        <p:grpSp>
          <p:nvGrpSpPr>
            <p:cNvPr id="155" name="组合 154"/>
            <p:cNvGrpSpPr/>
            <p:nvPr/>
          </p:nvGrpSpPr>
          <p:grpSpPr>
            <a:xfrm>
              <a:off x="2155809" y="1100161"/>
              <a:ext cx="7944794" cy="5267755"/>
              <a:chOff x="2155809" y="1100161"/>
              <a:chExt cx="7944794" cy="5267755"/>
            </a:xfrm>
          </p:grpSpPr>
          <p:grpSp>
            <p:nvGrpSpPr>
              <p:cNvPr id="154" name="组合 153"/>
              <p:cNvGrpSpPr/>
              <p:nvPr/>
            </p:nvGrpSpPr>
            <p:grpSpPr>
              <a:xfrm>
                <a:off x="2155809" y="1100161"/>
                <a:ext cx="7944794" cy="5267755"/>
                <a:chOff x="2155809" y="1100161"/>
                <a:chExt cx="7944794" cy="5267755"/>
              </a:xfrm>
            </p:grpSpPr>
            <p:grpSp>
              <p:nvGrpSpPr>
                <p:cNvPr id="50" name="组合 49"/>
                <p:cNvGrpSpPr/>
                <p:nvPr/>
              </p:nvGrpSpPr>
              <p:grpSpPr>
                <a:xfrm>
                  <a:off x="2155809" y="1100161"/>
                  <a:ext cx="7621238" cy="5267755"/>
                  <a:chOff x="4000" y="71113"/>
                  <a:chExt cx="9137" cy="7541"/>
                </a:xfrm>
              </p:grpSpPr>
              <p:cxnSp>
                <p:nvCxnSpPr>
                  <p:cNvPr id="51" name="直接箭头连接符 50"/>
                  <p:cNvCxnSpPr/>
                  <p:nvPr/>
                </p:nvCxnSpPr>
                <p:spPr>
                  <a:xfrm>
                    <a:off x="8224" y="73256"/>
                    <a:ext cx="13" cy="549"/>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grpSp>
                <p:nvGrpSpPr>
                  <p:cNvPr id="52" name="组合 51"/>
                  <p:cNvGrpSpPr/>
                  <p:nvPr/>
                </p:nvGrpSpPr>
                <p:grpSpPr>
                  <a:xfrm>
                    <a:off x="4000" y="71113"/>
                    <a:ext cx="9137" cy="7541"/>
                    <a:chOff x="4000" y="71113"/>
                    <a:chExt cx="9137" cy="7541"/>
                  </a:xfrm>
                </p:grpSpPr>
                <p:grpSp>
                  <p:nvGrpSpPr>
                    <p:cNvPr id="53" name="组合 52"/>
                    <p:cNvGrpSpPr/>
                    <p:nvPr/>
                  </p:nvGrpSpPr>
                  <p:grpSpPr>
                    <a:xfrm>
                      <a:off x="4000" y="71113"/>
                      <a:ext cx="9137" cy="7541"/>
                      <a:chOff x="3999" y="71107"/>
                      <a:chExt cx="9024" cy="7189"/>
                    </a:xfrm>
                  </p:grpSpPr>
                  <p:grpSp>
                    <p:nvGrpSpPr>
                      <p:cNvPr id="55" name="组合 54"/>
                      <p:cNvGrpSpPr/>
                      <p:nvPr/>
                    </p:nvGrpSpPr>
                    <p:grpSpPr>
                      <a:xfrm>
                        <a:off x="3999" y="71107"/>
                        <a:ext cx="9024" cy="7189"/>
                        <a:chOff x="2172" y="71445"/>
                        <a:chExt cx="8855" cy="7483"/>
                      </a:xfrm>
                    </p:grpSpPr>
                    <p:sp>
                      <p:nvSpPr>
                        <p:cNvPr id="58" name="矩形 57"/>
                        <p:cNvSpPr/>
                        <p:nvPr/>
                      </p:nvSpPr>
                      <p:spPr>
                        <a:xfrm>
                          <a:off x="5130" y="71445"/>
                          <a:ext cx="2249" cy="80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en-US" altLang="zh-CN" sz="1600" kern="100" dirty="0">
                              <a:solidFill>
                                <a:srgbClr val="000000"/>
                              </a:solidFill>
                              <a:latin typeface="Times New Roman"/>
                              <a:ea typeface="宋体"/>
                              <a:cs typeface="Times New Roman"/>
                              <a:sym typeface="Times New Roman"/>
                            </a:rPr>
                            <a:t>局部有源忆阻器</a:t>
                          </a:r>
                        </a:p>
                        <a:p>
                          <a:pPr algn="ctr"/>
                          <a:r>
                            <a:rPr lang="en-US" altLang="zh-CN" sz="1600" kern="100" dirty="0">
                              <a:solidFill>
                                <a:srgbClr val="000000"/>
                              </a:solidFill>
                              <a:latin typeface="Times New Roman"/>
                              <a:ea typeface="宋体"/>
                              <a:cs typeface="Times New Roman"/>
                              <a:sym typeface="Times New Roman"/>
                            </a:rPr>
                            <a:t>数学</a:t>
                          </a:r>
                          <a:r>
                            <a:rPr lang="en-US" altLang="zh-CN" sz="1600" kern="100" dirty="0">
                              <a:latin typeface="Times New Roman"/>
                              <a:ea typeface="宋体"/>
                              <a:cs typeface="Times New Roman"/>
                              <a:sym typeface="Times New Roman"/>
                            </a:rPr>
                            <a:t>模型</a:t>
                          </a:r>
                        </a:p>
                      </p:txBody>
                    </p:sp>
                    <p:grpSp>
                      <p:nvGrpSpPr>
                        <p:cNvPr id="59" name="组合 58"/>
                        <p:cNvGrpSpPr/>
                        <p:nvPr/>
                      </p:nvGrpSpPr>
                      <p:grpSpPr>
                        <a:xfrm>
                          <a:off x="2172" y="72259"/>
                          <a:ext cx="8855" cy="6669"/>
                          <a:chOff x="2189" y="72259"/>
                          <a:chExt cx="8855" cy="6669"/>
                        </a:xfrm>
                      </p:grpSpPr>
                      <p:cxnSp>
                        <p:nvCxnSpPr>
                          <p:cNvPr id="60" name="直接箭头连接符 59"/>
                          <p:cNvCxnSpPr/>
                          <p:nvPr/>
                        </p:nvCxnSpPr>
                        <p:spPr>
                          <a:xfrm>
                            <a:off x="6256" y="72259"/>
                            <a:ext cx="16" cy="600"/>
                          </a:xfrm>
                          <a:prstGeom prst="straightConnector1">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61" name="直接连接符 60"/>
                          <p:cNvCxnSpPr/>
                          <p:nvPr/>
                        </p:nvCxnSpPr>
                        <p:spPr>
                          <a:xfrm flipV="1">
                            <a:off x="2892" y="72492"/>
                            <a:ext cx="7009" cy="1"/>
                          </a:xfrm>
                          <a:prstGeom prst="line">
                            <a:avLst/>
                          </a:prstGeom>
                        </p:spPr>
                        <p:style>
                          <a:lnRef idx="3">
                            <a:schemeClr val="dk1"/>
                          </a:lnRef>
                          <a:fillRef idx="0">
                            <a:schemeClr val="dk1"/>
                          </a:fillRef>
                          <a:effectRef idx="2">
                            <a:schemeClr val="dk1"/>
                          </a:effectRef>
                          <a:fontRef idx="minor">
                            <a:schemeClr val="tx1"/>
                          </a:fontRef>
                        </p:style>
                      </p:cxnSp>
                      <p:cxnSp>
                        <p:nvCxnSpPr>
                          <p:cNvPr id="62" name="直接箭头连接符 61"/>
                          <p:cNvCxnSpPr/>
                          <p:nvPr/>
                        </p:nvCxnSpPr>
                        <p:spPr>
                          <a:xfrm>
                            <a:off x="2942" y="72458"/>
                            <a:ext cx="5" cy="414"/>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p:nvPr/>
                        </p:nvCxnSpPr>
                        <p:spPr>
                          <a:xfrm flipH="1">
                            <a:off x="9913" y="72476"/>
                            <a:ext cx="3" cy="359"/>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grpSp>
                        <p:nvGrpSpPr>
                          <p:cNvPr id="64" name="组合 63"/>
                          <p:cNvGrpSpPr/>
                          <p:nvPr/>
                        </p:nvGrpSpPr>
                        <p:grpSpPr>
                          <a:xfrm>
                            <a:off x="2189" y="72493"/>
                            <a:ext cx="8855" cy="6435"/>
                            <a:chOff x="2189" y="72493"/>
                            <a:chExt cx="8855" cy="6435"/>
                          </a:xfrm>
                        </p:grpSpPr>
                        <p:sp>
                          <p:nvSpPr>
                            <p:cNvPr id="65" name="矩形 64"/>
                            <p:cNvSpPr/>
                            <p:nvPr/>
                          </p:nvSpPr>
                          <p:spPr>
                            <a:xfrm>
                              <a:off x="5586" y="72857"/>
                              <a:ext cx="1517" cy="80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en-US" altLang="zh-CN" sz="1600" kern="100" dirty="0">
                                  <a:latin typeface="Times New Roman"/>
                                  <a:ea typeface="宋体"/>
                                  <a:cs typeface="Times New Roman"/>
                                  <a:sym typeface="Times New Roman"/>
                                </a:rPr>
                                <a:t>分析平衡点稳定性</a:t>
                              </a:r>
                            </a:p>
                          </p:txBody>
                        </p:sp>
                        <p:sp>
                          <p:nvSpPr>
                            <p:cNvPr id="66" name="矩形 65"/>
                            <p:cNvSpPr/>
                            <p:nvPr/>
                          </p:nvSpPr>
                          <p:spPr>
                            <a:xfrm>
                              <a:off x="9172" y="72818"/>
                              <a:ext cx="1872" cy="80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en-US" altLang="zh-CN" sz="1600" kern="100" dirty="0">
                                  <a:solidFill>
                                    <a:srgbClr val="000000"/>
                                  </a:solidFill>
                                  <a:latin typeface="Times New Roman"/>
                                  <a:ea typeface="宋体"/>
                                  <a:cs typeface="Times New Roman"/>
                                  <a:sym typeface="Times New Roman"/>
                                </a:rPr>
                                <a:t>状态变量初值与忆导值</a:t>
                              </a:r>
                              <a:r>
                                <a:rPr lang="en-US" altLang="zh-CN" sz="1600" kern="100" dirty="0">
                                  <a:latin typeface="Times New Roman"/>
                                  <a:ea typeface="宋体"/>
                                  <a:cs typeface="Times New Roman"/>
                                  <a:sym typeface="Times New Roman"/>
                                </a:rPr>
                                <a:t>的关系</a:t>
                              </a:r>
                            </a:p>
                          </p:txBody>
                        </p:sp>
                        <p:sp>
                          <p:nvSpPr>
                            <p:cNvPr id="67" name="矩形 66"/>
                            <p:cNvSpPr/>
                            <p:nvPr/>
                          </p:nvSpPr>
                          <p:spPr>
                            <a:xfrm>
                              <a:off x="2189" y="72858"/>
                              <a:ext cx="1647" cy="783"/>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en-US" altLang="zh-CN" sz="1600" kern="100" dirty="0">
                                  <a:latin typeface="Times New Roman"/>
                                  <a:ea typeface="宋体"/>
                                  <a:cs typeface="Times New Roman"/>
                                  <a:sym typeface="Times New Roman"/>
                                </a:rPr>
                                <a:t>频率与滞回曲线的关系</a:t>
                              </a:r>
                            </a:p>
                          </p:txBody>
                        </p:sp>
                        <p:grpSp>
                          <p:nvGrpSpPr>
                            <p:cNvPr id="68" name="组合 67"/>
                            <p:cNvGrpSpPr/>
                            <p:nvPr/>
                          </p:nvGrpSpPr>
                          <p:grpSpPr>
                            <a:xfrm>
                              <a:off x="2215" y="72493"/>
                              <a:ext cx="8415" cy="6435"/>
                              <a:chOff x="2215" y="72493"/>
                              <a:chExt cx="8415" cy="6435"/>
                            </a:xfrm>
                          </p:grpSpPr>
                          <p:cxnSp>
                            <p:nvCxnSpPr>
                              <p:cNvPr id="69" name="直接箭头连接符 68"/>
                              <p:cNvCxnSpPr>
                                <a:endCxn id="72" idx="0"/>
                              </p:cNvCxnSpPr>
                              <p:nvPr/>
                            </p:nvCxnSpPr>
                            <p:spPr>
                              <a:xfrm flipH="1">
                                <a:off x="4632" y="72493"/>
                                <a:ext cx="11" cy="392"/>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p:nvPr/>
                            </p:nvCxnSpPr>
                            <p:spPr>
                              <a:xfrm>
                                <a:off x="8159" y="72504"/>
                                <a:ext cx="17" cy="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grpSp>
                            <p:nvGrpSpPr>
                              <p:cNvPr id="71" name="组合 70"/>
                              <p:cNvGrpSpPr/>
                              <p:nvPr/>
                            </p:nvGrpSpPr>
                            <p:grpSpPr>
                              <a:xfrm>
                                <a:off x="2215" y="72851"/>
                                <a:ext cx="8415" cy="6077"/>
                                <a:chOff x="2215" y="72851"/>
                                <a:chExt cx="8415" cy="6077"/>
                              </a:xfrm>
                            </p:grpSpPr>
                            <p:sp>
                              <p:nvSpPr>
                                <p:cNvPr id="72" name="矩形 71"/>
                                <p:cNvSpPr/>
                                <p:nvPr/>
                              </p:nvSpPr>
                              <p:spPr>
                                <a:xfrm>
                                  <a:off x="3990" y="72885"/>
                                  <a:ext cx="1283" cy="75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en-US" altLang="zh-CN" sz="1600" kern="100" dirty="0">
                                      <a:latin typeface="Times New Roman"/>
                                      <a:ea typeface="宋体"/>
                                      <a:cs typeface="Times New Roman"/>
                                      <a:sym typeface="Times New Roman"/>
                                    </a:rPr>
                                    <a:t>非易失性</a:t>
                                  </a:r>
                                </a:p>
                              </p:txBody>
                            </p:sp>
                            <p:sp>
                              <p:nvSpPr>
                                <p:cNvPr id="73" name="矩形 72"/>
                                <p:cNvSpPr/>
                                <p:nvPr/>
                              </p:nvSpPr>
                              <p:spPr>
                                <a:xfrm>
                                  <a:off x="7392" y="72851"/>
                                  <a:ext cx="1610" cy="798"/>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en-US" altLang="zh-CN" sz="1600" kern="100" dirty="0">
                                      <a:latin typeface="Times New Roman"/>
                                      <a:ea typeface="宋体"/>
                                      <a:cs typeface="Times New Roman"/>
                                      <a:sym typeface="Times New Roman"/>
                                    </a:rPr>
                                    <a:t>局部有源性、非线性</a:t>
                                  </a:r>
                                </a:p>
                              </p:txBody>
                            </p:sp>
                            <p:grpSp>
                              <p:nvGrpSpPr>
                                <p:cNvPr id="74" name="组合 73"/>
                                <p:cNvGrpSpPr/>
                                <p:nvPr/>
                              </p:nvGrpSpPr>
                              <p:grpSpPr>
                                <a:xfrm>
                                  <a:off x="2215" y="73596"/>
                                  <a:ext cx="8415" cy="5332"/>
                                  <a:chOff x="2215" y="73596"/>
                                  <a:chExt cx="8415" cy="5332"/>
                                </a:xfrm>
                              </p:grpSpPr>
                              <p:cxnSp>
                                <p:nvCxnSpPr>
                                  <p:cNvPr id="75" name="直接连接符 74"/>
                                  <p:cNvCxnSpPr/>
                                  <p:nvPr/>
                                </p:nvCxnSpPr>
                                <p:spPr>
                                  <a:xfrm>
                                    <a:off x="9957" y="73596"/>
                                    <a:ext cx="17" cy="245"/>
                                  </a:xfrm>
                                  <a:prstGeom prst="line">
                                    <a:avLst/>
                                  </a:prstGeom>
                                </p:spPr>
                                <p:style>
                                  <a:lnRef idx="3">
                                    <a:schemeClr val="dk1"/>
                                  </a:lnRef>
                                  <a:fillRef idx="0">
                                    <a:schemeClr val="dk1"/>
                                  </a:fillRef>
                                  <a:effectRef idx="2">
                                    <a:schemeClr val="dk1"/>
                                  </a:effectRef>
                                  <a:fontRef idx="minor">
                                    <a:schemeClr val="tx1"/>
                                  </a:fontRef>
                                </p:style>
                              </p:cxnSp>
                              <p:grpSp>
                                <p:nvGrpSpPr>
                                  <p:cNvPr id="76" name="组合 75"/>
                                  <p:cNvGrpSpPr/>
                                  <p:nvPr/>
                                </p:nvGrpSpPr>
                                <p:grpSpPr>
                                  <a:xfrm>
                                    <a:off x="2215" y="73614"/>
                                    <a:ext cx="8415" cy="5314"/>
                                    <a:chOff x="2215" y="73614"/>
                                    <a:chExt cx="8415" cy="5314"/>
                                  </a:xfrm>
                                </p:grpSpPr>
                                <p:cxnSp>
                                  <p:nvCxnSpPr>
                                    <p:cNvPr id="77" name="直接连接符 76"/>
                                    <p:cNvCxnSpPr/>
                                    <p:nvPr/>
                                  </p:nvCxnSpPr>
                                  <p:spPr>
                                    <a:xfrm flipV="1">
                                      <a:off x="2925" y="73614"/>
                                      <a:ext cx="10" cy="233"/>
                                    </a:xfrm>
                                    <a:prstGeom prst="line">
                                      <a:avLst/>
                                    </a:prstGeom>
                                  </p:spPr>
                                  <p:style>
                                    <a:lnRef idx="3">
                                      <a:schemeClr val="dk1"/>
                                    </a:lnRef>
                                    <a:fillRef idx="0">
                                      <a:schemeClr val="dk1"/>
                                    </a:fillRef>
                                    <a:effectRef idx="2">
                                      <a:schemeClr val="dk1"/>
                                    </a:effectRef>
                                    <a:fontRef idx="minor">
                                      <a:schemeClr val="tx1"/>
                                    </a:fontRef>
                                  </p:style>
                                </p:cxnSp>
                                <p:grpSp>
                                  <p:nvGrpSpPr>
                                    <p:cNvPr id="78" name="组合 77"/>
                                    <p:cNvGrpSpPr/>
                                    <p:nvPr/>
                                  </p:nvGrpSpPr>
                                  <p:grpSpPr>
                                    <a:xfrm>
                                      <a:off x="2215" y="73818"/>
                                      <a:ext cx="8415" cy="5110"/>
                                      <a:chOff x="2215" y="73818"/>
                                      <a:chExt cx="8415" cy="5110"/>
                                    </a:xfrm>
                                  </p:grpSpPr>
                                  <p:sp>
                                    <p:nvSpPr>
                                      <p:cNvPr id="79" name="矩形 78"/>
                                      <p:cNvSpPr/>
                                      <p:nvPr/>
                                    </p:nvSpPr>
                                    <p:spPr>
                                      <a:xfrm>
                                        <a:off x="5290" y="74082"/>
                                        <a:ext cx="2100" cy="75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en-US" altLang="zh-CN" sz="1600" kern="100" dirty="0">
                                            <a:latin typeface="Times New Roman"/>
                                            <a:ea typeface="宋体"/>
                                            <a:cs typeface="Times New Roman"/>
                                            <a:sym typeface="Times New Roman"/>
                                          </a:rPr>
                                          <a:t>混沌电路设计</a:t>
                                        </a:r>
                                      </a:p>
                                    </p:txBody>
                                  </p:sp>
                                  <p:cxnSp>
                                    <p:nvCxnSpPr>
                                      <p:cNvPr id="80" name="直接连接符 79"/>
                                      <p:cNvCxnSpPr/>
                                      <p:nvPr/>
                                    </p:nvCxnSpPr>
                                    <p:spPr>
                                      <a:xfrm flipH="1" flipV="1">
                                        <a:off x="2909" y="73818"/>
                                        <a:ext cx="7066" cy="13"/>
                                      </a:xfrm>
                                      <a:prstGeom prst="line">
                                        <a:avLst/>
                                      </a:prstGeom>
                                    </p:spPr>
                                    <p:style>
                                      <a:lnRef idx="3">
                                        <a:schemeClr val="dk1"/>
                                      </a:lnRef>
                                      <a:fillRef idx="0">
                                        <a:schemeClr val="dk1"/>
                                      </a:fillRef>
                                      <a:effectRef idx="2">
                                        <a:schemeClr val="dk1"/>
                                      </a:effectRef>
                                      <a:fontRef idx="minor">
                                        <a:schemeClr val="tx1"/>
                                      </a:fontRef>
                                    </p:style>
                                  </p:cxnSp>
                                  <p:grpSp>
                                    <p:nvGrpSpPr>
                                      <p:cNvPr id="81" name="组合 80"/>
                                      <p:cNvGrpSpPr/>
                                      <p:nvPr/>
                                    </p:nvGrpSpPr>
                                    <p:grpSpPr>
                                      <a:xfrm>
                                        <a:off x="2215" y="74819"/>
                                        <a:ext cx="8415" cy="4109"/>
                                        <a:chOff x="2215" y="74819"/>
                                        <a:chExt cx="8415" cy="4109"/>
                                      </a:xfrm>
                                    </p:grpSpPr>
                                    <p:sp>
                                      <p:nvSpPr>
                                        <p:cNvPr id="82" name="矩形 81"/>
                                        <p:cNvSpPr/>
                                        <p:nvPr/>
                                      </p:nvSpPr>
                                      <p:spPr>
                                        <a:xfrm>
                                          <a:off x="3767" y="75322"/>
                                          <a:ext cx="2217" cy="75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en-US" altLang="zh-CN" sz="1600" kern="100" dirty="0">
                                              <a:latin typeface="Times New Roman"/>
                                              <a:ea typeface="宋体"/>
                                              <a:cs typeface="Times New Roman"/>
                                              <a:sym typeface="Times New Roman"/>
                                            </a:rPr>
                                            <a:t>非线性动力学分析</a:t>
                                          </a:r>
                                        </a:p>
                                      </p:txBody>
                                    </p:sp>
                                    <p:sp>
                                      <p:nvSpPr>
                                        <p:cNvPr id="83" name="矩形 82"/>
                                        <p:cNvSpPr/>
                                        <p:nvPr/>
                                      </p:nvSpPr>
                                      <p:spPr>
                                        <a:xfrm>
                                          <a:off x="7216" y="75282"/>
                                          <a:ext cx="1972" cy="792"/>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en-US" altLang="zh-CN" sz="1600" kern="100" dirty="0">
                                              <a:latin typeface="Times New Roman"/>
                                              <a:ea typeface="宋体"/>
                                              <a:cs typeface="Times New Roman"/>
                                              <a:sym typeface="Times New Roman"/>
                                            </a:rPr>
                                            <a:t>初值与振荡关系</a:t>
                                          </a:r>
                                        </a:p>
                                      </p:txBody>
                                    </p:sp>
                                    <p:cxnSp>
                                      <p:nvCxnSpPr>
                                        <p:cNvPr id="84" name="直接连接符 83"/>
                                        <p:cNvCxnSpPr/>
                                        <p:nvPr/>
                                      </p:nvCxnSpPr>
                                      <p:spPr>
                                        <a:xfrm>
                                          <a:off x="4767" y="75024"/>
                                          <a:ext cx="3433" cy="17"/>
                                        </a:xfrm>
                                        <a:prstGeom prst="line">
                                          <a:avLst/>
                                        </a:prstGeom>
                                      </p:spPr>
                                      <p:style>
                                        <a:lnRef idx="3">
                                          <a:schemeClr val="dk1"/>
                                        </a:lnRef>
                                        <a:fillRef idx="0">
                                          <a:schemeClr val="dk1"/>
                                        </a:fillRef>
                                        <a:effectRef idx="2">
                                          <a:schemeClr val="dk1"/>
                                        </a:effectRef>
                                        <a:fontRef idx="minor">
                                          <a:schemeClr val="tx1"/>
                                        </a:fontRef>
                                      </p:style>
                                    </p:cxnSp>
                                    <p:cxnSp>
                                      <p:nvCxnSpPr>
                                        <p:cNvPr id="85" name="直接箭头连接符 84"/>
                                        <p:cNvCxnSpPr/>
                                        <p:nvPr/>
                                      </p:nvCxnSpPr>
                                      <p:spPr>
                                        <a:xfrm flipH="1">
                                          <a:off x="4786" y="75041"/>
                                          <a:ext cx="14" cy="294"/>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6" name="直接箭头连接符 85"/>
                                        <p:cNvCxnSpPr/>
                                        <p:nvPr/>
                                      </p:nvCxnSpPr>
                                      <p:spPr>
                                        <a:xfrm>
                                          <a:off x="8185" y="75007"/>
                                          <a:ext cx="2" cy="312"/>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7" name="直接连接符 86"/>
                                        <p:cNvCxnSpPr/>
                                        <p:nvPr/>
                                      </p:nvCxnSpPr>
                                      <p:spPr>
                                        <a:xfrm flipH="1">
                                          <a:off x="6343" y="74819"/>
                                          <a:ext cx="2" cy="243"/>
                                        </a:xfrm>
                                        <a:prstGeom prst="line">
                                          <a:avLst/>
                                        </a:prstGeom>
                                      </p:spPr>
                                      <p:style>
                                        <a:lnRef idx="3">
                                          <a:schemeClr val="dk1"/>
                                        </a:lnRef>
                                        <a:fillRef idx="0">
                                          <a:schemeClr val="dk1"/>
                                        </a:fillRef>
                                        <a:effectRef idx="2">
                                          <a:schemeClr val="dk1"/>
                                        </a:effectRef>
                                        <a:fontRef idx="minor">
                                          <a:schemeClr val="tx1"/>
                                        </a:fontRef>
                                      </p:style>
                                    </p:cxnSp>
                                    <p:grpSp>
                                      <p:nvGrpSpPr>
                                        <p:cNvPr id="88" name="组合 87"/>
                                        <p:cNvGrpSpPr/>
                                        <p:nvPr/>
                                      </p:nvGrpSpPr>
                                      <p:grpSpPr>
                                        <a:xfrm>
                                          <a:off x="2215" y="76404"/>
                                          <a:ext cx="8415" cy="2524"/>
                                          <a:chOff x="2215" y="76420"/>
                                          <a:chExt cx="8415" cy="2524"/>
                                        </a:xfrm>
                                      </p:grpSpPr>
                                      <p:sp>
                                        <p:nvSpPr>
                                          <p:cNvPr id="89" name="矩形 88"/>
                                          <p:cNvSpPr/>
                                          <p:nvPr/>
                                        </p:nvSpPr>
                                        <p:spPr>
                                          <a:xfrm>
                                            <a:off x="2215" y="76741"/>
                                            <a:ext cx="1546" cy="80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r>
                                              <a:rPr lang="en-US" altLang="zh-CN" sz="1600" kern="100" dirty="0">
                                                <a:latin typeface="Times New Roman"/>
                                                <a:ea typeface="宋体"/>
                                                <a:cs typeface="Times New Roman"/>
                                                <a:sym typeface="Times New Roman"/>
                                              </a:rPr>
                                              <a:t>时域波形图</a:t>
                                            </a:r>
                                          </a:p>
                                        </p:txBody>
                                      </p:sp>
                                      <p:sp>
                                        <p:nvSpPr>
                                          <p:cNvPr id="90" name="矩形 89"/>
                                          <p:cNvSpPr/>
                                          <p:nvPr/>
                                        </p:nvSpPr>
                                        <p:spPr>
                                          <a:xfrm>
                                            <a:off x="5675" y="76752"/>
                                            <a:ext cx="1608" cy="783"/>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en-US" altLang="zh-CN" sz="1600" kern="100" dirty="0">
                                                <a:latin typeface="Times New Roman"/>
                                                <a:ea typeface="宋体"/>
                                                <a:cs typeface="Times New Roman"/>
                                                <a:sym typeface="Times New Roman"/>
                                              </a:rPr>
                                              <a:t>特征值判断系统稳定性</a:t>
                                            </a:r>
                                          </a:p>
                                        </p:txBody>
                                      </p:sp>
                                      <p:sp>
                                        <p:nvSpPr>
                                          <p:cNvPr id="91" name="矩形 90"/>
                                          <p:cNvSpPr/>
                                          <p:nvPr/>
                                        </p:nvSpPr>
                                        <p:spPr>
                                          <a:xfrm>
                                            <a:off x="7742" y="76762"/>
                                            <a:ext cx="981" cy="798"/>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r>
                                              <a:rPr lang="en-US" altLang="zh-CN" sz="1600" kern="100" dirty="0" smtClean="0">
                                                <a:latin typeface="Times New Roman"/>
                                                <a:ea typeface="宋体"/>
                                                <a:cs typeface="Times New Roman"/>
                                                <a:sym typeface="Times New Roman"/>
                                              </a:rPr>
                                              <a:t>分岔图</a:t>
                                            </a:r>
                                            <a:endParaRPr lang="en-US" altLang="zh-CN" sz="1600" kern="100" dirty="0">
                                              <a:latin typeface="Times New Roman"/>
                                              <a:ea typeface="宋体"/>
                                              <a:cs typeface="Times New Roman"/>
                                              <a:sym typeface="Times New Roman"/>
                                            </a:endParaRPr>
                                          </a:p>
                                        </p:txBody>
                                      </p:sp>
                                      <p:cxnSp>
                                        <p:nvCxnSpPr>
                                          <p:cNvPr id="92" name="直接连接符 91"/>
                                          <p:cNvCxnSpPr/>
                                          <p:nvPr/>
                                        </p:nvCxnSpPr>
                                        <p:spPr>
                                          <a:xfrm>
                                            <a:off x="2888" y="76420"/>
                                            <a:ext cx="7273" cy="13"/>
                                          </a:xfrm>
                                          <a:prstGeom prst="line">
                                            <a:avLst/>
                                          </a:prstGeom>
                                        </p:spPr>
                                        <p:style>
                                          <a:lnRef idx="3">
                                            <a:schemeClr val="dk1"/>
                                          </a:lnRef>
                                          <a:fillRef idx="0">
                                            <a:schemeClr val="dk1"/>
                                          </a:fillRef>
                                          <a:effectRef idx="2">
                                            <a:schemeClr val="dk1"/>
                                          </a:effectRef>
                                          <a:fontRef idx="minor">
                                            <a:schemeClr val="tx1"/>
                                          </a:fontRef>
                                        </p:style>
                                      </p:cxnSp>
                                      <p:cxnSp>
                                        <p:nvCxnSpPr>
                                          <p:cNvPr id="93" name="直接箭头连接符 92"/>
                                          <p:cNvCxnSpPr/>
                                          <p:nvPr/>
                                        </p:nvCxnSpPr>
                                        <p:spPr>
                                          <a:xfrm>
                                            <a:off x="2899" y="76437"/>
                                            <a:ext cx="5" cy="322"/>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94" name="直接箭头连接符 93"/>
                                          <p:cNvCxnSpPr/>
                                          <p:nvPr/>
                                        </p:nvCxnSpPr>
                                        <p:spPr>
                                          <a:xfrm>
                                            <a:off x="8191" y="76446"/>
                                            <a:ext cx="6" cy="331"/>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95" name="矩形 94"/>
                                          <p:cNvSpPr/>
                                          <p:nvPr/>
                                        </p:nvSpPr>
                                        <p:spPr>
                                          <a:xfrm>
                                            <a:off x="8019" y="78128"/>
                                            <a:ext cx="2611" cy="81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r>
                                              <a:rPr lang="en-US" altLang="zh-CN" sz="1600" kern="100" dirty="0">
                                                <a:latin typeface="Times New Roman"/>
                                                <a:ea typeface="宋体"/>
                                                <a:cs typeface="Times New Roman"/>
                                                <a:sym typeface="Times New Roman"/>
                                              </a:rPr>
                                              <a:t>判断是否混沌、分析进入混沌状态的条件</a:t>
                                            </a:r>
                                          </a:p>
                                        </p:txBody>
                                      </p:sp>
                                      <p:cxnSp>
                                        <p:nvCxnSpPr>
                                          <p:cNvPr id="96" name="直接箭头连接符 95"/>
                                          <p:cNvCxnSpPr/>
                                          <p:nvPr/>
                                        </p:nvCxnSpPr>
                                        <p:spPr>
                                          <a:xfrm>
                                            <a:off x="9276" y="77780"/>
                                            <a:ext cx="9" cy="344"/>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grpSp>
                                  </p:grpSp>
                                </p:grpSp>
                              </p:grpSp>
                            </p:grpSp>
                          </p:grpSp>
                        </p:grpSp>
                      </p:grpSp>
                    </p:grpSp>
                  </p:grpSp>
                  <p:sp>
                    <p:nvSpPr>
                      <p:cNvPr id="56" name="矩形 55"/>
                      <p:cNvSpPr/>
                      <p:nvPr/>
                    </p:nvSpPr>
                    <p:spPr>
                      <a:xfrm>
                        <a:off x="5967" y="76202"/>
                        <a:ext cx="1172" cy="753"/>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r>
                          <a:rPr lang="en-US" altLang="zh-CN" sz="1600" kern="100" dirty="0">
                            <a:latin typeface="Times New Roman"/>
                            <a:ea typeface="宋体"/>
                            <a:cs typeface="Times New Roman"/>
                            <a:sym typeface="Times New Roman"/>
                          </a:rPr>
                          <a:t>二维三维相图</a:t>
                        </a:r>
                      </a:p>
                    </p:txBody>
                  </p:sp>
                  <p:cxnSp>
                    <p:nvCxnSpPr>
                      <p:cNvPr id="57" name="直接箭头连接符 56"/>
                      <p:cNvCxnSpPr>
                        <a:endCxn id="56" idx="0"/>
                      </p:cNvCxnSpPr>
                      <p:nvPr/>
                    </p:nvCxnSpPr>
                    <p:spPr>
                      <a:xfrm>
                        <a:off x="6534" y="75573"/>
                        <a:ext cx="20" cy="629"/>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grpSp>
                <p:cxnSp>
                  <p:nvCxnSpPr>
                    <p:cNvPr id="54" name="直接箭头连接符 53"/>
                    <p:cNvCxnSpPr>
                      <a:endCxn id="90" idx="0"/>
                    </p:cNvCxnSpPr>
                    <p:nvPr/>
                  </p:nvCxnSpPr>
                  <p:spPr>
                    <a:xfrm>
                      <a:off x="8422" y="76116"/>
                      <a:ext cx="4" cy="329"/>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grpSp>
            </p:grpSp>
            <p:sp>
              <p:nvSpPr>
                <p:cNvPr id="151" name="矩形 150"/>
                <p:cNvSpPr/>
                <p:nvPr/>
              </p:nvSpPr>
              <p:spPr>
                <a:xfrm>
                  <a:off x="8219371" y="4829491"/>
                  <a:ext cx="1881232" cy="56176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r>
                    <a:rPr lang="en-US" altLang="zh-CN" sz="1600" kern="100" dirty="0" smtClean="0">
                      <a:latin typeface="Times New Roman"/>
                      <a:ea typeface="宋体"/>
                      <a:cs typeface="Times New Roman"/>
                      <a:sym typeface="Times New Roman"/>
                    </a:rPr>
                    <a:t>李雅普诺夫指数图</a:t>
                  </a:r>
                  <a:endParaRPr lang="en-US" altLang="zh-CN" sz="1600" kern="100" dirty="0">
                    <a:latin typeface="Times New Roman"/>
                    <a:ea typeface="宋体"/>
                    <a:cs typeface="Times New Roman"/>
                    <a:sym typeface="Times New Roman"/>
                  </a:endParaRPr>
                </a:p>
              </p:txBody>
            </p:sp>
          </p:grpSp>
          <p:cxnSp>
            <p:nvCxnSpPr>
              <p:cNvPr id="153" name="直接箭头连接符 152"/>
              <p:cNvCxnSpPr/>
              <p:nvPr/>
            </p:nvCxnSpPr>
            <p:spPr>
              <a:xfrm>
                <a:off x="9005930" y="4594377"/>
                <a:ext cx="5164" cy="233011"/>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grpSp>
        <p:cxnSp>
          <p:nvCxnSpPr>
            <p:cNvPr id="156" name="直接连接符 155"/>
            <p:cNvCxnSpPr/>
            <p:nvPr/>
          </p:nvCxnSpPr>
          <p:spPr>
            <a:xfrm>
              <a:off x="7345680" y="5554980"/>
              <a:ext cx="1734820" cy="7620"/>
            </a:xfrm>
            <a:prstGeom prst="line">
              <a:avLst/>
            </a:prstGeom>
          </p:spPr>
          <p:style>
            <a:lnRef idx="3">
              <a:schemeClr val="dk1"/>
            </a:lnRef>
            <a:fillRef idx="0">
              <a:schemeClr val="dk1"/>
            </a:fillRef>
            <a:effectRef idx="2">
              <a:schemeClr val="dk1"/>
            </a:effectRef>
            <a:fontRef idx="minor">
              <a:schemeClr val="tx1"/>
            </a:fontRef>
          </p:style>
        </p:cxnSp>
        <p:cxnSp>
          <p:nvCxnSpPr>
            <p:cNvPr id="165" name="直接连接符 164"/>
            <p:cNvCxnSpPr/>
            <p:nvPr/>
          </p:nvCxnSpPr>
          <p:spPr>
            <a:xfrm flipH="1">
              <a:off x="7345680" y="5380318"/>
              <a:ext cx="2516" cy="189902"/>
            </a:xfrm>
            <a:prstGeom prst="line">
              <a:avLst/>
            </a:prstGeom>
          </p:spPr>
          <p:style>
            <a:lnRef idx="3">
              <a:schemeClr val="dk1"/>
            </a:lnRef>
            <a:fillRef idx="0">
              <a:schemeClr val="dk1"/>
            </a:fillRef>
            <a:effectRef idx="2">
              <a:schemeClr val="dk1"/>
            </a:effectRef>
            <a:fontRef idx="minor">
              <a:schemeClr val="tx1"/>
            </a:fontRef>
          </p:style>
        </p:cxnSp>
        <p:cxnSp>
          <p:nvCxnSpPr>
            <p:cNvPr id="169" name="直接连接符 168"/>
            <p:cNvCxnSpPr/>
            <p:nvPr/>
          </p:nvCxnSpPr>
          <p:spPr>
            <a:xfrm>
              <a:off x="9055076" y="5380318"/>
              <a:ext cx="7962" cy="187045"/>
            </a:xfrm>
            <a:prstGeom prst="line">
              <a:avLst/>
            </a:prstGeom>
          </p:spPr>
          <p:style>
            <a:lnRef idx="3">
              <a:schemeClr val="dk1"/>
            </a:lnRef>
            <a:fillRef idx="0">
              <a:schemeClr val="dk1"/>
            </a:fillRef>
            <a:effectRef idx="2">
              <a:schemeClr val="dk1"/>
            </a:effectRef>
            <a:fontRef idx="minor">
              <a:schemeClr val="tx1"/>
            </a:fontRef>
          </p:style>
        </p:cxnSp>
      </p:gr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0" y="-4763"/>
            <a:ext cx="12192000" cy="77628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190500" dist="228600" dir="2700000" algn="ctr">
              <a:srgbClr val="000000">
                <a:alpha val="30000"/>
              </a:srgbClr>
            </a:outerShdw>
            <a:reflection blurRad="6350" stA="50000" endA="295" endPos="92000" dist="101600" dir="5400000" sy="-100000" algn="bl" rotWithShape="0"/>
            <a:softEdge rad="127000"/>
          </a:effectLst>
          <a:scene3d>
            <a:camera prst="orthographicFront">
              <a:rot lat="0" lon="0" rev="0"/>
            </a:camera>
            <a:lightRig rig="glow" dir="t">
              <a:rot lat="0" lon="0" rev="4800000"/>
            </a:lightRig>
          </a:scene3d>
          <a:sp3d prstMaterial="matte">
            <a:bevelT w="127000" h="63500"/>
          </a:sp3d>
        </p:spPr>
        <p:style>
          <a:lnRef idx="1">
            <a:schemeClr val="accent6"/>
          </a:lnRef>
          <a:fillRef idx="2">
            <a:schemeClr val="accent6"/>
          </a:fillRef>
          <a:effectRef idx="1">
            <a:schemeClr val="accent6"/>
          </a:effectRef>
          <a:fontRef idx="minor">
            <a:schemeClr val="dk1"/>
          </a:fontRef>
        </p:style>
        <p:txBody>
          <a:bodyPr lIns="91436" tIns="45718" rIns="91436" bIns="45718" anchor="ctr"/>
          <a:lstStyle/>
          <a:p>
            <a:pPr algn="ctr" fontAlgn="auto">
              <a:spcBef>
                <a:spcPts val="0"/>
              </a:spcBef>
              <a:spcAft>
                <a:spcPts val="0"/>
              </a:spcAft>
              <a:defRPr/>
            </a:pPr>
            <a:endParaRPr lang="zh-CN" altLang="en-US"/>
          </a:p>
        </p:txBody>
      </p:sp>
      <p:sp>
        <p:nvSpPr>
          <p:cNvPr id="4" name="TextBox 3"/>
          <p:cNvSpPr txBox="1"/>
          <p:nvPr/>
        </p:nvSpPr>
        <p:spPr>
          <a:xfrm>
            <a:off x="175319" y="76200"/>
            <a:ext cx="11314839" cy="646331"/>
          </a:xfrm>
          <a:prstGeom prst="rect">
            <a:avLst/>
          </a:prstGeom>
          <a:noFill/>
        </p:spPr>
        <p:txBody>
          <a:bodyPr>
            <a:spAutoFit/>
          </a:bodyPr>
          <a:lstStyle/>
          <a:p>
            <a:pPr>
              <a:defRPr/>
            </a:pPr>
            <a:r>
              <a:rPr lang="en-US" altLang="zh-CN" sz="3600" b="1" dirty="0" smtClean="0">
                <a:latin typeface="Times New Roman" panose="02020603050405020304" pitchFamily="18" charset="0"/>
                <a:cs typeface="Times New Roman" panose="02020603050405020304" pitchFamily="18" charset="0"/>
              </a:rPr>
              <a:t>3.2</a:t>
            </a:r>
            <a:r>
              <a:rPr lang="zh-CN" altLang="en-US" sz="3600" b="1" dirty="0" smtClean="0">
                <a:latin typeface="Times New Roman" panose="02020603050405020304" pitchFamily="18" charset="0"/>
                <a:cs typeface="Times New Roman" panose="02020603050405020304" pitchFamily="18" charset="0"/>
              </a:rPr>
              <a:t> </a:t>
            </a:r>
            <a:r>
              <a:rPr lang="zh-CN" altLang="en-US" sz="3600" b="1" dirty="0">
                <a:latin typeface="Times New Roman" panose="02020603050405020304" pitchFamily="18" charset="0"/>
                <a:cs typeface="Times New Roman" panose="02020603050405020304" pitchFamily="18" charset="0"/>
              </a:rPr>
              <a:t>研</a:t>
            </a:r>
            <a:r>
              <a:rPr lang="zh-CN" altLang="en-US" sz="3600" b="1" dirty="0" smtClean="0">
                <a:latin typeface="Times New Roman" panose="02020603050405020304" pitchFamily="18" charset="0"/>
                <a:cs typeface="Times New Roman" panose="02020603050405020304" pitchFamily="18" charset="0"/>
              </a:rPr>
              <a:t>究的主要方</a:t>
            </a:r>
            <a:r>
              <a:rPr lang="zh-CN" altLang="en-US" sz="3600" b="1" dirty="0">
                <a:latin typeface="Times New Roman" panose="02020603050405020304" pitchFamily="18" charset="0"/>
                <a:cs typeface="Times New Roman" panose="02020603050405020304" pitchFamily="18" charset="0"/>
              </a:rPr>
              <a:t>法</a:t>
            </a:r>
            <a:endParaRPr lang="zh-CN" altLang="en-US" sz="36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Times New Roman" panose="02020603050405020304" pitchFamily="18" charset="0"/>
              <a:ea typeface="+mn-ea"/>
              <a:cs typeface="Times New Roman" panose="02020603050405020304" pitchFamily="18" charset="0"/>
            </a:endParaRPr>
          </a:p>
        </p:txBody>
      </p:sp>
      <p:graphicFrame>
        <p:nvGraphicFramePr>
          <p:cNvPr id="8" name="Diagram 7"/>
          <p:cNvGraphicFramePr/>
          <p:nvPr/>
        </p:nvGraphicFramePr>
        <p:xfrm>
          <a:off x="504492" y="987297"/>
          <a:ext cx="10277380" cy="56060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表格 5"/>
          <p:cNvGraphicFramePr>
            <a:graphicFrameLocks noGrp="1"/>
          </p:cNvGraphicFramePr>
          <p:nvPr/>
        </p:nvGraphicFramePr>
        <p:xfrm>
          <a:off x="6740477" y="859807"/>
          <a:ext cx="4573517" cy="1965280"/>
        </p:xfrm>
        <a:graphic>
          <a:graphicData uri="http://schemas.openxmlformats.org/drawingml/2006/table">
            <a:tbl>
              <a:tblPr firstRow="1" bandRow="1">
                <a:tableStyleId>{21E4AEA4-8DFA-4A89-87EB-49C32662AFE0}</a:tableStyleId>
              </a:tblPr>
              <a:tblGrid>
                <a:gridCol w="4573517"/>
              </a:tblGrid>
              <a:tr h="491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smtClean="0">
                          <a:latin typeface="Times New Roman"/>
                          <a:ea typeface="+mn-ea"/>
                          <a:cs typeface="Times New Roman"/>
                          <a:sym typeface="Times New Roman"/>
                        </a:rPr>
                        <a:t>● 频率与滞回曲线</a:t>
                      </a:r>
                      <a:r>
                        <a:rPr lang="zh-CN" altLang="en-US" sz="1800" kern="100" dirty="0" smtClean="0">
                          <a:latin typeface="Times New Roman"/>
                          <a:ea typeface="+mn-ea"/>
                          <a:cs typeface="Times New Roman"/>
                          <a:sym typeface="Times New Roman"/>
                        </a:rPr>
                        <a:t>图</a:t>
                      </a:r>
                      <a:endParaRPr lang="en-US" altLang="zh-CN" sz="1800" kern="100" dirty="0" smtClean="0">
                        <a:latin typeface="Times New Roman"/>
                        <a:ea typeface="+mn-ea"/>
                        <a:cs typeface="Times New Roman"/>
                        <a:sym typeface="Times New Roman"/>
                      </a:endParaRPr>
                    </a:p>
                  </a:txBody>
                  <a:tcPr/>
                </a:tc>
              </a:tr>
              <a:tr h="491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smtClean="0">
                          <a:solidFill>
                            <a:schemeClr val="bg1"/>
                          </a:solidFill>
                          <a:latin typeface="Times New Roman"/>
                          <a:ea typeface="+mn-ea"/>
                          <a:cs typeface="Times New Roman"/>
                          <a:sym typeface="Times New Roman"/>
                        </a:rPr>
                        <a:t>● </a:t>
                      </a:r>
                      <a:r>
                        <a:rPr lang="en-US" altLang="zh-CN" sz="1800" kern="100" dirty="0" smtClean="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状态变量初值与忆导值</a:t>
                      </a:r>
                      <a:r>
                        <a:rPr lang="en-US" altLang="zh-CN" sz="1800" kern="100" dirty="0" smtClean="0">
                          <a:latin typeface="Times New Roman" panose="02020603050405020304"/>
                          <a:ea typeface="宋体" panose="02010600030101010101" pitchFamily="2" charset="-122"/>
                          <a:cs typeface="Times New Roman" panose="02020603050405020304"/>
                          <a:sym typeface="Times New Roman" panose="02020603050405020304"/>
                        </a:rPr>
                        <a:t>的关系</a:t>
                      </a:r>
                    </a:p>
                  </a:txBody>
                  <a:tcPr/>
                </a:tc>
              </a:tr>
              <a:tr h="491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smtClean="0">
                          <a:solidFill>
                            <a:schemeClr val="bg1"/>
                          </a:solidFill>
                          <a:latin typeface="Times New Roman"/>
                          <a:ea typeface="+mn-ea"/>
                          <a:cs typeface="Times New Roman"/>
                          <a:sym typeface="Times New Roman"/>
                        </a:rPr>
                        <a:t>● </a:t>
                      </a:r>
                      <a:r>
                        <a:rPr lang="en-US" altLang="zh-CN" sz="1800" kern="100" dirty="0" smtClean="0">
                          <a:latin typeface="Times New Roman" panose="02020603050405020304"/>
                          <a:ea typeface="宋体" panose="02010600030101010101" pitchFamily="2" charset="-122"/>
                          <a:cs typeface="Times New Roman" panose="02020603050405020304"/>
                          <a:sym typeface="Times New Roman" panose="02020603050405020304"/>
                        </a:rPr>
                        <a:t>初值与振荡关系</a:t>
                      </a:r>
                    </a:p>
                  </a:txBody>
                  <a:tcPr/>
                </a:tc>
              </a:tr>
              <a:tr h="491320">
                <a:tc>
                  <a:txBody>
                    <a:bodyPr/>
                    <a:lstStyle/>
                    <a:p>
                      <a:r>
                        <a:rPr lang="en-US" altLang="zh-CN" b="1" dirty="0" smtClean="0"/>
                        <a:t>………</a:t>
                      </a:r>
                      <a:endParaRPr lang="zh-CN" altLang="en-US" b="1" dirty="0"/>
                    </a:p>
                  </a:txBody>
                  <a:tcPr/>
                </a:tc>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a:off x="10203209" y="-781973"/>
            <a:ext cx="2441455" cy="3223791"/>
            <a:chOff x="0" y="-1"/>
            <a:chExt cx="2175714" cy="2871210"/>
          </a:xfrm>
          <a:solidFill>
            <a:srgbClr val="157E9F"/>
          </a:solidFill>
        </p:grpSpPr>
        <p:sp>
          <p:nvSpPr>
            <p:cNvPr id="202" name="矩形 13"/>
            <p:cNvSpPr>
              <a:spLocks noChangeArrowheads="1"/>
            </p:cNvSpPr>
            <p:nvPr/>
          </p:nvSpPr>
          <p:spPr bwMode="auto">
            <a:xfrm rot="2727610">
              <a:off x="-391510" y="1232685"/>
              <a:ext cx="2871210" cy="405837"/>
            </a:xfrm>
            <a:prstGeom prst="rect">
              <a:avLst/>
            </a:prstGeom>
            <a:solidFill>
              <a:schemeClr val="accent5">
                <a:lumMod val="50000"/>
              </a:schemeClr>
            </a:solidFill>
            <a:ln>
              <a:solidFill>
                <a:srgbClr val="002060"/>
              </a:solid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fontAlgn="auto">
                <a:spcBef>
                  <a:spcPct val="0"/>
                </a:spcBef>
                <a:spcAft>
                  <a:spcPts val="0"/>
                </a:spcAft>
                <a:buFont typeface="Arial" panose="020B0604020202020204" pitchFamily="34" charset="0"/>
                <a:buNone/>
                <a:defRPr/>
              </a:pPr>
              <a:endParaRPr lang="zh-CN" altLang="zh-CN" sz="1800" dirty="0">
                <a:solidFill>
                  <a:schemeClr val="accent1">
                    <a:lumMod val="50000"/>
                  </a:schemeClr>
                </a:solidFill>
                <a:latin typeface="宋体" panose="02010600030101010101" pitchFamily="2" charset="-122"/>
                <a:sym typeface="宋体" panose="02010600030101010101" pitchFamily="2" charset="-122"/>
              </a:endParaRPr>
            </a:p>
          </p:txBody>
        </p:sp>
        <p:sp>
          <p:nvSpPr>
            <p:cNvPr id="203" name="TextBox 14"/>
            <p:cNvSpPr>
              <a:spLocks noChangeArrowheads="1"/>
            </p:cNvSpPr>
            <p:nvPr/>
          </p:nvSpPr>
          <p:spPr bwMode="auto">
            <a:xfrm rot="2748894">
              <a:off x="470328" y="1223644"/>
              <a:ext cx="1016798" cy="329132"/>
            </a:xfrm>
            <a:prstGeom prst="rect">
              <a:avLst/>
            </a:prstGeom>
            <a:solidFill>
              <a:schemeClr val="accent5">
                <a:lumMod val="50000"/>
              </a:schemeClr>
            </a:solidFill>
            <a:ln>
              <a:noFill/>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fontAlgn="auto">
                <a:spcBef>
                  <a:spcPct val="0"/>
                </a:spcBef>
                <a:spcAft>
                  <a:spcPts val="0"/>
                </a:spcAft>
                <a:buFont typeface="Arial" panose="020B0604020202020204" pitchFamily="34" charset="0"/>
                <a:buNone/>
                <a:defRPr/>
              </a:pPr>
              <a:r>
                <a:rPr lang="en-US" altLang="zh-CN" sz="1800" b="1" dirty="0">
                  <a:solidFill>
                    <a:schemeClr val="bg1"/>
                  </a:solidFill>
                  <a:latin typeface="微软雅黑" panose="020B0503020204020204" charset="-122"/>
                  <a:ea typeface="微软雅黑" panose="020B0503020204020204" charset="-122"/>
                  <a:sym typeface="微软雅黑" panose="020B0503020204020204" charset="-122"/>
                </a:rPr>
                <a:t>2017·03</a:t>
              </a:r>
              <a:endParaRPr lang="zh-CN" altLang="en-US" sz="1800" b="1" dirty="0">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204"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pPr fontAlgn="auto">
                <a:spcBef>
                  <a:spcPts val="0"/>
                </a:spcBef>
                <a:spcAft>
                  <a:spcPts val="0"/>
                </a:spcAft>
                <a:defRPr/>
              </a:pPr>
              <a:endParaRPr lang="zh-CN" altLang="en-US">
                <a:latin typeface="+mn-lt"/>
                <a:ea typeface="+mn-ea"/>
              </a:endParaRPr>
            </a:p>
          </p:txBody>
        </p:sp>
        <p:sp>
          <p:nvSpPr>
            <p:cNvPr id="205"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pPr fontAlgn="auto">
                <a:spcBef>
                  <a:spcPts val="0"/>
                </a:spcBef>
                <a:spcAft>
                  <a:spcPts val="0"/>
                </a:spcAft>
                <a:defRPr/>
              </a:pPr>
              <a:endParaRPr lang="zh-CN" altLang="en-US">
                <a:latin typeface="+mn-lt"/>
                <a:ea typeface="+mn-ea"/>
              </a:endParaRPr>
            </a:p>
          </p:txBody>
        </p:sp>
      </p:grpSp>
      <p:sp>
        <p:nvSpPr>
          <p:cNvPr id="16" name="矩形 15"/>
          <p:cNvSpPr/>
          <p:nvPr/>
        </p:nvSpPr>
        <p:spPr>
          <a:xfrm>
            <a:off x="4027488" y="2552700"/>
            <a:ext cx="4545012" cy="1016000"/>
          </a:xfrm>
          <a:prstGeom prst="rect">
            <a:avLst/>
          </a:prstGeom>
        </p:spPr>
        <p:txBody>
          <a:bodyPr wrap="none">
            <a:spAutoFit/>
          </a:bodyPr>
          <a:lstStyle/>
          <a:p>
            <a:pPr>
              <a:defRPr/>
            </a:pPr>
            <a:r>
              <a:rPr lang="zh-CN" altLang="en-US" sz="6000" b="1" spc="800" dirty="0">
                <a:solidFill>
                  <a:srgbClr val="152F47"/>
                </a:solidFill>
                <a:latin typeface="微软雅黑" panose="020B0503020204020204" charset="-122"/>
                <a:ea typeface="微软雅黑" panose="020B0503020204020204" charset="-122"/>
              </a:rPr>
              <a:t>谢谢大家！</a:t>
            </a:r>
            <a:endParaRPr lang="zh-CN" altLang="en-US" sz="6000" dirty="0"/>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8"/>
          <p:cNvSpPr/>
          <p:nvPr>
            <p:custDataLst>
              <p:tags r:id="rId2"/>
            </p:custDataLst>
          </p:nvPr>
        </p:nvSpPr>
        <p:spPr>
          <a:xfrm>
            <a:off x="1007483" y="380743"/>
            <a:ext cx="716138" cy="6095642"/>
          </a:xfrm>
          <a:custGeom>
            <a:avLst/>
            <a:gdLst>
              <a:gd name="connsiteX0" fmla="*/ 451047 w 716138"/>
              <a:gd name="connsiteY0" fmla="*/ 0 h 6095642"/>
              <a:gd name="connsiteX1" fmla="*/ 716138 w 716138"/>
              <a:gd name="connsiteY1" fmla="*/ 135680 h 6095642"/>
              <a:gd name="connsiteX2" fmla="*/ 716138 w 716138"/>
              <a:gd name="connsiteY2" fmla="*/ 6095642 h 6095642"/>
              <a:gd name="connsiteX3" fmla="*/ 0 w 716138"/>
              <a:gd name="connsiteY3" fmla="*/ 5729106 h 6095642"/>
              <a:gd name="connsiteX4" fmla="*/ 0 w 716138"/>
              <a:gd name="connsiteY4" fmla="*/ 881256 h 6095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6138" h="6095642">
                <a:moveTo>
                  <a:pt x="451047" y="0"/>
                </a:moveTo>
                <a:lnTo>
                  <a:pt x="716138" y="135680"/>
                </a:lnTo>
                <a:lnTo>
                  <a:pt x="716138" y="6095642"/>
                </a:lnTo>
                <a:lnTo>
                  <a:pt x="0" y="5729106"/>
                </a:lnTo>
                <a:lnTo>
                  <a:pt x="0" y="881256"/>
                </a:lnTo>
                <a:close/>
              </a:path>
            </a:pathLst>
          </a:custGeom>
          <a:solidFill>
            <a:schemeClr val="accent1"/>
          </a:solidFill>
        </p:spPr>
        <p:txBody>
          <a:bodyPr rot="0" spcFirstLastPara="0" vertOverflow="overflow" horzOverflow="overflow" vert="eaVert" wrap="square" lIns="90000" tIns="108000" rIns="90000" bIns="252000" numCol="1" spcCol="0" rtlCol="0" fromWordArt="0" anchor="ctr" anchorCtr="1" forceAA="0" compatLnSpc="1">
            <a:noAutofit/>
          </a:bodyPr>
          <a:lstStyle/>
          <a:p>
            <a:pPr algn="ctr"/>
            <a:r>
              <a:rPr lang="en-US" altLang="zh-CN" sz="4000" kern="0">
                <a:solidFill>
                  <a:schemeClr val="bg1"/>
                </a:solidFill>
                <a:latin typeface="+mj-lt"/>
                <a:ea typeface="+mj-ea"/>
                <a:cs typeface="+mj-cs"/>
                <a:sym typeface="Arial" panose="020B0604020202020204" pitchFamily="34" charset="0"/>
              </a:rPr>
              <a:t>CONTENT</a:t>
            </a:r>
          </a:p>
        </p:txBody>
      </p:sp>
      <p:sp>
        <p:nvSpPr>
          <p:cNvPr id="28" name="文本框 27"/>
          <p:cNvSpPr txBox="1"/>
          <p:nvPr>
            <p:custDataLst>
              <p:tags r:id="rId3"/>
            </p:custDataLst>
          </p:nvPr>
        </p:nvSpPr>
        <p:spPr>
          <a:xfrm>
            <a:off x="8366382" y="4040418"/>
            <a:ext cx="3413933" cy="657373"/>
          </a:xfrm>
          <a:prstGeom prst="rect">
            <a:avLst/>
          </a:prstGeom>
        </p:spPr>
        <p:txBody>
          <a:bodyPr wrap="square" anchor="ctr">
            <a:normAutofit/>
          </a:bodyPr>
          <a:lstStyle>
            <a:defPPr>
              <a:defRPr lang="zh-CN"/>
            </a:defPPr>
            <a:lvl1pPr algn="dist">
              <a:defRPr sz="2400" i="1">
                <a:solidFill>
                  <a:schemeClr val="tx1">
                    <a:lumMod val="65000"/>
                    <a:lumOff val="35000"/>
                  </a:schemeClr>
                </a:solidFill>
                <a:latin typeface="微软雅黑" panose="020B0503020204020204" charset="-122"/>
                <a:ea typeface="微软雅黑" panose="020B0503020204020204" charset="-122"/>
                <a:cs typeface="Arial" panose="020B0604020202020204" pitchFamily="34" charset="0"/>
              </a:defRPr>
            </a:lvl1pPr>
          </a:lstStyle>
          <a:p>
            <a:pPr marL="0" indent="0" algn="dist">
              <a:lnSpc>
                <a:spcPct val="100000"/>
              </a:lnSpc>
              <a:spcBef>
                <a:spcPts val="0"/>
              </a:spcBef>
              <a:spcAft>
                <a:spcPts val="0"/>
              </a:spcAft>
            </a:pPr>
            <a:r>
              <a:rPr lang="zh-CN" altLang="en-US" sz="3200" dirty="0">
                <a:solidFill>
                  <a:schemeClr val="tx1"/>
                </a:solidFill>
                <a:effectLst>
                  <a:outerShdw blurRad="38100" dist="19050" dir="2700000" algn="tl" rotWithShape="0">
                    <a:schemeClr val="dk1">
                      <a:alpha val="40000"/>
                    </a:schemeClr>
                  </a:outerShdw>
                </a:effectLst>
                <a:latin typeface="+mn-lt"/>
                <a:ea typeface="+mn-ea"/>
                <a:cs typeface="+mn-cs"/>
                <a:sym typeface="Arial" panose="020B0604020202020204" pitchFamily="34" charset="0"/>
              </a:rPr>
              <a:t>谢谢大家</a:t>
            </a:r>
          </a:p>
        </p:txBody>
      </p:sp>
      <p:sp>
        <p:nvSpPr>
          <p:cNvPr id="29" name="文本框 28"/>
          <p:cNvSpPr txBox="1"/>
          <p:nvPr>
            <p:custDataLst>
              <p:tags r:id="rId4"/>
            </p:custDataLst>
          </p:nvPr>
        </p:nvSpPr>
        <p:spPr>
          <a:xfrm>
            <a:off x="7230118" y="3978721"/>
            <a:ext cx="842466" cy="780768"/>
          </a:xfrm>
          <a:prstGeom prst="rect">
            <a:avLst/>
          </a:prstGeom>
          <a:solidFill>
            <a:srgbClr val="28314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4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04</a:t>
            </a:r>
            <a:endParaRPr lang="zh-CN" altLang="en-US" dirty="0"/>
          </a:p>
        </p:txBody>
      </p:sp>
      <p:sp>
        <p:nvSpPr>
          <p:cNvPr id="30" name="文本框 29"/>
          <p:cNvSpPr txBox="1"/>
          <p:nvPr>
            <p:custDataLst>
              <p:tags r:id="rId5"/>
            </p:custDataLst>
          </p:nvPr>
        </p:nvSpPr>
        <p:spPr>
          <a:xfrm>
            <a:off x="8429549" y="2035278"/>
            <a:ext cx="3413933" cy="657373"/>
          </a:xfrm>
          <a:prstGeom prst="rect">
            <a:avLst/>
          </a:prstGeom>
        </p:spPr>
        <p:txBody>
          <a:bodyPr wrap="square" anchor="ctr">
            <a:noAutofit/>
          </a:bodyPr>
          <a:lstStyle>
            <a:defPPr>
              <a:defRPr lang="zh-CN"/>
            </a:defPPr>
            <a:lvl1pPr algn="dist">
              <a:defRPr sz="2400" i="1">
                <a:solidFill>
                  <a:schemeClr val="tx1">
                    <a:lumMod val="65000"/>
                    <a:lumOff val="35000"/>
                  </a:schemeClr>
                </a:solidFill>
                <a:latin typeface="微软雅黑" panose="020B0503020204020204" charset="-122"/>
                <a:ea typeface="微软雅黑" panose="020B0503020204020204" charset="-122"/>
                <a:cs typeface="Arial" panose="020B0604020202020204" pitchFamily="34" charset="0"/>
              </a:defRPr>
            </a:lvl1pPr>
          </a:lstStyle>
          <a:p>
            <a:pPr marL="0" indent="0" algn="dist">
              <a:lnSpc>
                <a:spcPct val="100000"/>
              </a:lnSpc>
              <a:spcBef>
                <a:spcPts val="0"/>
              </a:spcBef>
              <a:spcAft>
                <a:spcPts val="0"/>
              </a:spcAft>
            </a:pPr>
            <a:r>
              <a:rPr lang="zh-CN" altLang="en-US" sz="3200" dirty="0">
                <a:solidFill>
                  <a:schemeClr val="tx1"/>
                </a:solidFill>
                <a:effectLst>
                  <a:outerShdw blurRad="38100" dist="19050" dir="2700000" algn="tl" rotWithShape="0">
                    <a:schemeClr val="dk1">
                      <a:alpha val="40000"/>
                    </a:schemeClr>
                  </a:outerShdw>
                </a:effectLst>
                <a:latin typeface="+mn-lt"/>
                <a:ea typeface="+mn-ea"/>
                <a:cs typeface="+mn-cs"/>
                <a:sym typeface="Arial" panose="020B0604020202020204" pitchFamily="34" charset="0"/>
              </a:rPr>
              <a:t>非易失性与局部有源性</a:t>
            </a:r>
          </a:p>
        </p:txBody>
      </p:sp>
      <p:sp>
        <p:nvSpPr>
          <p:cNvPr id="31" name="文本框 30"/>
          <p:cNvSpPr txBox="1"/>
          <p:nvPr>
            <p:custDataLst>
              <p:tags r:id="rId6"/>
            </p:custDataLst>
          </p:nvPr>
        </p:nvSpPr>
        <p:spPr>
          <a:xfrm>
            <a:off x="3171177" y="3956686"/>
            <a:ext cx="3413933" cy="657373"/>
          </a:xfrm>
          <a:prstGeom prst="rect">
            <a:avLst/>
          </a:prstGeom>
        </p:spPr>
        <p:txBody>
          <a:bodyPr wrap="square" anchor="ctr">
            <a:normAutofit/>
            <a:scene3d>
              <a:camera prst="orthographicFront"/>
              <a:lightRig rig="threePt" dir="t"/>
            </a:scene3d>
          </a:bodyPr>
          <a:lstStyle>
            <a:defPPr>
              <a:defRPr lang="zh-CN"/>
            </a:defPPr>
            <a:lvl1pPr algn="dist">
              <a:defRPr sz="2400" i="1">
                <a:solidFill>
                  <a:schemeClr val="tx1">
                    <a:lumMod val="65000"/>
                    <a:lumOff val="35000"/>
                  </a:schemeClr>
                </a:solidFill>
                <a:latin typeface="微软雅黑" panose="020B0503020204020204" charset="-122"/>
                <a:ea typeface="微软雅黑" panose="020B0503020204020204" charset="-122"/>
                <a:cs typeface="Arial" panose="020B0604020202020204" pitchFamily="34" charset="0"/>
              </a:defRPr>
            </a:lvl1pPr>
          </a:lstStyle>
          <a:p>
            <a:pPr marL="0" indent="0" algn="dist">
              <a:lnSpc>
                <a:spcPct val="100000"/>
              </a:lnSpc>
              <a:spcBef>
                <a:spcPts val="0"/>
              </a:spcBef>
              <a:spcAft>
                <a:spcPts val="0"/>
              </a:spcAft>
            </a:pPr>
            <a:r>
              <a:rPr lang="zh-CN" altLang="en-US" sz="3200" dirty="0">
                <a:solidFill>
                  <a:schemeClr val="tx1"/>
                </a:solidFill>
                <a:effectLst>
                  <a:outerShdw blurRad="38100" dist="19050" dir="2700000" algn="tl" rotWithShape="0">
                    <a:schemeClr val="dk1">
                      <a:alpha val="40000"/>
                    </a:schemeClr>
                  </a:outerShdw>
                </a:effectLst>
                <a:latin typeface="+mn-lt"/>
                <a:ea typeface="+mn-ea"/>
                <a:cs typeface="+mn-cs"/>
                <a:sym typeface="Arial" panose="020B0604020202020204" pitchFamily="34" charset="0"/>
              </a:rPr>
              <a:t>研</a:t>
            </a:r>
            <a:r>
              <a:rPr lang="zh-CN" altLang="en-US" sz="3200" dirty="0" smtClean="0">
                <a:solidFill>
                  <a:schemeClr val="tx1"/>
                </a:solidFill>
                <a:effectLst>
                  <a:outerShdw blurRad="38100" dist="19050" dir="2700000" algn="tl" rotWithShape="0">
                    <a:schemeClr val="dk1">
                      <a:alpha val="40000"/>
                    </a:schemeClr>
                  </a:outerShdw>
                </a:effectLst>
                <a:latin typeface="+mn-lt"/>
                <a:ea typeface="+mn-ea"/>
                <a:cs typeface="+mn-cs"/>
                <a:sym typeface="Arial" panose="020B0604020202020204" pitchFamily="34" charset="0"/>
              </a:rPr>
              <a:t>究内容和</a:t>
            </a:r>
            <a:r>
              <a:rPr lang="zh-CN" altLang="en-US" sz="3200" dirty="0">
                <a:solidFill>
                  <a:schemeClr val="tx1"/>
                </a:solidFill>
                <a:effectLst>
                  <a:outerShdw blurRad="38100" dist="19050" dir="2700000" algn="tl" rotWithShape="0">
                    <a:schemeClr val="dk1">
                      <a:alpha val="40000"/>
                    </a:schemeClr>
                  </a:outerShdw>
                </a:effectLst>
                <a:latin typeface="+mn-lt"/>
                <a:ea typeface="+mn-ea"/>
                <a:cs typeface="+mn-cs"/>
                <a:sym typeface="Arial" panose="020B0604020202020204" pitchFamily="34" charset="0"/>
              </a:rPr>
              <a:t>方法</a:t>
            </a:r>
          </a:p>
        </p:txBody>
      </p:sp>
      <p:sp>
        <p:nvSpPr>
          <p:cNvPr id="32" name="文本框 31"/>
          <p:cNvSpPr txBox="1"/>
          <p:nvPr>
            <p:custDataLst>
              <p:tags r:id="rId7"/>
            </p:custDataLst>
          </p:nvPr>
        </p:nvSpPr>
        <p:spPr>
          <a:xfrm>
            <a:off x="3171190" y="2044700"/>
            <a:ext cx="3541395" cy="856615"/>
          </a:xfrm>
          <a:prstGeom prst="rect">
            <a:avLst/>
          </a:prstGeom>
        </p:spPr>
        <p:txBody>
          <a:bodyPr wrap="square" anchor="ctr">
            <a:normAutofit/>
            <a:scene3d>
              <a:camera prst="orthographicFront"/>
              <a:lightRig rig="threePt" dir="t"/>
            </a:scene3d>
          </a:bodyPr>
          <a:lstStyle>
            <a:defPPr>
              <a:defRPr lang="zh-CN"/>
            </a:defPPr>
            <a:lvl1pPr algn="dist">
              <a:defRPr sz="2400" i="1">
                <a:solidFill>
                  <a:schemeClr val="tx1">
                    <a:lumMod val="65000"/>
                    <a:lumOff val="35000"/>
                  </a:schemeClr>
                </a:solidFill>
                <a:latin typeface="微软雅黑" panose="020B0503020204020204" charset="-122"/>
                <a:ea typeface="微软雅黑" panose="020B0503020204020204" charset="-122"/>
                <a:cs typeface="Arial" panose="020B0604020202020204" pitchFamily="34" charset="0"/>
              </a:defRPr>
            </a:lvl1pPr>
          </a:lstStyle>
          <a:p>
            <a:pPr marL="0" indent="0" algn="dist">
              <a:lnSpc>
                <a:spcPct val="100000"/>
              </a:lnSpc>
              <a:spcBef>
                <a:spcPts val="0"/>
              </a:spcBef>
              <a:spcAft>
                <a:spcPts val="0"/>
              </a:spcAft>
            </a:pPr>
            <a:r>
              <a:rPr lang="zh-CN" altLang="en-US" sz="3200" dirty="0">
                <a:solidFill>
                  <a:schemeClr val="tx1"/>
                </a:solidFill>
                <a:effectLst>
                  <a:outerShdw blurRad="38100" dist="19050" dir="2700000" algn="tl" rotWithShape="0">
                    <a:schemeClr val="dk1">
                      <a:alpha val="40000"/>
                    </a:schemeClr>
                  </a:outerShdw>
                </a:effectLst>
                <a:latin typeface="+mn-lt"/>
                <a:ea typeface="+mn-ea"/>
                <a:cs typeface="+mn-cs"/>
                <a:sym typeface="Arial" panose="020B0604020202020204" pitchFamily="34" charset="0"/>
              </a:rPr>
              <a:t>忆阻器介绍</a:t>
            </a:r>
          </a:p>
        </p:txBody>
      </p:sp>
      <p:sp>
        <p:nvSpPr>
          <p:cNvPr id="33" name="文本框 32"/>
          <p:cNvSpPr txBox="1"/>
          <p:nvPr>
            <p:custDataLst>
              <p:tags r:id="rId8"/>
            </p:custDataLst>
          </p:nvPr>
        </p:nvSpPr>
        <p:spPr>
          <a:xfrm>
            <a:off x="2034179" y="1983128"/>
            <a:ext cx="842466" cy="780768"/>
          </a:xfrm>
          <a:prstGeom prst="rect">
            <a:avLst/>
          </a:prstGeom>
          <a:solidFill>
            <a:srgbClr val="404B6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4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01</a:t>
            </a:r>
            <a:endParaRPr lang="zh-CN" altLang="en-US" dirty="0"/>
          </a:p>
        </p:txBody>
      </p:sp>
      <p:sp>
        <p:nvSpPr>
          <p:cNvPr id="34" name="文本框 33"/>
          <p:cNvSpPr txBox="1"/>
          <p:nvPr>
            <p:custDataLst>
              <p:tags r:id="rId9"/>
            </p:custDataLst>
          </p:nvPr>
        </p:nvSpPr>
        <p:spPr>
          <a:xfrm>
            <a:off x="2034179" y="3894988"/>
            <a:ext cx="842466" cy="780768"/>
          </a:xfrm>
          <a:prstGeom prst="rect">
            <a:avLst/>
          </a:prstGeom>
          <a:solidFill>
            <a:srgbClr val="005B8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36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03</a:t>
            </a:r>
            <a:endParaRPr lang="zh-CN" altLang="en-US" dirty="0"/>
          </a:p>
        </p:txBody>
      </p:sp>
      <p:sp>
        <p:nvSpPr>
          <p:cNvPr id="35" name="文本框 34"/>
          <p:cNvSpPr txBox="1"/>
          <p:nvPr>
            <p:custDataLst>
              <p:tags r:id="rId10"/>
            </p:custDataLst>
          </p:nvPr>
        </p:nvSpPr>
        <p:spPr>
          <a:xfrm>
            <a:off x="7293285" y="1973580"/>
            <a:ext cx="842466" cy="780768"/>
          </a:xfrm>
          <a:prstGeom prst="rect">
            <a:avLst/>
          </a:prstGeom>
          <a:solidFill>
            <a:srgbClr val="00818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4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02</a:t>
            </a:r>
            <a:endParaRPr lang="zh-CN" altLang="en-US" dirty="0"/>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66" name="矩形 1765"/>
          <p:cNvSpPr/>
          <p:nvPr/>
        </p:nvSpPr>
        <p:spPr>
          <a:xfrm>
            <a:off x="0" y="-4763"/>
            <a:ext cx="12192000" cy="77628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190500" dist="228600" dir="2700000" algn="ctr">
              <a:srgbClr val="000000">
                <a:alpha val="30000"/>
              </a:srgbClr>
            </a:outerShdw>
            <a:reflection blurRad="6350" stA="50000" endA="295" endPos="92000" dist="101600" dir="5400000" sy="-100000" algn="bl" rotWithShape="0"/>
            <a:softEdge rad="127000"/>
          </a:effectLst>
          <a:scene3d>
            <a:camera prst="orthographicFront">
              <a:rot lat="0" lon="0" rev="0"/>
            </a:camera>
            <a:lightRig rig="glow" dir="t">
              <a:rot lat="0" lon="0" rev="4800000"/>
            </a:lightRig>
          </a:scene3d>
          <a:sp3d prstMaterial="matte">
            <a:bevelT w="127000" h="63500"/>
          </a:sp3d>
        </p:spPr>
        <p:style>
          <a:lnRef idx="1">
            <a:schemeClr val="accent6"/>
          </a:lnRef>
          <a:fillRef idx="2">
            <a:schemeClr val="accent6"/>
          </a:fillRef>
          <a:effectRef idx="1">
            <a:schemeClr val="accent6"/>
          </a:effectRef>
          <a:fontRef idx="minor">
            <a:schemeClr val="dk1"/>
          </a:fontRef>
        </p:style>
        <p:txBody>
          <a:bodyPr lIns="91436" tIns="45718" rIns="91436" bIns="45718"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 name="TextBox 7"/>
          <p:cNvSpPr txBox="1"/>
          <p:nvPr/>
        </p:nvSpPr>
        <p:spPr>
          <a:xfrm>
            <a:off x="175320" y="76200"/>
            <a:ext cx="7139880" cy="646331"/>
          </a:xfrm>
          <a:prstGeom prst="rect">
            <a:avLst/>
          </a:prstGeom>
          <a:no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1.1</a:t>
            </a:r>
            <a:r>
              <a:rPr kumimoji="0" lang="zh-CN" altLang="en-US" sz="36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忆阻器</a:t>
            </a:r>
            <a:r>
              <a:rPr lang="zh-CN" altLang="en-US" sz="36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的发现</a:t>
            </a:r>
            <a:endParaRPr kumimoji="0" lang="zh-CN" altLang="en-US" sz="3600" b="1" i="0" u="none" strike="noStrike" kern="1200" cap="none" spc="0" normalizeH="0" baseline="0" noProof="0" dirty="0">
              <a:ln w="24500" cmpd="dbl">
                <a:solidFill>
                  <a:srgbClr val="ED7D31">
                    <a:shade val="85000"/>
                    <a:satMod val="155000"/>
                  </a:srgbClr>
                </a:solidFill>
                <a:prstDash val="solid"/>
                <a:miter lim="800000"/>
              </a:ln>
              <a:gradFill>
                <a:gsLst>
                  <a:gs pos="10000">
                    <a:srgbClr val="ED7D31">
                      <a:tint val="10000"/>
                      <a:satMod val="155000"/>
                    </a:srgbClr>
                  </a:gs>
                  <a:gs pos="60000">
                    <a:srgbClr val="ED7D31">
                      <a:tint val="30000"/>
                      <a:satMod val="155000"/>
                    </a:srgbClr>
                  </a:gs>
                  <a:gs pos="100000">
                    <a:srgbClr val="ED7D31">
                      <a:tint val="73000"/>
                      <a:satMod val="155000"/>
                    </a:srgbClr>
                  </a:gs>
                </a:gsLst>
                <a:lin ang="5400000"/>
              </a:gradFill>
              <a:effectLst>
                <a:outerShdw blurRad="38100" dist="38100" dir="7020000" algn="tl">
                  <a:srgbClr val="000000">
                    <a:alpha val="35000"/>
                  </a:srgbClr>
                </a:outerShdw>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31" name="Rectangle 11"/>
          <p:cNvSpPr>
            <a:spLocks noChangeArrowheads="1"/>
          </p:cNvSpPr>
          <p:nvPr/>
        </p:nvSpPr>
        <p:spPr bwMode="auto">
          <a:xfrm>
            <a:off x="0" y="0"/>
            <a:ext cx="12192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035" name="Rectangle 18"/>
          <p:cNvSpPr>
            <a:spLocks noChangeArrowheads="1"/>
          </p:cNvSpPr>
          <p:nvPr/>
        </p:nvSpPr>
        <p:spPr bwMode="auto">
          <a:xfrm>
            <a:off x="0" y="0"/>
            <a:ext cx="12192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036" name="Rectangle 20"/>
          <p:cNvSpPr>
            <a:spLocks noChangeArrowheads="1"/>
          </p:cNvSpPr>
          <p:nvPr/>
        </p:nvSpPr>
        <p:spPr bwMode="auto">
          <a:xfrm>
            <a:off x="0" y="0"/>
            <a:ext cx="12192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8469" y="1181100"/>
            <a:ext cx="3759631" cy="3057012"/>
          </a:xfrm>
          <a:prstGeom prst="rect">
            <a:avLst/>
          </a:prstGeom>
        </p:spPr>
      </p:pic>
      <p:sp>
        <p:nvSpPr>
          <p:cNvPr id="2" name="Rectangle: Rounded Corners 1"/>
          <p:cNvSpPr/>
          <p:nvPr/>
        </p:nvSpPr>
        <p:spPr>
          <a:xfrm>
            <a:off x="4596714" y="1181100"/>
            <a:ext cx="7265086" cy="246380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t>In his 1971 paper, Chua extrapolated a conceptual symmetry between the non-linear resistor (voltage vs. current), non-linear capacitor (voltage vs. charge) and non-linear inductor (magnetic flux linkage vs. current) 1971</a:t>
            </a:r>
            <a:r>
              <a:rPr lang="zh-CN" altLang="zh-CN" dirty="0"/>
              <a:t>年，美国华裔科学家蔡少棠教授根据电路关系完整性推断出继电阻、电容、电感后存在第四种基本元件——忆阻器。忆阻器是一种具有非易失性（记忆性）的非线性器件，又称记忆电阻。</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3" name="TextBox 2"/>
          <p:cNvSpPr txBox="1"/>
          <p:nvPr/>
        </p:nvSpPr>
        <p:spPr>
          <a:xfrm>
            <a:off x="605481" y="5676900"/>
            <a:ext cx="9885405" cy="646331"/>
          </a:xfrm>
          <a:prstGeom prst="rect">
            <a:avLst/>
          </a:prstGeom>
          <a:noFill/>
        </p:spPr>
        <p:txBody>
          <a:bodyPr wrap="square" rtlCol="0">
            <a:spAutoFit/>
          </a:bodyPr>
          <a:lstStyle/>
          <a:p>
            <a:r>
              <a:rPr lang="en-US" altLang="zh-CN" dirty="0"/>
              <a:t> ——by </a:t>
            </a:r>
            <a:r>
              <a:rPr lang="en-US" altLang="zh-CN" i="1" dirty="0"/>
              <a:t>Chua, L. O. (1971), "Memristor—The Missing Circuit Element (reprint on </a:t>
            </a:r>
            <a:r>
              <a:rPr lang="en-US" altLang="zh-CN" i="1" dirty="0" err="1"/>
              <a:t>CiteSeerX</a:t>
            </a:r>
            <a:r>
              <a:rPr lang="en-US" altLang="zh-CN" i="1" dirty="0"/>
              <a:t>)", </a:t>
            </a:r>
            <a:r>
              <a:rPr lang="en-US" altLang="zh-CN" i="1" dirty="0">
                <a:hlinkClick r:id="rId4" tooltip="IEEE Transactions on Circuit Theory (page does not exist)"/>
              </a:rPr>
              <a:t>IEEE Transactions on Circuit Theory</a:t>
            </a:r>
            <a:r>
              <a:rPr lang="en-US" altLang="zh-CN" i="1" dirty="0"/>
              <a:t>, CT-18 (5): 507–519, </a:t>
            </a:r>
            <a:endParaRPr lang="zh-CN" altLang="en-US" dirty="0"/>
          </a:p>
        </p:txBody>
      </p:sp>
      <p:pic>
        <p:nvPicPr>
          <p:cNvPr id="5" name="Picture 4"/>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rot="16200000">
            <a:off x="1299520" y="3700421"/>
            <a:ext cx="1569308" cy="2644689"/>
          </a:xfrm>
          <a:prstGeom prst="rect">
            <a:avLst/>
          </a:prstGeom>
        </p:spPr>
      </p:pic>
      <p:sp>
        <p:nvSpPr>
          <p:cNvPr id="6" name="TextBox 5"/>
          <p:cNvSpPr txBox="1"/>
          <p:nvPr/>
        </p:nvSpPr>
        <p:spPr>
          <a:xfrm>
            <a:off x="3713338" y="4838099"/>
            <a:ext cx="2247900" cy="369332"/>
          </a:xfrm>
          <a:prstGeom prst="rect">
            <a:avLst/>
          </a:prstGeom>
          <a:noFill/>
        </p:spPr>
        <p:txBody>
          <a:bodyPr wrap="square" rtlCol="0">
            <a:spAutoFit/>
          </a:bodyPr>
          <a:lstStyle/>
          <a:p>
            <a:r>
              <a:rPr lang="en-US" altLang="zh-CN" b="1" dirty="0">
                <a:hlinkClick r:id="rId6" tooltip="Electronic symbol"/>
              </a:rPr>
              <a:t>Electronic symbol</a:t>
            </a:r>
            <a:endParaRPr lang="zh-CN" altLang="en-US" dirty="0"/>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5135563" y="889000"/>
            <a:ext cx="1941512" cy="4897438"/>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zh-CN" altLang="en-US"/>
          </a:p>
        </p:txBody>
      </p:sp>
      <p:sp>
        <p:nvSpPr>
          <p:cNvPr id="16" name="圆角矩形 15"/>
          <p:cNvSpPr/>
          <p:nvPr/>
        </p:nvSpPr>
        <p:spPr>
          <a:xfrm>
            <a:off x="6978650" y="903288"/>
            <a:ext cx="1941513" cy="4899025"/>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a:p>
        </p:txBody>
      </p:sp>
      <p:sp>
        <p:nvSpPr>
          <p:cNvPr id="14" name="圆角矩形 13"/>
          <p:cNvSpPr/>
          <p:nvPr/>
        </p:nvSpPr>
        <p:spPr>
          <a:xfrm>
            <a:off x="3281363" y="952500"/>
            <a:ext cx="1879600" cy="4784725"/>
          </a:xfrm>
          <a:prstGeom prst="roundRect">
            <a:avLst/>
          </a:prstGeom>
          <a:ln w="19050"/>
        </p:spPr>
        <p:style>
          <a:lnRef idx="2">
            <a:schemeClr val="accent2"/>
          </a:lnRef>
          <a:fillRef idx="1001">
            <a:schemeClr val="lt2"/>
          </a:fillRef>
          <a:effectRef idx="0">
            <a:schemeClr val="accent2"/>
          </a:effectRef>
          <a:fontRef idx="minor">
            <a:schemeClr val="dk1"/>
          </a:fontRef>
        </p:style>
        <p:txBody>
          <a:bodyPr anchor="ctr"/>
          <a:lstStyle/>
          <a:p>
            <a:pPr algn="ctr">
              <a:defRPr/>
            </a:pPr>
            <a:endParaRPr lang="zh-CN" altLang="en-US"/>
          </a:p>
        </p:txBody>
      </p:sp>
      <p:sp>
        <p:nvSpPr>
          <p:cNvPr id="1766" name="矩形 1765"/>
          <p:cNvSpPr/>
          <p:nvPr/>
        </p:nvSpPr>
        <p:spPr>
          <a:xfrm>
            <a:off x="0" y="-4763"/>
            <a:ext cx="12192000" cy="77628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190500" dist="228600" dir="2700000" algn="ctr">
              <a:srgbClr val="000000">
                <a:alpha val="30000"/>
              </a:srgbClr>
            </a:outerShdw>
            <a:reflection blurRad="6350" stA="50000" endA="295" endPos="92000" dist="101600" dir="5400000" sy="-100000" algn="bl" rotWithShape="0"/>
            <a:softEdge rad="127000"/>
          </a:effectLst>
          <a:scene3d>
            <a:camera prst="orthographicFront">
              <a:rot lat="0" lon="0" rev="0"/>
            </a:camera>
            <a:lightRig rig="glow" dir="t">
              <a:rot lat="0" lon="0" rev="4800000"/>
            </a:lightRig>
          </a:scene3d>
          <a:sp3d prstMaterial="matte">
            <a:bevelT w="127000" h="63500"/>
          </a:sp3d>
        </p:spPr>
        <p:style>
          <a:lnRef idx="1">
            <a:schemeClr val="accent6"/>
          </a:lnRef>
          <a:fillRef idx="2">
            <a:schemeClr val="accent6"/>
          </a:fillRef>
          <a:effectRef idx="1">
            <a:schemeClr val="accent6"/>
          </a:effectRef>
          <a:fontRef idx="minor">
            <a:schemeClr val="dk1"/>
          </a:fontRef>
        </p:style>
        <p:txBody>
          <a:bodyPr lIns="91436" tIns="45718" rIns="91436" bIns="45718" anchor="ctr"/>
          <a:lstStyle/>
          <a:p>
            <a:pPr algn="ctr" fontAlgn="auto">
              <a:spcBef>
                <a:spcPts val="0"/>
              </a:spcBef>
              <a:spcAft>
                <a:spcPts val="0"/>
              </a:spcAft>
              <a:defRPr/>
            </a:pPr>
            <a:endParaRPr lang="zh-CN" altLang="en-US">
              <a:ln>
                <a:solidFill>
                  <a:srgbClr val="92D050"/>
                </a:solidFill>
              </a:ln>
            </a:endParaRPr>
          </a:p>
        </p:txBody>
      </p:sp>
      <p:graphicFrame>
        <p:nvGraphicFramePr>
          <p:cNvPr id="6" name="表格 5"/>
          <p:cNvGraphicFramePr>
            <a:graphicFrameLocks noGrp="1"/>
          </p:cNvGraphicFramePr>
          <p:nvPr/>
        </p:nvGraphicFramePr>
        <p:xfrm>
          <a:off x="1443038" y="1025525"/>
          <a:ext cx="7405222" cy="4657724"/>
        </p:xfrm>
        <a:graphic>
          <a:graphicData uri="http://schemas.openxmlformats.org/drawingml/2006/table">
            <a:tbl>
              <a:tblPr/>
              <a:tblGrid>
                <a:gridCol w="1851399"/>
                <a:gridCol w="1851399"/>
                <a:gridCol w="1851399"/>
                <a:gridCol w="1851025"/>
              </a:tblGrid>
              <a:tr h="1000125">
                <a:tc>
                  <a:txBody>
                    <a:bodyPr/>
                    <a:lstStyle/>
                    <a:p>
                      <a:pPr algn="ctr"/>
                      <a:endParaRPr lang="zh-CN" altLang="en-US" sz="2400" dirty="0">
                        <a:latin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扩展忆阻器</a:t>
                      </a:r>
                      <a:endParaRPr lang="en-US" sz="240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400" kern="100" dirty="0">
                          <a:latin typeface="Times New Roman" panose="02020603050405020304" pitchFamily="18" charset="0"/>
                          <a:ea typeface="+mn-ea"/>
                          <a:cs typeface="Times New Roman" panose="02020603050405020304" pitchFamily="18" charset="0"/>
                        </a:rPr>
                        <a:t>通用忆阻器</a:t>
                      </a:r>
                      <a:endParaRPr lang="en-US" altLang="zh-CN" sz="2400" kern="100" dirty="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理想忆阻器</a:t>
                      </a:r>
                      <a:endParaRPr lang="en-US" sz="240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800">
                <a:tc>
                  <a:txBody>
                    <a:bodyPr/>
                    <a:lstStyle/>
                    <a:p>
                      <a:pPr algn="ctr">
                        <a:spcAft>
                          <a:spcPts val="0"/>
                        </a:spcAft>
                      </a:pP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电流控制</a:t>
                      </a:r>
                      <a:endParaRPr lang="en-US" sz="240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799">
                <a:tc>
                  <a:txBody>
                    <a:bodyPr/>
                    <a:lstStyle/>
                    <a:p>
                      <a:pPr algn="ctr">
                        <a:spcAft>
                          <a:spcPts val="0"/>
                        </a:spcAft>
                      </a:pP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电压控制</a:t>
                      </a:r>
                      <a:endParaRPr lang="en-US" sz="240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050" name="Object 1"/>
          <p:cNvGraphicFramePr>
            <a:graphicFrameLocks noChangeAspect="1"/>
          </p:cNvGraphicFramePr>
          <p:nvPr/>
        </p:nvGraphicFramePr>
        <p:xfrm>
          <a:off x="3486150" y="2293938"/>
          <a:ext cx="1436688" cy="1377950"/>
        </p:xfrm>
        <a:graphic>
          <a:graphicData uri="http://schemas.openxmlformats.org/presentationml/2006/ole">
            <p:oleObj spid="_x0000_s1025" name="Equation" r:id="rId4" imgW="761669" imgH="609336" progId="">
              <p:embed/>
            </p:oleObj>
          </a:graphicData>
        </a:graphic>
      </p:graphicFrame>
      <p:graphicFrame>
        <p:nvGraphicFramePr>
          <p:cNvPr id="2051" name="Object 2"/>
          <p:cNvGraphicFramePr>
            <a:graphicFrameLocks noChangeAspect="1"/>
          </p:cNvGraphicFramePr>
          <p:nvPr/>
        </p:nvGraphicFramePr>
        <p:xfrm>
          <a:off x="3505200" y="4167188"/>
          <a:ext cx="1460500" cy="1377950"/>
        </p:xfrm>
        <a:graphic>
          <a:graphicData uri="http://schemas.openxmlformats.org/presentationml/2006/ole">
            <p:oleObj spid="_x0000_s1026" name="Equation" r:id="rId5" imgW="774364" imgH="609336" progId="">
              <p:embed/>
            </p:oleObj>
          </a:graphicData>
        </a:graphic>
      </p:graphicFrame>
      <p:graphicFrame>
        <p:nvGraphicFramePr>
          <p:cNvPr id="2052" name="Object 3"/>
          <p:cNvGraphicFramePr>
            <a:graphicFrameLocks noChangeAspect="1"/>
          </p:cNvGraphicFramePr>
          <p:nvPr/>
        </p:nvGraphicFramePr>
        <p:xfrm>
          <a:off x="5416550" y="2309813"/>
          <a:ext cx="1436688" cy="1377950"/>
        </p:xfrm>
        <a:graphic>
          <a:graphicData uri="http://schemas.openxmlformats.org/presentationml/2006/ole">
            <p:oleObj spid="_x0000_s1027" name="Equation" r:id="rId6" imgW="761669" imgH="609336" progId="">
              <p:embed/>
            </p:oleObj>
          </a:graphicData>
        </a:graphic>
      </p:graphicFrame>
      <p:graphicFrame>
        <p:nvGraphicFramePr>
          <p:cNvPr id="2053" name="Object 5"/>
          <p:cNvGraphicFramePr>
            <a:graphicFrameLocks noChangeAspect="1"/>
          </p:cNvGraphicFramePr>
          <p:nvPr/>
        </p:nvGraphicFramePr>
        <p:xfrm>
          <a:off x="5349875" y="4183063"/>
          <a:ext cx="1460500" cy="1377950"/>
        </p:xfrm>
        <a:graphic>
          <a:graphicData uri="http://schemas.openxmlformats.org/presentationml/2006/ole">
            <p:oleObj spid="_x0000_s1028" name="Equation" r:id="rId7" imgW="774364" imgH="609336" progId="">
              <p:embed/>
            </p:oleObj>
          </a:graphicData>
        </a:graphic>
      </p:graphicFrame>
      <p:graphicFrame>
        <p:nvGraphicFramePr>
          <p:cNvPr id="2057" name="Object 9"/>
          <p:cNvGraphicFramePr>
            <a:graphicFrameLocks noChangeAspect="1"/>
          </p:cNvGraphicFramePr>
          <p:nvPr/>
        </p:nvGraphicFramePr>
        <p:xfrm>
          <a:off x="7393940" y="4167505"/>
          <a:ext cx="1149350" cy="1377950"/>
        </p:xfrm>
        <a:graphic>
          <a:graphicData uri="http://schemas.openxmlformats.org/presentationml/2006/ole">
            <p:oleObj spid="_x0000_s1032" name="Equation" r:id="rId8" imgW="609600" imgH="609600" progId="">
              <p:embed/>
            </p:oleObj>
          </a:graphicData>
        </a:graphic>
      </p:graphicFrame>
      <p:sp>
        <p:nvSpPr>
          <p:cNvPr id="2089" name="TextBox 15"/>
          <p:cNvSpPr txBox="1">
            <a:spLocks noChangeArrowheads="1"/>
          </p:cNvSpPr>
          <p:nvPr/>
        </p:nvSpPr>
        <p:spPr bwMode="auto">
          <a:xfrm>
            <a:off x="828675" y="5911850"/>
            <a:ext cx="107442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latin typeface="Times New Roman" panose="02020603050405020304" pitchFamily="18" charset="0"/>
                <a:cs typeface="Times New Roman" panose="02020603050405020304" pitchFamily="18" charset="0"/>
              </a:rPr>
              <a:t>L. O. Chua, “Everything you wish to know about memristors but are afraid to ask,” </a:t>
            </a:r>
            <a:r>
              <a:rPr lang="en-US" altLang="zh-CN" sz="2400" i="1" dirty="0">
                <a:latin typeface="Times New Roman" panose="02020603050405020304" pitchFamily="18" charset="0"/>
                <a:cs typeface="Times New Roman" panose="02020603050405020304" pitchFamily="18" charset="0"/>
              </a:rPr>
              <a:t>Radio engineering</a:t>
            </a:r>
            <a:r>
              <a:rPr lang="en-US" altLang="zh-CN" sz="2400" dirty="0">
                <a:latin typeface="Times New Roman" panose="02020603050405020304" pitchFamily="18" charset="0"/>
                <a:cs typeface="Times New Roman" panose="02020603050405020304" pitchFamily="18" charset="0"/>
              </a:rPr>
              <a:t>, vol. 24, no. 2, pp. 319-368, 2015.</a:t>
            </a:r>
            <a:endParaRPr lang="zh-CN" altLang="en-US" sz="24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175320" y="76200"/>
            <a:ext cx="7139880" cy="646331"/>
          </a:xfrm>
          <a:prstGeom prst="rect">
            <a:avLst/>
          </a:prstGeom>
          <a:noFill/>
        </p:spPr>
        <p:txBody>
          <a:bodyPr>
            <a:spAutoFit/>
          </a:bodyPr>
          <a:lstStyle/>
          <a:p>
            <a:pPr>
              <a:defRPr/>
            </a:pPr>
            <a:r>
              <a:rPr lang="en-US" altLang="zh-CN" sz="3600" b="1" dirty="0">
                <a:latin typeface="Times New Roman" panose="02020603050405020304" pitchFamily="18" charset="0"/>
                <a:ea typeface="+mn-ea"/>
                <a:cs typeface="Times New Roman" panose="02020603050405020304" pitchFamily="18" charset="0"/>
              </a:rPr>
              <a:t>1.2</a:t>
            </a:r>
            <a:r>
              <a:rPr lang="zh-CN" altLang="en-US" sz="3600" b="1" dirty="0">
                <a:latin typeface="Times New Roman" panose="02020603050405020304" pitchFamily="18" charset="0"/>
                <a:cs typeface="Times New Roman" panose="02020603050405020304" pitchFamily="18" charset="0"/>
              </a:rPr>
              <a:t>  忆阻器分类</a:t>
            </a:r>
            <a:endParaRPr lang="zh-CN" altLang="en-US" sz="36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Times New Roman" panose="02020603050405020304" pitchFamily="18" charset="0"/>
              <a:ea typeface="+mn-ea"/>
              <a:cs typeface="Times New Roman" panose="02020603050405020304" pitchFamily="18" charset="0"/>
            </a:endParaRPr>
          </a:p>
        </p:txBody>
      </p:sp>
      <p:graphicFrame>
        <p:nvGraphicFramePr>
          <p:cNvPr id="2" name="Object 7"/>
          <p:cNvGraphicFramePr>
            <a:graphicFrameLocks noChangeAspect="1"/>
          </p:cNvGraphicFramePr>
          <p:nvPr/>
        </p:nvGraphicFramePr>
        <p:xfrm>
          <a:off x="7392353" y="2294255"/>
          <a:ext cx="1150937" cy="1377950"/>
        </p:xfrm>
        <a:graphic>
          <a:graphicData uri="http://schemas.openxmlformats.org/presentationml/2006/ole">
            <p:oleObj spid="_x0000_s1030" name="Equation" r:id="rId9" imgW="609600" imgH="609600" progId="">
              <p:embed/>
            </p:oleObj>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0" y="-4763"/>
            <a:ext cx="12192000" cy="77628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190500" dist="228600" dir="2700000" algn="ctr">
              <a:srgbClr val="000000">
                <a:alpha val="30000"/>
              </a:srgbClr>
            </a:outerShdw>
            <a:reflection blurRad="6350" stA="50000" endA="295" endPos="92000" dist="101600" dir="5400000" sy="-100000" algn="bl" rotWithShape="0"/>
            <a:softEdge rad="127000"/>
          </a:effectLst>
          <a:scene3d>
            <a:camera prst="orthographicFront">
              <a:rot lat="0" lon="0" rev="0"/>
            </a:camera>
            <a:lightRig rig="glow" dir="t">
              <a:rot lat="0" lon="0" rev="4800000"/>
            </a:lightRig>
          </a:scene3d>
          <a:sp3d prstMaterial="matte">
            <a:bevelT w="127000" h="63500"/>
          </a:sp3d>
        </p:spPr>
        <p:style>
          <a:lnRef idx="1">
            <a:schemeClr val="accent6"/>
          </a:lnRef>
          <a:fillRef idx="2">
            <a:schemeClr val="accent6"/>
          </a:fillRef>
          <a:effectRef idx="1">
            <a:schemeClr val="accent6"/>
          </a:effectRef>
          <a:fontRef idx="minor">
            <a:schemeClr val="dk1"/>
          </a:fontRef>
        </p:style>
        <p:txBody>
          <a:bodyPr lIns="91436" tIns="45718" rIns="91436" bIns="45718" anchor="ctr"/>
          <a:lstStyle/>
          <a:p>
            <a:pPr algn="ctr" fontAlgn="auto">
              <a:spcBef>
                <a:spcPts val="0"/>
              </a:spcBef>
              <a:spcAft>
                <a:spcPts val="0"/>
              </a:spcAft>
              <a:defRPr/>
            </a:pPr>
            <a:endParaRPr lang="zh-CN" altLang="en-US">
              <a:ln>
                <a:solidFill>
                  <a:srgbClr val="92D050"/>
                </a:solidFill>
              </a:ln>
            </a:endParaRPr>
          </a:p>
        </p:txBody>
      </p:sp>
      <p:sp>
        <p:nvSpPr>
          <p:cNvPr id="17" name="TextBox 16"/>
          <p:cNvSpPr txBox="1"/>
          <p:nvPr/>
        </p:nvSpPr>
        <p:spPr>
          <a:xfrm>
            <a:off x="175320" y="76200"/>
            <a:ext cx="7139880" cy="646331"/>
          </a:xfrm>
          <a:prstGeom prst="rect">
            <a:avLst/>
          </a:prstGeom>
          <a:noFill/>
        </p:spPr>
        <p:txBody>
          <a:bodyPr>
            <a:spAutoFit/>
          </a:bodyPr>
          <a:lstStyle/>
          <a:p>
            <a:pPr>
              <a:defRPr/>
            </a:pPr>
            <a:r>
              <a:rPr lang="en-US" altLang="zh-CN" sz="3600" b="1" dirty="0">
                <a:latin typeface="Times New Roman" panose="02020603050405020304" pitchFamily="18" charset="0"/>
                <a:ea typeface="+mn-ea"/>
                <a:cs typeface="Times New Roman" panose="02020603050405020304" pitchFamily="18" charset="0"/>
              </a:rPr>
              <a:t>1.2</a:t>
            </a:r>
            <a:r>
              <a:rPr lang="zh-CN" altLang="en-US" sz="3600" b="1" dirty="0">
                <a:latin typeface="Times New Roman" panose="02020603050405020304" pitchFamily="18" charset="0"/>
                <a:cs typeface="Times New Roman" panose="02020603050405020304" pitchFamily="18" charset="0"/>
              </a:rPr>
              <a:t>  忆阻</a:t>
            </a:r>
            <a:r>
              <a:rPr lang="zh-CN" altLang="en-US" sz="3600" b="1" dirty="0" smtClean="0">
                <a:latin typeface="Times New Roman" panose="02020603050405020304" pitchFamily="18" charset="0"/>
                <a:cs typeface="Times New Roman" panose="02020603050405020304" pitchFamily="18" charset="0"/>
              </a:rPr>
              <a:t>器</a:t>
            </a:r>
            <a:r>
              <a:rPr lang="zh-CN" altLang="en-US" sz="3600" b="1" dirty="0" smtClean="0">
                <a:latin typeface="Times New Roman" panose="02020603050405020304" pitchFamily="18" charset="0"/>
                <a:cs typeface="Times New Roman" panose="02020603050405020304" pitchFamily="18" charset="0"/>
              </a:rPr>
              <a:t>的展开式</a:t>
            </a:r>
            <a:endParaRPr lang="zh-CN" altLang="en-US" sz="36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Times New Roman" panose="02020603050405020304" pitchFamily="18" charset="0"/>
              <a:ea typeface="+mn-ea"/>
              <a:cs typeface="Times New Roman" panose="02020603050405020304" pitchFamily="18" charset="0"/>
            </a:endParaRPr>
          </a:p>
        </p:txBody>
      </p:sp>
      <p:sp>
        <p:nvSpPr>
          <p:cNvPr id="28" name="圆角矩形 27"/>
          <p:cNvSpPr/>
          <p:nvPr/>
        </p:nvSpPr>
        <p:spPr>
          <a:xfrm>
            <a:off x="0" y="3133606"/>
            <a:ext cx="12192000" cy="2379663"/>
          </a:xfrm>
          <a:prstGeom prst="roundRect">
            <a:avLst/>
          </a:prstGeom>
          <a:ln w="28575"/>
        </p:spPr>
        <p:style>
          <a:lnRef idx="2">
            <a:schemeClr val="accent5"/>
          </a:lnRef>
          <a:fillRef idx="1">
            <a:schemeClr val="lt1"/>
          </a:fillRef>
          <a:effectRef idx="0">
            <a:schemeClr val="accent5"/>
          </a:effectRef>
          <a:fontRef idx="minor">
            <a:schemeClr val="dk1"/>
          </a:fontRef>
        </p:style>
        <p:txBody>
          <a:bodyPr anchor="ct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pic>
        <p:nvPicPr>
          <p:cNvPr id="29" name="Object 3"/>
          <p:cNvPicPr/>
          <p:nvPr/>
        </p:nvPicPr>
        <p:blipFill>
          <a:blip r:embed="rId3" cstate="print"/>
          <a:stretch>
            <a:fillRect/>
          </a:stretch>
        </p:blipFill>
        <p:spPr>
          <a:xfrm>
            <a:off x="5995230" y="964774"/>
            <a:ext cx="3048000" cy="1512887"/>
          </a:xfrm>
          <a:prstGeom prst="rect">
            <a:avLst/>
          </a:prstGeom>
          <a:noFill/>
          <a:ln w="38100">
            <a:noFill/>
            <a:miter/>
          </a:ln>
        </p:spPr>
      </p:pic>
      <p:pic>
        <p:nvPicPr>
          <p:cNvPr id="30" name="Picture 6"/>
          <p:cNvPicPr>
            <a:picLocks noChangeAspect="1"/>
          </p:cNvPicPr>
          <p:nvPr/>
        </p:nvPicPr>
        <p:blipFill>
          <a:blip r:embed="rId4" cstate="print"/>
          <a:stretch>
            <a:fillRect/>
          </a:stretch>
        </p:blipFill>
        <p:spPr>
          <a:xfrm>
            <a:off x="1488317" y="845711"/>
            <a:ext cx="2624138" cy="2249488"/>
          </a:xfrm>
          <a:prstGeom prst="rect">
            <a:avLst/>
          </a:prstGeom>
          <a:noFill/>
          <a:ln w="9525">
            <a:noFill/>
          </a:ln>
        </p:spPr>
      </p:pic>
      <p:pic>
        <p:nvPicPr>
          <p:cNvPr id="31" name="Object 7"/>
          <p:cNvPicPr/>
          <p:nvPr/>
        </p:nvPicPr>
        <p:blipFill>
          <a:blip r:embed="rId5" cstate="print"/>
          <a:stretch>
            <a:fillRect/>
          </a:stretch>
        </p:blipFill>
        <p:spPr>
          <a:xfrm>
            <a:off x="592966" y="3733374"/>
            <a:ext cx="11321529" cy="1809750"/>
          </a:xfrm>
          <a:prstGeom prst="rect">
            <a:avLst/>
          </a:prstGeom>
          <a:noFill/>
          <a:ln w="38100">
            <a:noFill/>
            <a:miter/>
          </a:ln>
        </p:spPr>
      </p:pic>
      <p:sp>
        <p:nvSpPr>
          <p:cNvPr id="32" name="TextBox 16"/>
          <p:cNvSpPr txBox="1"/>
          <p:nvPr/>
        </p:nvSpPr>
        <p:spPr>
          <a:xfrm>
            <a:off x="550105" y="3187274"/>
            <a:ext cx="4076700" cy="523875"/>
          </a:xfrm>
          <a:prstGeom prst="rect">
            <a:avLst/>
          </a:prstGeom>
          <a:noFill/>
          <a:ln w="9525">
            <a:noFill/>
          </a:ln>
        </p:spPr>
        <p:txBody>
          <a:bodyPr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latin typeface="Times New Roman" panose="02020603050405020304" pitchFamily="18" charset="0"/>
                <a:ea typeface="宋体" panose="02010600030101010101" pitchFamily="2" charset="-122"/>
              </a:rPr>
              <a:t>Chua</a:t>
            </a:r>
            <a:r>
              <a:rPr lang="en-US" altLang="zh-CN" sz="2800" dirty="0">
                <a:latin typeface="Arial" panose="020B0604020202020204" pitchFamily="34" charset="0"/>
                <a:ea typeface="宋体" panose="02010600030101010101" pitchFamily="2" charset="-122"/>
              </a:rPr>
              <a:t> </a:t>
            </a:r>
            <a:r>
              <a:rPr lang="zh-CN" altLang="en-US" sz="2800" dirty="0">
                <a:latin typeface="Arial" panose="020B0604020202020204" pitchFamily="34" charset="0"/>
                <a:ea typeface="宋体" panose="02010600030101010101" pitchFamily="2" charset="-122"/>
              </a:rPr>
              <a:t>忆阻器展开式</a:t>
            </a:r>
          </a:p>
        </p:txBody>
      </p:sp>
      <p:sp>
        <p:nvSpPr>
          <p:cNvPr id="33" name="TextBox 17"/>
          <p:cNvSpPr txBox="1"/>
          <p:nvPr/>
        </p:nvSpPr>
        <p:spPr>
          <a:xfrm>
            <a:off x="878717" y="5809824"/>
            <a:ext cx="10650538" cy="830262"/>
          </a:xfrm>
          <a:prstGeom prst="rect">
            <a:avLst/>
          </a:prstGeom>
          <a:noFill/>
          <a:ln w="9525">
            <a:noFill/>
          </a:ln>
        </p:spPr>
        <p:txBody>
          <a:bodyPr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latin typeface="Times New Roman" panose="02020603050405020304" pitchFamily="18" charset="0"/>
                <a:ea typeface="宋体" panose="02010600030101010101" pitchFamily="2" charset="-122"/>
              </a:rPr>
              <a:t>L. O. Chua, </a:t>
            </a:r>
            <a:r>
              <a:rPr lang="en-US" altLang="zh-CN" sz="2400" dirty="0" smtClean="0">
                <a:latin typeface="Times New Roman" panose="02020603050405020304" pitchFamily="18" charset="0"/>
                <a:ea typeface="宋体" panose="02010600030101010101" pitchFamily="2" charset="-122"/>
              </a:rPr>
              <a:t>“Resistance switching memories are memristors,” </a:t>
            </a:r>
            <a:r>
              <a:rPr lang="en-US" altLang="zh-CN" sz="2400" i="1" dirty="0">
                <a:latin typeface="Times New Roman" panose="02020603050405020304" pitchFamily="18" charset="0"/>
                <a:ea typeface="宋体" panose="02010600030101010101" pitchFamily="2" charset="-122"/>
              </a:rPr>
              <a:t>Appl Phys A</a:t>
            </a:r>
            <a:r>
              <a:rPr lang="en-US" altLang="zh-CN" sz="2400" dirty="0">
                <a:latin typeface="Times New Roman" panose="02020603050405020304" pitchFamily="18" charset="0"/>
                <a:ea typeface="宋体" panose="02010600030101010101" pitchFamily="2" charset="-122"/>
              </a:rPr>
              <a:t>, vol. 102, pp. 765-783, 2011</a:t>
            </a:r>
            <a:r>
              <a:rPr lang="en-US" altLang="zh-CN" sz="2400" dirty="0" smtClean="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Times New Roman" panose="02020603050405020304" pitchFamily="18" charset="0"/>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0" y="-4763"/>
            <a:ext cx="12192000" cy="77628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190500" dist="228600" dir="2700000" algn="ctr">
              <a:srgbClr val="000000">
                <a:alpha val="30000"/>
              </a:srgbClr>
            </a:outerShdw>
            <a:reflection blurRad="6350" stA="50000" endA="295" endPos="92000" dist="101600" dir="5400000" sy="-100000" algn="bl" rotWithShape="0"/>
            <a:softEdge rad="127000"/>
          </a:effectLst>
          <a:scene3d>
            <a:camera prst="orthographicFront">
              <a:rot lat="0" lon="0" rev="0"/>
            </a:camera>
            <a:lightRig rig="glow" dir="t">
              <a:rot lat="0" lon="0" rev="4800000"/>
            </a:lightRig>
          </a:scene3d>
          <a:sp3d prstMaterial="matte">
            <a:bevelT w="127000" h="63500"/>
          </a:sp3d>
        </p:spPr>
        <p:style>
          <a:lnRef idx="1">
            <a:schemeClr val="accent6"/>
          </a:lnRef>
          <a:fillRef idx="2">
            <a:schemeClr val="accent6"/>
          </a:fillRef>
          <a:effectRef idx="1">
            <a:schemeClr val="accent6"/>
          </a:effectRef>
          <a:fontRef idx="minor">
            <a:schemeClr val="dk1"/>
          </a:fontRef>
        </p:style>
        <p:txBody>
          <a:bodyPr lIns="91436" tIns="45718" rIns="91436" bIns="45718" anchor="ctr"/>
          <a:lstStyle/>
          <a:p>
            <a:pPr algn="ctr" fontAlgn="auto">
              <a:spcBef>
                <a:spcPts val="0"/>
              </a:spcBef>
              <a:spcAft>
                <a:spcPts val="0"/>
              </a:spcAft>
              <a:defRPr/>
            </a:pPr>
            <a:endParaRPr lang="zh-CN" altLang="en-US"/>
          </a:p>
        </p:txBody>
      </p:sp>
      <p:sp>
        <p:nvSpPr>
          <p:cNvPr id="8" name="TextBox 7"/>
          <p:cNvSpPr txBox="1"/>
          <p:nvPr/>
        </p:nvSpPr>
        <p:spPr>
          <a:xfrm>
            <a:off x="175319" y="76200"/>
            <a:ext cx="9641033" cy="646331"/>
          </a:xfrm>
          <a:prstGeom prst="rect">
            <a:avLst/>
          </a:prstGeom>
          <a:noFill/>
        </p:spPr>
        <p:txBody>
          <a:bodyPr>
            <a:spAutoFit/>
          </a:bodyPr>
          <a:lstStyle/>
          <a:p>
            <a:pPr>
              <a:defRPr/>
            </a:pPr>
            <a:r>
              <a:rPr lang="en-US" altLang="zh-CN" sz="3600" b="1" dirty="0" smtClean="0">
                <a:latin typeface="Times New Roman" panose="02020603050405020304" pitchFamily="18" charset="0"/>
                <a:ea typeface="+mn-ea"/>
                <a:cs typeface="Times New Roman" panose="02020603050405020304" pitchFamily="18" charset="0"/>
              </a:rPr>
              <a:t>1.3</a:t>
            </a:r>
            <a:r>
              <a:rPr lang="zh-CN" altLang="en-US" sz="3600" b="1" dirty="0" smtClean="0">
                <a:latin typeface="Times New Roman" panose="02020603050405020304" pitchFamily="18" charset="0"/>
                <a:cs typeface="Times New Roman" panose="02020603050405020304" pitchFamily="18" charset="0"/>
              </a:rPr>
              <a:t>  </a:t>
            </a:r>
            <a:r>
              <a:rPr lang="zh-CN" altLang="en-US" sz="3600" b="1" dirty="0">
                <a:latin typeface="Times New Roman" panose="02020603050405020304" pitchFamily="18" charset="0"/>
                <a:cs typeface="Times New Roman" panose="02020603050405020304" pitchFamily="18" charset="0"/>
              </a:rPr>
              <a:t>忆阻器的特征</a:t>
            </a:r>
            <a:endParaRPr lang="zh-CN" altLang="en-US" sz="36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Times New Roman" panose="02020603050405020304" pitchFamily="18" charset="0"/>
              <a:ea typeface="+mn-ea"/>
              <a:cs typeface="Times New Roman" panose="02020603050405020304" pitchFamily="18" charset="0"/>
            </a:endParaRPr>
          </a:p>
        </p:txBody>
      </p:sp>
      <p:sp>
        <p:nvSpPr>
          <p:cNvPr id="5" name="圆角矩形 4"/>
          <p:cNvSpPr/>
          <p:nvPr/>
        </p:nvSpPr>
        <p:spPr>
          <a:xfrm>
            <a:off x="4408966" y="1177292"/>
            <a:ext cx="6938962" cy="2419348"/>
          </a:xfrm>
          <a:prstGeom prst="roundRect">
            <a:avLst/>
          </a:prstGeom>
          <a:ln w="28575"/>
        </p:spPr>
        <p:style>
          <a:lnRef idx="2">
            <a:schemeClr val="accent5"/>
          </a:lnRef>
          <a:fillRef idx="1">
            <a:schemeClr val="lt1"/>
          </a:fillRef>
          <a:effectRef idx="0">
            <a:schemeClr val="accent5"/>
          </a:effectRef>
          <a:fontRef idx="minor">
            <a:schemeClr val="dk1"/>
          </a:fontRef>
        </p:style>
        <p:txBody>
          <a:bodyPr anchor="ctr"/>
          <a:lstStyle/>
          <a:p>
            <a:pPr algn="just">
              <a:defRPr/>
            </a:pPr>
            <a:r>
              <a:rPr lang="zh-CN" altLang="en-US" sz="2800" dirty="0">
                <a:latin typeface="Times New Roman" panose="02020603050405020304" pitchFamily="18" charset="0"/>
                <a:cs typeface="Times New Roman" panose="02020603050405020304" pitchFamily="18" charset="0"/>
              </a:rPr>
              <a:t>任意一个两端器件，如果对它施加周期性的电压源或者电流源激励（不包含直流分量），其输出呈现出过原点的“</a:t>
            </a:r>
            <a:r>
              <a:rPr lang="en-US" altLang="zh-CN" sz="2800" dirty="0">
                <a:latin typeface="Times New Roman" panose="02020603050405020304" pitchFamily="18" charset="0"/>
                <a:cs typeface="Times New Roman" panose="02020603050405020304" pitchFamily="18" charset="0"/>
              </a:rPr>
              <a:t>8</a:t>
            </a:r>
            <a:r>
              <a:rPr lang="zh-CN" altLang="en-US" sz="2800" dirty="0">
                <a:latin typeface="Times New Roman" panose="02020603050405020304" pitchFamily="18" charset="0"/>
                <a:cs typeface="Times New Roman" panose="02020603050405020304" pitchFamily="18" charset="0"/>
              </a:rPr>
              <a:t>”字滞回曲线，则该器件可以被称作是忆阻器。</a:t>
            </a:r>
          </a:p>
        </p:txBody>
      </p:sp>
      <p:pic>
        <p:nvPicPr>
          <p:cNvPr id="16390"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77398" y="1033284"/>
            <a:ext cx="2624138" cy="2247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36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4620" y="3281184"/>
            <a:ext cx="4448175" cy="3219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368" name="TextBox 9"/>
          <p:cNvSpPr txBox="1">
            <a:spLocks noChangeArrowheads="1"/>
          </p:cNvSpPr>
          <p:nvPr/>
        </p:nvSpPr>
        <p:spPr bwMode="auto">
          <a:xfrm>
            <a:off x="4408967" y="4997589"/>
            <a:ext cx="6938962"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latin typeface="Times New Roman" panose="02020603050405020304" pitchFamily="18" charset="0"/>
                <a:cs typeface="Times New Roman" panose="02020603050405020304" pitchFamily="18" charset="0"/>
              </a:rPr>
              <a:t>L. O. Chua, “Everything you wish to know about memristors but are afraid to ask,” </a:t>
            </a:r>
            <a:r>
              <a:rPr lang="en-US" altLang="zh-CN" sz="2400" i="1" dirty="0">
                <a:latin typeface="Times New Roman" panose="02020603050405020304" pitchFamily="18" charset="0"/>
                <a:cs typeface="Times New Roman" panose="02020603050405020304" pitchFamily="18" charset="0"/>
              </a:rPr>
              <a:t>Radio engineering</a:t>
            </a:r>
            <a:r>
              <a:rPr lang="en-US" altLang="zh-CN" sz="2400" dirty="0">
                <a:latin typeface="Times New Roman" panose="02020603050405020304" pitchFamily="18" charset="0"/>
                <a:cs typeface="Times New Roman" panose="02020603050405020304" pitchFamily="18" charset="0"/>
              </a:rPr>
              <a:t>, vol. 24, no. 2, pp. 319-368, 2015.</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5367"/>
                                        </p:tgtEl>
                                        <p:attrNameLst>
                                          <p:attrName>style.visibility</p:attrName>
                                        </p:attrNameLst>
                                      </p:cBhvr>
                                      <p:to>
                                        <p:strVal val="visible"/>
                                      </p:to>
                                    </p:set>
                                    <p:anim calcmode="lin" valueType="num">
                                      <p:cBhvr>
                                        <p:cTn id="14" dur="1000" fill="hold"/>
                                        <p:tgtEl>
                                          <p:spTgt spid="15367"/>
                                        </p:tgtEl>
                                        <p:attrNameLst>
                                          <p:attrName>ppt_w</p:attrName>
                                        </p:attrNameLst>
                                      </p:cBhvr>
                                      <p:tavLst>
                                        <p:tav tm="0">
                                          <p:val>
                                            <p:strVal val="#ppt_w*0.70"/>
                                          </p:val>
                                        </p:tav>
                                        <p:tav tm="100000">
                                          <p:val>
                                            <p:strVal val="#ppt_w"/>
                                          </p:val>
                                        </p:tav>
                                      </p:tavLst>
                                    </p:anim>
                                    <p:anim calcmode="lin" valueType="num">
                                      <p:cBhvr>
                                        <p:cTn id="15" dur="1000" fill="hold"/>
                                        <p:tgtEl>
                                          <p:spTgt spid="15367"/>
                                        </p:tgtEl>
                                        <p:attrNameLst>
                                          <p:attrName>ppt_h</p:attrName>
                                        </p:attrNameLst>
                                      </p:cBhvr>
                                      <p:tavLst>
                                        <p:tav tm="0">
                                          <p:val>
                                            <p:strVal val="#ppt_h"/>
                                          </p:val>
                                        </p:tav>
                                        <p:tav tm="100000">
                                          <p:val>
                                            <p:strVal val="#ppt_h"/>
                                          </p:val>
                                        </p:tav>
                                      </p:tavLst>
                                    </p:anim>
                                    <p:animEffect transition="in" filter="fade">
                                      <p:cBhvr>
                                        <p:cTn id="16" dur="1000"/>
                                        <p:tgtEl>
                                          <p:spTgt spid="15367"/>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5368"/>
                                        </p:tgtEl>
                                        <p:attrNameLst>
                                          <p:attrName>style.visibility</p:attrName>
                                        </p:attrNameLst>
                                      </p:cBhvr>
                                      <p:to>
                                        <p:strVal val="visible"/>
                                      </p:to>
                                    </p:set>
                                    <p:anim calcmode="lin" valueType="num">
                                      <p:cBhvr additive="base">
                                        <p:cTn id="21" dur="500" fill="hold"/>
                                        <p:tgtEl>
                                          <p:spTgt spid="15368"/>
                                        </p:tgtEl>
                                        <p:attrNameLst>
                                          <p:attrName>ppt_x</p:attrName>
                                        </p:attrNameLst>
                                      </p:cBhvr>
                                      <p:tavLst>
                                        <p:tav tm="0">
                                          <p:val>
                                            <p:strVal val="#ppt_x"/>
                                          </p:val>
                                        </p:tav>
                                        <p:tav tm="100000">
                                          <p:val>
                                            <p:strVal val="#ppt_x"/>
                                          </p:val>
                                        </p:tav>
                                      </p:tavLst>
                                    </p:anim>
                                    <p:anim calcmode="lin" valueType="num">
                                      <p:cBhvr additive="base">
                                        <p:cTn id="22" dur="500" fill="hold"/>
                                        <p:tgtEl>
                                          <p:spTgt spid="153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36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0" y="-4763"/>
            <a:ext cx="12192000" cy="77628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190500" dist="228600" dir="2700000" algn="ctr">
              <a:srgbClr val="000000">
                <a:alpha val="30000"/>
              </a:srgbClr>
            </a:outerShdw>
            <a:reflection blurRad="6350" stA="50000" endA="295" endPos="92000" dist="101600" dir="5400000" sy="-100000" algn="bl" rotWithShape="0"/>
            <a:softEdge rad="127000"/>
          </a:effectLst>
          <a:scene3d>
            <a:camera prst="orthographicFront">
              <a:rot lat="0" lon="0" rev="0"/>
            </a:camera>
            <a:lightRig rig="glow" dir="t">
              <a:rot lat="0" lon="0" rev="4800000"/>
            </a:lightRig>
          </a:scene3d>
          <a:sp3d prstMaterial="matte">
            <a:bevelT w="127000" h="63500"/>
          </a:sp3d>
        </p:spPr>
        <p:style>
          <a:lnRef idx="1">
            <a:schemeClr val="accent6"/>
          </a:lnRef>
          <a:fillRef idx="2">
            <a:schemeClr val="accent6"/>
          </a:fillRef>
          <a:effectRef idx="1">
            <a:schemeClr val="accent6"/>
          </a:effectRef>
          <a:fontRef idx="minor">
            <a:schemeClr val="dk1"/>
          </a:fontRef>
        </p:style>
        <p:txBody>
          <a:bodyPr lIns="91436" tIns="45718" rIns="91436" bIns="45718"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 name="TextBox 7"/>
          <p:cNvSpPr txBox="1"/>
          <p:nvPr/>
        </p:nvSpPr>
        <p:spPr>
          <a:xfrm>
            <a:off x="175320" y="76200"/>
            <a:ext cx="7139880" cy="646331"/>
          </a:xfrm>
          <a:prstGeom prst="rect">
            <a:avLst/>
          </a:prstGeom>
          <a:no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1.4</a:t>
            </a:r>
            <a:r>
              <a:rPr kumimoji="0" lang="zh-CN" altLang="en-US" sz="3600" b="1"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36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忆阻器的实现</a:t>
            </a:r>
            <a:endParaRPr kumimoji="0" lang="zh-CN" altLang="en-US" sz="3600" b="1" i="0" u="none" strike="noStrike" kern="1200" cap="none" spc="0" normalizeH="0" baseline="0" noProof="0" dirty="0">
              <a:ln w="24500" cmpd="dbl">
                <a:solidFill>
                  <a:srgbClr val="ED7D31">
                    <a:shade val="85000"/>
                    <a:satMod val="155000"/>
                  </a:srgbClr>
                </a:solidFill>
                <a:prstDash val="solid"/>
                <a:miter lim="800000"/>
              </a:ln>
              <a:gradFill>
                <a:gsLst>
                  <a:gs pos="10000">
                    <a:srgbClr val="ED7D31">
                      <a:tint val="10000"/>
                      <a:satMod val="155000"/>
                    </a:srgbClr>
                  </a:gs>
                  <a:gs pos="60000">
                    <a:srgbClr val="ED7D31">
                      <a:tint val="30000"/>
                      <a:satMod val="155000"/>
                    </a:srgbClr>
                  </a:gs>
                  <a:gs pos="100000">
                    <a:srgbClr val="ED7D31">
                      <a:tint val="73000"/>
                      <a:satMod val="155000"/>
                    </a:srgbClr>
                  </a:gs>
                </a:gsLst>
                <a:lin ang="5400000"/>
              </a:gradFill>
              <a:effectLst>
                <a:outerShdw blurRad="38100" dist="38100" dir="7020000" algn="tl">
                  <a:srgbClr val="000000">
                    <a:alpha val="35000"/>
                  </a:srgbClr>
                </a:outerShdw>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31" name="Rectangle 11"/>
          <p:cNvSpPr>
            <a:spLocks noChangeArrowheads="1"/>
          </p:cNvSpPr>
          <p:nvPr/>
        </p:nvSpPr>
        <p:spPr bwMode="auto">
          <a:xfrm>
            <a:off x="0" y="0"/>
            <a:ext cx="12192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035" name="Rectangle 18"/>
          <p:cNvSpPr>
            <a:spLocks noChangeArrowheads="1"/>
          </p:cNvSpPr>
          <p:nvPr/>
        </p:nvSpPr>
        <p:spPr bwMode="auto">
          <a:xfrm>
            <a:off x="0" y="0"/>
            <a:ext cx="12192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036" name="Rectangle 20"/>
          <p:cNvSpPr>
            <a:spLocks noChangeArrowheads="1"/>
          </p:cNvSpPr>
          <p:nvPr/>
        </p:nvSpPr>
        <p:spPr bwMode="auto">
          <a:xfrm>
            <a:off x="0" y="0"/>
            <a:ext cx="12192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 name="TextBox 2"/>
          <p:cNvSpPr txBox="1"/>
          <p:nvPr/>
        </p:nvSpPr>
        <p:spPr>
          <a:xfrm>
            <a:off x="531341" y="5571269"/>
            <a:ext cx="9885405" cy="646331"/>
          </a:xfrm>
          <a:prstGeom prst="rect">
            <a:avLst/>
          </a:prstGeom>
          <a:noFill/>
        </p:spPr>
        <p:txBody>
          <a:bodyPr wrap="square" rtlCol="0">
            <a:spAutoFit/>
          </a:bodyPr>
          <a:lstStyle/>
          <a:p>
            <a:r>
              <a:rPr lang="en-US" altLang="zh-CN" dirty="0"/>
              <a:t> ——</a:t>
            </a:r>
            <a:r>
              <a:rPr lang="en-US" altLang="zh-CN" dirty="0">
                <a:hlinkClick r:id="rId3"/>
              </a:rPr>
              <a:t>"The missing memristor found"</a:t>
            </a:r>
            <a:r>
              <a:rPr lang="en-US" altLang="zh-CN" dirty="0"/>
              <a:t> (PDF). </a:t>
            </a:r>
            <a:r>
              <a:rPr lang="en-US" altLang="zh-CN" i="1" dirty="0">
                <a:hlinkClick r:id="rId4" tooltip="Nature (journal)"/>
              </a:rPr>
              <a:t>Nature</a:t>
            </a:r>
            <a:r>
              <a:rPr lang="en-US" altLang="zh-CN" dirty="0"/>
              <a:t>. </a:t>
            </a:r>
            <a:r>
              <a:rPr lang="en-US" altLang="zh-CN" b="1" dirty="0"/>
              <a:t>453</a:t>
            </a:r>
            <a:r>
              <a:rPr lang="en-US" altLang="zh-CN" dirty="0"/>
              <a:t> (7191): 80–83. </a:t>
            </a:r>
            <a:r>
              <a:rPr lang="en-US" altLang="zh-CN" dirty="0">
                <a:hlinkClick r:id="rId5" tooltip="Bibcode"/>
              </a:rPr>
              <a:t>Bibcode</a:t>
            </a:r>
            <a:r>
              <a:rPr lang="en-US" altLang="zh-CN" dirty="0"/>
              <a:t>:</a:t>
            </a:r>
            <a:r>
              <a:rPr lang="en-US" altLang="zh-CN" dirty="0">
                <a:hlinkClick r:id="rId6"/>
              </a:rPr>
              <a:t>2008Natur.453...80S</a:t>
            </a:r>
            <a:r>
              <a:rPr lang="en-US" altLang="zh-CN" dirty="0"/>
              <a:t>. </a:t>
            </a:r>
            <a:r>
              <a:rPr lang="en-US" altLang="zh-CN" dirty="0">
                <a:hlinkClick r:id="rId7" tooltip="Digital object identifier"/>
              </a:rPr>
              <a:t>doi</a:t>
            </a:r>
            <a:r>
              <a:rPr lang="en-US" altLang="zh-CN" dirty="0"/>
              <a:t>:</a:t>
            </a:r>
            <a:r>
              <a:rPr lang="en-US" altLang="zh-CN" dirty="0">
                <a:hlinkClick r:id="rId8"/>
              </a:rPr>
              <a:t>10.1038/nature06932</a:t>
            </a:r>
            <a:r>
              <a:rPr lang="en-US" altLang="zh-CN" dirty="0"/>
              <a:t>. </a:t>
            </a:r>
            <a:r>
              <a:rPr lang="en-US" altLang="zh-CN" dirty="0">
                <a:hlinkClick r:id="rId9" tooltip="International Standard Serial Number"/>
              </a:rPr>
              <a:t>ISSN</a:t>
            </a:r>
            <a:r>
              <a:rPr lang="en-US" altLang="zh-CN" dirty="0"/>
              <a:t> </a:t>
            </a:r>
            <a:r>
              <a:rPr lang="en-US" altLang="zh-CN" dirty="0">
                <a:hlinkClick r:id="rId10"/>
              </a:rPr>
              <a:t>1476-4687</a:t>
            </a:r>
            <a:r>
              <a:rPr lang="en-US" altLang="zh-CN" dirty="0"/>
              <a:t>. </a:t>
            </a:r>
            <a:r>
              <a:rPr lang="en-US" altLang="zh-CN" dirty="0">
                <a:hlinkClick r:id="rId11" tooltip="PubMed Identifier"/>
              </a:rPr>
              <a:t>PMID</a:t>
            </a:r>
            <a:r>
              <a:rPr lang="en-US" altLang="zh-CN" dirty="0"/>
              <a:t> </a:t>
            </a:r>
            <a:r>
              <a:rPr lang="en-US" altLang="zh-CN" dirty="0">
                <a:hlinkClick r:id="rId12"/>
              </a:rPr>
              <a:t>18451858</a:t>
            </a:r>
            <a:r>
              <a:rPr lang="en-US" altLang="zh-CN" dirty="0"/>
              <a:t>.</a:t>
            </a:r>
            <a:endParaRPr lang="zh-CN" altLang="en-US" dirty="0"/>
          </a:p>
        </p:txBody>
      </p:sp>
      <p:sp>
        <p:nvSpPr>
          <p:cNvPr id="11" name="Rectangle: Rounded Corners 10"/>
          <p:cNvSpPr/>
          <p:nvPr/>
        </p:nvSpPr>
        <p:spPr>
          <a:xfrm>
            <a:off x="3978876" y="1181100"/>
            <a:ext cx="7882924" cy="168402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t>2008</a:t>
            </a:r>
            <a:r>
              <a:rPr lang="zh-CN" altLang="zh-CN" dirty="0"/>
              <a:t>年</a:t>
            </a:r>
            <a:r>
              <a:rPr lang="en-US" altLang="zh-CN" dirty="0"/>
              <a:t>5</a:t>
            </a:r>
            <a:r>
              <a:rPr lang="zh-CN" altLang="zh-CN" dirty="0"/>
              <a:t>月，惠普公司实验室在《自然》上首次发表了忆阻器的实现，实验室的</a:t>
            </a:r>
            <a:r>
              <a:rPr lang="en-US" altLang="zh-CN" dirty="0"/>
              <a:t>Stan </a:t>
            </a:r>
            <a:r>
              <a:rPr lang="en-US" altLang="zh-CN" dirty="0" err="1"/>
              <a:t>Willianms</a:t>
            </a:r>
            <a:r>
              <a:rPr lang="en-US" altLang="zh-CN" dirty="0"/>
              <a:t> </a:t>
            </a:r>
            <a:r>
              <a:rPr lang="zh-CN" altLang="zh-CN" dirty="0"/>
              <a:t>和 </a:t>
            </a:r>
            <a:r>
              <a:rPr lang="en-US" altLang="zh-CN" dirty="0" err="1"/>
              <a:t>Strukov</a:t>
            </a:r>
            <a:r>
              <a:rPr lang="zh-CN" altLang="zh-CN" dirty="0"/>
              <a:t>等利用纳米材料研制出一个真实的忆阻器。研究成果震惊了国际电工电子技术世界，极大的唤起了人们开展忆阻器及其电路的研究兴趣。</a:t>
            </a:r>
            <a:endParaRPr lang="zh-CN" altLang="en-US" dirty="0">
              <a:ln w="0"/>
              <a:solidFill>
                <a:schemeClr val="tx1"/>
              </a:solidFill>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a:blip r:embed="rId13" cstate="print">
            <a:extLst>
              <a:ext uri="{28A0092B-C50C-407E-A947-70E740481C1C}">
                <a14:useLocalDpi xmlns:a14="http://schemas.microsoft.com/office/drawing/2010/main" xmlns="" val="0"/>
              </a:ext>
            </a:extLst>
          </a:blip>
          <a:stretch>
            <a:fillRect/>
          </a:stretch>
        </p:blipFill>
        <p:spPr>
          <a:xfrm>
            <a:off x="438150" y="1150208"/>
            <a:ext cx="3086100" cy="2933700"/>
          </a:xfrm>
          <a:prstGeom prst="rect">
            <a:avLst/>
          </a:prstGeom>
        </p:spPr>
      </p:pic>
      <p:sp>
        <p:nvSpPr>
          <p:cNvPr id="7" name="Rectangle: Rounded Corners 6"/>
          <p:cNvSpPr/>
          <p:nvPr/>
        </p:nvSpPr>
        <p:spPr>
          <a:xfrm>
            <a:off x="3978876" y="3248592"/>
            <a:ext cx="7882924" cy="168401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这是惠普实验室特制的由</a:t>
            </a:r>
            <a:r>
              <a:rPr lang="en-US" altLang="zh-CN" dirty="0"/>
              <a:t>17</a:t>
            </a:r>
            <a:r>
              <a:rPr lang="zh-CN" altLang="en-US" dirty="0"/>
              <a:t>个二氧化钛忆阻器组成的阵列。这些导线大约有</a:t>
            </a:r>
            <a:r>
              <a:rPr lang="en-US" altLang="zh-CN" dirty="0"/>
              <a:t>50</a:t>
            </a:r>
            <a:r>
              <a:rPr lang="zh-CN" altLang="en-US" dirty="0"/>
              <a:t>纳米宽，也就是</a:t>
            </a:r>
            <a:r>
              <a:rPr lang="en-US" altLang="zh-CN" dirty="0"/>
              <a:t>150</a:t>
            </a:r>
            <a:r>
              <a:rPr lang="zh-CN" altLang="en-US" dirty="0"/>
              <a:t>个原子。</a:t>
            </a:r>
            <a:r>
              <a:rPr lang="zh-CN" altLang="zh-CN" dirty="0"/>
              <a:t>忆阻器的纳米级尺度和非易失性存储特性使其非常适合制作大规模集成电路，实现人工神经网络中的突触单元等，对机器学习，人工智能领域等具有重要意义。</a:t>
            </a:r>
            <a:endParaRPr lang="zh-CN" altLang="en-US" dirty="0"/>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0" y="-4763"/>
            <a:ext cx="12192000" cy="77628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190500" dist="228600" dir="2700000" algn="ctr">
              <a:srgbClr val="000000">
                <a:alpha val="30000"/>
              </a:srgbClr>
            </a:outerShdw>
            <a:reflection blurRad="6350" stA="50000" endA="295" endPos="92000" dist="101600" dir="5400000" sy="-100000" algn="bl" rotWithShape="0"/>
            <a:softEdge rad="127000"/>
          </a:effectLst>
          <a:scene3d>
            <a:camera prst="orthographicFront">
              <a:rot lat="0" lon="0" rev="0"/>
            </a:camera>
            <a:lightRig rig="glow" dir="t">
              <a:rot lat="0" lon="0" rev="4800000"/>
            </a:lightRig>
          </a:scene3d>
          <a:sp3d prstMaterial="matte">
            <a:bevelT w="127000" h="63500"/>
          </a:sp3d>
        </p:spPr>
        <p:style>
          <a:lnRef idx="1">
            <a:schemeClr val="accent6"/>
          </a:lnRef>
          <a:fillRef idx="2">
            <a:schemeClr val="accent6"/>
          </a:fillRef>
          <a:effectRef idx="1">
            <a:schemeClr val="accent6"/>
          </a:effectRef>
          <a:fontRef idx="minor">
            <a:schemeClr val="dk1"/>
          </a:fontRef>
        </p:style>
        <p:txBody>
          <a:bodyPr lIns="91436" tIns="45718" rIns="91436" bIns="45718" anchor="ctr"/>
          <a:lstStyle/>
          <a:p>
            <a:pPr algn="ctr" fontAlgn="auto">
              <a:spcBef>
                <a:spcPts val="0"/>
              </a:spcBef>
              <a:spcAft>
                <a:spcPts val="0"/>
              </a:spcAft>
              <a:defRPr/>
            </a:pPr>
            <a:endParaRPr lang="zh-CN" altLang="en-US"/>
          </a:p>
        </p:txBody>
      </p:sp>
      <p:sp>
        <p:nvSpPr>
          <p:cNvPr id="8" name="TextBox 7"/>
          <p:cNvSpPr txBox="1"/>
          <p:nvPr/>
        </p:nvSpPr>
        <p:spPr>
          <a:xfrm>
            <a:off x="175319" y="76200"/>
            <a:ext cx="9641033" cy="646331"/>
          </a:xfrm>
          <a:prstGeom prst="rect">
            <a:avLst/>
          </a:prstGeom>
          <a:noFill/>
        </p:spPr>
        <p:txBody>
          <a:bodyPr>
            <a:spAutoFit/>
          </a:bodyPr>
          <a:lstStyle/>
          <a:p>
            <a:pPr>
              <a:defRPr/>
            </a:pPr>
            <a:r>
              <a:rPr lang="en-US" altLang="zh-CN" sz="3600" b="1" dirty="0">
                <a:latin typeface="Times New Roman" panose="02020603050405020304" pitchFamily="18" charset="0"/>
                <a:ea typeface="+mn-ea"/>
                <a:cs typeface="Times New Roman" panose="02020603050405020304" pitchFamily="18" charset="0"/>
              </a:rPr>
              <a:t>2.1</a:t>
            </a:r>
            <a:r>
              <a:rPr lang="zh-CN" altLang="en-US" sz="3600" b="1" dirty="0">
                <a:latin typeface="Times New Roman" panose="02020603050405020304" pitchFamily="18" charset="0"/>
                <a:cs typeface="Times New Roman" panose="02020603050405020304" pitchFamily="18" charset="0"/>
              </a:rPr>
              <a:t>  忆阻器的非易失</a:t>
            </a:r>
            <a:r>
              <a:rPr lang="zh-CN" altLang="en-US" sz="3600" b="1" dirty="0" smtClean="0">
                <a:latin typeface="Times New Roman" panose="02020603050405020304" pitchFamily="18" charset="0"/>
                <a:cs typeface="Times New Roman" panose="02020603050405020304" pitchFamily="18" charset="0"/>
              </a:rPr>
              <a:t>性与局部有源性</a:t>
            </a:r>
            <a:endParaRPr lang="zh-CN" altLang="en-US" sz="36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Times New Roman" panose="02020603050405020304" pitchFamily="18" charset="0"/>
              <a:ea typeface="+mn-ea"/>
              <a:cs typeface="Times New Roman" panose="02020603050405020304" pitchFamily="18" charset="0"/>
            </a:endParaRPr>
          </a:p>
        </p:txBody>
      </p:sp>
      <p:graphicFrame>
        <p:nvGraphicFramePr>
          <p:cNvPr id="5122" name="Object 2"/>
          <p:cNvGraphicFramePr>
            <a:graphicFrameLocks noChangeAspect="1"/>
          </p:cNvGraphicFramePr>
          <p:nvPr/>
        </p:nvGraphicFramePr>
        <p:xfrm>
          <a:off x="419740" y="1647234"/>
          <a:ext cx="2093912" cy="1744662"/>
        </p:xfrm>
        <a:graphic>
          <a:graphicData uri="http://schemas.openxmlformats.org/presentationml/2006/ole">
            <p:oleObj spid="_x0000_s36866" name="Equation" r:id="rId4" imgW="761669" imgH="634725" progId="">
              <p:embed/>
            </p:oleObj>
          </a:graphicData>
        </a:graphic>
      </p:graphicFrame>
      <p:sp>
        <p:nvSpPr>
          <p:cNvPr id="5126" name="TextBox 5"/>
          <p:cNvSpPr txBox="1">
            <a:spLocks noChangeArrowheads="1"/>
          </p:cNvSpPr>
          <p:nvPr/>
        </p:nvSpPr>
        <p:spPr bwMode="auto">
          <a:xfrm>
            <a:off x="374650" y="1112838"/>
            <a:ext cx="4625975" cy="522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latin typeface="Times New Roman" panose="02020603050405020304" pitchFamily="18" charset="0"/>
                <a:cs typeface="Times New Roman" panose="02020603050405020304" pitchFamily="18" charset="0"/>
              </a:rPr>
              <a:t>通用忆阻器</a:t>
            </a:r>
          </a:p>
        </p:txBody>
      </p:sp>
      <p:sp>
        <p:nvSpPr>
          <p:cNvPr id="9" name="圆角矩形 8"/>
          <p:cNvSpPr/>
          <p:nvPr/>
        </p:nvSpPr>
        <p:spPr>
          <a:xfrm>
            <a:off x="6381749" y="1976435"/>
            <a:ext cx="5405438" cy="2124075"/>
          </a:xfrm>
          <a:prstGeom prst="roundRect">
            <a:avLst/>
          </a:prstGeom>
          <a:ln w="28575"/>
        </p:spPr>
        <p:style>
          <a:lnRef idx="2">
            <a:schemeClr val="accent2"/>
          </a:lnRef>
          <a:fillRef idx="1">
            <a:schemeClr val="lt1"/>
          </a:fillRef>
          <a:effectRef idx="0">
            <a:schemeClr val="accent2"/>
          </a:effectRef>
          <a:fontRef idx="minor">
            <a:schemeClr val="dk1"/>
          </a:fontRef>
        </p:style>
        <p:txBody>
          <a:bodyPr anchor="ctr"/>
          <a:lstStyle/>
          <a:p>
            <a:r>
              <a:rPr lang="en-US" altLang="zh-CN" sz="2400" b="1" i="1" dirty="0" smtClean="0">
                <a:solidFill>
                  <a:prstClr val="black"/>
                </a:solidFill>
                <a:latin typeface="Times New Roman" panose="02020603050405020304" pitchFamily="18" charset="0"/>
                <a:cs typeface="Times New Roman" panose="02020603050405020304" pitchFamily="18" charset="0"/>
              </a:rPr>
              <a:t>Power-Off Plot (POP) </a:t>
            </a:r>
            <a:r>
              <a:rPr lang="en-US" altLang="zh-CN" sz="2400" dirty="0" smtClean="0">
                <a:solidFill>
                  <a:prstClr val="black"/>
                </a:solidFill>
                <a:latin typeface="Times New Roman" panose="02020603050405020304" pitchFamily="18" charset="0"/>
                <a:cs typeface="Times New Roman" panose="02020603050405020304" pitchFamily="18" charset="0"/>
              </a:rPr>
              <a:t>-  </a:t>
            </a:r>
            <a:r>
              <a:rPr lang="zh-CN" altLang="en-US" sz="2400" b="1" dirty="0" smtClean="0">
                <a:solidFill>
                  <a:srgbClr val="FF0000"/>
                </a:solidFill>
                <a:latin typeface="Times New Roman" panose="02020603050405020304" pitchFamily="18" charset="0"/>
                <a:cs typeface="Times New Roman" panose="02020603050405020304" pitchFamily="18" charset="0"/>
              </a:rPr>
              <a:t>描述 </a:t>
            </a:r>
            <a:r>
              <a:rPr lang="en-US" altLang="zh-CN" sz="2400" b="1" i="1" dirty="0" smtClean="0">
                <a:solidFill>
                  <a:srgbClr val="FF0000"/>
                </a:solidFill>
                <a:latin typeface="Times New Roman" panose="02020603050405020304" pitchFamily="18" charset="0"/>
                <a:cs typeface="Times New Roman" panose="02020603050405020304" pitchFamily="18" charset="0"/>
                <a:sym typeface="+mn-ea"/>
              </a:rPr>
              <a:t>dx/dt </a:t>
            </a:r>
            <a:r>
              <a:rPr lang="zh-CN" altLang="en-US" sz="2400" b="1" i="1" dirty="0" smtClean="0">
                <a:solidFill>
                  <a:srgbClr val="FF0000"/>
                </a:solidFill>
                <a:latin typeface="Times New Roman" panose="02020603050405020304" pitchFamily="18" charset="0"/>
                <a:cs typeface="Times New Roman" panose="02020603050405020304" pitchFamily="18" charset="0"/>
                <a:sym typeface="+mn-ea"/>
              </a:rPr>
              <a:t>随</a:t>
            </a:r>
            <a:r>
              <a:rPr lang="en-US" altLang="zh-CN" sz="2400" b="1" i="1" dirty="0" smtClean="0">
                <a:solidFill>
                  <a:srgbClr val="FF0000"/>
                </a:solidFill>
                <a:latin typeface="Times New Roman" panose="02020603050405020304" pitchFamily="18" charset="0"/>
                <a:cs typeface="Times New Roman" panose="02020603050405020304" pitchFamily="18" charset="0"/>
                <a:sym typeface="+mn-ea"/>
              </a:rPr>
              <a:t>x</a:t>
            </a:r>
            <a:r>
              <a:rPr lang="zh-CN" altLang="en-US" sz="2400" b="1" i="1" dirty="0" smtClean="0">
                <a:solidFill>
                  <a:srgbClr val="FF0000"/>
                </a:solidFill>
                <a:latin typeface="Times New Roman" panose="02020603050405020304" pitchFamily="18" charset="0"/>
                <a:cs typeface="Times New Roman" panose="02020603050405020304" pitchFamily="18" charset="0"/>
                <a:sym typeface="+mn-ea"/>
              </a:rPr>
              <a:t>的变化规律（</a:t>
            </a:r>
            <a:r>
              <a:rPr lang="zh-CN" altLang="en-US" sz="2400" b="1" dirty="0" smtClean="0">
                <a:solidFill>
                  <a:srgbClr val="FF0000"/>
                </a:solidFill>
                <a:latin typeface="+mn-ea"/>
                <a:cs typeface="+mn-ea"/>
                <a:sym typeface="+mn-ea"/>
              </a:rPr>
              <a:t>在</a:t>
            </a:r>
            <a:r>
              <a:rPr lang="en-US" altLang="zh-CN" sz="2400" b="1" dirty="0" smtClean="0">
                <a:solidFill>
                  <a:srgbClr val="FF0000"/>
                </a:solidFill>
                <a:latin typeface="+mn-ea"/>
                <a:cs typeface="+mn-ea"/>
                <a:sym typeface="+mn-ea"/>
              </a:rPr>
              <a:t>i=0</a:t>
            </a:r>
            <a:r>
              <a:rPr lang="zh-CN" altLang="en-US" sz="2400" b="1" dirty="0" smtClean="0">
                <a:solidFill>
                  <a:srgbClr val="FF0000"/>
                </a:solidFill>
                <a:latin typeface="+mn-ea"/>
                <a:cs typeface="+mn-ea"/>
                <a:sym typeface="+mn-ea"/>
              </a:rPr>
              <a:t>时</a:t>
            </a:r>
            <a:r>
              <a:rPr lang="zh-CN" altLang="en-US" sz="2400" b="1" dirty="0" smtClean="0">
                <a:solidFill>
                  <a:srgbClr val="FF0000"/>
                </a:solidFill>
                <a:latin typeface="Times New Roman" panose="02020603050405020304" pitchFamily="18" charset="0"/>
                <a:cs typeface="Times New Roman" panose="02020603050405020304" pitchFamily="18" charset="0"/>
                <a:sym typeface="+mn-ea"/>
              </a:rPr>
              <a:t>）</a:t>
            </a:r>
            <a:r>
              <a:rPr lang="zh-CN" altLang="en-US" sz="2400" dirty="0" smtClean="0">
                <a:solidFill>
                  <a:prstClr val="black"/>
                </a:solidFill>
                <a:latin typeface="Times New Roman" panose="02020603050405020304" pitchFamily="18" charset="0"/>
                <a:cs typeface="Times New Roman" panose="02020603050405020304" pitchFamily="18" charset="0"/>
              </a:rPr>
              <a:t>。通过</a:t>
            </a:r>
            <a:r>
              <a:rPr lang="en-US" altLang="zh-CN" sz="2400" dirty="0" smtClean="0">
                <a:solidFill>
                  <a:prstClr val="black"/>
                </a:solidFill>
                <a:latin typeface="Times New Roman" panose="02020603050405020304" pitchFamily="18" charset="0"/>
                <a:cs typeface="Times New Roman" panose="02020603050405020304" pitchFamily="18" charset="0"/>
              </a:rPr>
              <a:t>POP</a:t>
            </a:r>
            <a:r>
              <a:rPr lang="zh-CN" altLang="en-US" sz="2400" dirty="0" smtClean="0">
                <a:solidFill>
                  <a:prstClr val="black"/>
                </a:solidFill>
                <a:latin typeface="Times New Roman" panose="02020603050405020304" pitchFamily="18" charset="0"/>
                <a:cs typeface="Times New Roman" panose="02020603050405020304" pitchFamily="18" charset="0"/>
              </a:rPr>
              <a:t>图我们可以分析忆阻器的平衡点稳定性与非易失</a:t>
            </a:r>
            <a:r>
              <a:rPr lang="zh-CN" altLang="en-US" sz="2400" dirty="0" smtClean="0">
                <a:solidFill>
                  <a:prstClr val="black"/>
                </a:solidFill>
                <a:latin typeface="Times New Roman" panose="02020603050405020304" pitchFamily="18" charset="0"/>
                <a:cs typeface="Times New Roman" panose="02020603050405020304" pitchFamily="18" charset="0"/>
              </a:rPr>
              <a:t>性</a:t>
            </a:r>
            <a:r>
              <a:rPr lang="zh-CN" altLang="en-US" sz="2400" dirty="0" smtClean="0">
                <a:solidFill>
                  <a:prstClr val="black"/>
                </a:solidFill>
                <a:latin typeface="Times New Roman" panose="02020603050405020304" pitchFamily="18" charset="0"/>
                <a:cs typeface="Times New Roman" panose="02020603050405020304" pitchFamily="18" charset="0"/>
              </a:rPr>
              <a:t>。</a:t>
            </a:r>
            <a:endParaRPr lang="zh-CN" altLang="en-US" dirty="0"/>
          </a:p>
        </p:txBody>
      </p:sp>
      <p:graphicFrame>
        <p:nvGraphicFramePr>
          <p:cNvPr id="5123" name="Object 3"/>
          <p:cNvGraphicFramePr>
            <a:graphicFrameLocks noChangeAspect="1"/>
          </p:cNvGraphicFramePr>
          <p:nvPr/>
        </p:nvGraphicFramePr>
        <p:xfrm>
          <a:off x="8060055" y="4503543"/>
          <a:ext cx="2279650" cy="1050925"/>
        </p:xfrm>
        <a:graphic>
          <a:graphicData uri="http://schemas.openxmlformats.org/presentationml/2006/ole">
            <p:oleObj spid="_x0000_s36865" name="Equation" r:id="rId5" imgW="964781" imgH="444307" progId="">
              <p:embed/>
            </p:oleObj>
          </a:graphicData>
        </a:graphic>
      </p:graphicFrame>
      <p:sp>
        <p:nvSpPr>
          <p:cNvPr id="10" name="圆角矩形 9"/>
          <p:cNvSpPr/>
          <p:nvPr/>
        </p:nvSpPr>
        <p:spPr>
          <a:xfrm>
            <a:off x="279116" y="3545467"/>
            <a:ext cx="5351462" cy="1016446"/>
          </a:xfrm>
          <a:prstGeom prst="roundRect">
            <a:avLst/>
          </a:prstGeom>
          <a:ln w="28575"/>
        </p:spPr>
        <p:style>
          <a:lnRef idx="2">
            <a:schemeClr val="accent5"/>
          </a:lnRef>
          <a:fillRef idx="1">
            <a:schemeClr val="lt1"/>
          </a:fillRef>
          <a:effectRef idx="0">
            <a:schemeClr val="accent5"/>
          </a:effectRef>
          <a:fontRef idx="minor">
            <a:schemeClr val="dk1"/>
          </a:fontRef>
        </p:style>
        <p:txBody>
          <a:bodyPr anchor="ctr"/>
          <a:lstStyle/>
          <a:p>
            <a:pPr>
              <a:defRPr/>
            </a:pPr>
            <a:r>
              <a:rPr lang="zh-CN" altLang="en-US" sz="2800" b="1" i="1" dirty="0">
                <a:solidFill>
                  <a:prstClr val="black"/>
                </a:solidFill>
                <a:latin typeface="Times New Roman" panose="02020603050405020304" pitchFamily="18" charset="0"/>
                <a:cs typeface="Times New Roman" panose="02020603050405020304" pitchFamily="18" charset="0"/>
              </a:rPr>
              <a:t>非易失性</a:t>
            </a:r>
            <a:r>
              <a:rPr lang="en-US" altLang="zh-CN" sz="2800" b="1" i="1" dirty="0">
                <a:solidFill>
                  <a:prstClr val="black"/>
                </a:solidFill>
                <a:latin typeface="Times New Roman" panose="02020603050405020304" pitchFamily="18" charset="0"/>
                <a:cs typeface="Times New Roman" panose="02020603050405020304" pitchFamily="18" charset="0"/>
              </a:rPr>
              <a:t> </a:t>
            </a:r>
            <a:r>
              <a:rPr lang="en-US" altLang="zh-CN" sz="2800" dirty="0">
                <a:solidFill>
                  <a:prstClr val="black"/>
                </a:solidFill>
                <a:latin typeface="Times New Roman" panose="02020603050405020304" pitchFamily="18" charset="0"/>
                <a:cs typeface="Times New Roman" panose="02020603050405020304" pitchFamily="18" charset="0"/>
              </a:rPr>
              <a:t>—</a:t>
            </a:r>
            <a:r>
              <a:rPr lang="zh-CN" altLang="en-US" sz="2800" dirty="0">
                <a:solidFill>
                  <a:prstClr val="black"/>
                </a:solidFill>
                <a:latin typeface="Times New Roman" panose="02020603050405020304" pitchFamily="18" charset="0"/>
                <a:cs typeface="Times New Roman" panose="02020603050405020304" pitchFamily="18" charset="0"/>
              </a:rPr>
              <a:t>在不同的初始状态下忆阻器呈现忆阻不同</a:t>
            </a:r>
            <a:r>
              <a:rPr lang="en-US" altLang="zh-CN" sz="2800" dirty="0">
                <a:solidFill>
                  <a:prstClr val="black"/>
                </a:solidFill>
                <a:latin typeface="Times New Roman" panose="02020603050405020304" pitchFamily="18" charset="0"/>
                <a:cs typeface="Times New Roman" panose="02020603050405020304" pitchFamily="18" charset="0"/>
              </a:rPr>
              <a:t>.</a:t>
            </a:r>
            <a:endParaRPr lang="zh-CN" altLang="en-US" sz="2800" dirty="0">
              <a:solidFill>
                <a:prstClr val="black"/>
              </a:solidFill>
              <a:latin typeface="Times New Roman" panose="02020603050405020304" pitchFamily="18" charset="0"/>
              <a:cs typeface="Times New Roman" panose="02020603050405020304" pitchFamily="18" charset="0"/>
            </a:endParaRPr>
          </a:p>
          <a:p>
            <a:pPr algn="ctr">
              <a:defRPr/>
            </a:pPr>
            <a:endParaRPr lang="zh-CN" altLang="en-US" dirty="0"/>
          </a:p>
        </p:txBody>
      </p:sp>
      <p:sp>
        <p:nvSpPr>
          <p:cNvPr id="11" name="TextBox 9"/>
          <p:cNvSpPr txBox="1">
            <a:spLocks noChangeArrowheads="1"/>
          </p:cNvSpPr>
          <p:nvPr/>
        </p:nvSpPr>
        <p:spPr bwMode="auto">
          <a:xfrm>
            <a:off x="641350" y="5965825"/>
            <a:ext cx="107442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cs typeface="Times New Roman" panose="02020603050405020304" pitchFamily="18" charset="0"/>
              </a:rPr>
              <a:t>L. O. Chua, “Everything you wish to know about memristors but are afraid to ask,” </a:t>
            </a:r>
            <a:r>
              <a:rPr lang="en-US" altLang="zh-CN" sz="2400" i="1">
                <a:latin typeface="Times New Roman" panose="02020603050405020304" pitchFamily="18" charset="0"/>
                <a:cs typeface="Times New Roman" panose="02020603050405020304" pitchFamily="18" charset="0"/>
              </a:rPr>
              <a:t>Radio engineering</a:t>
            </a:r>
            <a:r>
              <a:rPr lang="en-US" altLang="zh-CN" sz="2400">
                <a:latin typeface="Times New Roman" panose="02020603050405020304" pitchFamily="18" charset="0"/>
                <a:cs typeface="Times New Roman" panose="02020603050405020304" pitchFamily="18" charset="0"/>
              </a:rPr>
              <a:t>, vol. 24, no. 2, pp. 319-368, 2015.</a:t>
            </a:r>
            <a:endParaRPr lang="zh-CN" altLang="en-US" sz="2400">
              <a:latin typeface="Times New Roman" panose="02020603050405020304" pitchFamily="18" charset="0"/>
              <a:cs typeface="Times New Roman" panose="02020603050405020304" pitchFamily="18" charset="0"/>
            </a:endParaRPr>
          </a:p>
        </p:txBody>
      </p:sp>
      <p:sp>
        <p:nvSpPr>
          <p:cNvPr id="13" name="圆角矩形 12"/>
          <p:cNvSpPr/>
          <p:nvPr/>
        </p:nvSpPr>
        <p:spPr>
          <a:xfrm>
            <a:off x="295038" y="4844279"/>
            <a:ext cx="5351462" cy="1016446"/>
          </a:xfrm>
          <a:prstGeom prst="roundRect">
            <a:avLst/>
          </a:prstGeom>
          <a:ln w="28575"/>
        </p:spPr>
        <p:style>
          <a:lnRef idx="2">
            <a:schemeClr val="accent5"/>
          </a:lnRef>
          <a:fillRef idx="1">
            <a:schemeClr val="lt1"/>
          </a:fillRef>
          <a:effectRef idx="0">
            <a:schemeClr val="accent5"/>
          </a:effectRef>
          <a:fontRef idx="minor">
            <a:schemeClr val="dk1"/>
          </a:fontRef>
        </p:style>
        <p:txBody>
          <a:bodyPr anchor="ctr"/>
          <a:lstStyle/>
          <a:p>
            <a:pPr>
              <a:defRPr/>
            </a:pPr>
            <a:r>
              <a:rPr lang="zh-CN" altLang="en-US" sz="2800" b="1" i="1" dirty="0" smtClean="0">
                <a:solidFill>
                  <a:prstClr val="black"/>
                </a:solidFill>
                <a:latin typeface="Times New Roman" panose="02020603050405020304" pitchFamily="18" charset="0"/>
                <a:cs typeface="Times New Roman" panose="02020603050405020304" pitchFamily="18" charset="0"/>
              </a:rPr>
              <a:t>局部有源性</a:t>
            </a:r>
            <a:r>
              <a:rPr lang="en-US" altLang="zh-CN" sz="2800" b="1" i="1" dirty="0" smtClean="0">
                <a:solidFill>
                  <a:prstClr val="black"/>
                </a:solidFill>
                <a:latin typeface="Times New Roman" panose="02020603050405020304" pitchFamily="18" charset="0"/>
                <a:cs typeface="Times New Roman" panose="02020603050405020304" pitchFamily="18" charset="0"/>
              </a:rPr>
              <a:t> </a:t>
            </a:r>
            <a:r>
              <a:rPr lang="en-US" altLang="zh-CN" sz="2800" dirty="0" smtClean="0">
                <a:solidFill>
                  <a:prstClr val="black"/>
                </a:solidFill>
                <a:latin typeface="Times New Roman" panose="02020603050405020304" pitchFamily="18" charset="0"/>
                <a:cs typeface="Times New Roman" panose="02020603050405020304" pitchFamily="18" charset="0"/>
              </a:rPr>
              <a:t>—</a:t>
            </a:r>
            <a:r>
              <a:rPr lang="zh-CN" altLang="en-US" sz="2800" dirty="0" smtClean="0">
                <a:solidFill>
                  <a:prstClr val="black"/>
                </a:solidFill>
                <a:latin typeface="Times New Roman" panose="02020603050405020304" pitchFamily="18" charset="0"/>
                <a:cs typeface="Times New Roman" panose="02020603050405020304" pitchFamily="18" charset="0"/>
              </a:rPr>
              <a:t>其中的一个忆阻值为负，能对外提供能量</a:t>
            </a:r>
            <a:r>
              <a:rPr lang="en-US" altLang="zh-CN" sz="2800" dirty="0" smtClean="0">
                <a:solidFill>
                  <a:prstClr val="black"/>
                </a:solidFill>
                <a:latin typeface="Times New Roman" panose="02020603050405020304" pitchFamily="18" charset="0"/>
                <a:cs typeface="Times New Roman" panose="02020603050405020304" pitchFamily="18" charset="0"/>
              </a:rPr>
              <a:t>.</a:t>
            </a:r>
            <a:endParaRPr lang="zh-CN" altLang="en-US" sz="2800" dirty="0">
              <a:solidFill>
                <a:prstClr val="black"/>
              </a:solidFill>
              <a:latin typeface="Times New Roman" panose="02020603050405020304" pitchFamily="18" charset="0"/>
              <a:cs typeface="Times New Roman" panose="02020603050405020304" pitchFamily="18" charset="0"/>
            </a:endParaRPr>
          </a:p>
          <a:p>
            <a:pPr algn="ctr">
              <a:defRPr/>
            </a:pPr>
            <a:endParaRPr lang="zh-CN" alt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3"/>
                                        </p:tgtEl>
                                        <p:attrNameLst>
                                          <p:attrName>style.visibility</p:attrName>
                                        </p:attrNameLst>
                                      </p:cBhvr>
                                      <p:to>
                                        <p:strVal val="visible"/>
                                      </p:to>
                                    </p:set>
                                    <p:anim calcmode="lin" valueType="num">
                                      <p:cBhvr additive="base">
                                        <p:cTn id="19" dur="500" fill="hold"/>
                                        <p:tgtEl>
                                          <p:spTgt spid="5123"/>
                                        </p:tgtEl>
                                        <p:attrNameLst>
                                          <p:attrName>ppt_x</p:attrName>
                                        </p:attrNameLst>
                                      </p:cBhvr>
                                      <p:tavLst>
                                        <p:tav tm="0">
                                          <p:val>
                                            <p:strVal val="#ppt_x"/>
                                          </p:val>
                                        </p:tav>
                                        <p:tav tm="100000">
                                          <p:val>
                                            <p:strVal val="#ppt_x"/>
                                          </p:val>
                                        </p:tav>
                                      </p:tavLst>
                                    </p:anim>
                                    <p:anim calcmode="lin" valueType="num">
                                      <p:cBhvr additive="base">
                                        <p:cTn id="20"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0" y="-4763"/>
            <a:ext cx="12192000" cy="77628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190500" dist="228600" dir="2700000" algn="ctr">
              <a:srgbClr val="000000">
                <a:alpha val="30000"/>
              </a:srgbClr>
            </a:outerShdw>
            <a:reflection blurRad="6350" stA="50000" endA="295" endPos="92000" dist="101600" dir="5400000" sy="-100000" algn="bl" rotWithShape="0"/>
            <a:softEdge rad="127000"/>
          </a:effectLst>
          <a:scene3d>
            <a:camera prst="orthographicFront">
              <a:rot lat="0" lon="0" rev="0"/>
            </a:camera>
            <a:lightRig rig="glow" dir="t">
              <a:rot lat="0" lon="0" rev="4800000"/>
            </a:lightRig>
          </a:scene3d>
          <a:sp3d prstMaterial="matte">
            <a:bevelT w="127000" h="63500"/>
          </a:sp3d>
        </p:spPr>
        <p:style>
          <a:lnRef idx="1">
            <a:schemeClr val="accent6"/>
          </a:lnRef>
          <a:fillRef idx="2">
            <a:schemeClr val="accent6"/>
          </a:fillRef>
          <a:effectRef idx="1">
            <a:schemeClr val="accent6"/>
          </a:effectRef>
          <a:fontRef idx="minor">
            <a:schemeClr val="dk1"/>
          </a:fontRef>
        </p:style>
        <p:txBody>
          <a:bodyPr lIns="91436" tIns="45718" rIns="91436" bIns="45718" anchor="ctr"/>
          <a:lstStyle/>
          <a:p>
            <a:pPr algn="ctr" fontAlgn="auto">
              <a:spcBef>
                <a:spcPts val="0"/>
              </a:spcBef>
              <a:spcAft>
                <a:spcPts val="0"/>
              </a:spcAft>
              <a:defRPr/>
            </a:pPr>
            <a:endParaRPr lang="zh-CN" altLang="en-US"/>
          </a:p>
        </p:txBody>
      </p:sp>
      <p:sp>
        <p:nvSpPr>
          <p:cNvPr id="8" name="TextBox 7"/>
          <p:cNvSpPr txBox="1"/>
          <p:nvPr/>
        </p:nvSpPr>
        <p:spPr>
          <a:xfrm>
            <a:off x="175319" y="76200"/>
            <a:ext cx="9641033" cy="646331"/>
          </a:xfrm>
          <a:prstGeom prst="rect">
            <a:avLst/>
          </a:prstGeom>
          <a:noFill/>
        </p:spPr>
        <p:txBody>
          <a:bodyPr>
            <a:spAutoFit/>
          </a:bodyPr>
          <a:lstStyle/>
          <a:p>
            <a:pPr>
              <a:defRPr/>
            </a:pPr>
            <a:r>
              <a:rPr lang="en-US" altLang="zh-CN" sz="3600" b="1" dirty="0" smtClean="0">
                <a:latin typeface="Times New Roman" panose="02020603050405020304" pitchFamily="18" charset="0"/>
                <a:ea typeface="+mn-ea"/>
                <a:cs typeface="Times New Roman" panose="02020603050405020304" pitchFamily="18" charset="0"/>
              </a:rPr>
              <a:t>2.2</a:t>
            </a:r>
            <a:r>
              <a:rPr lang="zh-CN" altLang="en-US" sz="3600" b="1" dirty="0" smtClean="0">
                <a:latin typeface="Times New Roman" panose="02020603050405020304" pitchFamily="18" charset="0"/>
                <a:cs typeface="Times New Roman" panose="02020603050405020304" pitchFamily="18" charset="0"/>
              </a:rPr>
              <a:t>  </a:t>
            </a:r>
            <a:r>
              <a:rPr lang="zh-CN" altLang="en-US" sz="3600" b="1" dirty="0">
                <a:latin typeface="Times New Roman" panose="02020603050405020304" pitchFamily="18" charset="0"/>
                <a:cs typeface="Times New Roman" panose="02020603050405020304" pitchFamily="18" charset="0"/>
              </a:rPr>
              <a:t>非易失</a:t>
            </a:r>
            <a:r>
              <a:rPr lang="zh-CN" altLang="en-US" sz="3600" b="1" dirty="0" smtClean="0">
                <a:latin typeface="Times New Roman" panose="02020603050405020304" pitchFamily="18" charset="0"/>
                <a:cs typeface="Times New Roman" panose="02020603050405020304" pitchFamily="18" charset="0"/>
              </a:rPr>
              <a:t>性、局部有源性举</a:t>
            </a:r>
            <a:r>
              <a:rPr lang="zh-CN" altLang="en-US" sz="3600" b="1" dirty="0">
                <a:latin typeface="Times New Roman" panose="02020603050405020304" pitchFamily="18" charset="0"/>
                <a:cs typeface="Times New Roman" panose="02020603050405020304" pitchFamily="18" charset="0"/>
              </a:rPr>
              <a:t>例</a:t>
            </a:r>
            <a:endParaRPr lang="zh-CN" altLang="en-US" sz="36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Times New Roman" panose="02020603050405020304" pitchFamily="18" charset="0"/>
              <a:ea typeface="+mn-ea"/>
              <a:cs typeface="Times New Roman" panose="02020603050405020304" pitchFamily="18" charset="0"/>
            </a:endParaRPr>
          </a:p>
        </p:txBody>
      </p:sp>
      <p:pic>
        <p:nvPicPr>
          <p:cNvPr id="6158"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96229" y="1462087"/>
            <a:ext cx="3407091" cy="22259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59" name="Picture 1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881439" y="1417320"/>
            <a:ext cx="3936682" cy="22624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6160" name="Object 16"/>
          <p:cNvGraphicFramePr>
            <a:graphicFrameLocks noChangeAspect="1"/>
          </p:cNvGraphicFramePr>
          <p:nvPr/>
        </p:nvGraphicFramePr>
        <p:xfrm>
          <a:off x="972503" y="852487"/>
          <a:ext cx="1411287" cy="757237"/>
        </p:xfrm>
        <a:graphic>
          <a:graphicData uri="http://schemas.openxmlformats.org/presentationml/2006/ole">
            <p:oleObj spid="_x0000_s41986" name="Equation" r:id="rId6" imgW="710891" imgH="380835" progId="">
              <p:embed/>
            </p:oleObj>
          </a:graphicData>
        </a:graphic>
      </p:graphicFrame>
      <p:graphicFrame>
        <p:nvGraphicFramePr>
          <p:cNvPr id="6162" name="Object 18"/>
          <p:cNvGraphicFramePr>
            <a:graphicFrameLocks noChangeAspect="1"/>
          </p:cNvGraphicFramePr>
          <p:nvPr/>
        </p:nvGraphicFramePr>
        <p:xfrm>
          <a:off x="4438968" y="766127"/>
          <a:ext cx="2392362" cy="688975"/>
        </p:xfrm>
        <a:graphic>
          <a:graphicData uri="http://schemas.openxmlformats.org/presentationml/2006/ole">
            <p:oleObj spid="_x0000_s41985" name="Equation" r:id="rId7" imgW="1320227" imgH="380835" progId="">
              <p:embed/>
            </p:oleObj>
          </a:graphicData>
        </a:graphic>
      </p:graphicFrame>
      <p:sp>
        <p:nvSpPr>
          <p:cNvPr id="3" name="TextBox 2"/>
          <p:cNvSpPr txBox="1"/>
          <p:nvPr/>
        </p:nvSpPr>
        <p:spPr>
          <a:xfrm>
            <a:off x="945719" y="3719223"/>
            <a:ext cx="2713151" cy="523220"/>
          </a:xfrm>
          <a:prstGeom prst="rect">
            <a:avLst/>
          </a:prstGeom>
          <a:noFill/>
        </p:spPr>
        <p:txBody>
          <a:bodyPr wrap="square" rtlCol="0">
            <a:spAutoFit/>
          </a:bodyPr>
          <a:lstStyle/>
          <a:p>
            <a:r>
              <a:rPr lang="zh-CN" altLang="en-US" sz="2800" dirty="0"/>
              <a:t>无非易失性</a:t>
            </a:r>
          </a:p>
        </p:txBody>
      </p:sp>
      <p:sp>
        <p:nvSpPr>
          <p:cNvPr id="20" name="TextBox 19"/>
          <p:cNvSpPr txBox="1"/>
          <p:nvPr/>
        </p:nvSpPr>
        <p:spPr>
          <a:xfrm>
            <a:off x="4529874" y="3721958"/>
            <a:ext cx="2713151" cy="523220"/>
          </a:xfrm>
          <a:prstGeom prst="rect">
            <a:avLst/>
          </a:prstGeom>
          <a:noFill/>
        </p:spPr>
        <p:txBody>
          <a:bodyPr wrap="square" rtlCol="0">
            <a:spAutoFit/>
          </a:bodyPr>
          <a:lstStyle/>
          <a:p>
            <a:r>
              <a:rPr lang="zh-CN" altLang="en-US" sz="2800" dirty="0"/>
              <a:t>有非易失性</a:t>
            </a:r>
          </a:p>
        </p:txBody>
      </p:sp>
      <p:sp>
        <p:nvSpPr>
          <p:cNvPr id="12" name="圆角矩形 5"/>
          <p:cNvSpPr/>
          <p:nvPr/>
        </p:nvSpPr>
        <p:spPr>
          <a:xfrm>
            <a:off x="296229" y="4389120"/>
            <a:ext cx="6119811" cy="2225041"/>
          </a:xfrm>
          <a:prstGeom prst="roundRect">
            <a:avLst/>
          </a:prstGeom>
          <a:ln w="28575"/>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3200" b="1" i="1" dirty="0">
                <a:solidFill>
                  <a:srgbClr val="FF0000"/>
                </a:solidFill>
                <a:latin typeface="Times New Roman" panose="02020603050405020304" pitchFamily="18" charset="0"/>
                <a:cs typeface="Times New Roman" panose="02020603050405020304" pitchFamily="18" charset="0"/>
              </a:rPr>
              <a:t>非易失性原理</a:t>
            </a:r>
            <a:r>
              <a:rPr lang="en-US" altLang="zh-CN" sz="3200" b="1" i="1" dirty="0">
                <a:solidFill>
                  <a:srgbClr val="FF0000"/>
                </a:solidFill>
                <a:latin typeface="Times New Roman" panose="02020603050405020304" pitchFamily="18" charset="0"/>
                <a:cs typeface="Times New Roman" panose="02020603050405020304" pitchFamily="18" charset="0"/>
              </a:rPr>
              <a:t>!</a:t>
            </a:r>
          </a:p>
          <a:p>
            <a:pPr algn="just">
              <a:spcBef>
                <a:spcPts val="600"/>
              </a:spcBef>
              <a:defRPr/>
            </a:pPr>
            <a:r>
              <a:rPr lang="zh-CN" altLang="en-US" sz="3200" b="1" dirty="0">
                <a:latin typeface="Times New Roman" panose="02020603050405020304" pitchFamily="18" charset="0"/>
                <a:cs typeface="Times New Roman" panose="02020603050405020304" pitchFamily="18" charset="0"/>
              </a:rPr>
              <a:t>如果忆阻器的</a:t>
            </a:r>
            <a:r>
              <a:rPr lang="en-US" altLang="zh-CN" sz="3200" b="1" dirty="0">
                <a:latin typeface="Times New Roman" panose="02020603050405020304" pitchFamily="18" charset="0"/>
                <a:cs typeface="Times New Roman" panose="02020603050405020304" pitchFamily="18" charset="0"/>
              </a:rPr>
              <a:t>POP</a:t>
            </a:r>
            <a:r>
              <a:rPr lang="zh-CN" altLang="en-US" sz="3200" b="1" dirty="0">
                <a:latin typeface="Times New Roman" panose="02020603050405020304" pitchFamily="18" charset="0"/>
                <a:cs typeface="Times New Roman" panose="02020603050405020304" pitchFamily="18" charset="0"/>
              </a:rPr>
              <a:t>图与</a:t>
            </a:r>
            <a:r>
              <a:rPr lang="en-US" altLang="zh-CN" sz="3200" b="1" dirty="0">
                <a:latin typeface="Times New Roman" panose="02020603050405020304" pitchFamily="18" charset="0"/>
                <a:cs typeface="Times New Roman" panose="02020603050405020304" pitchFamily="18" charset="0"/>
              </a:rPr>
              <a:t>X</a:t>
            </a:r>
            <a:r>
              <a:rPr lang="zh-CN" altLang="en-US" sz="3200" b="1" dirty="0">
                <a:latin typeface="Times New Roman" panose="02020603050405020304" pitchFamily="18" charset="0"/>
                <a:cs typeface="Times New Roman" panose="02020603050405020304" pitchFamily="18" charset="0"/>
              </a:rPr>
              <a:t>轴有两个或者两个以上的平衡点是负斜率的</a:t>
            </a:r>
            <a:r>
              <a:rPr lang="zh-CN" altLang="en-US" sz="3200" dirty="0">
                <a:latin typeface="Times New Roman" panose="02020603050405020304" pitchFamily="18" charset="0"/>
                <a:cs typeface="Times New Roman" panose="02020603050405020304" pitchFamily="18" charset="0"/>
              </a:rPr>
              <a:t>，那么该忆阻器有非易失性。</a:t>
            </a:r>
          </a:p>
        </p:txBody>
      </p:sp>
      <p:pic>
        <p:nvPicPr>
          <p:cNvPr id="11" name="图片 10" descr="Fig2a.tif"/>
          <p:cNvPicPr>
            <a:picLocks noChangeAspect="1"/>
          </p:cNvPicPr>
          <p:nvPr/>
        </p:nvPicPr>
        <p:blipFill>
          <a:blip r:embed="rId8" cstate="print"/>
          <a:stretch>
            <a:fillRect/>
          </a:stretch>
        </p:blipFill>
        <p:spPr>
          <a:xfrm>
            <a:off x="8114030" y="1432560"/>
            <a:ext cx="3712210" cy="2209800"/>
          </a:xfrm>
          <a:prstGeom prst="rect">
            <a:avLst/>
          </a:prstGeom>
          <a:noFill/>
          <a:ln w="9525">
            <a:noFill/>
          </a:ln>
        </p:spPr>
      </p:pic>
      <p:sp>
        <p:nvSpPr>
          <p:cNvPr id="14" name="TextBox 13"/>
          <p:cNvSpPr txBox="1"/>
          <p:nvPr/>
        </p:nvSpPr>
        <p:spPr>
          <a:xfrm>
            <a:off x="8473440" y="3706718"/>
            <a:ext cx="3173945" cy="523220"/>
          </a:xfrm>
          <a:prstGeom prst="rect">
            <a:avLst/>
          </a:prstGeom>
          <a:noFill/>
        </p:spPr>
        <p:txBody>
          <a:bodyPr wrap="square" rtlCol="0">
            <a:spAutoFit/>
          </a:bodyPr>
          <a:lstStyle/>
          <a:p>
            <a:r>
              <a:rPr lang="zh-CN" altLang="en-US" sz="2800" dirty="0" smtClean="0"/>
              <a:t>绿色曲线</a:t>
            </a:r>
            <a:r>
              <a:rPr lang="en-US" altLang="zh-CN" sz="2800" dirty="0" smtClean="0"/>
              <a:t>-</a:t>
            </a:r>
            <a:r>
              <a:rPr lang="zh-CN" altLang="en-US" sz="2800" dirty="0" smtClean="0"/>
              <a:t>局部有源</a:t>
            </a:r>
            <a:endParaRPr lang="zh-CN" altLang="en-US" sz="2800" dirty="0"/>
          </a:p>
        </p:txBody>
      </p:sp>
      <p:pic>
        <p:nvPicPr>
          <p:cNvPr id="5215" name="Picture 95"/>
          <p:cNvPicPr>
            <a:picLocks noChangeAspect="1" noChangeArrowheads="1"/>
          </p:cNvPicPr>
          <p:nvPr/>
        </p:nvPicPr>
        <p:blipFill>
          <a:blip r:embed="rId9" cstate="print"/>
          <a:srcRect/>
          <a:stretch>
            <a:fillRect/>
          </a:stretch>
        </p:blipFill>
        <p:spPr bwMode="auto">
          <a:xfrm>
            <a:off x="8460641" y="480278"/>
            <a:ext cx="3152775" cy="990600"/>
          </a:xfrm>
          <a:prstGeom prst="rect">
            <a:avLst/>
          </a:prstGeom>
          <a:noFill/>
          <a:ln w="9525">
            <a:noFill/>
            <a:miter lim="800000"/>
            <a:headEnd/>
            <a:tailEnd/>
          </a:ln>
          <a:effectLst/>
        </p:spPr>
      </p:pic>
      <p:sp>
        <p:nvSpPr>
          <p:cNvPr id="15" name="圆角矩形 5"/>
          <p:cNvSpPr/>
          <p:nvPr/>
        </p:nvSpPr>
        <p:spPr>
          <a:xfrm>
            <a:off x="6591869" y="4350452"/>
            <a:ext cx="5600131" cy="2225041"/>
          </a:xfrm>
          <a:prstGeom prst="roundRect">
            <a:avLst/>
          </a:prstGeom>
          <a:ln w="28575"/>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3200" b="1" i="1" dirty="0" smtClean="0">
                <a:solidFill>
                  <a:srgbClr val="FF0000"/>
                </a:solidFill>
                <a:latin typeface="Times New Roman" panose="02020603050405020304" pitchFamily="18" charset="0"/>
                <a:cs typeface="Times New Roman" panose="02020603050405020304" pitchFamily="18" charset="0"/>
              </a:rPr>
              <a:t>局部有源原理</a:t>
            </a:r>
            <a:r>
              <a:rPr lang="en-US" altLang="zh-CN" sz="3200" b="1" i="1" dirty="0" smtClean="0">
                <a:solidFill>
                  <a:srgbClr val="FF0000"/>
                </a:solidFill>
                <a:latin typeface="Times New Roman" panose="02020603050405020304" pitchFamily="18" charset="0"/>
                <a:cs typeface="Times New Roman" panose="02020603050405020304" pitchFamily="18" charset="0"/>
              </a:rPr>
              <a:t>!</a:t>
            </a:r>
          </a:p>
          <a:p>
            <a:pPr algn="just">
              <a:spcBef>
                <a:spcPts val="600"/>
              </a:spcBef>
              <a:defRPr/>
            </a:pPr>
            <a:r>
              <a:rPr lang="en-US" altLang="zh-CN" sz="3200" dirty="0" smtClean="0">
                <a:latin typeface="Times New Roman" panose="02020603050405020304" pitchFamily="18" charset="0"/>
                <a:cs typeface="Times New Roman" panose="02020603050405020304" pitchFamily="18" charset="0"/>
              </a:rPr>
              <a:t>t=0</a:t>
            </a:r>
            <a:r>
              <a:rPr lang="zh-CN" altLang="en-US" sz="3200" dirty="0" smtClean="0">
                <a:latin typeface="Times New Roman" panose="02020603050405020304" pitchFamily="18" charset="0"/>
                <a:cs typeface="Times New Roman" panose="02020603050405020304" pitchFamily="18" charset="0"/>
              </a:rPr>
              <a:t>时，忆阻的阻值为负，且该平衡点稳定。可以对外提供能量。</a:t>
            </a:r>
            <a:endParaRPr lang="zh-CN" altLang="en-US" sz="3200"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6160"/>
                                        </p:tgtEl>
                                        <p:attrNameLst>
                                          <p:attrName>style.visibility</p:attrName>
                                        </p:attrNameLst>
                                      </p:cBhvr>
                                      <p:to>
                                        <p:strVal val="visible"/>
                                      </p:to>
                                    </p:set>
                                    <p:anim calcmode="lin" valueType="num">
                                      <p:cBhvr>
                                        <p:cTn id="7" dur="1000" fill="hold"/>
                                        <p:tgtEl>
                                          <p:spTgt spid="6160"/>
                                        </p:tgtEl>
                                        <p:attrNameLst>
                                          <p:attrName>ppt_w</p:attrName>
                                        </p:attrNameLst>
                                      </p:cBhvr>
                                      <p:tavLst>
                                        <p:tav tm="0">
                                          <p:val>
                                            <p:strVal val="#ppt_w*0.70"/>
                                          </p:val>
                                        </p:tav>
                                        <p:tav tm="100000">
                                          <p:val>
                                            <p:strVal val="#ppt_w"/>
                                          </p:val>
                                        </p:tav>
                                      </p:tavLst>
                                    </p:anim>
                                    <p:anim calcmode="lin" valueType="num">
                                      <p:cBhvr>
                                        <p:cTn id="8" dur="1000" fill="hold"/>
                                        <p:tgtEl>
                                          <p:spTgt spid="6160"/>
                                        </p:tgtEl>
                                        <p:attrNameLst>
                                          <p:attrName>ppt_h</p:attrName>
                                        </p:attrNameLst>
                                      </p:cBhvr>
                                      <p:tavLst>
                                        <p:tav tm="0">
                                          <p:val>
                                            <p:strVal val="#ppt_h"/>
                                          </p:val>
                                        </p:tav>
                                        <p:tav tm="100000">
                                          <p:val>
                                            <p:strVal val="#ppt_h"/>
                                          </p:val>
                                        </p:tav>
                                      </p:tavLst>
                                    </p:anim>
                                    <p:animEffect transition="in" filter="fade">
                                      <p:cBhvr>
                                        <p:cTn id="9" dur="1000"/>
                                        <p:tgtEl>
                                          <p:spTgt spid="6160"/>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158"/>
                                        </p:tgtEl>
                                        <p:attrNameLst>
                                          <p:attrName>style.visibility</p:attrName>
                                        </p:attrNameLst>
                                      </p:cBhvr>
                                      <p:to>
                                        <p:strVal val="visible"/>
                                      </p:to>
                                    </p:set>
                                    <p:anim calcmode="lin" valueType="num">
                                      <p:cBhvr additive="base">
                                        <p:cTn id="14" dur="500" fill="hold"/>
                                        <p:tgtEl>
                                          <p:spTgt spid="6158"/>
                                        </p:tgtEl>
                                        <p:attrNameLst>
                                          <p:attrName>ppt_x</p:attrName>
                                        </p:attrNameLst>
                                      </p:cBhvr>
                                      <p:tavLst>
                                        <p:tav tm="0">
                                          <p:val>
                                            <p:strVal val="#ppt_x"/>
                                          </p:val>
                                        </p:tav>
                                        <p:tav tm="100000">
                                          <p:val>
                                            <p:strVal val="#ppt_x"/>
                                          </p:val>
                                        </p:tav>
                                      </p:tavLst>
                                    </p:anim>
                                    <p:anim calcmode="lin" valueType="num">
                                      <p:cBhvr additive="base">
                                        <p:cTn id="15" dur="500" fill="hold"/>
                                        <p:tgtEl>
                                          <p:spTgt spid="6158"/>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nodeType="clickEffect">
                                  <p:stCondLst>
                                    <p:cond delay="0"/>
                                  </p:stCondLst>
                                  <p:childTnLst>
                                    <p:set>
                                      <p:cBhvr>
                                        <p:cTn id="23" dur="1" fill="hold">
                                          <p:stCondLst>
                                            <p:cond delay="0"/>
                                          </p:stCondLst>
                                        </p:cTn>
                                        <p:tgtEl>
                                          <p:spTgt spid="6162"/>
                                        </p:tgtEl>
                                        <p:attrNameLst>
                                          <p:attrName>style.visibility</p:attrName>
                                        </p:attrNameLst>
                                      </p:cBhvr>
                                      <p:to>
                                        <p:strVal val="visible"/>
                                      </p:to>
                                    </p:set>
                                    <p:anim calcmode="lin" valueType="num">
                                      <p:cBhvr>
                                        <p:cTn id="24" dur="1000" fill="hold"/>
                                        <p:tgtEl>
                                          <p:spTgt spid="6162"/>
                                        </p:tgtEl>
                                        <p:attrNameLst>
                                          <p:attrName>ppt_w</p:attrName>
                                        </p:attrNameLst>
                                      </p:cBhvr>
                                      <p:tavLst>
                                        <p:tav tm="0">
                                          <p:val>
                                            <p:strVal val="#ppt_w*0.70"/>
                                          </p:val>
                                        </p:tav>
                                        <p:tav tm="100000">
                                          <p:val>
                                            <p:strVal val="#ppt_w"/>
                                          </p:val>
                                        </p:tav>
                                      </p:tavLst>
                                    </p:anim>
                                    <p:anim calcmode="lin" valueType="num">
                                      <p:cBhvr>
                                        <p:cTn id="25" dur="1000" fill="hold"/>
                                        <p:tgtEl>
                                          <p:spTgt spid="6162"/>
                                        </p:tgtEl>
                                        <p:attrNameLst>
                                          <p:attrName>ppt_h</p:attrName>
                                        </p:attrNameLst>
                                      </p:cBhvr>
                                      <p:tavLst>
                                        <p:tav tm="0">
                                          <p:val>
                                            <p:strVal val="#ppt_h"/>
                                          </p:val>
                                        </p:tav>
                                        <p:tav tm="100000">
                                          <p:val>
                                            <p:strVal val="#ppt_h"/>
                                          </p:val>
                                        </p:tav>
                                      </p:tavLst>
                                    </p:anim>
                                    <p:animEffect transition="in" filter="fade">
                                      <p:cBhvr>
                                        <p:cTn id="26" dur="1000"/>
                                        <p:tgtEl>
                                          <p:spTgt spid="6162"/>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159"/>
                                        </p:tgtEl>
                                        <p:attrNameLst>
                                          <p:attrName>style.visibility</p:attrName>
                                        </p:attrNameLst>
                                      </p:cBhvr>
                                      <p:to>
                                        <p:strVal val="visible"/>
                                      </p:to>
                                    </p:set>
                                    <p:anim calcmode="lin" valueType="num">
                                      <p:cBhvr additive="base">
                                        <p:cTn id="31" dur="500" fill="hold"/>
                                        <p:tgtEl>
                                          <p:spTgt spid="6159"/>
                                        </p:tgtEl>
                                        <p:attrNameLst>
                                          <p:attrName>ppt_x</p:attrName>
                                        </p:attrNameLst>
                                      </p:cBhvr>
                                      <p:tavLst>
                                        <p:tav tm="0">
                                          <p:val>
                                            <p:strVal val="#ppt_x"/>
                                          </p:val>
                                        </p:tav>
                                        <p:tav tm="100000">
                                          <p:val>
                                            <p:strVal val="#ppt_x"/>
                                          </p:val>
                                        </p:tav>
                                      </p:tavLst>
                                    </p:anim>
                                    <p:anim calcmode="lin" valueType="num">
                                      <p:cBhvr additive="base">
                                        <p:cTn id="32" dur="500" fill="hold"/>
                                        <p:tgtEl>
                                          <p:spTgt spid="615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ppt_x"/>
                                          </p:val>
                                        </p:tav>
                                        <p:tav tm="100000">
                                          <p:val>
                                            <p:strVal val="#ppt_x"/>
                                          </p:val>
                                        </p:tav>
                                      </p:tavLst>
                                    </p:anim>
                                    <p:anim calcmode="lin" valueType="num">
                                      <p:cBhvr additive="base">
                                        <p:cTn id="3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55" presetClass="entr" presetSubtype="0" fill="hold" nodeType="clickEffect">
                                  <p:stCondLst>
                                    <p:cond delay="0"/>
                                  </p:stCondLst>
                                  <p:childTnLst>
                                    <p:set>
                                      <p:cBhvr>
                                        <p:cTn id="40" dur="1" fill="hold">
                                          <p:stCondLst>
                                            <p:cond delay="0"/>
                                          </p:stCondLst>
                                        </p:cTn>
                                        <p:tgtEl>
                                          <p:spTgt spid="5215"/>
                                        </p:tgtEl>
                                        <p:attrNameLst>
                                          <p:attrName>style.visibility</p:attrName>
                                        </p:attrNameLst>
                                      </p:cBhvr>
                                      <p:to>
                                        <p:strVal val="visible"/>
                                      </p:to>
                                    </p:set>
                                    <p:anim calcmode="lin" valueType="num">
                                      <p:cBhvr>
                                        <p:cTn id="41" dur="1000" fill="hold"/>
                                        <p:tgtEl>
                                          <p:spTgt spid="5215"/>
                                        </p:tgtEl>
                                        <p:attrNameLst>
                                          <p:attrName>ppt_w</p:attrName>
                                        </p:attrNameLst>
                                      </p:cBhvr>
                                      <p:tavLst>
                                        <p:tav tm="0">
                                          <p:val>
                                            <p:strVal val="#ppt_w*0.70"/>
                                          </p:val>
                                        </p:tav>
                                        <p:tav tm="100000">
                                          <p:val>
                                            <p:strVal val="#ppt_w"/>
                                          </p:val>
                                        </p:tav>
                                      </p:tavLst>
                                    </p:anim>
                                    <p:anim calcmode="lin" valueType="num">
                                      <p:cBhvr>
                                        <p:cTn id="42" dur="1000" fill="hold"/>
                                        <p:tgtEl>
                                          <p:spTgt spid="5215"/>
                                        </p:tgtEl>
                                        <p:attrNameLst>
                                          <p:attrName>ppt_h</p:attrName>
                                        </p:attrNameLst>
                                      </p:cBhvr>
                                      <p:tavLst>
                                        <p:tav tm="0">
                                          <p:val>
                                            <p:strVal val="#ppt_h"/>
                                          </p:val>
                                        </p:tav>
                                        <p:tav tm="100000">
                                          <p:val>
                                            <p:strVal val="#ppt_h"/>
                                          </p:val>
                                        </p:tav>
                                      </p:tavLst>
                                    </p:anim>
                                    <p:animEffect transition="in" filter="fade">
                                      <p:cBhvr>
                                        <p:cTn id="43" dur="1000"/>
                                        <p:tgtEl>
                                          <p:spTgt spid="5215"/>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additive="base">
                                        <p:cTn id="48" dur="500" fill="hold"/>
                                        <p:tgtEl>
                                          <p:spTgt spid="11"/>
                                        </p:tgtEl>
                                        <p:attrNameLst>
                                          <p:attrName>ppt_x</p:attrName>
                                        </p:attrNameLst>
                                      </p:cBhvr>
                                      <p:tavLst>
                                        <p:tav tm="0">
                                          <p:val>
                                            <p:strVal val="#ppt_x"/>
                                          </p:val>
                                        </p:tav>
                                        <p:tav tm="100000">
                                          <p:val>
                                            <p:strVal val="#ppt_x"/>
                                          </p:val>
                                        </p:tav>
                                      </p:tavLst>
                                    </p:anim>
                                    <p:anim calcmode="lin" valueType="num">
                                      <p:cBhvr additive="base">
                                        <p:cTn id="49" dur="500" fill="hold"/>
                                        <p:tgtEl>
                                          <p:spTgt spid="11"/>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55" presetClass="entr" presetSubtype="0" fill="hold" grpId="0" nodeType="clickEffect">
                                  <p:stCondLst>
                                    <p:cond delay="0"/>
                                  </p:stCondLst>
                                  <p:childTnLst>
                                    <p:set>
                                      <p:cBhvr>
                                        <p:cTn id="57" dur="1" fill="hold">
                                          <p:stCondLst>
                                            <p:cond delay="0"/>
                                          </p:stCondLst>
                                        </p:cTn>
                                        <p:tgtEl>
                                          <p:spTgt spid="12"/>
                                        </p:tgtEl>
                                        <p:attrNameLst>
                                          <p:attrName>style.visibility</p:attrName>
                                        </p:attrNameLst>
                                      </p:cBhvr>
                                      <p:to>
                                        <p:strVal val="visible"/>
                                      </p:to>
                                    </p:set>
                                    <p:anim calcmode="lin" valueType="num">
                                      <p:cBhvr>
                                        <p:cTn id="58" dur="1000" fill="hold"/>
                                        <p:tgtEl>
                                          <p:spTgt spid="12"/>
                                        </p:tgtEl>
                                        <p:attrNameLst>
                                          <p:attrName>ppt_w</p:attrName>
                                        </p:attrNameLst>
                                      </p:cBhvr>
                                      <p:tavLst>
                                        <p:tav tm="0">
                                          <p:val>
                                            <p:strVal val="#ppt_w*0.70"/>
                                          </p:val>
                                        </p:tav>
                                        <p:tav tm="100000">
                                          <p:val>
                                            <p:strVal val="#ppt_w"/>
                                          </p:val>
                                        </p:tav>
                                      </p:tavLst>
                                    </p:anim>
                                    <p:anim calcmode="lin" valueType="num">
                                      <p:cBhvr>
                                        <p:cTn id="59" dur="1000" fill="hold"/>
                                        <p:tgtEl>
                                          <p:spTgt spid="12"/>
                                        </p:tgtEl>
                                        <p:attrNameLst>
                                          <p:attrName>ppt_h</p:attrName>
                                        </p:attrNameLst>
                                      </p:cBhvr>
                                      <p:tavLst>
                                        <p:tav tm="0">
                                          <p:val>
                                            <p:strVal val="#ppt_h"/>
                                          </p:val>
                                        </p:tav>
                                        <p:tav tm="100000">
                                          <p:val>
                                            <p:strVal val="#ppt_h"/>
                                          </p:val>
                                        </p:tav>
                                      </p:tavLst>
                                    </p:anim>
                                    <p:animEffect transition="in" filter="fade">
                                      <p:cBhvr>
                                        <p:cTn id="60" dur="1000"/>
                                        <p:tgtEl>
                                          <p:spTgt spid="12"/>
                                        </p:tgtEl>
                                      </p:cBhvr>
                                    </p:animEffect>
                                  </p:childTnLst>
                                </p:cTn>
                              </p:par>
                            </p:childTnLst>
                          </p:cTn>
                        </p:par>
                      </p:childTnLst>
                    </p:cTn>
                  </p:par>
                  <p:par>
                    <p:cTn id="61" fill="hold">
                      <p:stCondLst>
                        <p:cond delay="indefinite"/>
                      </p:stCondLst>
                      <p:childTnLst>
                        <p:par>
                          <p:cTn id="62" fill="hold">
                            <p:stCondLst>
                              <p:cond delay="0"/>
                            </p:stCondLst>
                            <p:childTnLst>
                              <p:par>
                                <p:cTn id="63" presetID="55"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 calcmode="lin" valueType="num">
                                      <p:cBhvr>
                                        <p:cTn id="65" dur="1000" fill="hold"/>
                                        <p:tgtEl>
                                          <p:spTgt spid="15"/>
                                        </p:tgtEl>
                                        <p:attrNameLst>
                                          <p:attrName>ppt_w</p:attrName>
                                        </p:attrNameLst>
                                      </p:cBhvr>
                                      <p:tavLst>
                                        <p:tav tm="0">
                                          <p:val>
                                            <p:strVal val="#ppt_w*0.70"/>
                                          </p:val>
                                        </p:tav>
                                        <p:tav tm="100000">
                                          <p:val>
                                            <p:strVal val="#ppt_w"/>
                                          </p:val>
                                        </p:tav>
                                      </p:tavLst>
                                    </p:anim>
                                    <p:anim calcmode="lin" valueType="num">
                                      <p:cBhvr>
                                        <p:cTn id="66" dur="1000" fill="hold"/>
                                        <p:tgtEl>
                                          <p:spTgt spid="15"/>
                                        </p:tgtEl>
                                        <p:attrNameLst>
                                          <p:attrName>ppt_h</p:attrName>
                                        </p:attrNameLst>
                                      </p:cBhvr>
                                      <p:tavLst>
                                        <p:tav tm="0">
                                          <p:val>
                                            <p:strVal val="#ppt_h"/>
                                          </p:val>
                                        </p:tav>
                                        <p:tav tm="100000">
                                          <p:val>
                                            <p:strVal val="#ppt_h"/>
                                          </p:val>
                                        </p:tav>
                                      </p:tavLst>
                                    </p:anim>
                                    <p:animEffect transition="in" filter="fade">
                                      <p:cBhvr>
                                        <p:cTn id="6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 grpId="0"/>
      <p:bldP spid="12" grpId="0" animBg="1"/>
      <p:bldP spid="14" grpId="0"/>
      <p:bldP spid="1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46"/>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215"/>
  <p:tag name="KSO_WM_UNIT_TYPE" val="l_h_f"/>
  <p:tag name="KSO_WM_UNIT_INDEX" val="1_4_1"/>
  <p:tag name="KSO_WM_UNIT_LAYERLEVEL" val="1_1_1"/>
  <p:tag name="KSO_WM_UNIT_VALUE" val="11"/>
  <p:tag name="KSO_WM_UNIT_HIGHLIGHT" val="0"/>
  <p:tag name="KSO_WM_UNIT_COMPATIBLE" val="0"/>
  <p:tag name="KSO_WM_UNIT_CLEAR" val="0"/>
  <p:tag name="KSO_WM_UNIT_PRESET_TEXT_INDEX" val="3"/>
  <p:tag name="KSO_WM_UNIT_PRESET_TEXT_LEN" val="17"/>
  <p:tag name="KSO_WM_DIAGRAM_GROUP_CODE" val="l1-1"/>
  <p:tag name="KSO_WM_UNIT_ID" val="diagram20170215_3*l_h_f*1_4_1"/>
  <p:tag name="KSO_WM_UNIT_TEXT_FILL_FORE_SCHEMECOLOR_INDEX" val="13"/>
  <p:tag name="KSO_WM_UNIT_TEXT_FILL_TYPE" val="1"/>
  <p:tag name="KSO_WM_UNIT_USESOURCEFORMAT_APPLY" val="0"/>
  <p:tag name="KSO_WM_UNIT_DIAGRAM_SCHEMECOLOR_ID" val="2"/>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215"/>
  <p:tag name="KSO_WM_UNIT_TYPE" val="l_h_i"/>
  <p:tag name="KSO_WM_UNIT_INDEX" val="1_4_1"/>
  <p:tag name="KSO_WM_UNIT_ID" val="diagram20170215_3*l_h_i*1_4_1"/>
  <p:tag name="KSO_WM_UNIT_LAYERLEVEL" val="1_1_1"/>
  <p:tag name="KSO_WM_DIAGRAM_GROUP_CODE" val="l1-1"/>
  <p:tag name="KSO_WM_UNIT_FILL_FORE_SCHEMECOLOR_INDEX" val="5"/>
  <p:tag name="KSO_WM_UNIT_FILL_TYPE" val="1"/>
  <p:tag name="KSO_WM_UNIT_TEXT_FILL_FORE_SCHEMECOLOR_INDEX" val="2"/>
  <p:tag name="KSO_WM_UNIT_TEXT_FILL_TYPE" val="1"/>
  <p:tag name="KSO_WM_UNIT_USESOURCEFORMAT_APPLY" val="0"/>
  <p:tag name="KSO_WM_UNIT_DIAGRAM_SCHEMECOLOR_ID" val="2"/>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215"/>
  <p:tag name="KSO_WM_UNIT_TYPE" val="l_h_f"/>
  <p:tag name="KSO_WM_UNIT_INDEX" val="1_2_1"/>
  <p:tag name="KSO_WM_UNIT_LAYERLEVEL" val="1_1_1"/>
  <p:tag name="KSO_WM_UNIT_VALUE" val="11"/>
  <p:tag name="KSO_WM_UNIT_HIGHLIGHT" val="0"/>
  <p:tag name="KSO_WM_UNIT_COMPATIBLE" val="0"/>
  <p:tag name="KSO_WM_UNIT_CLEAR" val="0"/>
  <p:tag name="KSO_WM_UNIT_PRESET_TEXT_INDEX" val="3"/>
  <p:tag name="KSO_WM_UNIT_PRESET_TEXT_LEN" val="17"/>
  <p:tag name="KSO_WM_DIAGRAM_GROUP_CODE" val="l1-1"/>
  <p:tag name="KSO_WM_UNIT_ID" val="diagram20170215_3*l_h_f*1_2_1"/>
  <p:tag name="KSO_WM_UNIT_TEXT_FILL_FORE_SCHEMECOLOR_INDEX" val="13"/>
  <p:tag name="KSO_WM_UNIT_TEXT_FILL_TYPE" val="1"/>
  <p:tag name="KSO_WM_UNIT_USESOURCEFORMAT_APPLY" val="0"/>
  <p:tag name="KSO_WM_UNIT_DIAGRAM_SCHEMECOLOR_ID" val="2"/>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215"/>
  <p:tag name="KSO_WM_UNIT_TYPE" val="l_h_f"/>
  <p:tag name="KSO_WM_UNIT_INDEX" val="1_3_1"/>
  <p:tag name="KSO_WM_UNIT_LAYERLEVEL" val="1_1_1"/>
  <p:tag name="KSO_WM_UNIT_VALUE" val="11"/>
  <p:tag name="KSO_WM_UNIT_HIGHLIGHT" val="0"/>
  <p:tag name="KSO_WM_UNIT_COMPATIBLE" val="0"/>
  <p:tag name="KSO_WM_UNIT_CLEAR" val="0"/>
  <p:tag name="KSO_WM_UNIT_PRESET_TEXT_INDEX" val="3"/>
  <p:tag name="KSO_WM_UNIT_PRESET_TEXT_LEN" val="17"/>
  <p:tag name="KSO_WM_DIAGRAM_GROUP_CODE" val="l1-1"/>
  <p:tag name="KSO_WM_UNIT_ID" val="diagram20170215_3*l_h_f*1_3_1"/>
  <p:tag name="KSO_WM_UNIT_TEXT_FILL_FORE_SCHEMECOLOR_INDEX" val="13"/>
  <p:tag name="KSO_WM_UNIT_TEXT_FILL_TYPE" val="1"/>
  <p:tag name="KSO_WM_UNIT_USESOURCEFORMAT_APPLY" val="0"/>
  <p:tag name="KSO_WM_UNIT_DIAGRAM_SCHEMECOLOR_ID" val="2"/>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215"/>
  <p:tag name="KSO_WM_UNIT_TYPE" val="l_h_f"/>
  <p:tag name="KSO_WM_UNIT_INDEX" val="1_1_1"/>
  <p:tag name="KSO_WM_UNIT_LAYERLEVEL" val="1_1_1"/>
  <p:tag name="KSO_WM_UNIT_VALUE" val="11"/>
  <p:tag name="KSO_WM_UNIT_HIGHLIGHT" val="0"/>
  <p:tag name="KSO_WM_UNIT_COMPATIBLE" val="0"/>
  <p:tag name="KSO_WM_UNIT_CLEAR" val="0"/>
  <p:tag name="KSO_WM_UNIT_PRESET_TEXT_INDEX" val="3"/>
  <p:tag name="KSO_WM_UNIT_PRESET_TEXT_LEN" val="17"/>
  <p:tag name="KSO_WM_DIAGRAM_GROUP_CODE" val="l1-1"/>
  <p:tag name="KSO_WM_UNIT_ID" val="diagram20170215_3*l_h_f*1_1_1"/>
  <p:tag name="KSO_WM_UNIT_TEXT_FILL_FORE_SCHEMECOLOR_INDEX" val="13"/>
  <p:tag name="KSO_WM_UNIT_TEXT_FILL_TYPE" val="1"/>
  <p:tag name="KSO_WM_UNIT_USESOURCEFORMAT_APPLY" val="0"/>
  <p:tag name="KSO_WM_UNIT_DIAGRAM_SCHEMECOLOR_ID" val="2"/>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215"/>
  <p:tag name="KSO_WM_UNIT_TYPE" val="l_h_i"/>
  <p:tag name="KSO_WM_UNIT_INDEX" val="1_1_1"/>
  <p:tag name="KSO_WM_UNIT_ID" val="diagram20170215_3*l_h_i*1_1_1"/>
  <p:tag name="KSO_WM_UNIT_LAYERLEVEL" val="1_1_1"/>
  <p:tag name="KSO_WM_DIAGRAM_GROUP_CODE" val="l1-1"/>
  <p:tag name="KSO_WM_UNIT_FILL_FORE_SCHEMECOLOR_INDEX" val="6"/>
  <p:tag name="KSO_WM_UNIT_FILL_TYPE" val="1"/>
  <p:tag name="KSO_WM_UNIT_TEXT_FILL_FORE_SCHEMECOLOR_INDEX" val="2"/>
  <p:tag name="KSO_WM_UNIT_TEXT_FILL_TYPE" val="1"/>
  <p:tag name="KSO_WM_UNIT_USESOURCEFORMAT_APPLY" val="0"/>
  <p:tag name="KSO_WM_UNIT_DIAGRAM_SCHEMECOLOR_ID" val="2"/>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215"/>
  <p:tag name="KSO_WM_UNIT_TYPE" val="l_h_i"/>
  <p:tag name="KSO_WM_UNIT_INDEX" val="1_3_1"/>
  <p:tag name="KSO_WM_UNIT_ID" val="diagram20170215_3*l_h_i*1_3_1"/>
  <p:tag name="KSO_WM_UNIT_LAYERLEVEL" val="1_1_1"/>
  <p:tag name="KSO_WM_DIAGRAM_GROUP_CODE" val="l1-1"/>
  <p:tag name="KSO_WM_UNIT_FILL_FORE_SCHEMECOLOR_INDEX" val="7"/>
  <p:tag name="KSO_WM_UNIT_FILL_TYPE" val="1"/>
  <p:tag name="KSO_WM_UNIT_TEXT_FILL_FORE_SCHEMECOLOR_INDEX" val="2"/>
  <p:tag name="KSO_WM_UNIT_TEXT_FILL_TYPE" val="1"/>
  <p:tag name="KSO_WM_UNIT_USESOURCEFORMAT_APPLY" val="0"/>
  <p:tag name="KSO_WM_UNIT_DIAGRAM_SCHEMECOLOR_ID" val="2"/>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215"/>
  <p:tag name="KSO_WM_UNIT_TYPE" val="l_h_i"/>
  <p:tag name="KSO_WM_UNIT_INDEX" val="1_2_1"/>
  <p:tag name="KSO_WM_UNIT_ID" val="diagram20170215_3*l_h_i*1_2_1"/>
  <p:tag name="KSO_WM_UNIT_LAYERLEVEL" val="1_1_1"/>
  <p:tag name="KSO_WM_DIAGRAM_GROUP_CODE" val="l1-1"/>
  <p:tag name="KSO_WM_UNIT_FILL_FORE_SCHEMECOLOR_INDEX" val="8"/>
  <p:tag name="KSO_WM_UNIT_FILL_TYPE" val="1"/>
  <p:tag name="KSO_WM_UNIT_TEXT_FILL_FORE_SCHEMECOLOR_INDEX" val="2"/>
  <p:tag name="KSO_WM_UNIT_TEXT_FILL_TYPE" val="1"/>
  <p:tag name="KSO_WM_UNIT_USESOURCEFORMAT_APPLY" val="0"/>
  <p:tag name="KSO_WM_UNIT_DIAGRAM_SCHEMECOLOR_ID" val="2"/>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46"/>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 name="KSO_WM_TAG_VERSION" val="1.0"/>
  <p:tag name="KSO_WM_TEMPLATE_THUMBS_INDEX" val="1、9、12、16、19、22"/>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 name="KSO_WM_TAG_VERSION" val="1.0"/>
  <p:tag name="KSO_WM_SLIDE_ID" val="custom20186846_1"/>
  <p:tag name="KSO_WM_SLIDE_INDEX" val="1"/>
  <p:tag name="KSO_WM_SLIDE_ITEM_CNT" val="2"/>
  <p:tag name="KSO_WM_SLIDE_LAYOUT" val="a_b"/>
  <p:tag name="KSO_WM_SLIDE_LAYOUT_CNT" val="1_1"/>
  <p:tag name="KSO_WM_SLIDE_TYPE" val="title"/>
  <p:tag name="KSO_WM_TEMPLATE_THUMBS_INDEX" val="1、9、12、16、19、22、"/>
  <p:tag name="KSO_WM_BEAUTIFY_FLAG" val="#wm#"/>
  <p:tag name="KSO_WM_SLIDE_SUBTYPE" val="pureTxt"/>
  <p:tag name="KSO_WM_SLIDE_MODEL_TYPE" val="cover"/>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6846_1*i*0"/>
  <p:tag name="KSO_WM_TEMPLATE_CATEGORY" val="custom"/>
  <p:tag name="KSO_WM_TEMPLATE_INDEX" val="20186846"/>
  <p:tag name="KSO_WM_UNIT_INDEX" val="0"/>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 name="KSO_WM_UNIT_TYPE" val="a"/>
  <p:tag name="KSO_WM_UNIT_INDEX" val="1"/>
  <p:tag name="KSO_WM_UNIT_ID" val="custom20186846_1*a*1"/>
  <p:tag name="KSO_WM_UNIT_LAYERLEVEL" val="1"/>
  <p:tag name="KSO_WM_UNIT_VALUE" val="12"/>
  <p:tag name="KSO_WM_UNIT_ISCONTENTSTITLE" val="0"/>
  <p:tag name="KSO_WM_UNIT_HIGHLIGHT" val="0"/>
  <p:tag name="KSO_WM_UNIT_COMPATIBLE" val="0"/>
  <p:tag name="KSO_WM_UNIT_CLEAR" val="0"/>
  <p:tag name="KSO_WM_BEAUTIFY_FLAG" val="#wm#"/>
  <p:tag name="KSO_WM_TAG_VERSION" val="1.0"/>
  <p:tag name="KSO_WM_UNIT_PRESET_TEXT" val="蓝色简洁毕业答辩模板"/>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 name="KSO_WM_UNIT_TYPE" val="b"/>
  <p:tag name="KSO_WM_UNIT_INDEX" val="1"/>
  <p:tag name="KSO_WM_UNIT_ID" val="custom20186846_1*b*1"/>
  <p:tag name="KSO_WM_UNIT_LAYERLEVEL" val="1"/>
  <p:tag name="KSO_WM_UNIT_VALUE" val="28"/>
  <p:tag name="KSO_WM_UNIT_ISCONTENTSTITLE" val="0"/>
  <p:tag name="KSO_WM_UNIT_HIGHLIGHT" val="0"/>
  <p:tag name="KSO_WM_UNIT_COMPATIBLE" val="0"/>
  <p:tag name="KSO_WM_UNIT_CLEAR" val="0"/>
  <p:tag name="KSO_WM_BEAUTIFY_FLAG" val="#wm#"/>
  <p:tag name="KSO_WM_TAG_VERSION" val="1.0"/>
  <p:tag name="KSO_WM_UNIT_PRESET_TEXT" val="BLUE CONCISE GRADUATION REPLY TEMPLATE"/>
</p:tagLst>
</file>

<file path=ppt/tags/tag8.xml><?xml version="1.0" encoding="utf-8"?>
<p:tagLst xmlns:a="http://schemas.openxmlformats.org/drawingml/2006/main" xmlns:r="http://schemas.openxmlformats.org/officeDocument/2006/relationships" xmlns:p="http://schemas.openxmlformats.org/presentationml/2006/main">
  <p:tag name="KSO_WM_SLIDE_ID" val="custom20186846_11"/>
  <p:tag name="KSO_WM_SLIDE_INDEX" val="11"/>
  <p:tag name="KSO_WM_SLIDE_ITEM_CNT" val="4"/>
  <p:tag name="KSO_WM_SLIDE_LAYOUT" val="a_l"/>
  <p:tag name="KSO_WM_SLIDE_LAYOUT_CNT" val="1_1"/>
  <p:tag name="KSO_WM_SLIDE_TYPE" val="contents"/>
  <p:tag name="KSO_WM_BEAUTIFY_FLAG" val="#wm#"/>
  <p:tag name="KSO_WM_TEMPLATE_CATEGORY" val="custom"/>
  <p:tag name="KSO_WM_TEMPLATE_INDEX" val="20186846"/>
  <p:tag name="KSO_WM_DIAGRAM_GROUP_CODE" val="l1-1"/>
  <p:tag name="KSO_WM_TAG_VERSION" val="1.0"/>
  <p:tag name="KSO_WM_SLIDE_SUBTYPE" val="diag"/>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 name="KSO_WM_TAG_VERSION" val="1.0"/>
  <p:tag name="KSO_WM_BEAUTIFY_FLAG" val="#wm#"/>
  <p:tag name="KSO_WM_UNIT_TYPE" val="a"/>
  <p:tag name="KSO_WM_UNIT_INDEX" val="1"/>
  <p:tag name="KSO_WM_UNIT_ID" val="custom20186846_11*a*1"/>
  <p:tag name="KSO_WM_UNIT_CLEAR" val="1"/>
  <p:tag name="KSO_WM_UNIT_LAYERLEVEL" val="1"/>
  <p:tag name="KSO_WM_UNIT_ISCONTENTSTITLE" val="1"/>
  <p:tag name="KSO_WM_UNIT_VALUE" val="9"/>
  <p:tag name="KSO_WM_UNIT_HIGHLIGHT" val="0"/>
  <p:tag name="KSO_WM_UNIT_COMPATIBLE" val="0"/>
  <p:tag name="KSO_WM_UNIT_PRESET_TEXT" val="CONTENT"/>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 207">
      <a:dk1>
        <a:srgbClr val="000000"/>
      </a:dk1>
      <a:lt1>
        <a:srgbClr val="FFFFFF"/>
      </a:lt1>
      <a:dk2>
        <a:srgbClr val="1CADE4"/>
      </a:dk2>
      <a:lt2>
        <a:srgbClr val="DFE3E5"/>
      </a:lt2>
      <a:accent1>
        <a:srgbClr val="1CADE4"/>
      </a:accent1>
      <a:accent2>
        <a:srgbClr val="2683C6"/>
      </a:accent2>
      <a:accent3>
        <a:srgbClr val="27CED7"/>
      </a:accent3>
      <a:accent4>
        <a:srgbClr val="42BA97"/>
      </a:accent4>
      <a:accent5>
        <a:srgbClr val="3E8853"/>
      </a:accent5>
      <a:accent6>
        <a:srgbClr val="FFFFFF"/>
      </a:accent6>
      <a:hlink>
        <a:srgbClr val="6EAC1C"/>
      </a:hlink>
      <a:folHlink>
        <a:srgbClr val="B26B0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1362</Words>
  <Application>Microsoft Office PowerPoint</Application>
  <PresentationFormat>自定义</PresentationFormat>
  <Paragraphs>104</Paragraphs>
  <Slides>13</Slides>
  <Notes>12</Notes>
  <HiddenSlides>0</HiddenSlides>
  <MMClips>0</MMClips>
  <ScaleCrop>false</ScaleCrop>
  <HeadingPairs>
    <vt:vector size="6" baseType="variant">
      <vt:variant>
        <vt:lpstr>主题</vt:lpstr>
      </vt:variant>
      <vt:variant>
        <vt:i4>3</vt:i4>
      </vt:variant>
      <vt:variant>
        <vt:lpstr>嵌入 OLE 服务器</vt:lpstr>
      </vt:variant>
      <vt:variant>
        <vt:i4>1</vt:i4>
      </vt:variant>
      <vt:variant>
        <vt:lpstr>幻灯片标题</vt:lpstr>
      </vt:variant>
      <vt:variant>
        <vt:i4>13</vt:i4>
      </vt:variant>
    </vt:vector>
  </HeadingPairs>
  <TitlesOfParts>
    <vt:vector size="17" baseType="lpstr">
      <vt:lpstr>Office 主题</vt:lpstr>
      <vt:lpstr>自定义设计方案</vt:lpstr>
      <vt:lpstr>1_Office 主题</vt:lpstr>
      <vt:lpstr>Equation</vt:lpstr>
      <vt:lpstr>局部有源忆阻器在混沌电路中的应用</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局部有源忆阻器在混沌电路中的应用</dc:title>
  <dc:creator/>
  <cp:lastModifiedBy>Administrator</cp:lastModifiedBy>
  <cp:revision>71</cp:revision>
  <dcterms:created xsi:type="dcterms:W3CDTF">2019-02-23T13:36:00Z</dcterms:created>
  <dcterms:modified xsi:type="dcterms:W3CDTF">2019-03-05T04:12:36Z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2052-11.1.0.8214</vt:lpwstr>
  </property>
</Properties>
</file>