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4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146847058" r:id="rId12"/>
    <p:sldId id="2146847059" r:id="rId13"/>
    <p:sldId id="2146847060" r:id="rId14"/>
    <p:sldId id="2146847061" r:id="rId15"/>
    <p:sldId id="2146847062" r:id="rId16"/>
    <p:sldId id="2146847063" r:id="rId17"/>
    <p:sldId id="2146847064" r:id="rId18"/>
    <p:sldId id="2146847065" r:id="rId19"/>
    <p:sldId id="2146847066" r:id="rId20"/>
    <p:sldId id="2146847067" r:id="rId21"/>
    <p:sldId id="2146847068" r:id="rId22"/>
    <p:sldId id="2146847069" r:id="rId23"/>
    <p:sldId id="2146847070" r:id="rId24"/>
    <p:sldId id="2146847071" r:id="rId25"/>
    <p:sldId id="2146847072" r:id="rId26"/>
    <p:sldId id="2146847073" r:id="rId27"/>
    <p:sldId id="2146847074" r:id="rId28"/>
    <p:sldId id="2146847075" r:id="rId29"/>
    <p:sldId id="2146847076" r:id="rId30"/>
    <p:sldId id="2146847077" r:id="rId31"/>
    <p:sldId id="2146847078" r:id="rId32"/>
    <p:sldId id="2146847079" r:id="rId33"/>
    <p:sldId id="2146847080" r:id="rId34"/>
    <p:sldId id="2146847081" r:id="rId35"/>
    <p:sldId id="2146847082" r:id="rId36"/>
    <p:sldId id="267" r:id="rId37"/>
    <p:sldId id="2146847083" r:id="rId38"/>
    <p:sldId id="2146847084" r:id="rId39"/>
    <p:sldId id="2146847085" r:id="rId40"/>
    <p:sldId id="2146847086" r:id="rId41"/>
    <p:sldId id="2146847055" r:id="rId42"/>
    <p:sldId id="268" r:id="rId43"/>
    <p:sldId id="269" r:id="rId44"/>
    <p:sldId id="25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Ujjwal Bhardwaj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: University of Allahabad (MCA)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D2AB21-1D61-7D19-BA66-BA615C245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93214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235437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E78F9C-B418-6729-9F9B-E651248B3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82102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27943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0BB80F-49BE-55F5-42AD-EEDA88C89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82102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97151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B685B7-41A4-99CD-E2D5-16E550E77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71783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81330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254A-6136-E5F6-6056-977DD7B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 (EDA)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F212084C-5ECD-2892-81A0-D5B6C501F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156484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C5E8C0-8227-DF90-A4A3-63E936733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004327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99604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4B1BB5-6E3B-9DB0-9422-4B4CB2B98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93214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290545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7F8CC1-3F79-7EA9-5B9D-9D678A72F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87658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361678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522003-23FE-0F85-42C9-5CF0DF18E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82102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22905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2DAE-50A6-0439-AAD9-017B2F14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Converting categorical data to numerical encoding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E47783-877F-1855-B473-F51E8AC56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166890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944880"/>
            <a:ext cx="10515600" cy="93915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</a:t>
            </a:r>
            <a:r>
              <a:rPr lang="en-US" sz="2000" i="1" dirty="0">
                <a:latin typeface="Arial"/>
                <a:ea typeface="+mn-lt"/>
                <a:cs typeface="+mn-lt"/>
              </a:rPr>
              <a:t>Technology Used</a:t>
            </a:r>
            <a:r>
              <a:rPr lang="en-US" sz="2000" dirty="0">
                <a:latin typeface="Arial"/>
                <a:ea typeface="+mn-lt"/>
                <a:cs typeface="+mn-lt"/>
              </a:rPr>
              <a:t>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441031-E75F-5E60-699A-D1297F260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98771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420085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CF1A-6720-4D49-0951-B4E9054F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Feature selection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D87134-61B9-0B89-90E7-5C548E47D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4081924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C481-2B30-7D29-D60F-D199B473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Model building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329BB2-5581-ED4C-CDA2-33571368E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388602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AF0B9A-7966-46D3-67A5-75D86DAA2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020202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301145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7D34-357B-19F2-C280-A72FEF1C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Model evaluation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81C627-5B30-AF7F-01F6-14652A42F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2588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5F82-55A8-C2EA-4464-138CA1D9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comparison based on  (r</a:t>
            </a:r>
            <a:r>
              <a:rPr lang="en-US" baseline="30000" dirty="0"/>
              <a:t>2</a:t>
            </a:r>
            <a:r>
              <a:rPr lang="en-US" dirty="0"/>
              <a:t>) score</a:t>
            </a:r>
            <a:r>
              <a:rPr lang="en-US" baseline="30000" dirty="0"/>
              <a:t>            </a:t>
            </a:r>
            <a:endParaRPr lang="en-US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B8187398-6C11-1978-8AB8-3E58DF83F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2657552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85981E-BB84-24A3-4F83-051DF3E5B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833120"/>
            <a:ext cx="10850437" cy="5142230"/>
          </a:xfrm>
        </p:spPr>
      </p:pic>
    </p:spTree>
    <p:extLst>
      <p:ext uri="{BB962C8B-B14F-4D97-AF65-F5344CB8AC3E}">
        <p14:creationId xmlns:p14="http://schemas.microsoft.com/office/powerpoint/2010/main" val="270577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8006-53B0-DC52-DF7F-44513F15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based on </a:t>
            </a:r>
            <a:r>
              <a:rPr lang="en-US" dirty="0" err="1"/>
              <a:t>mse</a:t>
            </a:r>
            <a:endParaRPr lang="en-US" dirty="0"/>
          </a:p>
        </p:txBody>
      </p:sp>
      <p:pic>
        <p:nvPicPr>
          <p:cNvPr id="5" name="Content Placeholder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6253AFE6-3716-3450-1193-7386FF86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398884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F344-D23F-AC01-905A-0F67EAFC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deployement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085AE-F363-D5C5-B2F1-3029EC07B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1217091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DDCF71-B948-FBF6-10C0-C83B9E5E9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843280"/>
            <a:ext cx="10850437" cy="5132070"/>
          </a:xfrm>
        </p:spPr>
      </p:pic>
    </p:spTree>
    <p:extLst>
      <p:ext uri="{BB962C8B-B14F-4D97-AF65-F5344CB8AC3E}">
        <p14:creationId xmlns:p14="http://schemas.microsoft.com/office/powerpoint/2010/main" val="310020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413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0938C-0A8A-FB52-1EF6-DB5A79A34882}"/>
              </a:ext>
            </a:extLst>
          </p:cNvPr>
          <p:cNvSpPr txBox="1"/>
          <p:nvPr/>
        </p:nvSpPr>
        <p:spPr>
          <a:xfrm>
            <a:off x="581192" y="2492827"/>
            <a:ext cx="11164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 employee salaries based on features such as:</a:t>
            </a:r>
          </a:p>
          <a:p>
            <a:r>
              <a:rPr lang="en-US" sz="2000" b="1" dirty="0"/>
              <a:t>Education level , Experience, age , industry , job role, location</a:t>
            </a:r>
          </a:p>
          <a:p>
            <a:endParaRPr lang="en-US" sz="2000" b="1" dirty="0"/>
          </a:p>
          <a:p>
            <a:r>
              <a:rPr lang="en-US" sz="2000" b="1" dirty="0"/>
              <a:t>Goal</a:t>
            </a:r>
            <a:r>
              <a:rPr lang="en-US" sz="2000" dirty="0"/>
              <a:t>: Help HR teams make data-driven decisions in recruitment and compensation planning.</a:t>
            </a:r>
          </a:p>
          <a:p>
            <a:endParaRPr lang="en-US" sz="2000" b="1" dirty="0"/>
          </a:p>
          <a:p>
            <a:r>
              <a:rPr lang="en-US" sz="2000" b="1" dirty="0"/>
              <a:t>Why?</a:t>
            </a:r>
            <a:r>
              <a:rPr lang="en-US" sz="2000" dirty="0"/>
              <a:t> Manual salary decisions can be biased or inconsistent. ML can offer consistency and insights</a:t>
            </a: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273698-6210-5B33-06C9-C18AF4872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843280"/>
            <a:ext cx="10850437" cy="5132070"/>
          </a:xfrm>
        </p:spPr>
      </p:pic>
    </p:spTree>
    <p:extLst>
      <p:ext uri="{BB962C8B-B14F-4D97-AF65-F5344CB8AC3E}">
        <p14:creationId xmlns:p14="http://schemas.microsoft.com/office/powerpoint/2010/main" val="296605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E00A-9E91-4108-313C-E6C0D10F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 input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29183B-E9A4-F685-E2F6-31850C248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357509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6FAAA8-DD62-FB7D-B3D9-ADD5015D9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822960"/>
            <a:ext cx="10850437" cy="5152390"/>
          </a:xfrm>
        </p:spPr>
      </p:pic>
    </p:spTree>
    <p:extLst>
      <p:ext uri="{BB962C8B-B14F-4D97-AF65-F5344CB8AC3E}">
        <p14:creationId xmlns:p14="http://schemas.microsoft.com/office/powerpoint/2010/main" val="941054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 descr="A screenshot of a graph&#10;&#10;AI-generated content may be incorrect.">
            <a:extLst>
              <a:ext uri="{FF2B5EF4-FFF2-40B4-BE49-F238E27FC236}">
                <a16:creationId xmlns:a16="http://schemas.microsoft.com/office/drawing/2014/main" id="{0DF6DEC6-280C-5C9E-2CE5-E9A72FB92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EB39-834D-071D-A709-4CF66586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 score of gradient boosting best among all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F8B8A9-5D58-0FB6-7AE4-B1B62798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3845856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3EE9-73A2-F668-D237-56C0AE83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80E43B89-21A0-310C-4523-3CF111F5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3205134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9A20-27D4-D6CF-7A05-E83D20B7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2F142F-17E5-4723-C784-349C7AB5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3572463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6C3-89F3-BB30-88EE-5035012A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CC76-57AB-9842-206B-1CF019F5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https://github.com/Maxx-06/Employee-Salary-Prediction</a:t>
            </a:r>
          </a:p>
        </p:txBody>
      </p:sp>
    </p:spTree>
    <p:extLst>
      <p:ext uri="{BB962C8B-B14F-4D97-AF65-F5344CB8AC3E}">
        <p14:creationId xmlns:p14="http://schemas.microsoft.com/office/powerpoint/2010/main" val="3954405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8401"/>
            <a:ext cx="11029615" cy="500887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🔚 Conclusion :</a:t>
            </a:r>
          </a:p>
          <a:p>
            <a:pPr marL="324000" lvl="1" indent="0">
              <a:buNone/>
            </a:pPr>
            <a:r>
              <a:rPr lang="en-US" sz="2100" dirty="0"/>
              <a:t>We built a machine learning model to predict employee salaries based on key features like experience and education.</a:t>
            </a:r>
            <a:br>
              <a:rPr lang="en-US" sz="2100" dirty="0"/>
            </a:br>
            <a:r>
              <a:rPr lang="en-US" sz="2100" dirty="0"/>
              <a:t>The </a:t>
            </a:r>
            <a:r>
              <a:rPr lang="en-US" sz="2100" b="1" dirty="0"/>
              <a:t>Gradient Boost </a:t>
            </a:r>
            <a:r>
              <a:rPr lang="en-US" sz="2100" dirty="0"/>
              <a:t>gave the best results with an R² score of ~0.48.</a:t>
            </a:r>
          </a:p>
          <a:p>
            <a:r>
              <a:rPr lang="en-US" sz="2400" b="1" dirty="0"/>
              <a:t>Challenges:</a:t>
            </a:r>
            <a:endParaRPr lang="en-US" sz="2400" dirty="0"/>
          </a:p>
          <a:p>
            <a:pPr lvl="1"/>
            <a:r>
              <a:rPr lang="en-US" sz="2100" dirty="0"/>
              <a:t>Handling missing data</a:t>
            </a:r>
          </a:p>
          <a:p>
            <a:pPr lvl="1"/>
            <a:r>
              <a:rPr lang="en-US" sz="2100" dirty="0"/>
              <a:t>Encoding categorical variables</a:t>
            </a:r>
          </a:p>
          <a:p>
            <a:pPr lvl="1"/>
            <a:r>
              <a:rPr lang="en-US" sz="2100" dirty="0"/>
              <a:t>Avoiding overfitting</a:t>
            </a:r>
          </a:p>
          <a:p>
            <a:r>
              <a:rPr lang="en-US" sz="2400" b="1" dirty="0"/>
              <a:t>Improvements:</a:t>
            </a:r>
            <a:endParaRPr lang="en-US" sz="2400" dirty="0"/>
          </a:p>
          <a:p>
            <a:pPr lvl="1"/>
            <a:r>
              <a:rPr lang="en-US" sz="2100" dirty="0"/>
              <a:t>Add more features</a:t>
            </a:r>
          </a:p>
          <a:p>
            <a:pPr lvl="1"/>
            <a:r>
              <a:rPr lang="en-US" sz="2100" dirty="0"/>
              <a:t>Try advanced models</a:t>
            </a:r>
          </a:p>
          <a:p>
            <a:pPr lvl="1"/>
            <a:r>
              <a:rPr lang="en-US" sz="2100" dirty="0"/>
              <a:t>Deploy to cloud for real-time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680721"/>
            <a:ext cx="11029616" cy="48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🔮 Future Scope</a:t>
            </a:r>
          </a:p>
          <a:p>
            <a:pPr lvl="1"/>
            <a:r>
              <a:rPr lang="en-US" sz="2500" dirty="0"/>
              <a:t>Add more features like certifications, company size, and performance rating</a:t>
            </a:r>
          </a:p>
          <a:p>
            <a:pPr lvl="1"/>
            <a:r>
              <a:rPr lang="en-US" sz="2500" dirty="0"/>
              <a:t>Try advanced models like </a:t>
            </a:r>
            <a:r>
              <a:rPr lang="en-US" sz="2500" dirty="0" err="1"/>
              <a:t>XGBoost</a:t>
            </a:r>
            <a:r>
              <a:rPr lang="en-US" sz="2500" dirty="0"/>
              <a:t> or neural networks</a:t>
            </a:r>
          </a:p>
          <a:p>
            <a:pPr lvl="1"/>
            <a:r>
              <a:rPr lang="en-US" sz="2500" dirty="0"/>
              <a:t>Deploy the model using cloud platforms (e.g., Heroku, AWS)</a:t>
            </a:r>
          </a:p>
          <a:p>
            <a:pPr lvl="1"/>
            <a:r>
              <a:rPr lang="en-US" sz="2500" dirty="0"/>
              <a:t>Integrate with HR systems for real-time predictions</a:t>
            </a:r>
          </a:p>
          <a:p>
            <a:pPr lvl="1"/>
            <a:r>
              <a:rPr lang="en-US" sz="2500" dirty="0"/>
              <a:t>Improve UI for better user experience using </a:t>
            </a:r>
            <a:r>
              <a:rPr lang="en-US" sz="2500" dirty="0" err="1"/>
              <a:t>Streamlit</a:t>
            </a:r>
            <a:r>
              <a:rPr lang="en-US" sz="2500" dirty="0"/>
              <a:t> or Flask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Languages</a:t>
            </a:r>
            <a:r>
              <a:rPr lang="en-US" sz="2800" dirty="0"/>
              <a:t>: Python</a:t>
            </a:r>
          </a:p>
          <a:p>
            <a:pPr marL="305435" indent="-305435"/>
            <a:r>
              <a:rPr lang="en-US" sz="2800" b="1" dirty="0"/>
              <a:t>Libraries </a:t>
            </a:r>
            <a:r>
              <a:rPr lang="en-US" sz="2800" dirty="0"/>
              <a:t>:</a:t>
            </a:r>
          </a:p>
          <a:p>
            <a:pPr marL="629435" lvl="1" indent="-305435"/>
            <a:r>
              <a:rPr lang="en-US" sz="2500" dirty="0"/>
              <a:t>Pandas , </a:t>
            </a:r>
            <a:r>
              <a:rPr lang="en-US" sz="2500" dirty="0" err="1"/>
              <a:t>numpy</a:t>
            </a:r>
            <a:r>
              <a:rPr lang="en-US" sz="2500" dirty="0"/>
              <a:t> (data handling)</a:t>
            </a:r>
          </a:p>
          <a:p>
            <a:pPr marL="629435" lvl="1" indent="-305435"/>
            <a:r>
              <a:rPr lang="en-US" sz="2500" dirty="0"/>
              <a:t>Matplotlib, seaborn (data visualization)</a:t>
            </a:r>
          </a:p>
          <a:p>
            <a:pPr marL="629435" lvl="1" indent="-305435"/>
            <a:r>
              <a:rPr lang="en-US" sz="2500" dirty="0"/>
              <a:t>Scikit-learn (model building) </a:t>
            </a:r>
            <a:endParaRPr lang="en-IN" sz="25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US" sz="2800" b="1" dirty="0"/>
              <a:t>Tools</a:t>
            </a:r>
            <a:r>
              <a:rPr lang="en-US" sz="2800" dirty="0"/>
              <a:t> : </a:t>
            </a:r>
            <a:r>
              <a:rPr lang="en-US" sz="2800" dirty="0" err="1"/>
              <a:t>Jupyter</a:t>
            </a:r>
            <a:r>
              <a:rPr lang="en-US" sz="2800" dirty="0"/>
              <a:t> Notebook / Google </a:t>
            </a:r>
            <a:r>
              <a:rPr lang="en-US" sz="2800" dirty="0" err="1"/>
              <a:t>Colab</a:t>
            </a:r>
            <a:endParaRPr lang="en-US" sz="2800" dirty="0"/>
          </a:p>
          <a:p>
            <a:pPr marL="305435" indent="-305435"/>
            <a:r>
              <a:rPr lang="en-US" sz="2800" b="1" dirty="0"/>
              <a:t>ML Algorithms Tried</a:t>
            </a:r>
            <a:r>
              <a:rPr lang="en-US" sz="2800" dirty="0"/>
              <a:t>: Linear Regression, Decision Tree, Random Forest</a:t>
            </a:r>
          </a:p>
          <a:p>
            <a:pPr marL="305435" indent="-305435"/>
            <a:r>
              <a:rPr lang="en-US" sz="2800" b="1" dirty="0"/>
              <a:t>Data Source</a:t>
            </a:r>
            <a:r>
              <a:rPr lang="en-US" sz="2800" dirty="0"/>
              <a:t>: CSV dataset with employee records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📚 </a:t>
            </a:r>
            <a:r>
              <a:rPr lang="en-US" sz="2800" b="1" dirty="0"/>
              <a:t>References</a:t>
            </a:r>
            <a:r>
              <a:rPr lang="en-US" sz="2400" b="1" dirty="0"/>
              <a:t> :</a:t>
            </a:r>
          </a:p>
          <a:p>
            <a:r>
              <a:rPr lang="en-US" sz="2400" b="1" u="sng" dirty="0"/>
              <a:t>Python Libraries:</a:t>
            </a:r>
          </a:p>
          <a:p>
            <a:pPr lvl="1"/>
            <a:r>
              <a:rPr lang="en-US" sz="2400" dirty="0"/>
              <a:t>Scikit-learn Documentation</a:t>
            </a:r>
          </a:p>
          <a:p>
            <a:pPr lvl="1"/>
            <a:r>
              <a:rPr lang="en-US" sz="2400" dirty="0"/>
              <a:t>Pandas Documentation</a:t>
            </a:r>
          </a:p>
          <a:p>
            <a:pPr lvl="1"/>
            <a:r>
              <a:rPr lang="en-US" sz="2400" dirty="0"/>
              <a:t>NumPy Documentation</a:t>
            </a:r>
          </a:p>
          <a:p>
            <a:pPr lvl="1"/>
            <a:r>
              <a:rPr lang="en-US" sz="2400" dirty="0"/>
              <a:t>Matplotlib</a:t>
            </a:r>
          </a:p>
          <a:p>
            <a:pPr lvl="1"/>
            <a:r>
              <a:rPr lang="en-US" sz="2400" dirty="0"/>
              <a:t>Seaborn</a:t>
            </a:r>
          </a:p>
          <a:p>
            <a:pPr lvl="1"/>
            <a:r>
              <a:rPr lang="en-US" sz="2400" dirty="0" err="1"/>
              <a:t>Streamlit</a:t>
            </a:r>
            <a:r>
              <a:rPr lang="en-US" sz="2400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E06048-FD5F-1EB0-405C-4B2C83AF9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430391"/>
            <a:ext cx="10739951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adult.csv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employee details.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values, encoding categorical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heatmap, outlier detection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Data Encoding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irrelevant columns, selected best predictors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Tried multiple algorithms (e.g., Linear Regression, Random Forest)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metrics like MAE, RMSE, and R²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simple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to input new data and predict 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A8C3-FDC3-1771-262D-9F131B15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Data collection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FCA23B-1DDF-450B-3A72-F6CFF425A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133165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5B30-C046-6A16-7258-18485060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 preprocessing</a:t>
            </a:r>
            <a:endParaRPr lang="en-US" dirty="0"/>
          </a:p>
        </p:txBody>
      </p:sp>
      <p:pic>
        <p:nvPicPr>
          <p:cNvPr id="13" name="Content Placeholder 12" descr="A screenshot of a computer">
            <a:extLst>
              <a:ext uri="{FF2B5EF4-FFF2-40B4-BE49-F238E27FC236}">
                <a16:creationId xmlns:a16="http://schemas.microsoft.com/office/drawing/2014/main" id="{D8CE9352-F4B9-7FF4-A1C3-947FA2209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81" y="1301750"/>
            <a:ext cx="10850437" cy="4673600"/>
          </a:xfrm>
        </p:spPr>
      </p:pic>
    </p:spTree>
    <p:extLst>
      <p:ext uri="{BB962C8B-B14F-4D97-AF65-F5344CB8AC3E}">
        <p14:creationId xmlns:p14="http://schemas.microsoft.com/office/powerpoint/2010/main" val="32901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0565C9-7DDF-CBC1-DD8E-8D1823EB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87658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99482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8C9DF1-F758-0173-26CE-8FC8DEEC3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976546"/>
            <a:ext cx="11029950" cy="4750921"/>
          </a:xfrm>
        </p:spPr>
      </p:pic>
    </p:spTree>
    <p:extLst>
      <p:ext uri="{BB962C8B-B14F-4D97-AF65-F5344CB8AC3E}">
        <p14:creationId xmlns:p14="http://schemas.microsoft.com/office/powerpoint/2010/main" val="171816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450</Words>
  <Application>Microsoft Office PowerPoint</Application>
  <PresentationFormat>Widescreen</PresentationFormat>
  <Paragraphs>89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1. Data collection</vt:lpstr>
      <vt:lpstr>2.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Exploratory data analysis (EDA)</vt:lpstr>
      <vt:lpstr>PowerPoint Presentation</vt:lpstr>
      <vt:lpstr>PowerPoint Presentation</vt:lpstr>
      <vt:lpstr>PowerPoint Presentation</vt:lpstr>
      <vt:lpstr>PowerPoint Presentation</vt:lpstr>
      <vt:lpstr>4. Converting categorical data to numerical encoding</vt:lpstr>
      <vt:lpstr>PowerPoint Presentation</vt:lpstr>
      <vt:lpstr>5. Feature selection</vt:lpstr>
      <vt:lpstr>6. Model building</vt:lpstr>
      <vt:lpstr>PowerPoint Presentation</vt:lpstr>
      <vt:lpstr>7. Model evaluation</vt:lpstr>
      <vt:lpstr>Model comparison based on  (r2) score            </vt:lpstr>
      <vt:lpstr>PowerPoint Presentation</vt:lpstr>
      <vt:lpstr>Model comparison based on mse</vt:lpstr>
      <vt:lpstr>8. deployement</vt:lpstr>
      <vt:lpstr>PowerPoint Presentation</vt:lpstr>
      <vt:lpstr>PowerPoint Presentation</vt:lpstr>
      <vt:lpstr>Some sample input </vt:lpstr>
      <vt:lpstr>PowerPoint Presentation</vt:lpstr>
      <vt:lpstr>Result</vt:lpstr>
      <vt:lpstr>R2 score of gradient boosting best among all</vt:lpstr>
      <vt:lpstr>PowerPoint Presentation</vt:lpstr>
      <vt:lpstr>PowerPoint Presentation</vt:lpstr>
      <vt:lpstr>Github link</vt:lpstr>
      <vt:lpstr>PowerPoint Presentation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Ujjwal Bhardwaj</cp:lastModifiedBy>
  <cp:revision>97</cp:revision>
  <dcterms:created xsi:type="dcterms:W3CDTF">2021-05-26T16:50:10Z</dcterms:created>
  <dcterms:modified xsi:type="dcterms:W3CDTF">2025-07-21T18:02:50Z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