
<file path=[Content_Types].xml><?xml version="1.0" encoding="utf-8"?>
<Types xmlns="http://schemas.openxmlformats.org/package/2006/content-types">
  <Default ContentType="image/jpeg" Extension="jpg"/>
  <Default ContentType="application/vnd.openxmlformats-officedocument.vmlDrawing" Extension="vml"/>
  <Default ContentType="application/x-fontdata" Extension="fntdata"/>
  <Default ContentType="application/xml" Extension="xml"/>
  <Default ContentType="image/png" Extension="png"/>
  <Default ContentType="application/vnd.openxmlformats-officedocument.wordprocessingml.document" Extension="docx"/>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wordprocessingml.document" PartName="/ppt/embeddings/Microsoft_Office_Word_Document2.docx"/>
  <Override ContentType="application/vnd.openxmlformats-officedocument.wordprocessingml.document" PartName="/ppt/embeddings/Microsoft_Office_Word_Document1.docx"/>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Lst>
  <p:sldSz cy="6858000" cx="9144000"/>
  <p:notesSz cx="6858000" cy="9144000"/>
  <p:embeddedFontLst>
    <p:embeddedFont>
      <p:font typeface="Arimo"/>
      <p:regular r:id="rId68"/>
      <p:bold r:id="rId69"/>
      <p:italic r:id="rId70"/>
      <p:boldItalic r:id="rId7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72" roundtripDataSignature="AMtx7mjTI75YxRcgLPYS5nCQuOZdv1Ck5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14D08A5-9BEA-4F85-95E8-450CE6B2E937}">
  <a:tblStyle styleId="{014D08A5-9BEA-4F85-95E8-450CE6B2E937}" styleName="Table_0">
    <a:wholeTbl>
      <a:tcTxStyle b="off" i="off">
        <a:font>
          <a:latin typeface="Rockwell"/>
          <a:ea typeface="Rockwell"/>
          <a:cs typeface="Rockwel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AE7EA"/>
          </a:solidFill>
        </a:fill>
      </a:tcStyle>
    </a:wholeTbl>
    <a:band1H>
      <a:tcTxStyle/>
      <a:tcStyle>
        <a:fill>
          <a:solidFill>
            <a:srgbClr val="D2CCD2"/>
          </a:solidFill>
        </a:fill>
      </a:tcStyle>
    </a:band1H>
    <a:band2H>
      <a:tcTxStyle/>
    </a:band2H>
    <a:band1V>
      <a:tcTxStyle/>
      <a:tcStyle>
        <a:fill>
          <a:solidFill>
            <a:srgbClr val="D2CCD2"/>
          </a:solidFill>
        </a:fill>
      </a:tcStyle>
    </a:band1V>
    <a:band2V>
      <a:tcTxStyle/>
    </a:band2V>
    <a:lastCol>
      <a:tcTxStyle b="on" i="off">
        <a:font>
          <a:latin typeface="Rockwell"/>
          <a:ea typeface="Rockwell"/>
          <a:cs typeface="Rockwell"/>
        </a:font>
        <a:schemeClr val="lt1"/>
      </a:tcTxStyle>
      <a:tcStyle>
        <a:fill>
          <a:solidFill>
            <a:schemeClr val="accent1"/>
          </a:solidFill>
        </a:fill>
      </a:tcStyle>
    </a:lastCol>
    <a:firstCol>
      <a:tcTxStyle b="on" i="off">
        <a:font>
          <a:latin typeface="Rockwell"/>
          <a:ea typeface="Rockwell"/>
          <a:cs typeface="Rockwell"/>
        </a:font>
        <a:schemeClr val="lt1"/>
      </a:tcTxStyle>
      <a:tcStyle>
        <a:fill>
          <a:solidFill>
            <a:schemeClr val="accent1"/>
          </a:solidFill>
        </a:fill>
      </a:tcStyle>
    </a:firstCol>
    <a:lastRow>
      <a:tcTxStyle b="on" i="off">
        <a:font>
          <a:latin typeface="Rockwell"/>
          <a:ea typeface="Rockwell"/>
          <a:cs typeface="Rockwel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Rockwell"/>
          <a:ea typeface="Rockwell"/>
          <a:cs typeface="Rockwel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2" Type="http://customschemas.google.com/relationships/presentationmetadata" Target="metadata"/><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font" Target="fonts/Arimo-boldItalic.fntdata"/><Relationship Id="rId70" Type="http://schemas.openxmlformats.org/officeDocument/2006/relationships/font" Target="fonts/Arimo-italic.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font" Target="fonts/Arimo-regular.fntdata"/><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Arimo-bold.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ctr" bIns="46800" lIns="90000" spcFirstLastPara="1" rIns="90000" wrap="square" tIns="468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4" name="Google Shape;4;n"/>
          <p:cNvSpPr txBox="1"/>
          <p:nvPr>
            <p:ph idx="10" type="dt"/>
          </p:nvPr>
        </p:nvSpPr>
        <p:spPr>
          <a:xfrm>
            <a:off x="3886200" y="0"/>
            <a:ext cx="2971800" cy="457200"/>
          </a:xfrm>
          <a:prstGeom prst="rect">
            <a:avLst/>
          </a:prstGeom>
          <a:noFill/>
          <a:ln>
            <a:noFill/>
          </a:ln>
        </p:spPr>
        <p:txBody>
          <a:bodyPr anchorCtr="0" anchor="ctr" bIns="46800" lIns="90000" spcFirstLastPara="1" rIns="90000" wrap="square" tIns="468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lvl1pPr indent="-228600" lvl="0" marL="4572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indent="-228600" lvl="1" marL="9144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6800"/>
            <a:ext cx="2971800" cy="457200"/>
          </a:xfrm>
          <a:prstGeom prst="rect">
            <a:avLst/>
          </a:prstGeom>
          <a:noFill/>
          <a:ln>
            <a:noFill/>
          </a:ln>
        </p:spPr>
        <p:txBody>
          <a:bodyPr anchorCtr="0" anchor="b" bIns="46800" lIns="90000" spcFirstLastPara="1" rIns="90000" wrap="square" tIns="468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8" name="Google Shape;8;n"/>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208" name="Google Shape;208;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9" name="Google Shape;209;p1: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chemeClr val="dk1"/>
              </a:buClr>
              <a:buSzPts val="1200"/>
              <a:buFont typeface="Times New Roman"/>
              <a:buNone/>
            </a:pPr>
            <a:r>
              <a:rPr lang="en-US">
                <a:latin typeface="Times New Roman"/>
                <a:ea typeface="Times New Roman"/>
                <a:cs typeface="Times New Roman"/>
                <a:sym typeface="Times New Roman"/>
              </a:rPr>
              <a:t>Ví dụ về Javis’s trong film Iron Man để giới thiệu hiệu suất và cải tiến từ sắt thô đến hợp chất composite</a:t>
            </a:r>
            <a:endParaRPr/>
          </a:p>
          <a:p>
            <a:pPr indent="0" lvl="0" marL="0" marR="0" rtl="0" algn="l">
              <a:lnSpc>
                <a:spcPct val="100000"/>
              </a:lnSpc>
              <a:spcBef>
                <a:spcPts val="360"/>
              </a:spcBef>
              <a:spcAft>
                <a:spcPts val="0"/>
              </a:spcAft>
              <a:buClr>
                <a:schemeClr val="dk1"/>
              </a:buClr>
              <a:buSzPts val="1200"/>
              <a:buFont typeface="Times New Roman"/>
              <a:buNone/>
            </a:pPr>
            <a:r>
              <a:rPr lang="en-US">
                <a:latin typeface="Times New Roman"/>
                <a:ea typeface="Times New Roman"/>
                <a:cs typeface="Times New Roman"/>
                <a:sym typeface="Times New Roman"/>
              </a:rPr>
              <a:t>Lecture slides prepared for “Computer Organization and Architecture”, 9/e, by William Stallings, Chapter 2 “Computer Evolution and Performance”.</a:t>
            </a:r>
            <a:endParaRPr>
              <a:latin typeface="Times New Roman"/>
              <a:ea typeface="Times New Roman"/>
              <a:cs typeface="Times New Roman"/>
              <a:sym typeface="Times New Roman"/>
            </a:endParaRPr>
          </a:p>
          <a:p>
            <a:pPr indent="0" lvl="0" marL="0" marR="0" rtl="0" algn="l">
              <a:lnSpc>
                <a:spcPct val="100000"/>
              </a:lnSpc>
              <a:spcBef>
                <a:spcPts val="360"/>
              </a:spcBef>
              <a:spcAft>
                <a:spcPts val="0"/>
              </a:spcAft>
              <a:buClr>
                <a:schemeClr val="dk1"/>
              </a:buClr>
              <a:buSzPts val="1200"/>
              <a:buFont typeface="Times New Roman"/>
              <a:buNone/>
            </a:pPr>
            <a:r>
              <a:t/>
            </a:r>
            <a:endParaRPr>
              <a:latin typeface="Times New Roman"/>
              <a:ea typeface="Times New Roman"/>
              <a:cs typeface="Times New Roman"/>
              <a:sym typeface="Times New Roman"/>
            </a:endParaRPr>
          </a:p>
          <a:p>
            <a:pPr indent="0" lvl="0" marL="0" marR="0" rtl="0" algn="l">
              <a:lnSpc>
                <a:spcPct val="100000"/>
              </a:lnSpc>
              <a:spcBef>
                <a:spcPts val="360"/>
              </a:spcBef>
              <a:spcAft>
                <a:spcPts val="0"/>
              </a:spcAft>
              <a:buClr>
                <a:schemeClr val="dk1"/>
              </a:buClr>
              <a:buSzPts val="1200"/>
              <a:buFont typeface="Times New Roman"/>
              <a:buNone/>
            </a:pPr>
            <a:r>
              <a:rPr lang="en-US">
                <a:latin typeface="Times New Roman"/>
                <a:ea typeface="Times New Roman"/>
                <a:cs typeface="Times New Roman"/>
                <a:sym typeface="Times New Roman"/>
              </a:rPr>
              <a:t>Adapted</a:t>
            </a:r>
            <a:r>
              <a:rPr lang="en-US"/>
              <a:t> by Thân Văn Sử</a:t>
            </a:r>
            <a:endParaRPr/>
          </a:p>
          <a:p>
            <a:pPr indent="0" lvl="0" marL="0" marR="0" rtl="0" algn="l">
              <a:lnSpc>
                <a:spcPct val="100000"/>
              </a:lnSpc>
              <a:spcBef>
                <a:spcPts val="360"/>
              </a:spcBef>
              <a:spcAft>
                <a:spcPts val="0"/>
              </a:spcAft>
              <a:buClr>
                <a:schemeClr val="dk1"/>
              </a:buClr>
              <a:buSzPts val="1200"/>
              <a:buFont typeface="Times New Roman"/>
              <a:buNone/>
            </a:pPr>
            <a:r>
              <a:t/>
            </a:r>
            <a:endParaRPr/>
          </a:p>
          <a:p>
            <a:pPr indent="0" lvl="0" marL="0" marR="0" rtl="0" algn="l">
              <a:lnSpc>
                <a:spcPct val="100000"/>
              </a:lnSpc>
              <a:spcBef>
                <a:spcPts val="360"/>
              </a:spcBef>
              <a:spcAft>
                <a:spcPts val="0"/>
              </a:spcAft>
              <a:buClr>
                <a:schemeClr val="dk1"/>
              </a:buClr>
              <a:buSzPts val="1200"/>
              <a:buFont typeface="Times New Roman"/>
              <a:buNone/>
            </a:pPr>
            <a:r>
              <a:rPr b="1" lang="en-US"/>
              <a:t>Evolution</a:t>
            </a:r>
            <a:r>
              <a:rPr b="0" lang="en-US"/>
              <a:t>: Sự tiến hóa, sự thay đổi tốt dần lên</a:t>
            </a:r>
            <a:endParaRPr b="1"/>
          </a:p>
          <a:p>
            <a:pPr indent="0" lvl="0" marL="0" rtl="0" algn="l">
              <a:spcBef>
                <a:spcPts val="360"/>
              </a:spcBef>
              <a:spcAft>
                <a:spcPts val="0"/>
              </a:spcAft>
              <a:buNone/>
            </a:pPr>
            <a:r>
              <a:rPr b="1" lang="en-US"/>
              <a:t>Performance</a:t>
            </a:r>
            <a:r>
              <a:rPr b="0" lang="en-US"/>
              <a:t>: Hiệu suất, phần (xuất/tỉ lệ) hiệu quả của một hoạt động</a:t>
            </a:r>
            <a:endParaRPr b="1"/>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10: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314" name="Google Shape;314;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5" name="Google Shape;315;p10: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Figure 2.1 shows the general structure of the IAS computer (compare to middle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portion of Figure 1.4). It consists of</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 A </a:t>
            </a:r>
            <a:r>
              <a:rPr b="1" lang="en-US" sz="1200">
                <a:solidFill>
                  <a:schemeClr val="dk1"/>
                </a:solidFill>
                <a:latin typeface="Times New Roman"/>
                <a:ea typeface="Times New Roman"/>
                <a:cs typeface="Times New Roman"/>
                <a:sym typeface="Times New Roman"/>
              </a:rPr>
              <a:t>main memory, </a:t>
            </a:r>
            <a:r>
              <a:rPr b="0" lang="en-US" sz="1200">
                <a:solidFill>
                  <a:schemeClr val="dk1"/>
                </a:solidFill>
                <a:latin typeface="Times New Roman"/>
                <a:ea typeface="Times New Roman"/>
                <a:cs typeface="Times New Roman"/>
                <a:sym typeface="Times New Roman"/>
              </a:rPr>
              <a:t>which stores both data and instructions</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 An </a:t>
            </a:r>
            <a:r>
              <a:rPr b="1" lang="en-US" sz="1200">
                <a:solidFill>
                  <a:schemeClr val="dk1"/>
                </a:solidFill>
                <a:latin typeface="Times New Roman"/>
                <a:ea typeface="Times New Roman"/>
                <a:cs typeface="Times New Roman"/>
                <a:sym typeface="Times New Roman"/>
              </a:rPr>
              <a:t>arithmetic and logic unit (ALU) </a:t>
            </a:r>
            <a:r>
              <a:rPr b="0" lang="en-US" sz="1200">
                <a:solidFill>
                  <a:schemeClr val="dk1"/>
                </a:solidFill>
                <a:latin typeface="Times New Roman"/>
                <a:ea typeface="Times New Roman"/>
                <a:cs typeface="Times New Roman"/>
                <a:sym typeface="Times New Roman"/>
              </a:rPr>
              <a:t>capable of operating on binary data</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 A </a:t>
            </a:r>
            <a:r>
              <a:rPr b="1" lang="en-US" sz="1200">
                <a:solidFill>
                  <a:schemeClr val="dk1"/>
                </a:solidFill>
                <a:latin typeface="Times New Roman"/>
                <a:ea typeface="Times New Roman"/>
                <a:cs typeface="Times New Roman"/>
                <a:sym typeface="Times New Roman"/>
              </a:rPr>
              <a:t>control unit, </a:t>
            </a:r>
            <a:r>
              <a:rPr b="0" lang="en-US" sz="1200">
                <a:solidFill>
                  <a:schemeClr val="dk1"/>
                </a:solidFill>
                <a:latin typeface="Times New Roman"/>
                <a:ea typeface="Times New Roman"/>
                <a:cs typeface="Times New Roman"/>
                <a:sym typeface="Times New Roman"/>
              </a:rPr>
              <a:t>which interprets the instructions in memory and causes them</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to be executed</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 </a:t>
            </a:r>
            <a:r>
              <a:rPr b="1" lang="en-US" sz="1200">
                <a:solidFill>
                  <a:schemeClr val="dk1"/>
                </a:solidFill>
                <a:latin typeface="Times New Roman"/>
                <a:ea typeface="Times New Roman"/>
                <a:cs typeface="Times New Roman"/>
                <a:sym typeface="Times New Roman"/>
              </a:rPr>
              <a:t>Input/output (I/O) </a:t>
            </a:r>
            <a:r>
              <a:rPr b="0" lang="en-US" sz="1200">
                <a:solidFill>
                  <a:schemeClr val="dk1"/>
                </a:solidFill>
                <a:latin typeface="Times New Roman"/>
                <a:ea typeface="Times New Roman"/>
                <a:cs typeface="Times New Roman"/>
                <a:sym typeface="Times New Roman"/>
              </a:rPr>
              <a:t>equipment operated by the control unit</a:t>
            </a:r>
            <a:endParaRPr b="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11: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324" name="Google Shape;324;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5" name="Google Shape;325;p11: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The memory of the IAS consists of 1000 storage locations, called </a:t>
            </a:r>
            <a:r>
              <a:rPr b="1" lang="en-US" sz="1200">
                <a:solidFill>
                  <a:schemeClr val="dk1"/>
                </a:solidFill>
                <a:latin typeface="Times New Roman"/>
                <a:ea typeface="Times New Roman"/>
                <a:cs typeface="Times New Roman"/>
                <a:sym typeface="Times New Roman"/>
              </a:rPr>
              <a:t>words, </a:t>
            </a:r>
            <a:r>
              <a:rPr b="0" lang="en-US" sz="1200">
                <a:solidFill>
                  <a:schemeClr val="dk1"/>
                </a:solidFill>
                <a:latin typeface="Times New Roman"/>
                <a:ea typeface="Times New Roman"/>
                <a:cs typeface="Times New Roman"/>
                <a:sym typeface="Times New Roman"/>
              </a:rPr>
              <a:t>of</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40 binary digits (bits) each. Both data and instructions are stored there. Numbers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are represented in binary form, and each instruction is a binary code. Figure 2.2</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illustrates these formats. Each number is represented by a sign bit and a 39-bit</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value. A word may also contain two 20-bit instructions, with each instruction</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consisting of an 8-bit operation code </a:t>
            </a:r>
            <a:r>
              <a:rPr b="1" lang="en-US" sz="1200">
                <a:solidFill>
                  <a:schemeClr val="dk1"/>
                </a:solidFill>
                <a:latin typeface="Times New Roman"/>
                <a:ea typeface="Times New Roman"/>
                <a:cs typeface="Times New Roman"/>
                <a:sym typeface="Times New Roman"/>
              </a:rPr>
              <a:t>(opcode) </a:t>
            </a:r>
            <a:r>
              <a:rPr b="0" lang="en-US" sz="1200">
                <a:solidFill>
                  <a:schemeClr val="dk1"/>
                </a:solidFill>
                <a:latin typeface="Times New Roman"/>
                <a:ea typeface="Times New Roman"/>
                <a:cs typeface="Times New Roman"/>
                <a:sym typeface="Times New Roman"/>
              </a:rPr>
              <a:t>specifying the operation to be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Performed and a 12-bit address designating one of the words in memory (numbered</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from 0 to 999).</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12: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338" name="Google Shape;338;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9" name="Google Shape;339;p12: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rPr b="1" lang="en-US" sz="1200">
                <a:solidFill>
                  <a:schemeClr val="dk1"/>
                </a:solidFill>
                <a:latin typeface="Times New Roman"/>
                <a:ea typeface="Times New Roman"/>
                <a:cs typeface="Times New Roman"/>
                <a:sym typeface="Times New Roman"/>
              </a:rPr>
              <a:t>Cần giải thích cách đọc lệnh/dữ liệu từ bộ nhớ vào CPU</a:t>
            </a:r>
            <a:endParaRPr/>
          </a:p>
          <a:p>
            <a:pPr indent="0" lvl="0" marL="0" rtl="0" algn="l">
              <a:spcBef>
                <a:spcPts val="360"/>
              </a:spcBef>
              <a:spcAft>
                <a:spcPts val="0"/>
              </a:spcAft>
              <a:buNone/>
            </a:pPr>
            <a:r>
              <a:t/>
            </a:r>
            <a:endParaRPr b="1"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control unit operates the IAS by fetching instructions from memory and</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executing them one at a time. To explain this, a more detailed structure diagram is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needed, as indicated in Figure 2.3. This figure reveals that both the control unit and</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ALU contain storage locations, called </a:t>
            </a:r>
            <a:r>
              <a:rPr i="1" lang="en-US" sz="1200">
                <a:solidFill>
                  <a:schemeClr val="dk1"/>
                </a:solidFill>
                <a:latin typeface="Times New Roman"/>
                <a:ea typeface="Times New Roman"/>
                <a:cs typeface="Times New Roman"/>
                <a:sym typeface="Times New Roman"/>
              </a:rPr>
              <a:t>registers.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47" name="Google Shape;347;p13: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rmAutofit/>
          </a:bodyPr>
          <a:lstStyle/>
          <a:p>
            <a:pPr indent="0" lvl="0" marL="0" rtl="0" algn="l">
              <a:lnSpc>
                <a:spcPct val="80000"/>
              </a:lnSpc>
              <a:spcBef>
                <a:spcPts val="0"/>
              </a:spcBef>
              <a:spcAft>
                <a:spcPts val="0"/>
              </a:spcAft>
              <a:buNone/>
            </a:pPr>
            <a:r>
              <a:rPr lang="en-US" sz="1020">
                <a:solidFill>
                  <a:schemeClr val="dk1"/>
                </a:solidFill>
                <a:latin typeface="Times New Roman"/>
                <a:ea typeface="Times New Roman"/>
                <a:cs typeface="Times New Roman"/>
                <a:sym typeface="Times New Roman"/>
              </a:rPr>
              <a:t>The IAS computer had a total of 21 instructions, which are listed in Table 2.1.</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These can be grouped as follows:</a:t>
            </a:r>
            <a:endParaRPr/>
          </a:p>
          <a:p>
            <a:pPr indent="0" lvl="0" marL="0" rtl="0" algn="l">
              <a:lnSpc>
                <a:spcPct val="80000"/>
              </a:lnSpc>
              <a:spcBef>
                <a:spcPts val="306"/>
              </a:spcBef>
              <a:spcAft>
                <a:spcPts val="0"/>
              </a:spcAft>
              <a:buNone/>
            </a:pPr>
            <a:r>
              <a:t/>
            </a:r>
            <a:endParaRPr sz="1020">
              <a:solidFill>
                <a:schemeClr val="dk1"/>
              </a:solidFill>
              <a:latin typeface="Times New Roman"/>
              <a:ea typeface="Times New Roman"/>
              <a:cs typeface="Times New Roman"/>
              <a:sym typeface="Times New Roman"/>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 </a:t>
            </a:r>
            <a:r>
              <a:rPr b="1" lang="en-US" sz="1020">
                <a:solidFill>
                  <a:schemeClr val="dk1"/>
                </a:solidFill>
                <a:latin typeface="Times New Roman"/>
                <a:ea typeface="Times New Roman"/>
                <a:cs typeface="Times New Roman"/>
                <a:sym typeface="Times New Roman"/>
              </a:rPr>
              <a:t>Data transfer: </a:t>
            </a:r>
            <a:r>
              <a:rPr b="0" lang="en-US" sz="1020">
                <a:solidFill>
                  <a:schemeClr val="dk1"/>
                </a:solidFill>
                <a:latin typeface="Times New Roman"/>
                <a:ea typeface="Times New Roman"/>
                <a:cs typeface="Times New Roman"/>
                <a:sym typeface="Times New Roman"/>
              </a:rPr>
              <a:t>Move data between memory and ALU registers or between</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two ALU registers.</a:t>
            </a:r>
            <a:endParaRPr/>
          </a:p>
          <a:p>
            <a:pPr indent="0" lvl="0" marL="0" rtl="0" algn="l">
              <a:lnSpc>
                <a:spcPct val="80000"/>
              </a:lnSpc>
              <a:spcBef>
                <a:spcPts val="306"/>
              </a:spcBef>
              <a:spcAft>
                <a:spcPts val="0"/>
              </a:spcAft>
              <a:buNone/>
            </a:pPr>
            <a:r>
              <a:t/>
            </a:r>
            <a:endParaRPr sz="1020">
              <a:solidFill>
                <a:schemeClr val="dk1"/>
              </a:solidFill>
              <a:latin typeface="Times New Roman"/>
              <a:ea typeface="Times New Roman"/>
              <a:cs typeface="Times New Roman"/>
              <a:sym typeface="Times New Roman"/>
            </a:endParaRPr>
          </a:p>
          <a:p>
            <a:pPr indent="0" lvl="0" marL="0" rtl="0" algn="l">
              <a:lnSpc>
                <a:spcPct val="80000"/>
              </a:lnSpc>
              <a:spcBef>
                <a:spcPts val="306"/>
              </a:spcBef>
              <a:spcAft>
                <a:spcPts val="0"/>
              </a:spcAft>
              <a:buNone/>
            </a:pPr>
            <a:r>
              <a:rPr b="1" lang="en-US" sz="1020">
                <a:solidFill>
                  <a:schemeClr val="dk1"/>
                </a:solidFill>
                <a:latin typeface="Times New Roman"/>
                <a:ea typeface="Times New Roman"/>
                <a:cs typeface="Times New Roman"/>
                <a:sym typeface="Times New Roman"/>
              </a:rPr>
              <a:t>Unconditional branch: </a:t>
            </a:r>
            <a:r>
              <a:rPr b="0" lang="en-US" sz="1020">
                <a:solidFill>
                  <a:schemeClr val="dk1"/>
                </a:solidFill>
                <a:latin typeface="Times New Roman"/>
                <a:ea typeface="Times New Roman"/>
                <a:cs typeface="Times New Roman"/>
                <a:sym typeface="Times New Roman"/>
              </a:rPr>
              <a:t>Normally, the control unit executes instructions in</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sequence from memory. This sequence can be changed by a branch instruction,</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which facilitates repetitive operations.</a:t>
            </a:r>
            <a:endParaRPr/>
          </a:p>
          <a:p>
            <a:pPr indent="0" lvl="0" marL="0" rtl="0" algn="l">
              <a:lnSpc>
                <a:spcPct val="80000"/>
              </a:lnSpc>
              <a:spcBef>
                <a:spcPts val="306"/>
              </a:spcBef>
              <a:spcAft>
                <a:spcPts val="0"/>
              </a:spcAft>
              <a:buNone/>
            </a:pPr>
            <a:r>
              <a:t/>
            </a:r>
            <a:endParaRPr sz="1020">
              <a:solidFill>
                <a:schemeClr val="dk1"/>
              </a:solidFill>
              <a:latin typeface="Times New Roman"/>
              <a:ea typeface="Times New Roman"/>
              <a:cs typeface="Times New Roman"/>
              <a:sym typeface="Times New Roman"/>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 </a:t>
            </a:r>
            <a:r>
              <a:rPr b="1" lang="en-US" sz="1020">
                <a:solidFill>
                  <a:schemeClr val="dk1"/>
                </a:solidFill>
                <a:latin typeface="Times New Roman"/>
                <a:ea typeface="Times New Roman"/>
                <a:cs typeface="Times New Roman"/>
                <a:sym typeface="Times New Roman"/>
              </a:rPr>
              <a:t>Conditional branch: </a:t>
            </a:r>
            <a:r>
              <a:rPr b="0" lang="en-US" sz="1020">
                <a:solidFill>
                  <a:schemeClr val="dk1"/>
                </a:solidFill>
                <a:latin typeface="Times New Roman"/>
                <a:ea typeface="Times New Roman"/>
                <a:cs typeface="Times New Roman"/>
                <a:sym typeface="Times New Roman"/>
              </a:rPr>
              <a:t>The branch can be made dependent on a condition, thus</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allowing decision points.</a:t>
            </a:r>
            <a:endParaRPr/>
          </a:p>
          <a:p>
            <a:pPr indent="0" lvl="0" marL="0" rtl="0" algn="l">
              <a:lnSpc>
                <a:spcPct val="80000"/>
              </a:lnSpc>
              <a:spcBef>
                <a:spcPts val="306"/>
              </a:spcBef>
              <a:spcAft>
                <a:spcPts val="0"/>
              </a:spcAft>
              <a:buNone/>
            </a:pPr>
            <a:r>
              <a:t/>
            </a:r>
            <a:endParaRPr sz="1020">
              <a:solidFill>
                <a:schemeClr val="dk1"/>
              </a:solidFill>
              <a:latin typeface="Times New Roman"/>
              <a:ea typeface="Times New Roman"/>
              <a:cs typeface="Times New Roman"/>
              <a:sym typeface="Times New Roman"/>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 </a:t>
            </a:r>
            <a:r>
              <a:rPr b="1" lang="en-US" sz="1020">
                <a:solidFill>
                  <a:schemeClr val="dk1"/>
                </a:solidFill>
                <a:latin typeface="Times New Roman"/>
                <a:ea typeface="Times New Roman"/>
                <a:cs typeface="Times New Roman"/>
                <a:sym typeface="Times New Roman"/>
              </a:rPr>
              <a:t>Arithmetic: </a:t>
            </a:r>
            <a:r>
              <a:rPr b="0" lang="en-US" sz="1020">
                <a:solidFill>
                  <a:schemeClr val="dk1"/>
                </a:solidFill>
                <a:latin typeface="Times New Roman"/>
                <a:ea typeface="Times New Roman"/>
                <a:cs typeface="Times New Roman"/>
                <a:sym typeface="Times New Roman"/>
              </a:rPr>
              <a:t>Operations performed by the ALU.</a:t>
            </a:r>
            <a:endParaRPr/>
          </a:p>
          <a:p>
            <a:pPr indent="0" lvl="0" marL="0" rtl="0" algn="l">
              <a:lnSpc>
                <a:spcPct val="80000"/>
              </a:lnSpc>
              <a:spcBef>
                <a:spcPts val="306"/>
              </a:spcBef>
              <a:spcAft>
                <a:spcPts val="0"/>
              </a:spcAft>
              <a:buNone/>
            </a:pPr>
            <a:r>
              <a:t/>
            </a:r>
            <a:endParaRPr sz="1020">
              <a:solidFill>
                <a:schemeClr val="dk1"/>
              </a:solidFill>
              <a:latin typeface="Times New Roman"/>
              <a:ea typeface="Times New Roman"/>
              <a:cs typeface="Times New Roman"/>
              <a:sym typeface="Times New Roman"/>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 </a:t>
            </a:r>
            <a:r>
              <a:rPr b="1" lang="en-US" sz="1020">
                <a:solidFill>
                  <a:schemeClr val="dk1"/>
                </a:solidFill>
                <a:latin typeface="Times New Roman"/>
                <a:ea typeface="Times New Roman"/>
                <a:cs typeface="Times New Roman"/>
                <a:sym typeface="Times New Roman"/>
              </a:rPr>
              <a:t>Address modify: </a:t>
            </a:r>
            <a:r>
              <a:rPr b="0" lang="en-US" sz="1020">
                <a:solidFill>
                  <a:schemeClr val="dk1"/>
                </a:solidFill>
                <a:latin typeface="Times New Roman"/>
                <a:ea typeface="Times New Roman"/>
                <a:cs typeface="Times New Roman"/>
                <a:sym typeface="Times New Roman"/>
              </a:rPr>
              <a:t>Permits addresses to be computed in the ALU and then</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inserted into instructions stored in memory. This allows a program considerable</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addressing flexibility.</a:t>
            </a:r>
            <a:endParaRPr/>
          </a:p>
          <a:p>
            <a:pPr indent="0" lvl="0" marL="0" rtl="0" algn="l">
              <a:lnSpc>
                <a:spcPct val="80000"/>
              </a:lnSpc>
              <a:spcBef>
                <a:spcPts val="306"/>
              </a:spcBef>
              <a:spcAft>
                <a:spcPts val="0"/>
              </a:spcAft>
              <a:buNone/>
            </a:pPr>
            <a:r>
              <a:t/>
            </a:r>
            <a:endParaRPr sz="1020">
              <a:solidFill>
                <a:schemeClr val="dk1"/>
              </a:solidFill>
              <a:latin typeface="Times New Roman"/>
              <a:ea typeface="Times New Roman"/>
              <a:cs typeface="Times New Roman"/>
              <a:sym typeface="Times New Roman"/>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Table 2.1 presents instructions in a symbolic, easy-to-read form. Actually,</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each instruction must conform to the format of Figure 2.2b. The opcode portion</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(first 8 bits) specifies which of the 21 instructions is to be executed. The address</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portion (remaining 12 bits) specifies which of the 1000 memory locations is to be</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involved in the execution of the instruction.</a:t>
            </a:r>
            <a:endParaRPr sz="1020"/>
          </a:p>
        </p:txBody>
      </p:sp>
      <p:sp>
        <p:nvSpPr>
          <p:cNvPr id="348" name="Google Shape;348;p13: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59" name="Google Shape;359;p14: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rmAutofit/>
          </a:bodyPr>
          <a:lstStyle/>
          <a:p>
            <a:pPr indent="0" lvl="0" marL="0" rtl="0" algn="l">
              <a:lnSpc>
                <a:spcPct val="80000"/>
              </a:lnSpc>
              <a:spcBef>
                <a:spcPts val="0"/>
              </a:spcBef>
              <a:spcAft>
                <a:spcPts val="0"/>
              </a:spcAft>
              <a:buNone/>
            </a:pPr>
            <a:r>
              <a:rPr lang="en-US" sz="1020">
                <a:solidFill>
                  <a:schemeClr val="dk1"/>
                </a:solidFill>
                <a:latin typeface="Times New Roman"/>
                <a:ea typeface="Times New Roman"/>
                <a:cs typeface="Times New Roman"/>
                <a:sym typeface="Times New Roman"/>
              </a:rPr>
              <a:t>The IAS computer had a total of 21 instructions, which are listed in Table 2.1.</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These can be grouped as follows:</a:t>
            </a:r>
            <a:endParaRPr/>
          </a:p>
          <a:p>
            <a:pPr indent="0" lvl="0" marL="0" rtl="0" algn="l">
              <a:lnSpc>
                <a:spcPct val="80000"/>
              </a:lnSpc>
              <a:spcBef>
                <a:spcPts val="306"/>
              </a:spcBef>
              <a:spcAft>
                <a:spcPts val="0"/>
              </a:spcAft>
              <a:buNone/>
            </a:pPr>
            <a:r>
              <a:t/>
            </a:r>
            <a:endParaRPr sz="1020">
              <a:solidFill>
                <a:schemeClr val="dk1"/>
              </a:solidFill>
              <a:latin typeface="Times New Roman"/>
              <a:ea typeface="Times New Roman"/>
              <a:cs typeface="Times New Roman"/>
              <a:sym typeface="Times New Roman"/>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 </a:t>
            </a:r>
            <a:r>
              <a:rPr b="1" lang="en-US" sz="1020">
                <a:solidFill>
                  <a:schemeClr val="dk1"/>
                </a:solidFill>
                <a:latin typeface="Times New Roman"/>
                <a:ea typeface="Times New Roman"/>
                <a:cs typeface="Times New Roman"/>
                <a:sym typeface="Times New Roman"/>
              </a:rPr>
              <a:t>Data transfer: </a:t>
            </a:r>
            <a:r>
              <a:rPr b="0" lang="en-US" sz="1020">
                <a:solidFill>
                  <a:schemeClr val="dk1"/>
                </a:solidFill>
                <a:latin typeface="Times New Roman"/>
                <a:ea typeface="Times New Roman"/>
                <a:cs typeface="Times New Roman"/>
                <a:sym typeface="Times New Roman"/>
              </a:rPr>
              <a:t>Move data between memory and ALU registers or between</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two ALU registers.</a:t>
            </a:r>
            <a:endParaRPr/>
          </a:p>
          <a:p>
            <a:pPr indent="0" lvl="0" marL="0" rtl="0" algn="l">
              <a:lnSpc>
                <a:spcPct val="80000"/>
              </a:lnSpc>
              <a:spcBef>
                <a:spcPts val="306"/>
              </a:spcBef>
              <a:spcAft>
                <a:spcPts val="0"/>
              </a:spcAft>
              <a:buNone/>
            </a:pPr>
            <a:r>
              <a:t/>
            </a:r>
            <a:endParaRPr sz="1020">
              <a:solidFill>
                <a:schemeClr val="dk1"/>
              </a:solidFill>
              <a:latin typeface="Times New Roman"/>
              <a:ea typeface="Times New Roman"/>
              <a:cs typeface="Times New Roman"/>
              <a:sym typeface="Times New Roman"/>
            </a:endParaRPr>
          </a:p>
          <a:p>
            <a:pPr indent="0" lvl="0" marL="0" rtl="0" algn="l">
              <a:lnSpc>
                <a:spcPct val="80000"/>
              </a:lnSpc>
              <a:spcBef>
                <a:spcPts val="306"/>
              </a:spcBef>
              <a:spcAft>
                <a:spcPts val="0"/>
              </a:spcAft>
              <a:buNone/>
            </a:pPr>
            <a:r>
              <a:rPr b="1" lang="en-US" sz="1020">
                <a:solidFill>
                  <a:schemeClr val="dk1"/>
                </a:solidFill>
                <a:latin typeface="Times New Roman"/>
                <a:ea typeface="Times New Roman"/>
                <a:cs typeface="Times New Roman"/>
                <a:sym typeface="Times New Roman"/>
              </a:rPr>
              <a:t>Unconditional branch: </a:t>
            </a:r>
            <a:r>
              <a:rPr b="0" lang="en-US" sz="1020">
                <a:solidFill>
                  <a:schemeClr val="dk1"/>
                </a:solidFill>
                <a:latin typeface="Times New Roman"/>
                <a:ea typeface="Times New Roman"/>
                <a:cs typeface="Times New Roman"/>
                <a:sym typeface="Times New Roman"/>
              </a:rPr>
              <a:t>Normally, the control unit executes instructions in</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sequence from memory. This sequence can be changed by a branch instruction,</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which facilitates repetitive operations.</a:t>
            </a:r>
            <a:endParaRPr/>
          </a:p>
          <a:p>
            <a:pPr indent="0" lvl="0" marL="0" rtl="0" algn="l">
              <a:lnSpc>
                <a:spcPct val="80000"/>
              </a:lnSpc>
              <a:spcBef>
                <a:spcPts val="306"/>
              </a:spcBef>
              <a:spcAft>
                <a:spcPts val="0"/>
              </a:spcAft>
              <a:buNone/>
            </a:pPr>
            <a:r>
              <a:t/>
            </a:r>
            <a:endParaRPr sz="1020">
              <a:solidFill>
                <a:schemeClr val="dk1"/>
              </a:solidFill>
              <a:latin typeface="Times New Roman"/>
              <a:ea typeface="Times New Roman"/>
              <a:cs typeface="Times New Roman"/>
              <a:sym typeface="Times New Roman"/>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 </a:t>
            </a:r>
            <a:r>
              <a:rPr b="1" lang="en-US" sz="1020">
                <a:solidFill>
                  <a:schemeClr val="dk1"/>
                </a:solidFill>
                <a:latin typeface="Times New Roman"/>
                <a:ea typeface="Times New Roman"/>
                <a:cs typeface="Times New Roman"/>
                <a:sym typeface="Times New Roman"/>
              </a:rPr>
              <a:t>Conditional branch: </a:t>
            </a:r>
            <a:r>
              <a:rPr b="0" lang="en-US" sz="1020">
                <a:solidFill>
                  <a:schemeClr val="dk1"/>
                </a:solidFill>
                <a:latin typeface="Times New Roman"/>
                <a:ea typeface="Times New Roman"/>
                <a:cs typeface="Times New Roman"/>
                <a:sym typeface="Times New Roman"/>
              </a:rPr>
              <a:t>The branch can be made dependent on a condition, thus</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allowing decision points.</a:t>
            </a:r>
            <a:endParaRPr/>
          </a:p>
          <a:p>
            <a:pPr indent="0" lvl="0" marL="0" rtl="0" algn="l">
              <a:lnSpc>
                <a:spcPct val="80000"/>
              </a:lnSpc>
              <a:spcBef>
                <a:spcPts val="306"/>
              </a:spcBef>
              <a:spcAft>
                <a:spcPts val="0"/>
              </a:spcAft>
              <a:buNone/>
            </a:pPr>
            <a:r>
              <a:t/>
            </a:r>
            <a:endParaRPr sz="1020">
              <a:solidFill>
                <a:schemeClr val="dk1"/>
              </a:solidFill>
              <a:latin typeface="Times New Roman"/>
              <a:ea typeface="Times New Roman"/>
              <a:cs typeface="Times New Roman"/>
              <a:sym typeface="Times New Roman"/>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 </a:t>
            </a:r>
            <a:r>
              <a:rPr b="1" lang="en-US" sz="1020">
                <a:solidFill>
                  <a:schemeClr val="dk1"/>
                </a:solidFill>
                <a:latin typeface="Times New Roman"/>
                <a:ea typeface="Times New Roman"/>
                <a:cs typeface="Times New Roman"/>
                <a:sym typeface="Times New Roman"/>
              </a:rPr>
              <a:t>Arithmetic: </a:t>
            </a:r>
            <a:r>
              <a:rPr b="0" lang="en-US" sz="1020">
                <a:solidFill>
                  <a:schemeClr val="dk1"/>
                </a:solidFill>
                <a:latin typeface="Times New Roman"/>
                <a:ea typeface="Times New Roman"/>
                <a:cs typeface="Times New Roman"/>
                <a:sym typeface="Times New Roman"/>
              </a:rPr>
              <a:t>Operations performed by the ALU.</a:t>
            </a:r>
            <a:endParaRPr/>
          </a:p>
          <a:p>
            <a:pPr indent="0" lvl="0" marL="0" rtl="0" algn="l">
              <a:lnSpc>
                <a:spcPct val="80000"/>
              </a:lnSpc>
              <a:spcBef>
                <a:spcPts val="306"/>
              </a:spcBef>
              <a:spcAft>
                <a:spcPts val="0"/>
              </a:spcAft>
              <a:buNone/>
            </a:pPr>
            <a:r>
              <a:t/>
            </a:r>
            <a:endParaRPr sz="1020">
              <a:solidFill>
                <a:schemeClr val="dk1"/>
              </a:solidFill>
              <a:latin typeface="Times New Roman"/>
              <a:ea typeface="Times New Roman"/>
              <a:cs typeface="Times New Roman"/>
              <a:sym typeface="Times New Roman"/>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 </a:t>
            </a:r>
            <a:r>
              <a:rPr b="1" lang="en-US" sz="1020">
                <a:solidFill>
                  <a:schemeClr val="dk1"/>
                </a:solidFill>
                <a:latin typeface="Times New Roman"/>
                <a:ea typeface="Times New Roman"/>
                <a:cs typeface="Times New Roman"/>
                <a:sym typeface="Times New Roman"/>
              </a:rPr>
              <a:t>Address modify: </a:t>
            </a:r>
            <a:r>
              <a:rPr b="0" lang="en-US" sz="1020">
                <a:solidFill>
                  <a:schemeClr val="dk1"/>
                </a:solidFill>
                <a:latin typeface="Times New Roman"/>
                <a:ea typeface="Times New Roman"/>
                <a:cs typeface="Times New Roman"/>
                <a:sym typeface="Times New Roman"/>
              </a:rPr>
              <a:t>Permits addresses to be computed in the ALU and then</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inserted into instructions stored in memory. This allows a program considerable</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addressing flexibility.</a:t>
            </a:r>
            <a:endParaRPr/>
          </a:p>
          <a:p>
            <a:pPr indent="0" lvl="0" marL="0" rtl="0" algn="l">
              <a:lnSpc>
                <a:spcPct val="80000"/>
              </a:lnSpc>
              <a:spcBef>
                <a:spcPts val="306"/>
              </a:spcBef>
              <a:spcAft>
                <a:spcPts val="0"/>
              </a:spcAft>
              <a:buNone/>
            </a:pPr>
            <a:r>
              <a:t/>
            </a:r>
            <a:endParaRPr sz="1020">
              <a:solidFill>
                <a:schemeClr val="dk1"/>
              </a:solidFill>
              <a:latin typeface="Times New Roman"/>
              <a:ea typeface="Times New Roman"/>
              <a:cs typeface="Times New Roman"/>
              <a:sym typeface="Times New Roman"/>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Table 2.1 presents instructions in a symbolic, easy-to-read form. Actually,</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each instruction must conform to the format of Figure 2.2b. The opcode portion</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(first 8 bits) specifies which of the 21 instructions is to be executed. The address</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portion (remaining 12 bits) specifies which of the 1000 memory locations is to be</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involved in the execution of the instruction.</a:t>
            </a:r>
            <a:endParaRPr sz="1020"/>
          </a:p>
        </p:txBody>
      </p:sp>
      <p:sp>
        <p:nvSpPr>
          <p:cNvPr id="360" name="Google Shape;360;p14: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15: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381" name="Google Shape;381;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2" name="Google Shape;382;p15: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The 1950s saw the birth of the computer industry with</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two companies, Sperry and IBM, dominating the marketplace.</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In 1947, Eckert and Mauchly formed the Eckert-Mauchly Computer</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Corporation to manufacture computers commercially. Their first successful machine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was the UNIVAC I (Universal Automatic Computer), which was commissioned by</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Bureau of the Census for the 1950 calculations. The Eckert-Mauchly Computer</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Corporation became part of the UNIVAC division of Sperry-Rand Corporation,</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which went on to build a series of successor machines.</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UNIVAC I was the first successful commercial computer. It was intended</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for both scientific and commercial applications. The first paper describing the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system listed matrix algebraic computations, statistical problems, premium billings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for a life insurance company, and logistical problems as a sample of the tasks it could</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perform.</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UNIVAC II, which had greater memory capacity and higher performance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than the UNIVAC I, was delivered in the late 1950s and illustrates several trends that</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have remained characteristic of the computer industry. First, advances in technology</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allow companies to continue to build larger, more powerful computers. Second,</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each company tries to make its new machines </a:t>
            </a:r>
            <a:r>
              <a:rPr i="1" lang="en-US" sz="1200">
                <a:solidFill>
                  <a:schemeClr val="dk1"/>
                </a:solidFill>
                <a:latin typeface="Times New Roman"/>
                <a:ea typeface="Times New Roman"/>
                <a:cs typeface="Times New Roman"/>
                <a:sym typeface="Times New Roman"/>
              </a:rPr>
              <a:t>backward compatible with the older</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machines. This means that the programs written for the older machines can be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executed on the new machine. This strategy is adopted in the hopes of retaining the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customer base; that is, when a customer decides to buy a newer machine, he or she is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likely to get it from the same company to avoid losing the investment in programs.</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UNIVAC division also began development of the 1100 series of computers,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which was to be its major source of revenue. This series illustrates a distinction</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that existed at one time. The first model, the UNIVAC 1103, and its successors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for many years were primarily intended for scientific applications, involving long</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and complex calculations. Other companies concentrated on business applications,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which involved processing large amounts of text data. This split has largely disappeared,</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but it was evident for a number of years.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16: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391" name="Google Shape;391;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2" name="Google Shape;392;p16: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IBM, then the major manufacturer of punched-card processing equipment,</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delivered its first electronic stored-program computer, the 701, in 1953. The 701 was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intended primarily for scientific applications [BASH81]. In 1955, IBM introduced</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companion 702 product, which had a number of hardware features that suited it</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to business applications. These were the first of a long series of 700/7000 computers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that established IBM as the overwhelmingly dominant computer manufacturer.</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17: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403" name="Google Shape;403;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4" name="Google Shape;404;p17: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The first major change in the electronic computer came with the replacement of</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vacuum tube by the transistor. The transistor is smaller, cheaper, and dissipates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less heat than a vacuum tube but can be used in the same way as a vacuum tube to</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construct computers. Unlike the vacuum tube, which requires wires, metal plates, a</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glass capsule, and a vacuum, the transistor is a </a:t>
            </a:r>
            <a:r>
              <a:rPr i="1" lang="en-US" sz="1200">
                <a:solidFill>
                  <a:schemeClr val="dk1"/>
                </a:solidFill>
                <a:latin typeface="Times New Roman"/>
                <a:ea typeface="Times New Roman"/>
                <a:cs typeface="Times New Roman"/>
                <a:sym typeface="Times New Roman"/>
              </a:rPr>
              <a:t>solid-state device, made from silicon.</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transistor was invented at Bell Labs in 1947 and by the 1950s had</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launched an electronic revolution. It was not until the late 1950s, however, that</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fully transistorized computers were commercially available. IBM again was not the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first company to deliver the new technology. NCR and, more successfully, RCA</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were the front-runners with some small transistor machines. IBM followed shortly</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with the 7000 series.</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use of the transistor defines the </a:t>
            </a:r>
            <a:r>
              <a:rPr i="1" lang="en-US" sz="1200">
                <a:solidFill>
                  <a:schemeClr val="dk1"/>
                </a:solidFill>
                <a:latin typeface="Times New Roman"/>
                <a:ea typeface="Times New Roman"/>
                <a:cs typeface="Times New Roman"/>
                <a:sym typeface="Times New Roman"/>
              </a:rPr>
              <a:t>second generation of computers.</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18: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413" name="Google Shape;413;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4" name="Google Shape;414;p18: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But there are other changes as well. The second generation saw the introduction</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of more complex arithmetic and logic units and control units, the use of</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high-level programming languages, and the provision of </a:t>
            </a:r>
            <a:r>
              <a:rPr i="1" lang="en-US" sz="1200">
                <a:solidFill>
                  <a:schemeClr val="dk1"/>
                </a:solidFill>
                <a:latin typeface="Times New Roman"/>
                <a:ea typeface="Times New Roman"/>
                <a:cs typeface="Times New Roman"/>
                <a:sym typeface="Times New Roman"/>
              </a:rPr>
              <a:t>system software </a:t>
            </a:r>
            <a:r>
              <a:rPr i="0" lang="en-US" sz="1200">
                <a:solidFill>
                  <a:schemeClr val="dk1"/>
                </a:solidFill>
                <a:latin typeface="Times New Roman"/>
                <a:ea typeface="Times New Roman"/>
                <a:cs typeface="Times New Roman"/>
                <a:sym typeface="Times New Roman"/>
              </a:rPr>
              <a:t>with the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computer. In broad terms, system software provided the ability to load programs,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move data to peripherals, and libraries to perform common computations, similar</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to what modern OSes like Windows and Linux do.</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second generation is noteworthy also for the appearance of the Digital</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Equipment Corporation (DEC). DEC was founded in 1957 and, in that year, delivered</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its first computer, the PDP-1. This computer and this company began the minicomputer</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phenomenon that would become so prominent in the third generation.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28" name="Google Shape;428;p19: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rmAutofit/>
          </a:bodyPr>
          <a:lstStyle/>
          <a:p>
            <a:pPr indent="0" lvl="0" marL="0" rtl="0" algn="l">
              <a:lnSpc>
                <a:spcPct val="80000"/>
              </a:lnSpc>
              <a:spcBef>
                <a:spcPts val="0"/>
              </a:spcBef>
              <a:spcAft>
                <a:spcPts val="0"/>
              </a:spcAft>
              <a:buNone/>
            </a:pPr>
            <a:r>
              <a:rPr lang="en-US" sz="1110">
                <a:solidFill>
                  <a:schemeClr val="dk1"/>
                </a:solidFill>
                <a:latin typeface="Times New Roman"/>
                <a:ea typeface="Times New Roman"/>
                <a:cs typeface="Times New Roman"/>
                <a:sym typeface="Times New Roman"/>
              </a:rPr>
              <a:t>From the introduction of the 700 series in 1952 to the introduction</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of the last member of the 7000 series in 1964, this IBM product line underwent an</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evolution that is typical of computer products. Successive members of the product</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line show increased performance, increased capacity, and/or lower cost.</a:t>
            </a:r>
            <a:endParaRPr/>
          </a:p>
          <a:p>
            <a:pPr indent="0" lvl="0" marL="0" rtl="0" algn="l">
              <a:lnSpc>
                <a:spcPct val="80000"/>
              </a:lnSpc>
              <a:spcBef>
                <a:spcPts val="333"/>
              </a:spcBef>
              <a:spcAft>
                <a:spcPts val="0"/>
              </a:spcAft>
              <a:buNone/>
            </a:pPr>
            <a:r>
              <a:t/>
            </a:r>
            <a:endParaRPr sz="1110">
              <a:solidFill>
                <a:schemeClr val="dk1"/>
              </a:solidFill>
              <a:latin typeface="Times New Roman"/>
              <a:ea typeface="Times New Roman"/>
              <a:cs typeface="Times New Roman"/>
              <a:sym typeface="Times New Roman"/>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Table 2.3 illustrates this trend. The size of main memory, in multiples of 2</a:t>
            </a:r>
            <a:r>
              <a:rPr baseline="30000" lang="en-US" sz="1110">
                <a:solidFill>
                  <a:schemeClr val="dk1"/>
                </a:solidFill>
                <a:latin typeface="Times New Roman"/>
                <a:ea typeface="Times New Roman"/>
                <a:cs typeface="Times New Roman"/>
                <a:sym typeface="Times New Roman"/>
              </a:rPr>
              <a:t>10</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36-bit words, grew from 2K (1K = 2</a:t>
            </a:r>
            <a:r>
              <a:rPr baseline="30000" lang="en-US" sz="1110">
                <a:solidFill>
                  <a:schemeClr val="dk1"/>
                </a:solidFill>
                <a:latin typeface="Times New Roman"/>
                <a:ea typeface="Times New Roman"/>
                <a:cs typeface="Times New Roman"/>
                <a:sym typeface="Times New Roman"/>
              </a:rPr>
              <a:t>10</a:t>
            </a:r>
            <a:r>
              <a:rPr lang="en-US" sz="1110">
                <a:solidFill>
                  <a:schemeClr val="dk1"/>
                </a:solidFill>
                <a:latin typeface="Times New Roman"/>
                <a:ea typeface="Times New Roman"/>
                <a:cs typeface="Times New Roman"/>
                <a:sym typeface="Times New Roman"/>
              </a:rPr>
              <a:t>) to 32K words, while the time to access one</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word of memory, the </a:t>
            </a:r>
            <a:r>
              <a:rPr i="1" lang="en-US" sz="1110">
                <a:solidFill>
                  <a:schemeClr val="dk1"/>
                </a:solidFill>
                <a:latin typeface="Times New Roman"/>
                <a:ea typeface="Times New Roman"/>
                <a:cs typeface="Times New Roman"/>
                <a:sym typeface="Times New Roman"/>
              </a:rPr>
              <a:t>memory cycle time, fell from 30 μs to 1.4 μs. </a:t>
            </a:r>
            <a:r>
              <a:rPr b="0" i="0" lang="en-US" sz="1110">
                <a:solidFill>
                  <a:schemeClr val="dk1"/>
                </a:solidFill>
                <a:latin typeface="Times New Roman"/>
                <a:ea typeface="Times New Roman"/>
                <a:cs typeface="Times New Roman"/>
                <a:sym typeface="Times New Roman"/>
              </a:rPr>
              <a:t>The number of</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opcodes grew from a modest 24 to 185.</a:t>
            </a:r>
            <a:endParaRPr/>
          </a:p>
          <a:p>
            <a:pPr indent="0" lvl="0" marL="0" rtl="0" algn="l">
              <a:lnSpc>
                <a:spcPct val="80000"/>
              </a:lnSpc>
              <a:spcBef>
                <a:spcPts val="333"/>
              </a:spcBef>
              <a:spcAft>
                <a:spcPts val="0"/>
              </a:spcAft>
              <a:buNone/>
            </a:pPr>
            <a:r>
              <a:t/>
            </a:r>
            <a:endParaRPr sz="1110">
              <a:solidFill>
                <a:schemeClr val="dk1"/>
              </a:solidFill>
              <a:latin typeface="Times New Roman"/>
              <a:ea typeface="Times New Roman"/>
              <a:cs typeface="Times New Roman"/>
              <a:sym typeface="Times New Roman"/>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The final column indicates the relative execution speed of the central processing</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unit (CPU). Speed improvements are achieved by improved electronics (e.g., a</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transistor implementation is faster than a vacuum tube implementation) and more</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complex circuitry. For example, the IBM 7094 includes an Instruction Backup</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Register, used to buffer the next instruction. The control unit fetches two adjacent</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words from memory for an instruction fetch. Except for the occurrence of a branching</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instruction, which is relatively infrequent (perhaps 10 to 15%), this means that</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the control unit has to access memory for an instruction on only half the instruction</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cycles. This prefetching significantly reduces the average instruction cycle time.</a:t>
            </a:r>
            <a:endParaRPr/>
          </a:p>
          <a:p>
            <a:pPr indent="0" lvl="0" marL="0" rtl="0" algn="l">
              <a:lnSpc>
                <a:spcPct val="80000"/>
              </a:lnSpc>
              <a:spcBef>
                <a:spcPts val="333"/>
              </a:spcBef>
              <a:spcAft>
                <a:spcPts val="0"/>
              </a:spcAft>
              <a:buNone/>
            </a:pPr>
            <a:r>
              <a:t/>
            </a:r>
            <a:endParaRPr sz="1110">
              <a:solidFill>
                <a:schemeClr val="dk1"/>
              </a:solidFill>
              <a:latin typeface="Times New Roman"/>
              <a:ea typeface="Times New Roman"/>
              <a:cs typeface="Times New Roman"/>
              <a:sym typeface="Times New Roman"/>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The remainder of the columns of Table 2.3 will become clear as the text</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proceeds.</a:t>
            </a:r>
            <a:endParaRPr sz="1110"/>
          </a:p>
        </p:txBody>
      </p:sp>
      <p:sp>
        <p:nvSpPr>
          <p:cNvPr id="429" name="Google Shape;429;p19: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18" name="Google Shape;218;p2: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rmAutofit/>
          </a:bodyPr>
          <a:lstStyle/>
          <a:p>
            <a:pPr indent="0" lvl="0" marL="0" rtl="0" algn="l">
              <a:spcBef>
                <a:spcPts val="0"/>
              </a:spcBef>
              <a:spcAft>
                <a:spcPts val="0"/>
              </a:spcAft>
              <a:buNone/>
            </a:pPr>
            <a:r>
              <a:rPr b="1" lang="en-US"/>
              <a:t>Generation</a:t>
            </a:r>
            <a:r>
              <a:rPr b="0" lang="en-US"/>
              <a:t>: Thế hệ, đánh dấu một thế hệ bằng một biến cố như sinh nở ở động vật, một phát minh trong khoa học</a:t>
            </a:r>
            <a:endParaRPr b="0"/>
          </a:p>
          <a:p>
            <a:pPr indent="0" lvl="0" marL="0" rtl="0" algn="l">
              <a:spcBef>
                <a:spcPts val="360"/>
              </a:spcBef>
              <a:spcAft>
                <a:spcPts val="0"/>
              </a:spcAft>
              <a:buNone/>
            </a:pPr>
            <a:r>
              <a:rPr b="1" lang="en-US"/>
              <a:t>Assess</a:t>
            </a:r>
            <a:r>
              <a:rPr b="0" lang="en-US"/>
              <a:t>: Evaluate, đánh giá</a:t>
            </a:r>
            <a:endParaRPr b="1"/>
          </a:p>
        </p:txBody>
      </p:sp>
      <p:sp>
        <p:nvSpPr>
          <p:cNvPr id="219" name="Google Shape;219;p2: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40" name="Google Shape;440;p20: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rmAutofit/>
          </a:bodyPr>
          <a:lstStyle/>
          <a:p>
            <a:pPr indent="0" lvl="0" marL="0" rtl="0" algn="l">
              <a:spcBef>
                <a:spcPts val="360"/>
              </a:spcBef>
              <a:spcAft>
                <a:spcPts val="0"/>
              </a:spcAft>
              <a:buNone/>
            </a:pPr>
            <a:r>
              <a:t/>
            </a:r>
            <a:endParaRPr/>
          </a:p>
          <a:p>
            <a:pPr indent="0" lvl="0" marL="0" rtl="0" algn="l">
              <a:spcBef>
                <a:spcPts val="360"/>
              </a:spcBef>
              <a:spcAft>
                <a:spcPts val="0"/>
              </a:spcAft>
              <a:buNone/>
            </a:pPr>
            <a:r>
              <a:rPr lang="en-US"/>
              <a:t>instructing it to execute a sequence of instructions in memory. The data channel</a:t>
            </a:r>
            <a:endParaRPr/>
          </a:p>
          <a:p>
            <a:pPr indent="0" lvl="0" marL="0" rtl="0" algn="l">
              <a:spcBef>
                <a:spcPts val="360"/>
              </a:spcBef>
              <a:spcAft>
                <a:spcPts val="0"/>
              </a:spcAft>
              <a:buNone/>
            </a:pPr>
            <a:r>
              <a:rPr lang="en-US"/>
              <a:t>performs its task independently of the CPU and signals the CPU when the operation</a:t>
            </a:r>
            <a:endParaRPr/>
          </a:p>
          <a:p>
            <a:pPr indent="0" lvl="0" marL="0" rtl="0" algn="l">
              <a:spcBef>
                <a:spcPts val="360"/>
              </a:spcBef>
              <a:spcAft>
                <a:spcPts val="0"/>
              </a:spcAft>
              <a:buNone/>
            </a:pPr>
            <a:r>
              <a:rPr lang="en-US"/>
              <a:t>is complete. This arrangement relieves the CPU of a considerable processing</a:t>
            </a:r>
            <a:endParaRPr/>
          </a:p>
          <a:p>
            <a:pPr indent="0" lvl="0" marL="0" rtl="0" algn="l">
              <a:spcBef>
                <a:spcPts val="0"/>
              </a:spcBef>
              <a:spcAft>
                <a:spcPts val="0"/>
              </a:spcAft>
              <a:buNone/>
            </a:pPr>
            <a:r>
              <a:rPr lang="en-US"/>
              <a:t>burden.</a:t>
            </a:r>
            <a:r>
              <a:rPr lang="en-US" sz="1200">
                <a:solidFill>
                  <a:schemeClr val="dk1"/>
                </a:solidFill>
                <a:latin typeface="Times New Roman"/>
                <a:ea typeface="Times New Roman"/>
                <a:cs typeface="Times New Roman"/>
                <a:sym typeface="Times New Roman"/>
              </a:rPr>
              <a:t>Figure 2.5 shows a large (many peripherals) configuration for an IBM 7094,</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which is representative of second-generation computers [BELL71]. Several differences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from the IAS computer are worth noting. The most important of these is the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use of </a:t>
            </a:r>
            <a:r>
              <a:rPr b="0" lang="en-US" sz="1200">
                <a:solidFill>
                  <a:schemeClr val="dk1"/>
                </a:solidFill>
                <a:latin typeface="Times New Roman"/>
                <a:ea typeface="Times New Roman"/>
                <a:cs typeface="Times New Roman"/>
                <a:sym typeface="Times New Roman"/>
              </a:rPr>
              <a:t>data channels</a:t>
            </a:r>
            <a:r>
              <a:rPr b="1" lang="en-US" sz="1200">
                <a:solidFill>
                  <a:schemeClr val="dk1"/>
                </a:solidFill>
                <a:latin typeface="Times New Roman"/>
                <a:ea typeface="Times New Roman"/>
                <a:cs typeface="Times New Roman"/>
                <a:sym typeface="Times New Roman"/>
              </a:rPr>
              <a:t>. </a:t>
            </a:r>
            <a:r>
              <a:rPr b="0" lang="en-US" sz="1200">
                <a:solidFill>
                  <a:schemeClr val="dk1"/>
                </a:solidFill>
                <a:latin typeface="Times New Roman"/>
                <a:ea typeface="Times New Roman"/>
                <a:cs typeface="Times New Roman"/>
                <a:sym typeface="Times New Roman"/>
              </a:rPr>
              <a:t>A</a:t>
            </a:r>
            <a:r>
              <a:rPr b="1" lang="en-US" sz="1200">
                <a:solidFill>
                  <a:schemeClr val="dk1"/>
                </a:solidFill>
                <a:latin typeface="Times New Roman"/>
                <a:ea typeface="Times New Roman"/>
                <a:cs typeface="Times New Roman"/>
                <a:sym typeface="Times New Roman"/>
              </a:rPr>
              <a:t> data channel </a:t>
            </a:r>
            <a:r>
              <a:rPr b="0" lang="en-US" sz="1200">
                <a:solidFill>
                  <a:schemeClr val="dk1"/>
                </a:solidFill>
                <a:latin typeface="Times New Roman"/>
                <a:ea typeface="Times New Roman"/>
                <a:cs typeface="Times New Roman"/>
                <a:sym typeface="Times New Roman"/>
              </a:rPr>
              <a:t>is an independent I/O module with its own</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processor and instruction set. In a computer system with such devices, the CPU</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does not execute detailed I/O instructions. Such instructions are stored in a main</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memory to be executed by a special-purpose processor in the data channel itself.</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CPU initiates an I/O transfer by sending a control signal to the data channel,</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Another new feature is the </a:t>
            </a:r>
            <a:r>
              <a:rPr b="1" lang="en-US" sz="1200">
                <a:solidFill>
                  <a:schemeClr val="dk1"/>
                </a:solidFill>
                <a:latin typeface="Times New Roman"/>
                <a:ea typeface="Times New Roman"/>
                <a:cs typeface="Times New Roman"/>
                <a:sym typeface="Times New Roman"/>
              </a:rPr>
              <a:t>multiplexor, </a:t>
            </a:r>
            <a:r>
              <a:rPr b="0" lang="en-US" sz="1200">
                <a:solidFill>
                  <a:schemeClr val="dk1"/>
                </a:solidFill>
                <a:latin typeface="Times New Roman"/>
                <a:ea typeface="Times New Roman"/>
                <a:cs typeface="Times New Roman"/>
                <a:sym typeface="Times New Roman"/>
              </a:rPr>
              <a:t>which is the central termination</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point for data channels, the CPU, and memory. The multiplexor schedules access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to the memory from the CPU and data channels, allowing these devices to act</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independently.</a:t>
            </a:r>
            <a:endParaRPr/>
          </a:p>
        </p:txBody>
      </p:sp>
      <p:sp>
        <p:nvSpPr>
          <p:cNvPr id="441" name="Google Shape;441;p20: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21: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450" name="Google Shape;450;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1" name="Google Shape;451;p21: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A single, self-contained transistor is called a </a:t>
            </a:r>
            <a:r>
              <a:rPr i="1" lang="en-US" sz="1200">
                <a:solidFill>
                  <a:schemeClr val="dk1"/>
                </a:solidFill>
                <a:latin typeface="Times New Roman"/>
                <a:ea typeface="Times New Roman"/>
                <a:cs typeface="Times New Roman"/>
                <a:sym typeface="Times New Roman"/>
              </a:rPr>
              <a:t>discrete component. </a:t>
            </a:r>
            <a:r>
              <a:rPr i="0" lang="en-US" sz="1200">
                <a:solidFill>
                  <a:schemeClr val="dk1"/>
                </a:solidFill>
                <a:latin typeface="Times New Roman"/>
                <a:ea typeface="Times New Roman"/>
                <a:cs typeface="Times New Roman"/>
                <a:sym typeface="Times New Roman"/>
              </a:rPr>
              <a:t>Throughout the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1950s and early 1960s, electronic equipment was composed largely of discrete components—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transistors, resistors, capacitors, and so on. Discrete components were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manufactured separately, packaged in their own containers, and soldered or wired</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together onto masonite-like circuit boards, which were then installed in computers,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oscilloscopes, and other electronic equipment. Whenever an electronic device called</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for a transistor, a little tube of metal containing a pinhead-sized piece of silicon</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had to be soldered to a circuit board. The entire manufacturing process, from transistor</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to circuit board, was expensive and cumbersome.</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These facts of life were beginning to create problems in the computer industry.</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Early second-generation computers contained about 10,000 transistors. This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figure grew to the hundreds of thousands, making the manufacture of newer, more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powerful machines increasingly difficult.</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In 1958 came the achievement that revolutionized electronics and started the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era of microelectronics: the invention of the integrated circuit. It is the </a:t>
            </a:r>
            <a:r>
              <a:rPr b="1" lang="en-US" sz="1200">
                <a:solidFill>
                  <a:schemeClr val="dk1"/>
                </a:solidFill>
                <a:latin typeface="Times New Roman"/>
                <a:ea typeface="Times New Roman"/>
                <a:cs typeface="Times New Roman"/>
                <a:sym typeface="Times New Roman"/>
              </a:rPr>
              <a:t>integrated</a:t>
            </a:r>
            <a:endParaRPr/>
          </a:p>
          <a:p>
            <a:pPr indent="0" lvl="0" marL="0" rtl="0" algn="l">
              <a:spcBef>
                <a:spcPts val="360"/>
              </a:spcBef>
              <a:spcAft>
                <a:spcPts val="0"/>
              </a:spcAft>
              <a:buNone/>
            </a:pPr>
            <a:r>
              <a:rPr b="1" lang="en-US" sz="1200">
                <a:solidFill>
                  <a:schemeClr val="dk1"/>
                </a:solidFill>
                <a:latin typeface="Times New Roman"/>
                <a:ea typeface="Times New Roman"/>
                <a:cs typeface="Times New Roman"/>
                <a:sym typeface="Times New Roman"/>
              </a:rPr>
              <a:t>circuit </a:t>
            </a:r>
            <a:r>
              <a:rPr b="0" lang="en-US" sz="1200">
                <a:solidFill>
                  <a:schemeClr val="dk1"/>
                </a:solidFill>
                <a:latin typeface="Times New Roman"/>
                <a:ea typeface="Times New Roman"/>
                <a:cs typeface="Times New Roman"/>
                <a:sym typeface="Times New Roman"/>
              </a:rPr>
              <a:t>that defines the third generation of computers. In this section, we provide a</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brief introduction to the technology of integrated circuits. Then we look at perhaps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two most important members of the third generation, both of which were introduced</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at the beginning of that era: the IBM System/360 and the DEC PDP-8.</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22: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459" name="Google Shape;459;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0" name="Google Shape;460;p22: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Microelectronics means, literally, “small electronics.” Since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beginnings of digital electronics and the computer industry, there has been a</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persistent and consistent trend toward the reduction in size of digital electronic</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circuits. Before examining the implications and benefits of this trend, we need to</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say something about the nature of digital electronics. A more detailed discussion is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found in Chapter 11.</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basic elements of a digital computer, as we know, must perform storage,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movement, processing, and control functions. Only two fundamental types of components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are required (Figure 2.6): gates and memory cells. A gate is a device that</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implements a simple Boolean or logical function, such as IF </a:t>
            </a:r>
            <a:r>
              <a:rPr i="1" lang="en-US" sz="1200">
                <a:solidFill>
                  <a:schemeClr val="dk1"/>
                </a:solidFill>
                <a:latin typeface="Times New Roman"/>
                <a:ea typeface="Times New Roman"/>
                <a:cs typeface="Times New Roman"/>
                <a:sym typeface="Times New Roman"/>
              </a:rPr>
              <a:t>A AND B ARE TRUE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THEN </a:t>
            </a:r>
            <a:r>
              <a:rPr i="1" lang="en-US" sz="1200">
                <a:solidFill>
                  <a:schemeClr val="dk1"/>
                </a:solidFill>
                <a:latin typeface="Times New Roman"/>
                <a:ea typeface="Times New Roman"/>
                <a:cs typeface="Times New Roman"/>
                <a:sym typeface="Times New Roman"/>
              </a:rPr>
              <a:t>C IS TRUE (AND gate). Such devices are called gates because they control</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data flow in much the same way that canal gates control the flow of water. The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memory cell is a device that can store one bit of data; that is, the device can be in</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one of two stable states at any time. By interconnecting large numbers of these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fundamental devices, we can construct a computer.</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68" name="Google Shape;468;p23: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rmAutofit/>
          </a:bodyPr>
          <a:lstStyle/>
          <a:p>
            <a:pPr indent="0" lvl="0" marL="0" rtl="0" algn="l">
              <a:lnSpc>
                <a:spcPct val="80000"/>
              </a:lnSpc>
              <a:spcBef>
                <a:spcPts val="0"/>
              </a:spcBef>
              <a:spcAft>
                <a:spcPts val="0"/>
              </a:spcAft>
              <a:buNone/>
            </a:pPr>
            <a:r>
              <a:rPr lang="en-US" sz="839">
                <a:solidFill>
                  <a:schemeClr val="dk1"/>
                </a:solidFill>
                <a:latin typeface="Times New Roman"/>
                <a:ea typeface="Times New Roman"/>
                <a:cs typeface="Times New Roman"/>
                <a:sym typeface="Times New Roman"/>
              </a:rPr>
              <a:t>We can relate this to our four</a:t>
            </a:r>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basic functions as follows:</a:t>
            </a:r>
            <a:endParaRPr/>
          </a:p>
          <a:p>
            <a:pPr indent="0" lvl="0" marL="0" rtl="0" algn="l">
              <a:lnSpc>
                <a:spcPct val="80000"/>
              </a:lnSpc>
              <a:spcBef>
                <a:spcPts val="252"/>
              </a:spcBef>
              <a:spcAft>
                <a:spcPts val="0"/>
              </a:spcAft>
              <a:buNone/>
            </a:pPr>
            <a:r>
              <a:t/>
            </a:r>
            <a:endParaRPr sz="839">
              <a:solidFill>
                <a:schemeClr val="dk1"/>
              </a:solidFill>
              <a:latin typeface="Times New Roman"/>
              <a:ea typeface="Times New Roman"/>
              <a:cs typeface="Times New Roman"/>
              <a:sym typeface="Times New Roman"/>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 </a:t>
            </a:r>
            <a:r>
              <a:rPr b="1" lang="en-US" sz="839">
                <a:solidFill>
                  <a:schemeClr val="dk1"/>
                </a:solidFill>
                <a:latin typeface="Times New Roman"/>
                <a:ea typeface="Times New Roman"/>
                <a:cs typeface="Times New Roman"/>
                <a:sym typeface="Times New Roman"/>
              </a:rPr>
              <a:t>Data storage: </a:t>
            </a:r>
            <a:r>
              <a:rPr b="0" lang="en-US" sz="839">
                <a:solidFill>
                  <a:schemeClr val="dk1"/>
                </a:solidFill>
                <a:latin typeface="Times New Roman"/>
                <a:ea typeface="Times New Roman"/>
                <a:cs typeface="Times New Roman"/>
                <a:sym typeface="Times New Roman"/>
              </a:rPr>
              <a:t>Provided by memory cells.</a:t>
            </a:r>
            <a:endParaRPr/>
          </a:p>
          <a:p>
            <a:pPr indent="0" lvl="0" marL="0" rtl="0" algn="l">
              <a:lnSpc>
                <a:spcPct val="80000"/>
              </a:lnSpc>
              <a:spcBef>
                <a:spcPts val="252"/>
              </a:spcBef>
              <a:spcAft>
                <a:spcPts val="0"/>
              </a:spcAft>
              <a:buNone/>
            </a:pPr>
            <a:r>
              <a:t/>
            </a:r>
            <a:endParaRPr sz="839">
              <a:solidFill>
                <a:schemeClr val="dk1"/>
              </a:solidFill>
              <a:latin typeface="Times New Roman"/>
              <a:ea typeface="Times New Roman"/>
              <a:cs typeface="Times New Roman"/>
              <a:sym typeface="Times New Roman"/>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 </a:t>
            </a:r>
            <a:r>
              <a:rPr b="1" lang="en-US" sz="839">
                <a:solidFill>
                  <a:schemeClr val="dk1"/>
                </a:solidFill>
                <a:latin typeface="Times New Roman"/>
                <a:ea typeface="Times New Roman"/>
                <a:cs typeface="Times New Roman"/>
                <a:sym typeface="Times New Roman"/>
              </a:rPr>
              <a:t>Data processing: </a:t>
            </a:r>
            <a:r>
              <a:rPr b="0" lang="en-US" sz="839">
                <a:solidFill>
                  <a:schemeClr val="dk1"/>
                </a:solidFill>
                <a:latin typeface="Times New Roman"/>
                <a:ea typeface="Times New Roman"/>
                <a:cs typeface="Times New Roman"/>
                <a:sym typeface="Times New Roman"/>
              </a:rPr>
              <a:t>Provided by gates.</a:t>
            </a:r>
            <a:endParaRPr/>
          </a:p>
          <a:p>
            <a:pPr indent="0" lvl="0" marL="0" rtl="0" algn="l">
              <a:lnSpc>
                <a:spcPct val="80000"/>
              </a:lnSpc>
              <a:spcBef>
                <a:spcPts val="252"/>
              </a:spcBef>
              <a:spcAft>
                <a:spcPts val="0"/>
              </a:spcAft>
              <a:buNone/>
            </a:pPr>
            <a:r>
              <a:t/>
            </a:r>
            <a:endParaRPr sz="839">
              <a:solidFill>
                <a:schemeClr val="dk1"/>
              </a:solidFill>
              <a:latin typeface="Times New Roman"/>
              <a:ea typeface="Times New Roman"/>
              <a:cs typeface="Times New Roman"/>
              <a:sym typeface="Times New Roman"/>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 </a:t>
            </a:r>
            <a:r>
              <a:rPr b="1" lang="en-US" sz="839">
                <a:solidFill>
                  <a:schemeClr val="dk1"/>
                </a:solidFill>
                <a:latin typeface="Times New Roman"/>
                <a:ea typeface="Times New Roman"/>
                <a:cs typeface="Times New Roman"/>
                <a:sym typeface="Times New Roman"/>
              </a:rPr>
              <a:t>Data movement: </a:t>
            </a:r>
            <a:r>
              <a:rPr b="0" lang="en-US" sz="839">
                <a:solidFill>
                  <a:schemeClr val="dk1"/>
                </a:solidFill>
                <a:latin typeface="Times New Roman"/>
                <a:ea typeface="Times New Roman"/>
                <a:cs typeface="Times New Roman"/>
                <a:sym typeface="Times New Roman"/>
              </a:rPr>
              <a:t>The paths among components are used to move data from</a:t>
            </a:r>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memory to memory and from memory through gates to memory.</a:t>
            </a:r>
            <a:endParaRPr/>
          </a:p>
          <a:p>
            <a:pPr indent="0" lvl="0" marL="0" rtl="0" algn="l">
              <a:lnSpc>
                <a:spcPct val="80000"/>
              </a:lnSpc>
              <a:spcBef>
                <a:spcPts val="252"/>
              </a:spcBef>
              <a:spcAft>
                <a:spcPts val="0"/>
              </a:spcAft>
              <a:buNone/>
            </a:pPr>
            <a:r>
              <a:t/>
            </a:r>
            <a:endParaRPr sz="839">
              <a:solidFill>
                <a:schemeClr val="dk1"/>
              </a:solidFill>
              <a:latin typeface="Times New Roman"/>
              <a:ea typeface="Times New Roman"/>
              <a:cs typeface="Times New Roman"/>
              <a:sym typeface="Times New Roman"/>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 </a:t>
            </a:r>
            <a:r>
              <a:rPr b="1" lang="en-US" sz="839">
                <a:solidFill>
                  <a:schemeClr val="dk1"/>
                </a:solidFill>
                <a:latin typeface="Times New Roman"/>
                <a:ea typeface="Times New Roman"/>
                <a:cs typeface="Times New Roman"/>
                <a:sym typeface="Times New Roman"/>
              </a:rPr>
              <a:t>Control: </a:t>
            </a:r>
            <a:r>
              <a:rPr b="0" lang="en-US" sz="839">
                <a:solidFill>
                  <a:schemeClr val="dk1"/>
                </a:solidFill>
                <a:latin typeface="Times New Roman"/>
                <a:ea typeface="Times New Roman"/>
                <a:cs typeface="Times New Roman"/>
                <a:sym typeface="Times New Roman"/>
              </a:rPr>
              <a:t>The paths among components can carry control signals. For example,</a:t>
            </a:r>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a gate will have one or two data inputs plus a control signal input that activates</a:t>
            </a:r>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the gate. When the control signal is ON, the gate performs its function on the</a:t>
            </a:r>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data inputs and produces a data output. Similarly, the memory cell will store</a:t>
            </a:r>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the bit that is on its input lead when the WRITE control signal is ON and will</a:t>
            </a:r>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place the bit that is in the cell on its output lead when the READ control signal</a:t>
            </a:r>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is ON.</a:t>
            </a:r>
            <a:endParaRPr/>
          </a:p>
          <a:p>
            <a:pPr indent="0" lvl="0" marL="0" rtl="0" algn="l">
              <a:lnSpc>
                <a:spcPct val="80000"/>
              </a:lnSpc>
              <a:spcBef>
                <a:spcPts val="252"/>
              </a:spcBef>
              <a:spcAft>
                <a:spcPts val="0"/>
              </a:spcAft>
              <a:buNone/>
            </a:pPr>
            <a:r>
              <a:t/>
            </a:r>
            <a:endParaRPr sz="839">
              <a:solidFill>
                <a:schemeClr val="dk1"/>
              </a:solidFill>
              <a:latin typeface="Times New Roman"/>
              <a:ea typeface="Times New Roman"/>
              <a:cs typeface="Times New Roman"/>
              <a:sym typeface="Times New Roman"/>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Thus, a computer consists of gates, memory cells, and interconnections among these</a:t>
            </a:r>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elements. The gates and memory cells are, in turn, constructed of simple digital</a:t>
            </a:r>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electronic components.</a:t>
            </a:r>
            <a:endParaRPr/>
          </a:p>
          <a:p>
            <a:pPr indent="0" lvl="0" marL="0" rtl="0" algn="l">
              <a:lnSpc>
                <a:spcPct val="80000"/>
              </a:lnSpc>
              <a:spcBef>
                <a:spcPts val="252"/>
              </a:spcBef>
              <a:spcAft>
                <a:spcPts val="0"/>
              </a:spcAft>
              <a:buNone/>
            </a:pPr>
            <a:r>
              <a:t/>
            </a:r>
            <a:endParaRPr sz="839">
              <a:solidFill>
                <a:schemeClr val="dk1"/>
              </a:solidFill>
              <a:latin typeface="Times New Roman"/>
              <a:ea typeface="Times New Roman"/>
              <a:cs typeface="Times New Roman"/>
              <a:sym typeface="Times New Roman"/>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The integrated circuit exploits the fact that such components as transistors,</a:t>
            </a:r>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resistors, and conductors can be fabricated from a semiconductor such as silicon.</a:t>
            </a:r>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It is merely an extension of the solid-state art to fabricate an entire circuit in a tiny</a:t>
            </a:r>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piece of silicon rather than assemble discrete components made from separate</a:t>
            </a:r>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pieces of silicon into the same circuit. Many transistors can be produced at the same</a:t>
            </a:r>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time on a single wafer of silicon. Equally important, these transistors can be connected</a:t>
            </a:r>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with a process of metallization to form circuits.</a:t>
            </a:r>
            <a:endParaRPr sz="839"/>
          </a:p>
        </p:txBody>
      </p:sp>
      <p:sp>
        <p:nvSpPr>
          <p:cNvPr id="469" name="Google Shape;469;p23: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79" name="Google Shape;479;p24: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rm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Figure 2.7 depicts the key concepts in an integrated circuit. A thin </a:t>
            </a:r>
            <a:r>
              <a:rPr b="1" lang="en-US" sz="1200">
                <a:solidFill>
                  <a:schemeClr val="dk1"/>
                </a:solidFill>
                <a:latin typeface="Times New Roman"/>
                <a:ea typeface="Times New Roman"/>
                <a:cs typeface="Times New Roman"/>
                <a:sym typeface="Times New Roman"/>
              </a:rPr>
              <a:t>wafer </a:t>
            </a:r>
            <a:r>
              <a:rPr b="0" lang="en-US" sz="1200">
                <a:solidFill>
                  <a:schemeClr val="dk1"/>
                </a:solidFill>
                <a:latin typeface="Times New Roman"/>
                <a:ea typeface="Times New Roman"/>
                <a:cs typeface="Times New Roman"/>
                <a:sym typeface="Times New Roman"/>
              </a:rPr>
              <a:t>of</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silicon is divided into a matrix of small areas, each a few millimeters square. The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identical circuit pattern is fabricated in each area, and the wafer is broken up into</a:t>
            </a:r>
            <a:endParaRPr/>
          </a:p>
          <a:p>
            <a:pPr indent="0" lvl="0" marL="0" rtl="0" algn="l">
              <a:spcBef>
                <a:spcPts val="360"/>
              </a:spcBef>
              <a:spcAft>
                <a:spcPts val="0"/>
              </a:spcAft>
              <a:buNone/>
            </a:pPr>
            <a:r>
              <a:rPr b="1" lang="en-US" sz="1200">
                <a:solidFill>
                  <a:schemeClr val="dk1"/>
                </a:solidFill>
                <a:latin typeface="Times New Roman"/>
                <a:ea typeface="Times New Roman"/>
                <a:cs typeface="Times New Roman"/>
                <a:sym typeface="Times New Roman"/>
              </a:rPr>
              <a:t>chips. </a:t>
            </a:r>
            <a:r>
              <a:rPr b="0" lang="en-US" sz="1200">
                <a:solidFill>
                  <a:schemeClr val="dk1"/>
                </a:solidFill>
                <a:latin typeface="Times New Roman"/>
                <a:ea typeface="Times New Roman"/>
                <a:cs typeface="Times New Roman"/>
                <a:sym typeface="Times New Roman"/>
              </a:rPr>
              <a:t>Each chip consists of many gates and/or memory cells plus a number of input</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and output attachment points. This chip is then packaged in housing that protects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it and provides pins for attachment to devices beyond the chip. A number of these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packages can then be interconnected on a printed circuit board to produce larger</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and more complex circuits.</a:t>
            </a:r>
            <a:endParaRPr/>
          </a:p>
        </p:txBody>
      </p:sp>
      <p:sp>
        <p:nvSpPr>
          <p:cNvPr id="480" name="Google Shape;480;p24: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90" name="Google Shape;490;p25: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rm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Promulgate: phổ biến, công bố</a:t>
            </a:r>
            <a:br>
              <a:rPr lang="en-US" sz="1200">
                <a:solidFill>
                  <a:schemeClr val="dk1"/>
                </a:solidFill>
                <a:latin typeface="Times New Roman"/>
                <a:ea typeface="Times New Roman"/>
                <a:cs typeface="Times New Roman"/>
                <a:sym typeface="Times New Roman"/>
              </a:rPr>
            </a:br>
            <a:r>
              <a:rPr lang="en-US" sz="1200">
                <a:solidFill>
                  <a:schemeClr val="dk1"/>
                </a:solidFill>
                <a:latin typeface="Times New Roman"/>
                <a:ea typeface="Times New Roman"/>
                <a:cs typeface="Times New Roman"/>
                <a:sym typeface="Times New Roman"/>
              </a:rPr>
              <a:t>Initially, only a few gates or memory cells could be reliably manufactured</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and packaged together. These early integrated circuits are referred to as </a:t>
            </a:r>
            <a:r>
              <a:rPr i="1" lang="en-US" sz="1200">
                <a:solidFill>
                  <a:schemeClr val="dk1"/>
                </a:solidFill>
                <a:latin typeface="Times New Roman"/>
                <a:ea typeface="Times New Roman"/>
                <a:cs typeface="Times New Roman"/>
                <a:sym typeface="Times New Roman"/>
              </a:rPr>
              <a:t>small scale</a:t>
            </a:r>
            <a:endParaRPr/>
          </a:p>
          <a:p>
            <a:pPr indent="0" lvl="0" marL="0" rtl="0" algn="l">
              <a:spcBef>
                <a:spcPts val="360"/>
              </a:spcBef>
              <a:spcAft>
                <a:spcPts val="0"/>
              </a:spcAft>
              <a:buNone/>
            </a:pPr>
            <a:r>
              <a:rPr i="1" lang="en-US" sz="1200">
                <a:solidFill>
                  <a:schemeClr val="dk1"/>
                </a:solidFill>
                <a:latin typeface="Times New Roman"/>
                <a:ea typeface="Times New Roman"/>
                <a:cs typeface="Times New Roman"/>
                <a:sym typeface="Times New Roman"/>
              </a:rPr>
              <a:t>Integration </a:t>
            </a:r>
            <a:r>
              <a:rPr lang="en-US" sz="1200">
                <a:solidFill>
                  <a:schemeClr val="dk1"/>
                </a:solidFill>
                <a:latin typeface="Times New Roman"/>
                <a:ea typeface="Times New Roman"/>
                <a:cs typeface="Times New Roman"/>
                <a:sym typeface="Times New Roman"/>
              </a:rPr>
              <a:t>(SSI). As time went on, it became possible to pack more and more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Components on the same chip. This growth in density is illustrated in Figure 2.8; it is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one of the most remarkable technological trends ever recorded. </a:t>
            </a:r>
            <a:endParaRPr/>
          </a:p>
        </p:txBody>
      </p:sp>
      <p:sp>
        <p:nvSpPr>
          <p:cNvPr id="491" name="Google Shape;491;p25: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26: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503" name="Google Shape;503;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4" name="Google Shape;504;p26: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Figure 2.8 reflects the famous Moore’s law, which was propounded (đề xuất) by Gordon Moore, cofounder of</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Intel, in 1965 [MOOR65]. Moore observed that the number of transistors that could</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be put on a single chip was doubling every year and correctly predicted that this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Pace (bước đi) would continue into the near future. To the surprise of many, including Moore,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pace continued year after year and decade after decade. The pace slowed to a</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doubling every 18 months in the 1970s but has sustained that rate ever since.</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consequences of Moore’s law are profound:</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b="0" lang="en-US" sz="1200">
                <a:solidFill>
                  <a:schemeClr val="dk1"/>
                </a:solidFill>
                <a:latin typeface="Times New Roman"/>
                <a:ea typeface="Times New Roman"/>
                <a:cs typeface="Times New Roman"/>
                <a:sym typeface="Times New Roman"/>
              </a:rPr>
              <a:t>1. The cost of a chip has remained virtually unchanged during this period of</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rapid growth in density. This means that the cost of computer logic and memory</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circuitry has fallen at a dramatic rate.</a:t>
            </a:r>
            <a:endParaRPr/>
          </a:p>
          <a:p>
            <a:pPr indent="0" lvl="0" marL="0" rtl="0" algn="l">
              <a:spcBef>
                <a:spcPts val="360"/>
              </a:spcBef>
              <a:spcAft>
                <a:spcPts val="0"/>
              </a:spcAft>
              <a:buNone/>
            </a:pPr>
            <a:r>
              <a:t/>
            </a:r>
            <a:endParaRPr b="1"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b="0" lang="en-US" sz="1200">
                <a:solidFill>
                  <a:schemeClr val="dk1"/>
                </a:solidFill>
                <a:latin typeface="Times New Roman"/>
                <a:ea typeface="Times New Roman"/>
                <a:cs typeface="Times New Roman"/>
                <a:sym typeface="Times New Roman"/>
              </a:rPr>
              <a:t>2. Because logic and memory elements are placed closer together on more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densely packed chips, the electrical path length is shortened, increasing</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operating speed.</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b="0" lang="en-US" sz="1200">
                <a:solidFill>
                  <a:schemeClr val="dk1"/>
                </a:solidFill>
                <a:latin typeface="Times New Roman"/>
                <a:ea typeface="Times New Roman"/>
                <a:cs typeface="Times New Roman"/>
                <a:sym typeface="Times New Roman"/>
              </a:rPr>
              <a:t>3. The computer becomes smaller, making it more convenient to place in a</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variety of environments.</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b="0" lang="en-US" sz="1200">
                <a:solidFill>
                  <a:schemeClr val="dk1"/>
                </a:solidFill>
                <a:latin typeface="Times New Roman"/>
                <a:ea typeface="Times New Roman"/>
                <a:cs typeface="Times New Roman"/>
                <a:sym typeface="Times New Roman"/>
              </a:rPr>
              <a:t>4. There is a reduction in power and cooling requirements.</a:t>
            </a:r>
            <a:endParaRPr/>
          </a:p>
          <a:p>
            <a:pPr indent="0" lvl="0" marL="0" rtl="0" algn="l">
              <a:spcBef>
                <a:spcPts val="360"/>
              </a:spcBef>
              <a:spcAft>
                <a:spcPts val="0"/>
              </a:spcAft>
              <a:buNone/>
            </a:pPr>
            <a:r>
              <a:t/>
            </a:r>
            <a:endParaRPr b="0"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b="0" lang="en-US" sz="1200">
                <a:solidFill>
                  <a:schemeClr val="dk1"/>
                </a:solidFill>
                <a:latin typeface="Times New Roman"/>
                <a:ea typeface="Times New Roman"/>
                <a:cs typeface="Times New Roman"/>
                <a:sym typeface="Times New Roman"/>
              </a:rPr>
              <a:t>5. The interconnections on the integrated circuit are much more reliable than</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solder connections. With more circuitry on each chip, there are fewer interchip</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connections.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30" name="Google Shape;530;p27: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rmAutofit/>
          </a:bodyPr>
          <a:lstStyle/>
          <a:p>
            <a:pPr indent="0" lvl="0" marL="0" rtl="0" algn="l">
              <a:lnSpc>
                <a:spcPct val="80000"/>
              </a:lnSpc>
              <a:spcBef>
                <a:spcPts val="0"/>
              </a:spcBef>
              <a:spcAft>
                <a:spcPts val="0"/>
              </a:spcAft>
              <a:buNone/>
            </a:pPr>
            <a:r>
              <a:rPr lang="en-US" sz="300">
                <a:solidFill>
                  <a:schemeClr val="dk1"/>
                </a:solidFill>
                <a:latin typeface="Times New Roman"/>
                <a:ea typeface="Times New Roman"/>
                <a:cs typeface="Times New Roman"/>
                <a:sym typeface="Times New Roman"/>
              </a:rPr>
              <a:t>By 1964, IBM had a firm grip on the computer market with</a:t>
            </a:r>
            <a:endParaRPr/>
          </a:p>
          <a:p>
            <a:pPr indent="0" lvl="0" marL="0" rtl="0" algn="l">
              <a:lnSpc>
                <a:spcPct val="80000"/>
              </a:lnSpc>
              <a:spcBef>
                <a:spcPts val="90"/>
              </a:spcBef>
              <a:spcAft>
                <a:spcPts val="0"/>
              </a:spcAft>
              <a:buNone/>
            </a:pPr>
            <a:r>
              <a:rPr lang="en-US" sz="300">
                <a:solidFill>
                  <a:schemeClr val="dk1"/>
                </a:solidFill>
                <a:latin typeface="Times New Roman"/>
                <a:ea typeface="Times New Roman"/>
                <a:cs typeface="Times New Roman"/>
                <a:sym typeface="Times New Roman"/>
              </a:rPr>
              <a:t>its 7000 series of machines. In that year, IBM announced the System/360, a new</a:t>
            </a:r>
            <a:endParaRPr/>
          </a:p>
          <a:p>
            <a:pPr indent="0" lvl="0" marL="0" rtl="0" algn="l">
              <a:lnSpc>
                <a:spcPct val="80000"/>
              </a:lnSpc>
              <a:spcBef>
                <a:spcPts val="90"/>
              </a:spcBef>
              <a:spcAft>
                <a:spcPts val="0"/>
              </a:spcAft>
              <a:buNone/>
            </a:pPr>
            <a:r>
              <a:rPr lang="en-US" sz="300">
                <a:solidFill>
                  <a:schemeClr val="dk1"/>
                </a:solidFill>
                <a:latin typeface="Times New Roman"/>
                <a:ea typeface="Times New Roman"/>
                <a:cs typeface="Times New Roman"/>
                <a:sym typeface="Times New Roman"/>
              </a:rPr>
              <a:t>family of computer products. Although the announcement itself was no surprise, it</a:t>
            </a:r>
            <a:endParaRPr/>
          </a:p>
          <a:p>
            <a:pPr indent="0" lvl="0" marL="0" rtl="0" algn="l">
              <a:lnSpc>
                <a:spcPct val="80000"/>
              </a:lnSpc>
              <a:spcBef>
                <a:spcPts val="90"/>
              </a:spcBef>
              <a:spcAft>
                <a:spcPts val="0"/>
              </a:spcAft>
              <a:buNone/>
            </a:pPr>
            <a:r>
              <a:rPr lang="en-US" sz="300">
                <a:solidFill>
                  <a:schemeClr val="dk1"/>
                </a:solidFill>
                <a:latin typeface="Times New Roman"/>
                <a:ea typeface="Times New Roman"/>
                <a:cs typeface="Times New Roman"/>
                <a:sym typeface="Times New Roman"/>
              </a:rPr>
              <a:t>contained some unpleasant news for current IBM customers: the 360 product line</a:t>
            </a:r>
            <a:endParaRPr/>
          </a:p>
          <a:p>
            <a:pPr indent="0" lvl="0" marL="0" rtl="0" algn="l">
              <a:lnSpc>
                <a:spcPct val="80000"/>
              </a:lnSpc>
              <a:spcBef>
                <a:spcPts val="90"/>
              </a:spcBef>
              <a:spcAft>
                <a:spcPts val="0"/>
              </a:spcAft>
              <a:buNone/>
            </a:pPr>
            <a:r>
              <a:rPr lang="en-US" sz="300">
                <a:solidFill>
                  <a:schemeClr val="dk1"/>
                </a:solidFill>
                <a:latin typeface="Times New Roman"/>
                <a:ea typeface="Times New Roman"/>
                <a:cs typeface="Times New Roman"/>
                <a:sym typeface="Times New Roman"/>
              </a:rPr>
              <a:t>was incompatible with older IBM machines. Thus, the transition to the 360 would be</a:t>
            </a:r>
            <a:endParaRPr/>
          </a:p>
          <a:p>
            <a:pPr indent="0" lvl="0" marL="0" rtl="0" algn="l">
              <a:lnSpc>
                <a:spcPct val="80000"/>
              </a:lnSpc>
              <a:spcBef>
                <a:spcPts val="90"/>
              </a:spcBef>
              <a:spcAft>
                <a:spcPts val="0"/>
              </a:spcAft>
              <a:buNone/>
            </a:pPr>
            <a:r>
              <a:rPr lang="en-US" sz="300">
                <a:solidFill>
                  <a:schemeClr val="dk1"/>
                </a:solidFill>
                <a:latin typeface="Times New Roman"/>
                <a:ea typeface="Times New Roman"/>
                <a:cs typeface="Times New Roman"/>
                <a:sym typeface="Times New Roman"/>
              </a:rPr>
              <a:t>difficult for the current customer base. This was a bold step by IBM, but one IBM felt</a:t>
            </a:r>
            <a:endParaRPr/>
          </a:p>
          <a:p>
            <a:pPr indent="0" lvl="0" marL="0" rtl="0" algn="l">
              <a:lnSpc>
                <a:spcPct val="80000"/>
              </a:lnSpc>
              <a:spcBef>
                <a:spcPts val="90"/>
              </a:spcBef>
              <a:spcAft>
                <a:spcPts val="0"/>
              </a:spcAft>
              <a:buNone/>
            </a:pPr>
            <a:r>
              <a:rPr lang="en-US" sz="300">
                <a:solidFill>
                  <a:schemeClr val="dk1"/>
                </a:solidFill>
                <a:latin typeface="Times New Roman"/>
                <a:ea typeface="Times New Roman"/>
                <a:cs typeface="Times New Roman"/>
                <a:sym typeface="Times New Roman"/>
              </a:rPr>
              <a:t>was necessary to break out of some of the constraints of the 7000 architecture and</a:t>
            </a:r>
            <a:endParaRPr/>
          </a:p>
          <a:p>
            <a:pPr indent="0" lvl="0" marL="0" rtl="0" algn="l">
              <a:lnSpc>
                <a:spcPct val="80000"/>
              </a:lnSpc>
              <a:spcBef>
                <a:spcPts val="90"/>
              </a:spcBef>
              <a:spcAft>
                <a:spcPts val="0"/>
              </a:spcAft>
              <a:buNone/>
            </a:pPr>
            <a:r>
              <a:rPr lang="en-US" sz="300">
                <a:solidFill>
                  <a:schemeClr val="dk1"/>
                </a:solidFill>
                <a:latin typeface="Times New Roman"/>
                <a:ea typeface="Times New Roman"/>
                <a:cs typeface="Times New Roman"/>
                <a:sym typeface="Times New Roman"/>
              </a:rPr>
              <a:t>to produce a system capable of evolving with the new integrated circuit technology</a:t>
            </a:r>
            <a:endParaRPr/>
          </a:p>
          <a:p>
            <a:pPr indent="0" lvl="0" marL="0" rtl="0" algn="l">
              <a:lnSpc>
                <a:spcPct val="80000"/>
              </a:lnSpc>
              <a:spcBef>
                <a:spcPts val="90"/>
              </a:spcBef>
              <a:spcAft>
                <a:spcPts val="0"/>
              </a:spcAft>
              <a:buNone/>
            </a:pPr>
            <a:r>
              <a:rPr lang="en-US" sz="300">
                <a:solidFill>
                  <a:schemeClr val="dk1"/>
                </a:solidFill>
                <a:latin typeface="Times New Roman"/>
                <a:ea typeface="Times New Roman"/>
                <a:cs typeface="Times New Roman"/>
                <a:sym typeface="Times New Roman"/>
              </a:rPr>
              <a:t>[PADE81, GIFF87]. The strategy paid off both financially and technically. The 360</a:t>
            </a:r>
            <a:endParaRPr/>
          </a:p>
          <a:p>
            <a:pPr indent="0" lvl="0" marL="0" rtl="0" algn="l">
              <a:lnSpc>
                <a:spcPct val="80000"/>
              </a:lnSpc>
              <a:spcBef>
                <a:spcPts val="90"/>
              </a:spcBef>
              <a:spcAft>
                <a:spcPts val="0"/>
              </a:spcAft>
              <a:buNone/>
            </a:pPr>
            <a:r>
              <a:rPr lang="en-US" sz="300">
                <a:solidFill>
                  <a:schemeClr val="dk1"/>
                </a:solidFill>
                <a:latin typeface="Times New Roman"/>
                <a:ea typeface="Times New Roman"/>
                <a:cs typeface="Times New Roman"/>
                <a:sym typeface="Times New Roman"/>
              </a:rPr>
              <a:t>was the success of the decade and cemented IBM as the overwhelmingly dominant</a:t>
            </a:r>
            <a:endParaRPr/>
          </a:p>
          <a:p>
            <a:pPr indent="0" lvl="0" marL="0" rtl="0" algn="l">
              <a:lnSpc>
                <a:spcPct val="80000"/>
              </a:lnSpc>
              <a:spcBef>
                <a:spcPts val="90"/>
              </a:spcBef>
              <a:spcAft>
                <a:spcPts val="0"/>
              </a:spcAft>
              <a:buNone/>
            </a:pPr>
            <a:r>
              <a:rPr lang="en-US" sz="300">
                <a:solidFill>
                  <a:schemeClr val="dk1"/>
                </a:solidFill>
                <a:latin typeface="Times New Roman"/>
                <a:ea typeface="Times New Roman"/>
                <a:cs typeface="Times New Roman"/>
                <a:sym typeface="Times New Roman"/>
              </a:rPr>
              <a:t>computer vendor, with a market share above 70%. And, with some modifications</a:t>
            </a:r>
            <a:endParaRPr/>
          </a:p>
          <a:p>
            <a:pPr indent="0" lvl="0" marL="0" rtl="0" algn="l">
              <a:lnSpc>
                <a:spcPct val="80000"/>
              </a:lnSpc>
              <a:spcBef>
                <a:spcPts val="90"/>
              </a:spcBef>
              <a:spcAft>
                <a:spcPts val="0"/>
              </a:spcAft>
              <a:buNone/>
            </a:pPr>
            <a:r>
              <a:rPr lang="en-US" sz="300">
                <a:solidFill>
                  <a:schemeClr val="dk1"/>
                </a:solidFill>
                <a:latin typeface="Times New Roman"/>
                <a:ea typeface="Times New Roman"/>
                <a:cs typeface="Times New Roman"/>
                <a:sym typeface="Times New Roman"/>
              </a:rPr>
              <a:t>and extensions, the architecture of the 360 remains to this day the architecture</a:t>
            </a:r>
            <a:endParaRPr/>
          </a:p>
          <a:p>
            <a:pPr indent="0" lvl="0" marL="0" rtl="0" algn="l">
              <a:lnSpc>
                <a:spcPct val="80000"/>
              </a:lnSpc>
              <a:spcBef>
                <a:spcPts val="90"/>
              </a:spcBef>
              <a:spcAft>
                <a:spcPts val="0"/>
              </a:spcAft>
              <a:buNone/>
            </a:pPr>
            <a:r>
              <a:rPr lang="en-US" sz="300">
                <a:solidFill>
                  <a:schemeClr val="dk1"/>
                </a:solidFill>
                <a:latin typeface="Times New Roman"/>
                <a:ea typeface="Times New Roman"/>
                <a:cs typeface="Times New Roman"/>
                <a:sym typeface="Times New Roman"/>
              </a:rPr>
              <a:t>of IBM’s mainframe computers. Examples using this architecture can be found</a:t>
            </a:r>
            <a:endParaRPr/>
          </a:p>
          <a:p>
            <a:pPr indent="0" lvl="0" marL="0" rtl="0" algn="l">
              <a:lnSpc>
                <a:spcPct val="80000"/>
              </a:lnSpc>
              <a:spcBef>
                <a:spcPts val="90"/>
              </a:spcBef>
              <a:spcAft>
                <a:spcPts val="0"/>
              </a:spcAft>
              <a:buNone/>
            </a:pPr>
            <a:r>
              <a:rPr lang="en-US" sz="300">
                <a:solidFill>
                  <a:schemeClr val="dk1"/>
                </a:solidFill>
                <a:latin typeface="Times New Roman"/>
                <a:ea typeface="Times New Roman"/>
                <a:cs typeface="Times New Roman"/>
                <a:sym typeface="Times New Roman"/>
              </a:rPr>
              <a:t>throughout this text.</a:t>
            </a:r>
            <a:endParaRPr/>
          </a:p>
          <a:p>
            <a:pPr indent="0" lvl="0" marL="0" rtl="0" algn="l">
              <a:lnSpc>
                <a:spcPct val="80000"/>
              </a:lnSpc>
              <a:spcBef>
                <a:spcPts val="90"/>
              </a:spcBef>
              <a:spcAft>
                <a:spcPts val="0"/>
              </a:spcAft>
              <a:buNone/>
            </a:pPr>
            <a:r>
              <a:t/>
            </a:r>
            <a:endParaRPr sz="300">
              <a:solidFill>
                <a:schemeClr val="dk1"/>
              </a:solidFill>
              <a:latin typeface="Times New Roman"/>
              <a:ea typeface="Times New Roman"/>
              <a:cs typeface="Times New Roman"/>
              <a:sym typeface="Times New Roman"/>
            </a:endParaRPr>
          </a:p>
          <a:p>
            <a:pPr indent="0" lvl="0" marL="0" rtl="0" algn="l">
              <a:lnSpc>
                <a:spcPct val="80000"/>
              </a:lnSpc>
              <a:spcBef>
                <a:spcPts val="90"/>
              </a:spcBef>
              <a:spcAft>
                <a:spcPts val="0"/>
              </a:spcAft>
              <a:buNone/>
            </a:pPr>
            <a:r>
              <a:rPr lang="en-US" sz="300">
                <a:solidFill>
                  <a:schemeClr val="dk1"/>
                </a:solidFill>
                <a:latin typeface="Times New Roman"/>
                <a:ea typeface="Times New Roman"/>
                <a:cs typeface="Times New Roman"/>
                <a:sym typeface="Times New Roman"/>
              </a:rPr>
              <a:t>The System/360 was the industry’s first planned family of computers. The</a:t>
            </a:r>
            <a:endParaRPr/>
          </a:p>
          <a:p>
            <a:pPr indent="0" lvl="0" marL="0" rtl="0" algn="l">
              <a:lnSpc>
                <a:spcPct val="80000"/>
              </a:lnSpc>
              <a:spcBef>
                <a:spcPts val="90"/>
              </a:spcBef>
              <a:spcAft>
                <a:spcPts val="0"/>
              </a:spcAft>
              <a:buNone/>
            </a:pPr>
            <a:r>
              <a:rPr lang="en-US" sz="300">
                <a:solidFill>
                  <a:schemeClr val="dk1"/>
                </a:solidFill>
                <a:latin typeface="Times New Roman"/>
                <a:ea typeface="Times New Roman"/>
                <a:cs typeface="Times New Roman"/>
                <a:sym typeface="Times New Roman"/>
              </a:rPr>
              <a:t>family covered a wide range of performance and cost. Table 2.4 indicates some of</a:t>
            </a:r>
            <a:endParaRPr/>
          </a:p>
          <a:p>
            <a:pPr indent="0" lvl="0" marL="0" rtl="0" algn="l">
              <a:lnSpc>
                <a:spcPct val="80000"/>
              </a:lnSpc>
              <a:spcBef>
                <a:spcPts val="90"/>
              </a:spcBef>
              <a:spcAft>
                <a:spcPts val="0"/>
              </a:spcAft>
              <a:buNone/>
            </a:pPr>
            <a:r>
              <a:rPr lang="en-US" sz="300">
                <a:solidFill>
                  <a:schemeClr val="dk1"/>
                </a:solidFill>
                <a:latin typeface="Times New Roman"/>
                <a:ea typeface="Times New Roman"/>
                <a:cs typeface="Times New Roman"/>
                <a:sym typeface="Times New Roman"/>
              </a:rPr>
              <a:t>the key characteristics of the various models in 1965 (each member of the family is</a:t>
            </a:r>
            <a:endParaRPr/>
          </a:p>
          <a:p>
            <a:pPr indent="0" lvl="0" marL="0" rtl="0" algn="l">
              <a:lnSpc>
                <a:spcPct val="80000"/>
              </a:lnSpc>
              <a:spcBef>
                <a:spcPts val="90"/>
              </a:spcBef>
              <a:spcAft>
                <a:spcPts val="0"/>
              </a:spcAft>
              <a:buNone/>
            </a:pPr>
            <a:r>
              <a:rPr lang="en-US" sz="300">
                <a:solidFill>
                  <a:schemeClr val="dk1"/>
                </a:solidFill>
                <a:latin typeface="Times New Roman"/>
                <a:ea typeface="Times New Roman"/>
                <a:cs typeface="Times New Roman"/>
                <a:sym typeface="Times New Roman"/>
              </a:rPr>
              <a:t>distinguished by a model number). The models were compatible in the sense that</a:t>
            </a:r>
            <a:endParaRPr/>
          </a:p>
          <a:p>
            <a:pPr indent="0" lvl="0" marL="0" rtl="0" algn="l">
              <a:lnSpc>
                <a:spcPct val="80000"/>
              </a:lnSpc>
              <a:spcBef>
                <a:spcPts val="90"/>
              </a:spcBef>
              <a:spcAft>
                <a:spcPts val="0"/>
              </a:spcAft>
              <a:buNone/>
            </a:pPr>
            <a:r>
              <a:rPr lang="en-US" sz="300">
                <a:solidFill>
                  <a:schemeClr val="dk1"/>
                </a:solidFill>
                <a:latin typeface="Times New Roman"/>
                <a:ea typeface="Times New Roman"/>
                <a:cs typeface="Times New Roman"/>
                <a:sym typeface="Times New Roman"/>
              </a:rPr>
              <a:t>a program written for one model should be capable of being executed by another</a:t>
            </a:r>
            <a:endParaRPr/>
          </a:p>
          <a:p>
            <a:pPr indent="0" lvl="0" marL="0" rtl="0" algn="l">
              <a:lnSpc>
                <a:spcPct val="80000"/>
              </a:lnSpc>
              <a:spcBef>
                <a:spcPts val="90"/>
              </a:spcBef>
              <a:spcAft>
                <a:spcPts val="0"/>
              </a:spcAft>
              <a:buNone/>
            </a:pPr>
            <a:r>
              <a:rPr lang="en-US" sz="300">
                <a:solidFill>
                  <a:schemeClr val="dk1"/>
                </a:solidFill>
                <a:latin typeface="Times New Roman"/>
                <a:ea typeface="Times New Roman"/>
                <a:cs typeface="Times New Roman"/>
                <a:sym typeface="Times New Roman"/>
              </a:rPr>
              <a:t>model in the series, with only a difference in the time it takes to execute.</a:t>
            </a:r>
            <a:endParaRPr/>
          </a:p>
          <a:p>
            <a:pPr indent="0" lvl="0" marL="0" rtl="0" algn="l">
              <a:lnSpc>
                <a:spcPct val="80000"/>
              </a:lnSpc>
              <a:spcBef>
                <a:spcPts val="90"/>
              </a:spcBef>
              <a:spcAft>
                <a:spcPts val="0"/>
              </a:spcAft>
              <a:buNone/>
            </a:pPr>
            <a:r>
              <a:t/>
            </a:r>
            <a:endParaRPr sz="300">
              <a:solidFill>
                <a:schemeClr val="dk1"/>
              </a:solidFill>
              <a:latin typeface="Times New Roman"/>
              <a:ea typeface="Times New Roman"/>
              <a:cs typeface="Times New Roman"/>
              <a:sym typeface="Times New Roman"/>
            </a:endParaRPr>
          </a:p>
          <a:p>
            <a:pPr indent="0" lvl="0" marL="0" rtl="0" algn="l">
              <a:lnSpc>
                <a:spcPct val="80000"/>
              </a:lnSpc>
              <a:spcBef>
                <a:spcPts val="90"/>
              </a:spcBef>
              <a:spcAft>
                <a:spcPts val="0"/>
              </a:spcAft>
              <a:buNone/>
            </a:pPr>
            <a:r>
              <a:rPr lang="en-US" sz="300">
                <a:solidFill>
                  <a:schemeClr val="dk1"/>
                </a:solidFill>
                <a:latin typeface="Times New Roman"/>
                <a:ea typeface="Times New Roman"/>
                <a:cs typeface="Times New Roman"/>
                <a:sym typeface="Times New Roman"/>
              </a:rPr>
              <a:t>The concept of a family of compatible computers was both novel and</a:t>
            </a:r>
            <a:endParaRPr/>
          </a:p>
          <a:p>
            <a:pPr indent="0" lvl="0" marL="0" rtl="0" algn="l">
              <a:lnSpc>
                <a:spcPct val="80000"/>
              </a:lnSpc>
              <a:spcBef>
                <a:spcPts val="90"/>
              </a:spcBef>
              <a:spcAft>
                <a:spcPts val="0"/>
              </a:spcAft>
              <a:buNone/>
            </a:pPr>
            <a:r>
              <a:rPr lang="en-US" sz="300">
                <a:solidFill>
                  <a:schemeClr val="dk1"/>
                </a:solidFill>
                <a:latin typeface="Times New Roman"/>
                <a:ea typeface="Times New Roman"/>
                <a:cs typeface="Times New Roman"/>
                <a:sym typeface="Times New Roman"/>
              </a:rPr>
              <a:t>extremely successful. A customer with modest requirements and a budget to match</a:t>
            </a:r>
            <a:endParaRPr/>
          </a:p>
          <a:p>
            <a:pPr indent="0" lvl="0" marL="0" rtl="0" algn="l">
              <a:lnSpc>
                <a:spcPct val="80000"/>
              </a:lnSpc>
              <a:spcBef>
                <a:spcPts val="90"/>
              </a:spcBef>
              <a:spcAft>
                <a:spcPts val="0"/>
              </a:spcAft>
              <a:buNone/>
            </a:pPr>
            <a:r>
              <a:rPr lang="en-US" sz="300">
                <a:solidFill>
                  <a:schemeClr val="dk1"/>
                </a:solidFill>
                <a:latin typeface="Times New Roman"/>
                <a:ea typeface="Times New Roman"/>
                <a:cs typeface="Times New Roman"/>
                <a:sym typeface="Times New Roman"/>
              </a:rPr>
              <a:t>could start with the relatively inexpensive Model 30. Later, if the customer’s needs</a:t>
            </a:r>
            <a:endParaRPr/>
          </a:p>
          <a:p>
            <a:pPr indent="0" lvl="0" marL="0" rtl="0" algn="l">
              <a:lnSpc>
                <a:spcPct val="80000"/>
              </a:lnSpc>
              <a:spcBef>
                <a:spcPts val="90"/>
              </a:spcBef>
              <a:spcAft>
                <a:spcPts val="0"/>
              </a:spcAft>
              <a:buNone/>
            </a:pPr>
            <a:r>
              <a:rPr lang="en-US" sz="300">
                <a:solidFill>
                  <a:schemeClr val="dk1"/>
                </a:solidFill>
                <a:latin typeface="Times New Roman"/>
                <a:ea typeface="Times New Roman"/>
                <a:cs typeface="Times New Roman"/>
                <a:sym typeface="Times New Roman"/>
              </a:rPr>
              <a:t>grew, it was possible to upgrade to a faster machine with more memory without</a:t>
            </a:r>
            <a:endParaRPr/>
          </a:p>
          <a:p>
            <a:pPr indent="0" lvl="0" marL="0" rtl="0" algn="l">
              <a:lnSpc>
                <a:spcPct val="80000"/>
              </a:lnSpc>
              <a:spcBef>
                <a:spcPts val="90"/>
              </a:spcBef>
              <a:spcAft>
                <a:spcPts val="0"/>
              </a:spcAft>
              <a:buNone/>
            </a:pPr>
            <a:r>
              <a:rPr lang="en-US" sz="300">
                <a:solidFill>
                  <a:schemeClr val="dk1"/>
                </a:solidFill>
                <a:latin typeface="Times New Roman"/>
                <a:ea typeface="Times New Roman"/>
                <a:cs typeface="Times New Roman"/>
                <a:sym typeface="Times New Roman"/>
              </a:rPr>
              <a:t>sacrificing the investment in already-developed software. The characteristics of a</a:t>
            </a:r>
            <a:endParaRPr/>
          </a:p>
          <a:p>
            <a:pPr indent="0" lvl="0" marL="0" rtl="0" algn="l">
              <a:lnSpc>
                <a:spcPct val="80000"/>
              </a:lnSpc>
              <a:spcBef>
                <a:spcPts val="90"/>
              </a:spcBef>
              <a:spcAft>
                <a:spcPts val="0"/>
              </a:spcAft>
              <a:buNone/>
            </a:pPr>
            <a:r>
              <a:rPr lang="en-US" sz="300">
                <a:solidFill>
                  <a:schemeClr val="dk1"/>
                </a:solidFill>
                <a:latin typeface="Times New Roman"/>
                <a:ea typeface="Times New Roman"/>
                <a:cs typeface="Times New Roman"/>
                <a:sym typeface="Times New Roman"/>
              </a:rPr>
              <a:t>family are as follows:</a:t>
            </a:r>
            <a:endParaRPr/>
          </a:p>
          <a:p>
            <a:pPr indent="0" lvl="0" marL="0" rtl="0" algn="l">
              <a:lnSpc>
                <a:spcPct val="80000"/>
              </a:lnSpc>
              <a:spcBef>
                <a:spcPts val="90"/>
              </a:spcBef>
              <a:spcAft>
                <a:spcPts val="0"/>
              </a:spcAft>
              <a:buNone/>
            </a:pPr>
            <a:r>
              <a:t/>
            </a:r>
            <a:endParaRPr sz="300">
              <a:solidFill>
                <a:schemeClr val="dk1"/>
              </a:solidFill>
              <a:latin typeface="Times New Roman"/>
              <a:ea typeface="Times New Roman"/>
              <a:cs typeface="Times New Roman"/>
              <a:sym typeface="Times New Roman"/>
            </a:endParaRPr>
          </a:p>
          <a:p>
            <a:pPr indent="0" lvl="0" marL="0" rtl="0" algn="l">
              <a:lnSpc>
                <a:spcPct val="80000"/>
              </a:lnSpc>
              <a:spcBef>
                <a:spcPts val="90"/>
              </a:spcBef>
              <a:spcAft>
                <a:spcPts val="0"/>
              </a:spcAft>
              <a:buNone/>
            </a:pPr>
            <a:r>
              <a:rPr lang="en-US" sz="300">
                <a:solidFill>
                  <a:schemeClr val="dk1"/>
                </a:solidFill>
                <a:latin typeface="Times New Roman"/>
                <a:ea typeface="Times New Roman"/>
                <a:cs typeface="Times New Roman"/>
                <a:sym typeface="Times New Roman"/>
              </a:rPr>
              <a:t>• </a:t>
            </a:r>
            <a:r>
              <a:rPr b="1" lang="en-US" sz="300">
                <a:solidFill>
                  <a:schemeClr val="dk1"/>
                </a:solidFill>
                <a:latin typeface="Times New Roman"/>
                <a:ea typeface="Times New Roman"/>
                <a:cs typeface="Times New Roman"/>
                <a:sym typeface="Times New Roman"/>
              </a:rPr>
              <a:t>Similar or identical instruction set: </a:t>
            </a:r>
            <a:r>
              <a:rPr b="0" lang="en-US" sz="300">
                <a:solidFill>
                  <a:schemeClr val="dk1"/>
                </a:solidFill>
                <a:latin typeface="Times New Roman"/>
                <a:ea typeface="Times New Roman"/>
                <a:cs typeface="Times New Roman"/>
                <a:sym typeface="Times New Roman"/>
              </a:rPr>
              <a:t>In many cases, the exact same set of machine</a:t>
            </a:r>
            <a:endParaRPr/>
          </a:p>
          <a:p>
            <a:pPr indent="0" lvl="0" marL="0" rtl="0" algn="l">
              <a:lnSpc>
                <a:spcPct val="80000"/>
              </a:lnSpc>
              <a:spcBef>
                <a:spcPts val="90"/>
              </a:spcBef>
              <a:spcAft>
                <a:spcPts val="0"/>
              </a:spcAft>
              <a:buNone/>
            </a:pPr>
            <a:r>
              <a:rPr lang="en-US" sz="300">
                <a:solidFill>
                  <a:schemeClr val="dk1"/>
                </a:solidFill>
                <a:latin typeface="Times New Roman"/>
                <a:ea typeface="Times New Roman"/>
                <a:cs typeface="Times New Roman"/>
                <a:sym typeface="Times New Roman"/>
              </a:rPr>
              <a:t>instructions is supported on all members of the family. Thus, a program that</a:t>
            </a:r>
            <a:endParaRPr/>
          </a:p>
          <a:p>
            <a:pPr indent="0" lvl="0" marL="0" rtl="0" algn="l">
              <a:lnSpc>
                <a:spcPct val="80000"/>
              </a:lnSpc>
              <a:spcBef>
                <a:spcPts val="90"/>
              </a:spcBef>
              <a:spcAft>
                <a:spcPts val="0"/>
              </a:spcAft>
              <a:buNone/>
            </a:pPr>
            <a:r>
              <a:rPr lang="en-US" sz="300">
                <a:solidFill>
                  <a:schemeClr val="dk1"/>
                </a:solidFill>
                <a:latin typeface="Times New Roman"/>
                <a:ea typeface="Times New Roman"/>
                <a:cs typeface="Times New Roman"/>
                <a:sym typeface="Times New Roman"/>
              </a:rPr>
              <a:t>executes on one machine will also execute on any other. In some cases, the</a:t>
            </a:r>
            <a:endParaRPr/>
          </a:p>
          <a:p>
            <a:pPr indent="0" lvl="0" marL="0" rtl="0" algn="l">
              <a:lnSpc>
                <a:spcPct val="80000"/>
              </a:lnSpc>
              <a:spcBef>
                <a:spcPts val="90"/>
              </a:spcBef>
              <a:spcAft>
                <a:spcPts val="0"/>
              </a:spcAft>
              <a:buNone/>
            </a:pPr>
            <a:r>
              <a:rPr lang="en-US" sz="300">
                <a:solidFill>
                  <a:schemeClr val="dk1"/>
                </a:solidFill>
                <a:latin typeface="Times New Roman"/>
                <a:ea typeface="Times New Roman"/>
                <a:cs typeface="Times New Roman"/>
                <a:sym typeface="Times New Roman"/>
              </a:rPr>
              <a:t>lower end of the family has an instruction set that is a subset of that of the top</a:t>
            </a:r>
            <a:endParaRPr/>
          </a:p>
          <a:p>
            <a:pPr indent="0" lvl="0" marL="0" rtl="0" algn="l">
              <a:lnSpc>
                <a:spcPct val="80000"/>
              </a:lnSpc>
              <a:spcBef>
                <a:spcPts val="90"/>
              </a:spcBef>
              <a:spcAft>
                <a:spcPts val="0"/>
              </a:spcAft>
              <a:buNone/>
            </a:pPr>
            <a:r>
              <a:rPr lang="en-US" sz="300">
                <a:solidFill>
                  <a:schemeClr val="dk1"/>
                </a:solidFill>
                <a:latin typeface="Times New Roman"/>
                <a:ea typeface="Times New Roman"/>
                <a:cs typeface="Times New Roman"/>
                <a:sym typeface="Times New Roman"/>
              </a:rPr>
              <a:t>end of the family. This means that programs can move up but not down.</a:t>
            </a:r>
            <a:endParaRPr/>
          </a:p>
          <a:p>
            <a:pPr indent="0" lvl="0" marL="0" rtl="0" algn="l">
              <a:lnSpc>
                <a:spcPct val="80000"/>
              </a:lnSpc>
              <a:spcBef>
                <a:spcPts val="90"/>
              </a:spcBef>
              <a:spcAft>
                <a:spcPts val="0"/>
              </a:spcAft>
              <a:buNone/>
            </a:pPr>
            <a:r>
              <a:t/>
            </a:r>
            <a:endParaRPr sz="300">
              <a:solidFill>
                <a:schemeClr val="dk1"/>
              </a:solidFill>
              <a:latin typeface="Times New Roman"/>
              <a:ea typeface="Times New Roman"/>
              <a:cs typeface="Times New Roman"/>
              <a:sym typeface="Times New Roman"/>
            </a:endParaRPr>
          </a:p>
          <a:p>
            <a:pPr indent="0" lvl="0" marL="0" rtl="0" algn="l">
              <a:lnSpc>
                <a:spcPct val="80000"/>
              </a:lnSpc>
              <a:spcBef>
                <a:spcPts val="90"/>
              </a:spcBef>
              <a:spcAft>
                <a:spcPts val="0"/>
              </a:spcAft>
              <a:buNone/>
            </a:pPr>
            <a:r>
              <a:rPr lang="en-US" sz="300">
                <a:solidFill>
                  <a:schemeClr val="dk1"/>
                </a:solidFill>
                <a:latin typeface="Times New Roman"/>
                <a:ea typeface="Times New Roman"/>
                <a:cs typeface="Times New Roman"/>
                <a:sym typeface="Times New Roman"/>
              </a:rPr>
              <a:t>• </a:t>
            </a:r>
            <a:r>
              <a:rPr b="1" lang="en-US" sz="300">
                <a:solidFill>
                  <a:schemeClr val="dk1"/>
                </a:solidFill>
                <a:latin typeface="Times New Roman"/>
                <a:ea typeface="Times New Roman"/>
                <a:cs typeface="Times New Roman"/>
                <a:sym typeface="Times New Roman"/>
              </a:rPr>
              <a:t>Similar or identical operating system: </a:t>
            </a:r>
            <a:r>
              <a:rPr b="0" lang="en-US" sz="300">
                <a:solidFill>
                  <a:schemeClr val="dk1"/>
                </a:solidFill>
                <a:latin typeface="Times New Roman"/>
                <a:ea typeface="Times New Roman"/>
                <a:cs typeface="Times New Roman"/>
                <a:sym typeface="Times New Roman"/>
              </a:rPr>
              <a:t>The same basic operating system is</a:t>
            </a:r>
            <a:endParaRPr/>
          </a:p>
          <a:p>
            <a:pPr indent="0" lvl="0" marL="0" rtl="0" algn="l">
              <a:lnSpc>
                <a:spcPct val="80000"/>
              </a:lnSpc>
              <a:spcBef>
                <a:spcPts val="90"/>
              </a:spcBef>
              <a:spcAft>
                <a:spcPts val="0"/>
              </a:spcAft>
              <a:buNone/>
            </a:pPr>
            <a:r>
              <a:rPr b="0" lang="en-US" sz="300">
                <a:solidFill>
                  <a:schemeClr val="dk1"/>
                </a:solidFill>
                <a:latin typeface="Times New Roman"/>
                <a:ea typeface="Times New Roman"/>
                <a:cs typeface="Times New Roman"/>
                <a:sym typeface="Times New Roman"/>
              </a:rPr>
              <a:t>available for all family members. In some cases, additional features are added</a:t>
            </a:r>
            <a:endParaRPr/>
          </a:p>
          <a:p>
            <a:pPr indent="0" lvl="0" marL="0" rtl="0" algn="l">
              <a:lnSpc>
                <a:spcPct val="80000"/>
              </a:lnSpc>
              <a:spcBef>
                <a:spcPts val="90"/>
              </a:spcBef>
              <a:spcAft>
                <a:spcPts val="0"/>
              </a:spcAft>
              <a:buNone/>
            </a:pPr>
            <a:r>
              <a:rPr lang="en-US" sz="300">
                <a:solidFill>
                  <a:schemeClr val="dk1"/>
                </a:solidFill>
                <a:latin typeface="Times New Roman"/>
                <a:ea typeface="Times New Roman"/>
                <a:cs typeface="Times New Roman"/>
                <a:sym typeface="Times New Roman"/>
              </a:rPr>
              <a:t>to the higher-end members.</a:t>
            </a:r>
            <a:endParaRPr/>
          </a:p>
          <a:p>
            <a:pPr indent="0" lvl="0" marL="0" rtl="0" algn="l">
              <a:lnSpc>
                <a:spcPct val="80000"/>
              </a:lnSpc>
              <a:spcBef>
                <a:spcPts val="90"/>
              </a:spcBef>
              <a:spcAft>
                <a:spcPts val="0"/>
              </a:spcAft>
              <a:buNone/>
            </a:pPr>
            <a:r>
              <a:t/>
            </a:r>
            <a:endParaRPr sz="300">
              <a:solidFill>
                <a:schemeClr val="dk1"/>
              </a:solidFill>
              <a:latin typeface="Times New Roman"/>
              <a:ea typeface="Times New Roman"/>
              <a:cs typeface="Times New Roman"/>
              <a:sym typeface="Times New Roman"/>
            </a:endParaRPr>
          </a:p>
          <a:p>
            <a:pPr indent="0" lvl="0" marL="0" rtl="0" algn="l">
              <a:lnSpc>
                <a:spcPct val="80000"/>
              </a:lnSpc>
              <a:spcBef>
                <a:spcPts val="90"/>
              </a:spcBef>
              <a:spcAft>
                <a:spcPts val="0"/>
              </a:spcAft>
              <a:buNone/>
            </a:pPr>
            <a:r>
              <a:rPr lang="en-US" sz="300">
                <a:solidFill>
                  <a:schemeClr val="dk1"/>
                </a:solidFill>
                <a:latin typeface="Times New Roman"/>
                <a:ea typeface="Times New Roman"/>
                <a:cs typeface="Times New Roman"/>
                <a:sym typeface="Times New Roman"/>
              </a:rPr>
              <a:t>• </a:t>
            </a:r>
            <a:r>
              <a:rPr b="1" lang="en-US" sz="300">
                <a:solidFill>
                  <a:schemeClr val="dk1"/>
                </a:solidFill>
                <a:latin typeface="Times New Roman"/>
                <a:ea typeface="Times New Roman"/>
                <a:cs typeface="Times New Roman"/>
                <a:sym typeface="Times New Roman"/>
              </a:rPr>
              <a:t>Increasing speed: </a:t>
            </a:r>
            <a:r>
              <a:rPr b="0" lang="en-US" sz="300">
                <a:solidFill>
                  <a:schemeClr val="dk1"/>
                </a:solidFill>
                <a:latin typeface="Times New Roman"/>
                <a:ea typeface="Times New Roman"/>
                <a:cs typeface="Times New Roman"/>
                <a:sym typeface="Times New Roman"/>
              </a:rPr>
              <a:t>The rate of instruction execution increases in going from</a:t>
            </a:r>
            <a:endParaRPr/>
          </a:p>
          <a:p>
            <a:pPr indent="0" lvl="0" marL="0" rtl="0" algn="l">
              <a:lnSpc>
                <a:spcPct val="80000"/>
              </a:lnSpc>
              <a:spcBef>
                <a:spcPts val="90"/>
              </a:spcBef>
              <a:spcAft>
                <a:spcPts val="0"/>
              </a:spcAft>
              <a:buNone/>
            </a:pPr>
            <a:r>
              <a:rPr b="0" lang="en-US" sz="300">
                <a:solidFill>
                  <a:schemeClr val="dk1"/>
                </a:solidFill>
                <a:latin typeface="Times New Roman"/>
                <a:ea typeface="Times New Roman"/>
                <a:cs typeface="Times New Roman"/>
                <a:sym typeface="Times New Roman"/>
              </a:rPr>
              <a:t>lower to higher family members.</a:t>
            </a:r>
            <a:endParaRPr/>
          </a:p>
          <a:p>
            <a:pPr indent="0" lvl="0" marL="0" rtl="0" algn="l">
              <a:lnSpc>
                <a:spcPct val="80000"/>
              </a:lnSpc>
              <a:spcBef>
                <a:spcPts val="90"/>
              </a:spcBef>
              <a:spcAft>
                <a:spcPts val="0"/>
              </a:spcAft>
              <a:buNone/>
            </a:pPr>
            <a:r>
              <a:t/>
            </a:r>
            <a:endParaRPr sz="300">
              <a:solidFill>
                <a:schemeClr val="dk1"/>
              </a:solidFill>
              <a:latin typeface="Times New Roman"/>
              <a:ea typeface="Times New Roman"/>
              <a:cs typeface="Times New Roman"/>
              <a:sym typeface="Times New Roman"/>
            </a:endParaRPr>
          </a:p>
          <a:p>
            <a:pPr indent="0" lvl="0" marL="0" rtl="0" algn="l">
              <a:lnSpc>
                <a:spcPct val="80000"/>
              </a:lnSpc>
              <a:spcBef>
                <a:spcPts val="90"/>
              </a:spcBef>
              <a:spcAft>
                <a:spcPts val="0"/>
              </a:spcAft>
              <a:buNone/>
            </a:pPr>
            <a:r>
              <a:rPr lang="en-US" sz="300">
                <a:solidFill>
                  <a:schemeClr val="dk1"/>
                </a:solidFill>
                <a:latin typeface="Times New Roman"/>
                <a:ea typeface="Times New Roman"/>
                <a:cs typeface="Times New Roman"/>
                <a:sym typeface="Times New Roman"/>
              </a:rPr>
              <a:t>• </a:t>
            </a:r>
            <a:r>
              <a:rPr b="1" lang="en-US" sz="300">
                <a:solidFill>
                  <a:schemeClr val="dk1"/>
                </a:solidFill>
                <a:latin typeface="Times New Roman"/>
                <a:ea typeface="Times New Roman"/>
                <a:cs typeface="Times New Roman"/>
                <a:sym typeface="Times New Roman"/>
              </a:rPr>
              <a:t>Increasing number of I /O ports: </a:t>
            </a:r>
            <a:r>
              <a:rPr b="0" lang="en-US" sz="300">
                <a:solidFill>
                  <a:schemeClr val="dk1"/>
                </a:solidFill>
                <a:latin typeface="Times New Roman"/>
                <a:ea typeface="Times New Roman"/>
                <a:cs typeface="Times New Roman"/>
                <a:sym typeface="Times New Roman"/>
              </a:rPr>
              <a:t>The number of I/O ports increases in going</a:t>
            </a:r>
            <a:endParaRPr/>
          </a:p>
          <a:p>
            <a:pPr indent="0" lvl="0" marL="0" rtl="0" algn="l">
              <a:lnSpc>
                <a:spcPct val="80000"/>
              </a:lnSpc>
              <a:spcBef>
                <a:spcPts val="90"/>
              </a:spcBef>
              <a:spcAft>
                <a:spcPts val="0"/>
              </a:spcAft>
              <a:buNone/>
            </a:pPr>
            <a:r>
              <a:rPr b="0" lang="en-US" sz="300">
                <a:solidFill>
                  <a:schemeClr val="dk1"/>
                </a:solidFill>
                <a:latin typeface="Times New Roman"/>
                <a:ea typeface="Times New Roman"/>
                <a:cs typeface="Times New Roman"/>
                <a:sym typeface="Times New Roman"/>
              </a:rPr>
              <a:t>from lower to higher family members.</a:t>
            </a:r>
            <a:endParaRPr/>
          </a:p>
          <a:p>
            <a:pPr indent="0" lvl="0" marL="0" rtl="0" algn="l">
              <a:lnSpc>
                <a:spcPct val="80000"/>
              </a:lnSpc>
              <a:spcBef>
                <a:spcPts val="90"/>
              </a:spcBef>
              <a:spcAft>
                <a:spcPts val="0"/>
              </a:spcAft>
              <a:buNone/>
            </a:pPr>
            <a:r>
              <a:t/>
            </a:r>
            <a:endParaRPr sz="300">
              <a:solidFill>
                <a:schemeClr val="dk1"/>
              </a:solidFill>
              <a:latin typeface="Times New Roman"/>
              <a:ea typeface="Times New Roman"/>
              <a:cs typeface="Times New Roman"/>
              <a:sym typeface="Times New Roman"/>
            </a:endParaRPr>
          </a:p>
          <a:p>
            <a:pPr indent="0" lvl="0" marL="0" rtl="0" algn="l">
              <a:lnSpc>
                <a:spcPct val="80000"/>
              </a:lnSpc>
              <a:spcBef>
                <a:spcPts val="90"/>
              </a:spcBef>
              <a:spcAft>
                <a:spcPts val="0"/>
              </a:spcAft>
              <a:buNone/>
            </a:pPr>
            <a:r>
              <a:rPr lang="en-US" sz="300">
                <a:solidFill>
                  <a:schemeClr val="dk1"/>
                </a:solidFill>
                <a:latin typeface="Times New Roman"/>
                <a:ea typeface="Times New Roman"/>
                <a:cs typeface="Times New Roman"/>
                <a:sym typeface="Times New Roman"/>
              </a:rPr>
              <a:t>• </a:t>
            </a:r>
            <a:r>
              <a:rPr b="1" lang="en-US" sz="300">
                <a:solidFill>
                  <a:schemeClr val="dk1"/>
                </a:solidFill>
                <a:latin typeface="Times New Roman"/>
                <a:ea typeface="Times New Roman"/>
                <a:cs typeface="Times New Roman"/>
                <a:sym typeface="Times New Roman"/>
              </a:rPr>
              <a:t>Increasing memory size: </a:t>
            </a:r>
            <a:r>
              <a:rPr b="0" lang="en-US" sz="300">
                <a:solidFill>
                  <a:schemeClr val="dk1"/>
                </a:solidFill>
                <a:latin typeface="Times New Roman"/>
                <a:ea typeface="Times New Roman"/>
                <a:cs typeface="Times New Roman"/>
                <a:sym typeface="Times New Roman"/>
              </a:rPr>
              <a:t>The size of main memory increases in going from</a:t>
            </a:r>
            <a:endParaRPr/>
          </a:p>
          <a:p>
            <a:pPr indent="0" lvl="0" marL="0" rtl="0" algn="l">
              <a:lnSpc>
                <a:spcPct val="80000"/>
              </a:lnSpc>
              <a:spcBef>
                <a:spcPts val="90"/>
              </a:spcBef>
              <a:spcAft>
                <a:spcPts val="0"/>
              </a:spcAft>
              <a:buNone/>
            </a:pPr>
            <a:r>
              <a:rPr b="0" lang="en-US" sz="300">
                <a:solidFill>
                  <a:schemeClr val="dk1"/>
                </a:solidFill>
                <a:latin typeface="Times New Roman"/>
                <a:ea typeface="Times New Roman"/>
                <a:cs typeface="Times New Roman"/>
                <a:sym typeface="Times New Roman"/>
              </a:rPr>
              <a:t>lower to higher family members.</a:t>
            </a:r>
            <a:endParaRPr/>
          </a:p>
          <a:p>
            <a:pPr indent="0" lvl="0" marL="0" rtl="0" algn="l">
              <a:lnSpc>
                <a:spcPct val="80000"/>
              </a:lnSpc>
              <a:spcBef>
                <a:spcPts val="90"/>
              </a:spcBef>
              <a:spcAft>
                <a:spcPts val="0"/>
              </a:spcAft>
              <a:buNone/>
            </a:pPr>
            <a:r>
              <a:t/>
            </a:r>
            <a:endParaRPr sz="300">
              <a:solidFill>
                <a:schemeClr val="dk1"/>
              </a:solidFill>
              <a:latin typeface="Times New Roman"/>
              <a:ea typeface="Times New Roman"/>
              <a:cs typeface="Times New Roman"/>
              <a:sym typeface="Times New Roman"/>
            </a:endParaRPr>
          </a:p>
          <a:p>
            <a:pPr indent="0" lvl="0" marL="0" rtl="0" algn="l">
              <a:lnSpc>
                <a:spcPct val="80000"/>
              </a:lnSpc>
              <a:spcBef>
                <a:spcPts val="90"/>
              </a:spcBef>
              <a:spcAft>
                <a:spcPts val="0"/>
              </a:spcAft>
              <a:buNone/>
            </a:pPr>
            <a:r>
              <a:rPr lang="en-US" sz="300">
                <a:solidFill>
                  <a:schemeClr val="dk1"/>
                </a:solidFill>
                <a:latin typeface="Times New Roman"/>
                <a:ea typeface="Times New Roman"/>
                <a:cs typeface="Times New Roman"/>
                <a:sym typeface="Times New Roman"/>
              </a:rPr>
              <a:t>• </a:t>
            </a:r>
            <a:r>
              <a:rPr b="1" lang="en-US" sz="300">
                <a:solidFill>
                  <a:schemeClr val="dk1"/>
                </a:solidFill>
                <a:latin typeface="Times New Roman"/>
                <a:ea typeface="Times New Roman"/>
                <a:cs typeface="Times New Roman"/>
                <a:sym typeface="Times New Roman"/>
              </a:rPr>
              <a:t>Increasing cost: </a:t>
            </a:r>
            <a:r>
              <a:rPr b="0" lang="en-US" sz="300">
                <a:solidFill>
                  <a:schemeClr val="dk1"/>
                </a:solidFill>
                <a:latin typeface="Times New Roman"/>
                <a:ea typeface="Times New Roman"/>
                <a:cs typeface="Times New Roman"/>
                <a:sym typeface="Times New Roman"/>
              </a:rPr>
              <a:t>At a given point in time, the cost of a system increases in going</a:t>
            </a:r>
            <a:endParaRPr/>
          </a:p>
          <a:p>
            <a:pPr indent="0" lvl="0" marL="0" rtl="0" algn="l">
              <a:lnSpc>
                <a:spcPct val="80000"/>
              </a:lnSpc>
              <a:spcBef>
                <a:spcPts val="90"/>
              </a:spcBef>
              <a:spcAft>
                <a:spcPts val="0"/>
              </a:spcAft>
              <a:buNone/>
            </a:pPr>
            <a:r>
              <a:rPr b="0" lang="en-US" sz="300">
                <a:solidFill>
                  <a:schemeClr val="dk1"/>
                </a:solidFill>
                <a:latin typeface="Times New Roman"/>
                <a:ea typeface="Times New Roman"/>
                <a:cs typeface="Times New Roman"/>
                <a:sym typeface="Times New Roman"/>
              </a:rPr>
              <a:t>from lower to higher family members.</a:t>
            </a:r>
            <a:endParaRPr/>
          </a:p>
          <a:p>
            <a:pPr indent="0" lvl="0" marL="0" rtl="0" algn="l">
              <a:lnSpc>
                <a:spcPct val="80000"/>
              </a:lnSpc>
              <a:spcBef>
                <a:spcPts val="90"/>
              </a:spcBef>
              <a:spcAft>
                <a:spcPts val="0"/>
              </a:spcAft>
              <a:buNone/>
            </a:pPr>
            <a:r>
              <a:t/>
            </a:r>
            <a:endParaRPr sz="300">
              <a:solidFill>
                <a:schemeClr val="dk1"/>
              </a:solidFill>
              <a:latin typeface="Times New Roman"/>
              <a:ea typeface="Times New Roman"/>
              <a:cs typeface="Times New Roman"/>
              <a:sym typeface="Times New Roman"/>
            </a:endParaRPr>
          </a:p>
          <a:p>
            <a:pPr indent="0" lvl="0" marL="0" rtl="0" algn="l">
              <a:lnSpc>
                <a:spcPct val="80000"/>
              </a:lnSpc>
              <a:spcBef>
                <a:spcPts val="90"/>
              </a:spcBef>
              <a:spcAft>
                <a:spcPts val="0"/>
              </a:spcAft>
              <a:buNone/>
            </a:pPr>
            <a:r>
              <a:rPr lang="en-US" sz="300">
                <a:solidFill>
                  <a:schemeClr val="dk1"/>
                </a:solidFill>
                <a:latin typeface="Times New Roman"/>
                <a:ea typeface="Times New Roman"/>
                <a:cs typeface="Times New Roman"/>
                <a:sym typeface="Times New Roman"/>
              </a:rPr>
              <a:t>How could such a family concept be implemented? Differences were achieved</a:t>
            </a:r>
            <a:endParaRPr/>
          </a:p>
          <a:p>
            <a:pPr indent="0" lvl="0" marL="0" rtl="0" algn="l">
              <a:lnSpc>
                <a:spcPct val="80000"/>
              </a:lnSpc>
              <a:spcBef>
                <a:spcPts val="90"/>
              </a:spcBef>
              <a:spcAft>
                <a:spcPts val="0"/>
              </a:spcAft>
              <a:buNone/>
            </a:pPr>
            <a:r>
              <a:rPr lang="en-US" sz="300">
                <a:solidFill>
                  <a:schemeClr val="dk1"/>
                </a:solidFill>
                <a:latin typeface="Times New Roman"/>
                <a:ea typeface="Times New Roman"/>
                <a:cs typeface="Times New Roman"/>
                <a:sym typeface="Times New Roman"/>
              </a:rPr>
              <a:t>based on three factors: basic speed, size, and degree of simultaneity [STEV64]. For</a:t>
            </a:r>
            <a:endParaRPr/>
          </a:p>
          <a:p>
            <a:pPr indent="0" lvl="0" marL="0" rtl="0" algn="l">
              <a:lnSpc>
                <a:spcPct val="80000"/>
              </a:lnSpc>
              <a:spcBef>
                <a:spcPts val="90"/>
              </a:spcBef>
              <a:spcAft>
                <a:spcPts val="0"/>
              </a:spcAft>
              <a:buNone/>
            </a:pPr>
            <a:r>
              <a:rPr lang="en-US" sz="300">
                <a:solidFill>
                  <a:schemeClr val="dk1"/>
                </a:solidFill>
                <a:latin typeface="Times New Roman"/>
                <a:ea typeface="Times New Roman"/>
                <a:cs typeface="Times New Roman"/>
                <a:sym typeface="Times New Roman"/>
              </a:rPr>
              <a:t>example, greater speed in the execution of a given instruction could be gained by</a:t>
            </a:r>
            <a:endParaRPr/>
          </a:p>
          <a:p>
            <a:pPr indent="0" lvl="0" marL="0" rtl="0" algn="l">
              <a:lnSpc>
                <a:spcPct val="80000"/>
              </a:lnSpc>
              <a:spcBef>
                <a:spcPts val="90"/>
              </a:spcBef>
              <a:spcAft>
                <a:spcPts val="0"/>
              </a:spcAft>
              <a:buNone/>
            </a:pPr>
            <a:r>
              <a:rPr lang="en-US" sz="300">
                <a:solidFill>
                  <a:schemeClr val="dk1"/>
                </a:solidFill>
                <a:latin typeface="Times New Roman"/>
                <a:ea typeface="Times New Roman"/>
                <a:cs typeface="Times New Roman"/>
                <a:sym typeface="Times New Roman"/>
              </a:rPr>
              <a:t>the use of more complex circuitry in the ALU, allowing suboperations to be carried</a:t>
            </a:r>
            <a:endParaRPr/>
          </a:p>
          <a:p>
            <a:pPr indent="0" lvl="0" marL="0" rtl="0" algn="l">
              <a:lnSpc>
                <a:spcPct val="80000"/>
              </a:lnSpc>
              <a:spcBef>
                <a:spcPts val="90"/>
              </a:spcBef>
              <a:spcAft>
                <a:spcPts val="0"/>
              </a:spcAft>
              <a:buNone/>
            </a:pPr>
            <a:r>
              <a:rPr lang="en-US" sz="300">
                <a:solidFill>
                  <a:schemeClr val="dk1"/>
                </a:solidFill>
                <a:latin typeface="Times New Roman"/>
                <a:ea typeface="Times New Roman"/>
                <a:cs typeface="Times New Roman"/>
                <a:sym typeface="Times New Roman"/>
              </a:rPr>
              <a:t>out in parallel. Another way of increasing speed was to increase the width of the</a:t>
            </a:r>
            <a:endParaRPr/>
          </a:p>
          <a:p>
            <a:pPr indent="0" lvl="0" marL="0" rtl="0" algn="l">
              <a:lnSpc>
                <a:spcPct val="80000"/>
              </a:lnSpc>
              <a:spcBef>
                <a:spcPts val="90"/>
              </a:spcBef>
              <a:spcAft>
                <a:spcPts val="0"/>
              </a:spcAft>
              <a:buNone/>
            </a:pPr>
            <a:r>
              <a:rPr lang="en-US" sz="300">
                <a:solidFill>
                  <a:schemeClr val="dk1"/>
                </a:solidFill>
                <a:latin typeface="Times New Roman"/>
                <a:ea typeface="Times New Roman"/>
                <a:cs typeface="Times New Roman"/>
                <a:sym typeface="Times New Roman"/>
              </a:rPr>
              <a:t>data path between main memory and the CPU. On the Model 30, only 1 byte (8 bits)</a:t>
            </a:r>
            <a:endParaRPr/>
          </a:p>
          <a:p>
            <a:pPr indent="0" lvl="0" marL="0" rtl="0" algn="l">
              <a:lnSpc>
                <a:spcPct val="80000"/>
              </a:lnSpc>
              <a:spcBef>
                <a:spcPts val="90"/>
              </a:spcBef>
              <a:spcAft>
                <a:spcPts val="0"/>
              </a:spcAft>
              <a:buNone/>
            </a:pPr>
            <a:r>
              <a:rPr lang="en-US" sz="300">
                <a:solidFill>
                  <a:schemeClr val="dk1"/>
                </a:solidFill>
                <a:latin typeface="Times New Roman"/>
                <a:ea typeface="Times New Roman"/>
                <a:cs typeface="Times New Roman"/>
                <a:sym typeface="Times New Roman"/>
              </a:rPr>
              <a:t>could be fetched from main memory at a time, whereas 8 bytes could be fetched at</a:t>
            </a:r>
            <a:endParaRPr/>
          </a:p>
          <a:p>
            <a:pPr indent="0" lvl="0" marL="0" rtl="0" algn="l">
              <a:lnSpc>
                <a:spcPct val="80000"/>
              </a:lnSpc>
              <a:spcBef>
                <a:spcPts val="90"/>
              </a:spcBef>
              <a:spcAft>
                <a:spcPts val="0"/>
              </a:spcAft>
              <a:buNone/>
            </a:pPr>
            <a:r>
              <a:rPr lang="en-US" sz="300">
                <a:solidFill>
                  <a:schemeClr val="dk1"/>
                </a:solidFill>
                <a:latin typeface="Times New Roman"/>
                <a:ea typeface="Times New Roman"/>
                <a:cs typeface="Times New Roman"/>
                <a:sym typeface="Times New Roman"/>
              </a:rPr>
              <a:t>a time on the Model 75.</a:t>
            </a:r>
            <a:endParaRPr/>
          </a:p>
          <a:p>
            <a:pPr indent="0" lvl="0" marL="0" rtl="0" algn="l">
              <a:lnSpc>
                <a:spcPct val="80000"/>
              </a:lnSpc>
              <a:spcBef>
                <a:spcPts val="90"/>
              </a:spcBef>
              <a:spcAft>
                <a:spcPts val="0"/>
              </a:spcAft>
              <a:buNone/>
            </a:pPr>
            <a:r>
              <a:t/>
            </a:r>
            <a:endParaRPr sz="300">
              <a:solidFill>
                <a:schemeClr val="dk1"/>
              </a:solidFill>
              <a:latin typeface="Times New Roman"/>
              <a:ea typeface="Times New Roman"/>
              <a:cs typeface="Times New Roman"/>
              <a:sym typeface="Times New Roman"/>
            </a:endParaRPr>
          </a:p>
          <a:p>
            <a:pPr indent="0" lvl="0" marL="0" rtl="0" algn="l">
              <a:lnSpc>
                <a:spcPct val="80000"/>
              </a:lnSpc>
              <a:spcBef>
                <a:spcPts val="90"/>
              </a:spcBef>
              <a:spcAft>
                <a:spcPts val="0"/>
              </a:spcAft>
              <a:buNone/>
            </a:pPr>
            <a:r>
              <a:rPr lang="en-US" sz="300">
                <a:solidFill>
                  <a:schemeClr val="dk1"/>
                </a:solidFill>
                <a:latin typeface="Times New Roman"/>
                <a:ea typeface="Times New Roman"/>
                <a:cs typeface="Times New Roman"/>
                <a:sym typeface="Times New Roman"/>
              </a:rPr>
              <a:t>The System/360 not only dictated the future course of IBM but also had a</a:t>
            </a:r>
            <a:endParaRPr/>
          </a:p>
          <a:p>
            <a:pPr indent="0" lvl="0" marL="0" rtl="0" algn="l">
              <a:lnSpc>
                <a:spcPct val="80000"/>
              </a:lnSpc>
              <a:spcBef>
                <a:spcPts val="90"/>
              </a:spcBef>
              <a:spcAft>
                <a:spcPts val="0"/>
              </a:spcAft>
              <a:buNone/>
            </a:pPr>
            <a:r>
              <a:rPr lang="en-US" sz="300">
                <a:solidFill>
                  <a:schemeClr val="dk1"/>
                </a:solidFill>
                <a:latin typeface="Times New Roman"/>
                <a:ea typeface="Times New Roman"/>
                <a:cs typeface="Times New Roman"/>
                <a:sym typeface="Times New Roman"/>
              </a:rPr>
              <a:t>profound impact on the entire industry. Many of its features have become standard</a:t>
            </a:r>
            <a:endParaRPr sz="300"/>
          </a:p>
        </p:txBody>
      </p:sp>
      <p:sp>
        <p:nvSpPr>
          <p:cNvPr id="531" name="Google Shape;531;p27: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42" name="Google Shape;542;p28: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rmAutofit/>
          </a:bodyPr>
          <a:lstStyle/>
          <a:p>
            <a:pPr indent="0" lvl="0" marL="0" rtl="0" algn="l">
              <a:lnSpc>
                <a:spcPct val="80000"/>
              </a:lnSpc>
              <a:spcBef>
                <a:spcPts val="0"/>
              </a:spcBef>
              <a:spcAft>
                <a:spcPts val="0"/>
              </a:spcAft>
              <a:buNone/>
            </a:pPr>
            <a:r>
              <a:rPr lang="en-US" sz="1020">
                <a:solidFill>
                  <a:schemeClr val="dk1"/>
                </a:solidFill>
                <a:latin typeface="Times New Roman"/>
                <a:ea typeface="Times New Roman"/>
                <a:cs typeface="Times New Roman"/>
                <a:sym typeface="Times New Roman"/>
              </a:rPr>
              <a:t>In the same year that IBM shipped its first System/360,</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another momentous first shipment occurred: PDP-8 from Digital Equipment</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Corporation (DEC). At a time when the average computer required an air conditioned</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room, the PDP-8 (dubbed-phong tước- a minicomputer by the industry, after the</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Miniskirt-váy ngắn- of the day) was small enough that it could be placed on top of a lab</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bench or be built into other equipment. It could not do everything the mainframe</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could, but at $16,000, it was cheap enough for each lab technician to have one.</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In contrast, the System/360 series of mainframe computers introduced just a few</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months before cost hundreds of thousands of dollars.</a:t>
            </a:r>
            <a:endParaRPr/>
          </a:p>
          <a:p>
            <a:pPr indent="0" lvl="0" marL="0" rtl="0" algn="l">
              <a:lnSpc>
                <a:spcPct val="80000"/>
              </a:lnSpc>
              <a:spcBef>
                <a:spcPts val="306"/>
              </a:spcBef>
              <a:spcAft>
                <a:spcPts val="0"/>
              </a:spcAft>
              <a:buNone/>
            </a:pPr>
            <a:r>
              <a:t/>
            </a:r>
            <a:endParaRPr sz="1020">
              <a:solidFill>
                <a:schemeClr val="dk1"/>
              </a:solidFill>
              <a:latin typeface="Times New Roman"/>
              <a:ea typeface="Times New Roman"/>
              <a:cs typeface="Times New Roman"/>
              <a:sym typeface="Times New Roman"/>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The low cost and small size of the PDP-8 enabled another manufacturer to</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purchase a PDP-8 and integrate it into a total system for resale. These other manufacturers</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came to be known as </a:t>
            </a:r>
            <a:r>
              <a:rPr b="1" lang="en-US" sz="1020">
                <a:solidFill>
                  <a:schemeClr val="dk1"/>
                </a:solidFill>
                <a:latin typeface="Times New Roman"/>
                <a:ea typeface="Times New Roman"/>
                <a:cs typeface="Times New Roman"/>
                <a:sym typeface="Times New Roman"/>
              </a:rPr>
              <a:t>original equipment manufacturers (OEMs), </a:t>
            </a:r>
            <a:r>
              <a:rPr b="0" lang="en-US" sz="1020">
                <a:solidFill>
                  <a:schemeClr val="dk1"/>
                </a:solidFill>
                <a:latin typeface="Times New Roman"/>
                <a:ea typeface="Times New Roman"/>
                <a:cs typeface="Times New Roman"/>
                <a:sym typeface="Times New Roman"/>
              </a:rPr>
              <a:t>and the</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OEM market became and remains a major segment of the computer marketplace.</a:t>
            </a:r>
            <a:endParaRPr/>
          </a:p>
          <a:p>
            <a:pPr indent="0" lvl="0" marL="0" rtl="0" algn="l">
              <a:lnSpc>
                <a:spcPct val="80000"/>
              </a:lnSpc>
              <a:spcBef>
                <a:spcPts val="306"/>
              </a:spcBef>
              <a:spcAft>
                <a:spcPts val="0"/>
              </a:spcAft>
              <a:buNone/>
            </a:pPr>
            <a:r>
              <a:t/>
            </a:r>
            <a:endParaRPr sz="1020">
              <a:solidFill>
                <a:schemeClr val="dk1"/>
              </a:solidFill>
              <a:latin typeface="Times New Roman"/>
              <a:ea typeface="Times New Roman"/>
              <a:cs typeface="Times New Roman"/>
              <a:sym typeface="Times New Roman"/>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The PDP-8 was an immediate hit and made DEC’s fortune. This machine</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and other members of the PDP-8 family that followed it (see Table 2.5) achieved</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a production status formerly reserved for IBM computers, with about 50,000</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machines sold over the next dozen years. As DEC’s official history puts it, the</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PDP-8 “ established the concept of minicomputers, leading the way to a multibillion</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dollar industry.” It also established DEC as the number one minicomputer vendor,</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and, by the time the PDP-8 had reached the end of its useful life, DEC was the</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number two computer manufacturer, behind IBM.</a:t>
            </a:r>
            <a:endParaRPr/>
          </a:p>
          <a:p>
            <a:pPr indent="0" lvl="0" marL="0" rtl="0" algn="l">
              <a:lnSpc>
                <a:spcPct val="80000"/>
              </a:lnSpc>
              <a:spcBef>
                <a:spcPts val="306"/>
              </a:spcBef>
              <a:spcAft>
                <a:spcPts val="0"/>
              </a:spcAft>
              <a:buNone/>
            </a:pPr>
            <a:r>
              <a:t/>
            </a:r>
            <a:endParaRPr sz="1020">
              <a:solidFill>
                <a:schemeClr val="dk1"/>
              </a:solidFill>
              <a:latin typeface="Times New Roman"/>
              <a:ea typeface="Times New Roman"/>
              <a:cs typeface="Times New Roman"/>
              <a:sym typeface="Times New Roman"/>
            </a:endParaRPr>
          </a:p>
          <a:p>
            <a:pPr indent="0" lvl="0" marL="0" rtl="0" algn="l">
              <a:lnSpc>
                <a:spcPct val="80000"/>
              </a:lnSpc>
              <a:spcBef>
                <a:spcPts val="306"/>
              </a:spcBef>
              <a:spcAft>
                <a:spcPts val="0"/>
              </a:spcAft>
              <a:buNone/>
            </a:pPr>
            <a:r>
              <a:t/>
            </a:r>
            <a:endParaRPr sz="1020"/>
          </a:p>
        </p:txBody>
      </p:sp>
      <p:sp>
        <p:nvSpPr>
          <p:cNvPr id="543" name="Google Shape;543;p28: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p29: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554" name="Google Shape;554;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5" name="Google Shape;555;p29: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In contrast to the central-switched architecture (Figure 2.5) used by IBM on</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its 700/7000 and 360 systems, later models of the PDP-8 used a structure that is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now virtually universal for microcomputers: the bus structure. This is illustrated</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in Figure 2.9. The PDP-8 bus, called the Omnibus, consists of 96 separate signal</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paths, used to carry control, address, and data signals. Because all system components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share a common set of signal paths, their use can be controlled by the CPU.</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This architecture is highly flexible, allowing modules to be plugged into the bus to</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create various configurations.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26" name="Google Shape;226;p3: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rmAutofit/>
          </a:bodyPr>
          <a:lstStyle/>
          <a:p>
            <a:pPr indent="0" lvl="0" marL="0" rtl="0" algn="l">
              <a:spcBef>
                <a:spcPts val="0"/>
              </a:spcBef>
              <a:spcAft>
                <a:spcPts val="0"/>
              </a:spcAft>
              <a:buNone/>
            </a:pPr>
            <a:r>
              <a:t/>
            </a:r>
            <a:endParaRPr/>
          </a:p>
        </p:txBody>
      </p:sp>
      <p:sp>
        <p:nvSpPr>
          <p:cNvPr id="227" name="Google Shape;227;p3: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65" name="Google Shape;565;p30: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rm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Beyond the third generation there is less general agreement on defining generations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of computers. Table 2.2 suggests that there have been a number of later generations,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based on advances in integrated circuit technology. With the introduction</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of large-scale integration (LSI), more than 1000 components can be placed on a</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single integrated circuit chip. Very-large-scale integration (VLSI) achieved more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than 10,000 components per chip, while current ultra-large-scale integration (ULSI)</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chips can contain more than one billion components.</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With the rapid pace of technology, the high rate of introduction of new products,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and the importance of software and communications as well as hardware, the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classification by generation becomes less clear and less meaningful. It could be said</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that the commercial application of new developments resulted in a major change in</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early 1970s and that the results of these changes are still being worked out. In</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this section, we mention two of the most important of these results.</a:t>
            </a:r>
            <a:endParaRPr/>
          </a:p>
        </p:txBody>
      </p:sp>
      <p:sp>
        <p:nvSpPr>
          <p:cNvPr id="566" name="Google Shape;566;p30: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p31: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577" name="Google Shape;577;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78" name="Google Shape;578;p31: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The first application of integrated circuit technology</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to computers was construction of the processor (the control unit and the arithmetic</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and logic unit) out of integrated circuit chips. But it was also found that this same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technology could be used to construct memories.</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In the 1950s and 1960s, most computer memory was constructed from tiny</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rings of ferromagnetic material, each about a sixteenth of an inch in diameter. These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rings were strung up on grids of fine wires suspended on small screens inside the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computer. Magnetized one way, a ring (called a </a:t>
            </a:r>
            <a:r>
              <a:rPr i="1" lang="en-US" sz="1200">
                <a:solidFill>
                  <a:schemeClr val="dk1"/>
                </a:solidFill>
                <a:latin typeface="Times New Roman"/>
                <a:ea typeface="Times New Roman"/>
                <a:cs typeface="Times New Roman"/>
                <a:sym typeface="Times New Roman"/>
              </a:rPr>
              <a:t>core) represented a one; magnetized</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other way, it stood for a zero. Magnetic-core memory was rather fast; it took as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little as a millionth of a second to read a bit stored in memory. But it was expensive,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bulky, and used destructive readout: The simple act of reading a core erased the data</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stored in it. It was therefore necessary to install circuits to restore the data as soon</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as it had been extracted.</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Then, in 1970, Fairchild produced the first relatively capacious (có thể chứa nhiều) semiconductor</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memory. This chip, about the size of a single core, could hold 256 bits of memory. It</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was nondestructive and much faster than core. It took only 70 billionths of a second</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to read a bit. However, the cost per bit was higher than for that of core.</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In 1974, a seminal event occurred: The price per bit of semiconductor memory</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dropped below the price per bit of core memory. Following this, there has been a continuing</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and rapid decline in memory cost accompanied by a corresponding increase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in physical memory density. This has led the way to smaller, faster machines with</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memory sizes of larger and more expensive machines from just a few years earlier.</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Developments in memory technology, together with developments in processor technology</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to be discussed next, changed the nature of computers in less than a decade.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Although bulky, expensive computers remain a part of the landscape, the computer has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also been brought out to the “end user,” with office machines and personal computers.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Since 1970, semiconductor memory has been through 13 generations: 1K, 4K,</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16K, 64K, 256K, 1M, 4M, 16M, 64M, 256M, 1G, 4G, and, as of this writing, 16 Gbits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on a single chip (1K = 2</a:t>
            </a:r>
            <a:r>
              <a:rPr baseline="30000" lang="en-US" sz="1200">
                <a:solidFill>
                  <a:schemeClr val="dk1"/>
                </a:solidFill>
                <a:latin typeface="Times New Roman"/>
                <a:ea typeface="Times New Roman"/>
                <a:cs typeface="Times New Roman"/>
                <a:sym typeface="Times New Roman"/>
              </a:rPr>
              <a:t>10</a:t>
            </a:r>
            <a:r>
              <a:rPr lang="en-US" sz="1200">
                <a:solidFill>
                  <a:schemeClr val="dk1"/>
                </a:solidFill>
                <a:latin typeface="Times New Roman"/>
                <a:ea typeface="Times New Roman"/>
                <a:cs typeface="Times New Roman"/>
                <a:sym typeface="Times New Roman"/>
              </a:rPr>
              <a:t>, 1M = 2</a:t>
            </a:r>
            <a:r>
              <a:rPr baseline="30000" lang="en-US" sz="1200">
                <a:solidFill>
                  <a:schemeClr val="dk1"/>
                </a:solidFill>
                <a:latin typeface="Times New Roman"/>
                <a:ea typeface="Times New Roman"/>
                <a:cs typeface="Times New Roman"/>
                <a:sym typeface="Times New Roman"/>
              </a:rPr>
              <a:t>20</a:t>
            </a:r>
            <a:r>
              <a:rPr lang="en-US" sz="1200">
                <a:solidFill>
                  <a:schemeClr val="dk1"/>
                </a:solidFill>
                <a:latin typeface="Times New Roman"/>
                <a:ea typeface="Times New Roman"/>
                <a:cs typeface="Times New Roman"/>
                <a:sym typeface="Times New Roman"/>
              </a:rPr>
              <a:t>, 1G = 2</a:t>
            </a:r>
            <a:r>
              <a:rPr baseline="30000" lang="en-US" sz="1200">
                <a:solidFill>
                  <a:schemeClr val="dk1"/>
                </a:solidFill>
                <a:latin typeface="Times New Roman"/>
                <a:ea typeface="Times New Roman"/>
                <a:cs typeface="Times New Roman"/>
                <a:sym typeface="Times New Roman"/>
              </a:rPr>
              <a:t>30</a:t>
            </a:r>
            <a:r>
              <a:rPr lang="en-US" sz="1200">
                <a:solidFill>
                  <a:schemeClr val="dk1"/>
                </a:solidFill>
                <a:latin typeface="Times New Roman"/>
                <a:ea typeface="Times New Roman"/>
                <a:cs typeface="Times New Roman"/>
                <a:sym typeface="Times New Roman"/>
              </a:rPr>
              <a:t>). Each generation has provided four</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times the storage density of the previous generation, accompanied by declining cost</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per bit and declining access time.</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p32: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607" name="Google Shape;607;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08" name="Google Shape;608;p32: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Just as the density of elements on memory chips has continued</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to rise, so has the density of elements on processor chips. As time went on, more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and more elements were placed on each chip, so that fewer and fewer chips were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needed to construct a single computer processor.</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 breakthrough was achieved in 1971, when Intel developed its 4004. The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4004 was the first chip to contain </a:t>
            </a:r>
            <a:r>
              <a:rPr i="1" lang="en-US" sz="1200">
                <a:solidFill>
                  <a:schemeClr val="dk1"/>
                </a:solidFill>
                <a:latin typeface="Times New Roman"/>
                <a:ea typeface="Times New Roman"/>
                <a:cs typeface="Times New Roman"/>
                <a:sym typeface="Times New Roman"/>
              </a:rPr>
              <a:t>all of the components of a CPU on a single chip:</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microprocessor was born.</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4004 can add two 4-bit numbers and can multiply only by repeated addition.</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By today’s standards, the 4004 is hopelessly primitive, but it marked the beginning of</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 continuing evolution of microprocessor capability and power.</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This evolution can be seen most easily in the number of bits that the processor</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deals with at a time. There is no clear-cut measure of this, but perhaps the best measure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is the data bus width: the number of bits of data that can be brought into or sent</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out of the processor at a time. Another measure is the number of bits in the accumulator</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or in the set of general-purpose registers. Often, these measures coincide, but</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not always. For example, a number of microprocessors were developed that operate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on 16-bit numbers in registers but can only read and write 8 bits at a time.</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next major step in the evolution of the microprocessor was the introduction</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in 1972 of the Intel 8008. This was the first 8-bit microprocessor and was almost twice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as complex as the 4004.</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Neither of these steps was to have the impact of the next major event: the introduction</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in 1974 of the Intel 8080. This was the first general-purpose microprocessor.</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Whereas the 4004 and the 8008 had been designed for specific applications, the 8080</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was designed to be the CPU of a general-purpose microcomputer. Like the 8008, the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8080 is an 8-bit microprocessor. The 8080, however, is faster, has a richer instruction</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set, and has a large addressing capability.</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16" name="Google Shape;616;p33: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rm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About the same time, 16-bit microprocessors began to be developed. However, it</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was not until the end of the 1970s that powerful, general-purpose 16-bit microprocessors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appeared. One of these was the 8086. The next step in this trend occurred in 1981,</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when both Bell Labs and Hewlett-Packard developed 32-bit, single-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chip microprocessors. Intel introduced its own 32-bit microprocessor, the 80386, in 1985 (Table 2.6).</a:t>
            </a:r>
            <a:endParaRPr/>
          </a:p>
        </p:txBody>
      </p:sp>
      <p:sp>
        <p:nvSpPr>
          <p:cNvPr id="617" name="Google Shape;617;p33: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26" name="Google Shape;626;p34: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rmAutofit/>
          </a:bodyPr>
          <a:lstStyle/>
          <a:p>
            <a:pPr indent="0" lvl="0" marL="0" rtl="0" algn="l">
              <a:spcBef>
                <a:spcPts val="0"/>
              </a:spcBef>
              <a:spcAft>
                <a:spcPts val="0"/>
              </a:spcAft>
              <a:buNone/>
            </a:pPr>
            <a:r>
              <a:rPr lang="en-US"/>
              <a:t>Table 2.6 (continued)</a:t>
            </a:r>
            <a:endParaRPr/>
          </a:p>
          <a:p>
            <a:pPr indent="0" lvl="0" marL="0" rtl="0" algn="l">
              <a:spcBef>
                <a:spcPts val="360"/>
              </a:spcBef>
              <a:spcAft>
                <a:spcPts val="0"/>
              </a:spcAft>
              <a:buNone/>
            </a:pPr>
            <a:r>
              <a:t/>
            </a:r>
            <a:endParaRPr/>
          </a:p>
        </p:txBody>
      </p:sp>
      <p:sp>
        <p:nvSpPr>
          <p:cNvPr id="627" name="Google Shape;627;p34: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p35:notes"/>
          <p:cNvSpPr txBox="1"/>
          <p:nvPr>
            <p:ph idx="1" type="body"/>
          </p:nvPr>
        </p:nvSpPr>
        <p:spPr>
          <a:xfrm>
            <a:off x="914400" y="4343400"/>
            <a:ext cx="5029200" cy="4114800"/>
          </a:xfrm>
          <a:prstGeom prst="rect">
            <a:avLst/>
          </a:prstGeom>
        </p:spPr>
        <p:txBody>
          <a:bodyPr anchorCtr="0" anchor="ctr" bIns="46800" lIns="90000" spcFirstLastPara="1" rIns="90000" wrap="square" tIns="46800">
            <a:noAutofit/>
          </a:bodyPr>
          <a:lstStyle/>
          <a:p>
            <a:pPr indent="0" lvl="0" marL="0" rtl="0" algn="l">
              <a:spcBef>
                <a:spcPts val="360"/>
              </a:spcBef>
              <a:spcAft>
                <a:spcPts val="0"/>
              </a:spcAft>
              <a:buNone/>
            </a:pPr>
            <a:r>
              <a:t/>
            </a:r>
            <a:endParaRPr/>
          </a:p>
        </p:txBody>
      </p:sp>
      <p:sp>
        <p:nvSpPr>
          <p:cNvPr id="636" name="Google Shape;636;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p36:notes"/>
          <p:cNvSpPr txBox="1"/>
          <p:nvPr>
            <p:ph idx="1" type="body"/>
          </p:nvPr>
        </p:nvSpPr>
        <p:spPr>
          <a:xfrm>
            <a:off x="914400" y="4343400"/>
            <a:ext cx="5029200" cy="4114800"/>
          </a:xfrm>
          <a:prstGeom prst="rect">
            <a:avLst/>
          </a:prstGeom>
        </p:spPr>
        <p:txBody>
          <a:bodyPr anchorCtr="0" anchor="ctr" bIns="46800" lIns="90000" spcFirstLastPara="1" rIns="90000" wrap="square" tIns="46800">
            <a:noAutofit/>
          </a:bodyPr>
          <a:lstStyle/>
          <a:p>
            <a:pPr indent="0" lvl="0" marL="0" rtl="0" algn="l">
              <a:spcBef>
                <a:spcPts val="360"/>
              </a:spcBef>
              <a:spcAft>
                <a:spcPts val="0"/>
              </a:spcAft>
              <a:buNone/>
            </a:pPr>
            <a:r>
              <a:t/>
            </a:r>
            <a:endParaRPr/>
          </a:p>
        </p:txBody>
      </p:sp>
      <p:sp>
        <p:nvSpPr>
          <p:cNvPr id="643" name="Google Shape;643;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p37: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655" name="Google Shape;655;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56" name="Google Shape;656;p37: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While processor power has raced ahead at breakneck speed, other critical components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of the computer have not kept up. The result is a need to look for performance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balance: an adjusting of the organization and architecture to compensate for the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mismatch among the capabilities of the various components.</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Nowhere is the problem created by such mismatches more critical than in the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interface between processor and main memory. While processor speed has grown</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rapidly, the speed with which data can be transferred between main memory and the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processor has lagged badly. The interface between processor and main memory is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most crucial pathway in the entire computer because it is responsible for carrying</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 constant flow of program instructions and data between memory chips and the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processor. If memory or the pathway fails to keep pace with the processor’s insistent</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demands, the processor stalls in a wait state, and valuable processing time is lost.</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 system architect can attack this problem in a number of ways, all of which</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are reflected in contemporary computer designs. Consider the following examples:</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 Increase the number of bits that are retrieved at one time by making DRAMs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“wider” rather than “deeper” and by using wide bus data paths.</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 Change the DRAM interface to make it more efficient by including a cache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or other buffering scheme on the DRAM chip.</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 Reduce the frequency of memory access by incorporating increasingly complex</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and efficient cache structures between the processor and main memory. This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includes the incorporation of one or more caches on the processor chip as well</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as on an off-chip cache close to the processor chip.</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 Increase the interconnect bandwidth between processors and memory by using</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higher-speed buses and a hierarchy of buses to buffer and structure data</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flow.</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p38: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672" name="Google Shape;672;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73" name="Google Shape;673;p38: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Wiki: </a:t>
            </a:r>
            <a:r>
              <a:rPr b="0" i="0" lang="en-US" sz="1200">
                <a:solidFill>
                  <a:schemeClr val="dk1"/>
                </a:solidFill>
                <a:latin typeface="Times New Roman"/>
                <a:ea typeface="Times New Roman"/>
                <a:cs typeface="Times New Roman"/>
                <a:sym typeface="Times New Roman"/>
              </a:rPr>
              <a:t>A </a:t>
            </a:r>
            <a:r>
              <a:rPr b="1" i="0" lang="en-US" sz="1200">
                <a:solidFill>
                  <a:schemeClr val="dk1"/>
                </a:solidFill>
                <a:latin typeface="Times New Roman"/>
                <a:ea typeface="Times New Roman"/>
                <a:cs typeface="Times New Roman"/>
                <a:sym typeface="Times New Roman"/>
              </a:rPr>
              <a:t>modem</a:t>
            </a:r>
            <a:r>
              <a:rPr b="0" i="0" lang="en-US" sz="1200">
                <a:solidFill>
                  <a:schemeClr val="dk1"/>
                </a:solidFill>
                <a:latin typeface="Times New Roman"/>
                <a:ea typeface="Times New Roman"/>
                <a:cs typeface="Times New Roman"/>
                <a:sym typeface="Times New Roman"/>
              </a:rPr>
              <a:t> (</a:t>
            </a:r>
            <a:r>
              <a:rPr b="1" i="0" lang="en-US" sz="1200">
                <a:solidFill>
                  <a:schemeClr val="dk1"/>
                </a:solidFill>
                <a:latin typeface="Times New Roman"/>
                <a:ea typeface="Times New Roman"/>
                <a:cs typeface="Times New Roman"/>
                <a:sym typeface="Times New Roman"/>
              </a:rPr>
              <a:t>mo</a:t>
            </a:r>
            <a:r>
              <a:rPr b="0" i="0" lang="en-US" sz="1200">
                <a:solidFill>
                  <a:schemeClr val="dk1"/>
                </a:solidFill>
                <a:latin typeface="Times New Roman"/>
                <a:ea typeface="Times New Roman"/>
                <a:cs typeface="Times New Roman"/>
                <a:sym typeface="Times New Roman"/>
              </a:rPr>
              <a:t>dulator-</a:t>
            </a:r>
            <a:r>
              <a:rPr b="1" i="0" lang="en-US" sz="1200">
                <a:solidFill>
                  <a:schemeClr val="dk1"/>
                </a:solidFill>
                <a:latin typeface="Times New Roman"/>
                <a:ea typeface="Times New Roman"/>
                <a:cs typeface="Times New Roman"/>
                <a:sym typeface="Times New Roman"/>
              </a:rPr>
              <a:t>dem</a:t>
            </a:r>
            <a:r>
              <a:rPr b="0" i="0" lang="en-US" sz="1200">
                <a:solidFill>
                  <a:schemeClr val="dk1"/>
                </a:solidFill>
                <a:latin typeface="Times New Roman"/>
                <a:ea typeface="Times New Roman"/>
                <a:cs typeface="Times New Roman"/>
                <a:sym typeface="Times New Roman"/>
              </a:rPr>
              <a:t>odulator) is a network hardware device that modulates one or more carrier ware signals to encode digital information for transmission and demodulates signals to decode the transmitted information.</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Another area of design focus is the handling of I/O devices. As computers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become faster and more capable, more sophisticated applications are developed</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that support the use of peripherals with intensive I/O demands. Figure 2.10 gives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some examples of typical peripheral devices in use on personal computers and</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workstations. These devices create tremendous data throughput demands. While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current generation of processors can handle the data pumped out by these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devices, there remains the problem of getting that data moved between processor</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and peripheral. Strategies here include caching and buffering schemes plus the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use of higher-speed interconnection buses and more elaborate structures of buses.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In addition, the use of multiple-processor configurations can aid in satisfying I/O</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demands.</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key in all this is balance. Designers constantly strive to balance the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throughput and processing demands of the processor components, main memory,</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I/O devices, and the interconnection structures. This design must constantly be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rethought to cope with two constantly evolving factors:</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 The rate at which performance is changing in the various technology areas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(processor, buses, memory, peripherals) differs greatly from one type of</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element</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to another.</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 New applications and new peripheral devices constantly change the nature of</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demand on the system in terms of typical instruction profile and the data</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access patterns.</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Thus, computer design is a constantly evolving art form. This book attempts to</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present the fundamentals on which this art form is based and to present a survey of</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current state of that art.</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80" name="Google Shape;680;p39: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rmAutofit/>
          </a:bodyPr>
          <a:lstStyle/>
          <a:p>
            <a:pPr indent="0" lvl="0" marL="0" rtl="0" algn="l">
              <a:lnSpc>
                <a:spcPct val="90000"/>
              </a:lnSpc>
              <a:spcBef>
                <a:spcPts val="0"/>
              </a:spcBef>
              <a:spcAft>
                <a:spcPts val="0"/>
              </a:spcAft>
              <a:buNone/>
            </a:pPr>
            <a:r>
              <a:rPr lang="en-US" sz="1200">
                <a:solidFill>
                  <a:schemeClr val="dk1"/>
                </a:solidFill>
                <a:latin typeface="Times New Roman"/>
                <a:ea typeface="Times New Roman"/>
                <a:cs typeface="Times New Roman"/>
                <a:sym typeface="Times New Roman"/>
              </a:rPr>
              <a:t>As designers wrestle with the challenge of balancing processor performance with that</a:t>
            </a:r>
            <a:endParaRPr/>
          </a:p>
          <a:p>
            <a:pPr indent="0" lvl="0" marL="0" rtl="0" algn="l">
              <a:lnSpc>
                <a:spcPct val="90000"/>
              </a:lnSpc>
              <a:spcBef>
                <a:spcPts val="360"/>
              </a:spcBef>
              <a:spcAft>
                <a:spcPts val="0"/>
              </a:spcAft>
              <a:buNone/>
            </a:pPr>
            <a:r>
              <a:rPr lang="en-US" sz="1200">
                <a:solidFill>
                  <a:schemeClr val="dk1"/>
                </a:solidFill>
                <a:latin typeface="Times New Roman"/>
                <a:ea typeface="Times New Roman"/>
                <a:cs typeface="Times New Roman"/>
                <a:sym typeface="Times New Roman"/>
              </a:rPr>
              <a:t>of main memory and other computer components, the need to increase processor</a:t>
            </a:r>
            <a:endParaRPr/>
          </a:p>
          <a:p>
            <a:pPr indent="0" lvl="0" marL="0" rtl="0" algn="l">
              <a:lnSpc>
                <a:spcPct val="90000"/>
              </a:lnSpc>
              <a:spcBef>
                <a:spcPts val="360"/>
              </a:spcBef>
              <a:spcAft>
                <a:spcPts val="0"/>
              </a:spcAft>
              <a:buNone/>
            </a:pPr>
            <a:r>
              <a:rPr lang="en-US" sz="1200">
                <a:solidFill>
                  <a:schemeClr val="dk1"/>
                </a:solidFill>
                <a:latin typeface="Times New Roman"/>
                <a:ea typeface="Times New Roman"/>
                <a:cs typeface="Times New Roman"/>
                <a:sym typeface="Times New Roman"/>
              </a:rPr>
              <a:t>speed remains. There are three approaches to achieving increased processor speed:</a:t>
            </a:r>
            <a:endParaRPr/>
          </a:p>
          <a:p>
            <a:pPr indent="0" lvl="0" marL="0" rtl="0" algn="l">
              <a:lnSpc>
                <a:spcPct val="90000"/>
              </a:lnSpc>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lnSpc>
                <a:spcPct val="90000"/>
              </a:lnSpc>
              <a:spcBef>
                <a:spcPts val="360"/>
              </a:spcBef>
              <a:spcAft>
                <a:spcPts val="0"/>
              </a:spcAft>
              <a:buNone/>
            </a:pPr>
            <a:r>
              <a:rPr lang="en-US" sz="1200">
                <a:solidFill>
                  <a:schemeClr val="dk1"/>
                </a:solidFill>
                <a:latin typeface="Times New Roman"/>
                <a:ea typeface="Times New Roman"/>
                <a:cs typeface="Times New Roman"/>
                <a:sym typeface="Times New Roman"/>
              </a:rPr>
              <a:t>• Increase the hardware speed of the processor. This increase is fundamentally</a:t>
            </a:r>
            <a:endParaRPr/>
          </a:p>
          <a:p>
            <a:pPr indent="0" lvl="0" marL="0" rtl="0" algn="l">
              <a:lnSpc>
                <a:spcPct val="90000"/>
              </a:lnSpc>
              <a:spcBef>
                <a:spcPts val="360"/>
              </a:spcBef>
              <a:spcAft>
                <a:spcPts val="0"/>
              </a:spcAft>
              <a:buNone/>
            </a:pPr>
            <a:r>
              <a:rPr lang="en-US" sz="1200">
                <a:solidFill>
                  <a:schemeClr val="dk1"/>
                </a:solidFill>
                <a:latin typeface="Times New Roman"/>
                <a:ea typeface="Times New Roman"/>
                <a:cs typeface="Times New Roman"/>
                <a:sym typeface="Times New Roman"/>
              </a:rPr>
              <a:t>due to shrinking the size of the logic gates on the processor chip, so that more</a:t>
            </a:r>
            <a:endParaRPr/>
          </a:p>
          <a:p>
            <a:pPr indent="0" lvl="0" marL="0" rtl="0" algn="l">
              <a:lnSpc>
                <a:spcPct val="90000"/>
              </a:lnSpc>
              <a:spcBef>
                <a:spcPts val="360"/>
              </a:spcBef>
              <a:spcAft>
                <a:spcPts val="0"/>
              </a:spcAft>
              <a:buNone/>
            </a:pPr>
            <a:r>
              <a:rPr lang="en-US" sz="1200">
                <a:solidFill>
                  <a:schemeClr val="dk1"/>
                </a:solidFill>
                <a:latin typeface="Times New Roman"/>
                <a:ea typeface="Times New Roman"/>
                <a:cs typeface="Times New Roman"/>
                <a:sym typeface="Times New Roman"/>
              </a:rPr>
              <a:t>gates can be packed together more tightly and to increasing the clock rate.</a:t>
            </a:r>
            <a:endParaRPr/>
          </a:p>
          <a:p>
            <a:pPr indent="0" lvl="0" marL="0" rtl="0" algn="l">
              <a:lnSpc>
                <a:spcPct val="90000"/>
              </a:lnSpc>
              <a:spcBef>
                <a:spcPts val="360"/>
              </a:spcBef>
              <a:spcAft>
                <a:spcPts val="0"/>
              </a:spcAft>
              <a:buNone/>
            </a:pPr>
            <a:r>
              <a:rPr lang="en-US" sz="1200">
                <a:solidFill>
                  <a:schemeClr val="dk1"/>
                </a:solidFill>
                <a:latin typeface="Times New Roman"/>
                <a:ea typeface="Times New Roman"/>
                <a:cs typeface="Times New Roman"/>
                <a:sym typeface="Times New Roman"/>
              </a:rPr>
              <a:t>With gates closer together, the propagation time for signals is significantly</a:t>
            </a:r>
            <a:endParaRPr/>
          </a:p>
          <a:p>
            <a:pPr indent="0" lvl="0" marL="0" rtl="0" algn="l">
              <a:lnSpc>
                <a:spcPct val="90000"/>
              </a:lnSpc>
              <a:spcBef>
                <a:spcPts val="360"/>
              </a:spcBef>
              <a:spcAft>
                <a:spcPts val="0"/>
              </a:spcAft>
              <a:buNone/>
            </a:pPr>
            <a:r>
              <a:rPr lang="en-US" sz="1200">
                <a:solidFill>
                  <a:schemeClr val="dk1"/>
                </a:solidFill>
                <a:latin typeface="Times New Roman"/>
                <a:ea typeface="Times New Roman"/>
                <a:cs typeface="Times New Roman"/>
                <a:sym typeface="Times New Roman"/>
              </a:rPr>
              <a:t>reduced, enabling a speeding up of the processor. An increase in clock rate</a:t>
            </a:r>
            <a:endParaRPr/>
          </a:p>
          <a:p>
            <a:pPr indent="0" lvl="0" marL="0" rtl="0" algn="l">
              <a:lnSpc>
                <a:spcPct val="90000"/>
              </a:lnSpc>
              <a:spcBef>
                <a:spcPts val="360"/>
              </a:spcBef>
              <a:spcAft>
                <a:spcPts val="0"/>
              </a:spcAft>
              <a:buNone/>
            </a:pPr>
            <a:r>
              <a:rPr lang="en-US" sz="1200">
                <a:solidFill>
                  <a:schemeClr val="dk1"/>
                </a:solidFill>
                <a:latin typeface="Times New Roman"/>
                <a:ea typeface="Times New Roman"/>
                <a:cs typeface="Times New Roman"/>
                <a:sym typeface="Times New Roman"/>
              </a:rPr>
              <a:t>means that individual operations are executed more rapidly.</a:t>
            </a:r>
            <a:endParaRPr/>
          </a:p>
          <a:p>
            <a:pPr indent="0" lvl="0" marL="0" rtl="0" algn="l">
              <a:lnSpc>
                <a:spcPct val="90000"/>
              </a:lnSpc>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lnSpc>
                <a:spcPct val="90000"/>
              </a:lnSpc>
              <a:spcBef>
                <a:spcPts val="360"/>
              </a:spcBef>
              <a:spcAft>
                <a:spcPts val="0"/>
              </a:spcAft>
              <a:buNone/>
            </a:pPr>
            <a:r>
              <a:rPr lang="en-US" sz="1200">
                <a:solidFill>
                  <a:schemeClr val="dk1"/>
                </a:solidFill>
                <a:latin typeface="Times New Roman"/>
                <a:ea typeface="Times New Roman"/>
                <a:cs typeface="Times New Roman"/>
                <a:sym typeface="Times New Roman"/>
              </a:rPr>
              <a:t>• Increase the size and speed of caches that are interposed between the processor</a:t>
            </a:r>
            <a:endParaRPr/>
          </a:p>
          <a:p>
            <a:pPr indent="0" lvl="0" marL="0" rtl="0" algn="l">
              <a:lnSpc>
                <a:spcPct val="90000"/>
              </a:lnSpc>
              <a:spcBef>
                <a:spcPts val="360"/>
              </a:spcBef>
              <a:spcAft>
                <a:spcPts val="0"/>
              </a:spcAft>
              <a:buNone/>
            </a:pPr>
            <a:r>
              <a:rPr lang="en-US" sz="1200">
                <a:solidFill>
                  <a:schemeClr val="dk1"/>
                </a:solidFill>
                <a:latin typeface="Times New Roman"/>
                <a:ea typeface="Times New Roman"/>
                <a:cs typeface="Times New Roman"/>
                <a:sym typeface="Times New Roman"/>
              </a:rPr>
              <a:t>and main memory. In particular, by dedicating a portion of the processor</a:t>
            </a:r>
            <a:endParaRPr/>
          </a:p>
          <a:p>
            <a:pPr indent="0" lvl="0" marL="0" rtl="0" algn="l">
              <a:lnSpc>
                <a:spcPct val="90000"/>
              </a:lnSpc>
              <a:spcBef>
                <a:spcPts val="360"/>
              </a:spcBef>
              <a:spcAft>
                <a:spcPts val="0"/>
              </a:spcAft>
              <a:buNone/>
            </a:pPr>
            <a:r>
              <a:rPr lang="en-US" sz="1200">
                <a:solidFill>
                  <a:schemeClr val="dk1"/>
                </a:solidFill>
                <a:latin typeface="Times New Roman"/>
                <a:ea typeface="Times New Roman"/>
                <a:cs typeface="Times New Roman"/>
                <a:sym typeface="Times New Roman"/>
              </a:rPr>
              <a:t>chip itself to the cache, cache access times drop significantly.</a:t>
            </a:r>
            <a:endParaRPr/>
          </a:p>
          <a:p>
            <a:pPr indent="0" lvl="0" marL="0" rtl="0" algn="l">
              <a:lnSpc>
                <a:spcPct val="90000"/>
              </a:lnSpc>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lnSpc>
                <a:spcPct val="90000"/>
              </a:lnSpc>
              <a:spcBef>
                <a:spcPts val="360"/>
              </a:spcBef>
              <a:spcAft>
                <a:spcPts val="0"/>
              </a:spcAft>
              <a:buNone/>
            </a:pPr>
            <a:r>
              <a:rPr lang="en-US" sz="1200">
                <a:solidFill>
                  <a:schemeClr val="dk1"/>
                </a:solidFill>
                <a:latin typeface="Times New Roman"/>
                <a:ea typeface="Times New Roman"/>
                <a:cs typeface="Times New Roman"/>
                <a:sym typeface="Times New Roman"/>
              </a:rPr>
              <a:t>• Make changes to the processor organization and architecture that increase the</a:t>
            </a:r>
            <a:endParaRPr/>
          </a:p>
          <a:p>
            <a:pPr indent="0" lvl="0" marL="0" rtl="0" algn="l">
              <a:lnSpc>
                <a:spcPct val="90000"/>
              </a:lnSpc>
              <a:spcBef>
                <a:spcPts val="360"/>
              </a:spcBef>
              <a:spcAft>
                <a:spcPts val="0"/>
              </a:spcAft>
              <a:buNone/>
            </a:pPr>
            <a:r>
              <a:rPr lang="en-US" sz="1200">
                <a:solidFill>
                  <a:schemeClr val="dk1"/>
                </a:solidFill>
                <a:latin typeface="Times New Roman"/>
                <a:ea typeface="Times New Roman"/>
                <a:cs typeface="Times New Roman"/>
                <a:sym typeface="Times New Roman"/>
              </a:rPr>
              <a:t>effective speed of instruction execution. Typically, this involves using parallelism</a:t>
            </a:r>
            <a:endParaRPr/>
          </a:p>
          <a:p>
            <a:pPr indent="0" lvl="0" marL="0" rtl="0" algn="l">
              <a:lnSpc>
                <a:spcPct val="90000"/>
              </a:lnSpc>
              <a:spcBef>
                <a:spcPts val="360"/>
              </a:spcBef>
              <a:spcAft>
                <a:spcPts val="0"/>
              </a:spcAft>
              <a:buNone/>
            </a:pPr>
            <a:r>
              <a:rPr lang="en-US" sz="1200">
                <a:solidFill>
                  <a:schemeClr val="dk1"/>
                </a:solidFill>
                <a:latin typeface="Times New Roman"/>
                <a:ea typeface="Times New Roman"/>
                <a:cs typeface="Times New Roman"/>
                <a:sym typeface="Times New Roman"/>
              </a:rPr>
              <a:t>in one form or another.</a:t>
            </a:r>
            <a:endParaRPr/>
          </a:p>
        </p:txBody>
      </p:sp>
      <p:sp>
        <p:nvSpPr>
          <p:cNvPr id="681" name="Google Shape;681;p39: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34" name="Google Shape;234;p4: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rmAutofit/>
          </a:bodyPr>
          <a:lstStyle/>
          <a:p>
            <a:pPr indent="0" lvl="0" marL="0" rtl="0" algn="l">
              <a:spcBef>
                <a:spcPts val="0"/>
              </a:spcBef>
              <a:spcAft>
                <a:spcPts val="0"/>
              </a:spcAft>
              <a:buNone/>
            </a:pPr>
            <a:r>
              <a:rPr lang="en-US"/>
              <a:t>Nếu sinh viên đã biết hệ thống số thì bỏ qua phần này</a:t>
            </a:r>
            <a:endParaRPr/>
          </a:p>
        </p:txBody>
      </p:sp>
      <p:sp>
        <p:nvSpPr>
          <p:cNvPr id="235" name="Google Shape;235;p4: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88" name="Google Shape;688;p40: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rmAutofit/>
          </a:bodyPr>
          <a:lstStyle/>
          <a:p>
            <a:pPr indent="0" lvl="0" marL="0" rtl="0" algn="l">
              <a:lnSpc>
                <a:spcPct val="90000"/>
              </a:lnSpc>
              <a:spcBef>
                <a:spcPts val="0"/>
              </a:spcBef>
              <a:spcAft>
                <a:spcPts val="0"/>
              </a:spcAft>
              <a:buNone/>
            </a:pPr>
            <a:r>
              <a:rPr lang="en-US" sz="1110">
                <a:solidFill>
                  <a:schemeClr val="dk1"/>
                </a:solidFill>
                <a:latin typeface="Times New Roman"/>
                <a:ea typeface="Times New Roman"/>
                <a:cs typeface="Times New Roman"/>
                <a:sym typeface="Times New Roman"/>
              </a:rPr>
              <a:t>Traditionally, the dominant factor in performance gains has been in increases</a:t>
            </a:r>
            <a:endParaRPr/>
          </a:p>
          <a:p>
            <a:pPr indent="0" lvl="0" marL="0" rtl="0" algn="l">
              <a:lnSpc>
                <a:spcPct val="90000"/>
              </a:lnSpc>
              <a:spcBef>
                <a:spcPts val="333"/>
              </a:spcBef>
              <a:spcAft>
                <a:spcPts val="0"/>
              </a:spcAft>
              <a:buNone/>
            </a:pPr>
            <a:r>
              <a:rPr lang="en-US" sz="1110">
                <a:solidFill>
                  <a:schemeClr val="dk1"/>
                </a:solidFill>
                <a:latin typeface="Times New Roman"/>
                <a:ea typeface="Times New Roman"/>
                <a:cs typeface="Times New Roman"/>
                <a:sym typeface="Times New Roman"/>
              </a:rPr>
              <a:t>in clock speed due and logic density. However, as clock speed and logic density</a:t>
            </a:r>
            <a:endParaRPr/>
          </a:p>
          <a:p>
            <a:pPr indent="0" lvl="0" marL="0" rtl="0" algn="l">
              <a:lnSpc>
                <a:spcPct val="90000"/>
              </a:lnSpc>
              <a:spcBef>
                <a:spcPts val="333"/>
              </a:spcBef>
              <a:spcAft>
                <a:spcPts val="0"/>
              </a:spcAft>
              <a:buNone/>
            </a:pPr>
            <a:r>
              <a:rPr lang="en-US" sz="1110">
                <a:solidFill>
                  <a:schemeClr val="dk1"/>
                </a:solidFill>
                <a:latin typeface="Times New Roman"/>
                <a:ea typeface="Times New Roman"/>
                <a:cs typeface="Times New Roman"/>
                <a:sym typeface="Times New Roman"/>
              </a:rPr>
              <a:t>increase, a number of obstacles become more significant [INTE04b]:</a:t>
            </a:r>
            <a:endParaRPr/>
          </a:p>
          <a:p>
            <a:pPr indent="0" lvl="0" marL="0" rtl="0" algn="l">
              <a:lnSpc>
                <a:spcPct val="90000"/>
              </a:lnSpc>
              <a:spcBef>
                <a:spcPts val="333"/>
              </a:spcBef>
              <a:spcAft>
                <a:spcPts val="0"/>
              </a:spcAft>
              <a:buNone/>
            </a:pPr>
            <a:r>
              <a:t/>
            </a:r>
            <a:endParaRPr sz="1110">
              <a:solidFill>
                <a:schemeClr val="dk1"/>
              </a:solidFill>
              <a:latin typeface="Times New Roman"/>
              <a:ea typeface="Times New Roman"/>
              <a:cs typeface="Times New Roman"/>
              <a:sym typeface="Times New Roman"/>
            </a:endParaRPr>
          </a:p>
          <a:p>
            <a:pPr indent="0" lvl="0" marL="0" rtl="0" algn="l">
              <a:lnSpc>
                <a:spcPct val="90000"/>
              </a:lnSpc>
              <a:spcBef>
                <a:spcPts val="333"/>
              </a:spcBef>
              <a:spcAft>
                <a:spcPts val="0"/>
              </a:spcAft>
              <a:buNone/>
            </a:pPr>
            <a:r>
              <a:rPr lang="en-US" sz="1110">
                <a:solidFill>
                  <a:schemeClr val="dk1"/>
                </a:solidFill>
                <a:latin typeface="Times New Roman"/>
                <a:ea typeface="Times New Roman"/>
                <a:cs typeface="Times New Roman"/>
                <a:sym typeface="Times New Roman"/>
              </a:rPr>
              <a:t>• </a:t>
            </a:r>
            <a:r>
              <a:rPr b="1" lang="en-US" sz="1110">
                <a:solidFill>
                  <a:schemeClr val="dk1"/>
                </a:solidFill>
                <a:latin typeface="Times New Roman"/>
                <a:ea typeface="Times New Roman"/>
                <a:cs typeface="Times New Roman"/>
                <a:sym typeface="Times New Roman"/>
              </a:rPr>
              <a:t>Power: </a:t>
            </a:r>
            <a:r>
              <a:rPr b="0" lang="en-US" sz="1110">
                <a:solidFill>
                  <a:schemeClr val="dk1"/>
                </a:solidFill>
                <a:latin typeface="Times New Roman"/>
                <a:ea typeface="Times New Roman"/>
                <a:cs typeface="Times New Roman"/>
                <a:sym typeface="Times New Roman"/>
              </a:rPr>
              <a:t>As the density of logic and the clock speed on a chip increase, so does</a:t>
            </a:r>
            <a:endParaRPr/>
          </a:p>
          <a:p>
            <a:pPr indent="0" lvl="0" marL="0" rtl="0" algn="l">
              <a:lnSpc>
                <a:spcPct val="90000"/>
              </a:lnSpc>
              <a:spcBef>
                <a:spcPts val="333"/>
              </a:spcBef>
              <a:spcAft>
                <a:spcPts val="0"/>
              </a:spcAft>
              <a:buNone/>
            </a:pPr>
            <a:r>
              <a:rPr b="0" lang="en-US" sz="1110">
                <a:solidFill>
                  <a:schemeClr val="dk1"/>
                </a:solidFill>
                <a:latin typeface="Times New Roman"/>
                <a:ea typeface="Times New Roman"/>
                <a:cs typeface="Times New Roman"/>
                <a:sym typeface="Times New Roman"/>
              </a:rPr>
              <a:t>the power density (Watts/cm2). The difficulty of dissipating the heat generated</a:t>
            </a:r>
            <a:endParaRPr/>
          </a:p>
          <a:p>
            <a:pPr indent="0" lvl="0" marL="0" rtl="0" algn="l">
              <a:lnSpc>
                <a:spcPct val="90000"/>
              </a:lnSpc>
              <a:spcBef>
                <a:spcPts val="333"/>
              </a:spcBef>
              <a:spcAft>
                <a:spcPts val="0"/>
              </a:spcAft>
              <a:buNone/>
            </a:pPr>
            <a:r>
              <a:rPr lang="en-US" sz="1110">
                <a:solidFill>
                  <a:schemeClr val="dk1"/>
                </a:solidFill>
                <a:latin typeface="Times New Roman"/>
                <a:ea typeface="Times New Roman"/>
                <a:cs typeface="Times New Roman"/>
                <a:sym typeface="Times New Roman"/>
              </a:rPr>
              <a:t>on high-density, high-speed chips is becoming a serious design issue [GIBB04,</a:t>
            </a:r>
            <a:endParaRPr/>
          </a:p>
          <a:p>
            <a:pPr indent="0" lvl="0" marL="0" rtl="0" algn="l">
              <a:lnSpc>
                <a:spcPct val="90000"/>
              </a:lnSpc>
              <a:spcBef>
                <a:spcPts val="333"/>
              </a:spcBef>
              <a:spcAft>
                <a:spcPts val="0"/>
              </a:spcAft>
              <a:buNone/>
            </a:pPr>
            <a:r>
              <a:rPr lang="en-US" sz="1110">
                <a:solidFill>
                  <a:schemeClr val="dk1"/>
                </a:solidFill>
                <a:latin typeface="Times New Roman"/>
                <a:ea typeface="Times New Roman"/>
                <a:cs typeface="Times New Roman"/>
                <a:sym typeface="Times New Roman"/>
              </a:rPr>
              <a:t>BORK03].</a:t>
            </a:r>
            <a:endParaRPr/>
          </a:p>
          <a:p>
            <a:pPr indent="0" lvl="0" marL="0" rtl="0" algn="l">
              <a:lnSpc>
                <a:spcPct val="90000"/>
              </a:lnSpc>
              <a:spcBef>
                <a:spcPts val="333"/>
              </a:spcBef>
              <a:spcAft>
                <a:spcPts val="0"/>
              </a:spcAft>
              <a:buNone/>
            </a:pPr>
            <a:r>
              <a:t/>
            </a:r>
            <a:endParaRPr sz="1110">
              <a:solidFill>
                <a:schemeClr val="dk1"/>
              </a:solidFill>
              <a:latin typeface="Times New Roman"/>
              <a:ea typeface="Times New Roman"/>
              <a:cs typeface="Times New Roman"/>
              <a:sym typeface="Times New Roman"/>
            </a:endParaRPr>
          </a:p>
          <a:p>
            <a:pPr indent="0" lvl="0" marL="0" rtl="0" algn="l">
              <a:lnSpc>
                <a:spcPct val="90000"/>
              </a:lnSpc>
              <a:spcBef>
                <a:spcPts val="333"/>
              </a:spcBef>
              <a:spcAft>
                <a:spcPts val="0"/>
              </a:spcAft>
              <a:buNone/>
            </a:pPr>
            <a:r>
              <a:rPr lang="en-US" sz="1110">
                <a:solidFill>
                  <a:schemeClr val="dk1"/>
                </a:solidFill>
                <a:latin typeface="Times New Roman"/>
                <a:ea typeface="Times New Roman"/>
                <a:cs typeface="Times New Roman"/>
                <a:sym typeface="Times New Roman"/>
              </a:rPr>
              <a:t>• </a:t>
            </a:r>
            <a:r>
              <a:rPr b="1" lang="en-US" sz="1110">
                <a:solidFill>
                  <a:schemeClr val="dk1"/>
                </a:solidFill>
                <a:latin typeface="Times New Roman"/>
                <a:ea typeface="Times New Roman"/>
                <a:cs typeface="Times New Roman"/>
                <a:sym typeface="Times New Roman"/>
              </a:rPr>
              <a:t>RC delay: </a:t>
            </a:r>
            <a:r>
              <a:rPr b="0" lang="en-US" sz="1110">
                <a:solidFill>
                  <a:schemeClr val="dk1"/>
                </a:solidFill>
                <a:latin typeface="Times New Roman"/>
                <a:ea typeface="Times New Roman"/>
                <a:cs typeface="Times New Roman"/>
                <a:sym typeface="Times New Roman"/>
              </a:rPr>
              <a:t>The speed at which electrons can flow on a chip between transistors</a:t>
            </a:r>
            <a:endParaRPr/>
          </a:p>
          <a:p>
            <a:pPr indent="0" lvl="0" marL="0" rtl="0" algn="l">
              <a:lnSpc>
                <a:spcPct val="90000"/>
              </a:lnSpc>
              <a:spcBef>
                <a:spcPts val="333"/>
              </a:spcBef>
              <a:spcAft>
                <a:spcPts val="0"/>
              </a:spcAft>
              <a:buNone/>
            </a:pPr>
            <a:r>
              <a:rPr lang="en-US" sz="1110">
                <a:solidFill>
                  <a:schemeClr val="dk1"/>
                </a:solidFill>
                <a:latin typeface="Times New Roman"/>
                <a:ea typeface="Times New Roman"/>
                <a:cs typeface="Times New Roman"/>
                <a:sym typeface="Times New Roman"/>
              </a:rPr>
              <a:t>is limited by the resistance and capacitance of the metal wires connecting</a:t>
            </a:r>
            <a:endParaRPr/>
          </a:p>
          <a:p>
            <a:pPr indent="0" lvl="0" marL="0" rtl="0" algn="l">
              <a:lnSpc>
                <a:spcPct val="90000"/>
              </a:lnSpc>
              <a:spcBef>
                <a:spcPts val="333"/>
              </a:spcBef>
              <a:spcAft>
                <a:spcPts val="0"/>
              </a:spcAft>
              <a:buNone/>
            </a:pPr>
            <a:r>
              <a:rPr lang="en-US" sz="1110">
                <a:solidFill>
                  <a:schemeClr val="dk1"/>
                </a:solidFill>
                <a:latin typeface="Times New Roman"/>
                <a:ea typeface="Times New Roman"/>
                <a:cs typeface="Times New Roman"/>
                <a:sym typeface="Times New Roman"/>
              </a:rPr>
              <a:t>them; specifically, delay increases as the RC product increases. As components</a:t>
            </a:r>
            <a:endParaRPr/>
          </a:p>
          <a:p>
            <a:pPr indent="0" lvl="0" marL="0" rtl="0" algn="l">
              <a:lnSpc>
                <a:spcPct val="90000"/>
              </a:lnSpc>
              <a:spcBef>
                <a:spcPts val="333"/>
              </a:spcBef>
              <a:spcAft>
                <a:spcPts val="0"/>
              </a:spcAft>
              <a:buNone/>
            </a:pPr>
            <a:r>
              <a:rPr lang="en-US" sz="1110">
                <a:solidFill>
                  <a:schemeClr val="dk1"/>
                </a:solidFill>
                <a:latin typeface="Times New Roman"/>
                <a:ea typeface="Times New Roman"/>
                <a:cs typeface="Times New Roman"/>
                <a:sym typeface="Times New Roman"/>
              </a:rPr>
              <a:t>on the chip decrease in size, the wire interconnects become thinner, increasing</a:t>
            </a:r>
            <a:endParaRPr/>
          </a:p>
          <a:p>
            <a:pPr indent="0" lvl="0" marL="0" rtl="0" algn="l">
              <a:lnSpc>
                <a:spcPct val="90000"/>
              </a:lnSpc>
              <a:spcBef>
                <a:spcPts val="333"/>
              </a:spcBef>
              <a:spcAft>
                <a:spcPts val="0"/>
              </a:spcAft>
              <a:buNone/>
            </a:pPr>
            <a:r>
              <a:rPr lang="en-US" sz="1110">
                <a:solidFill>
                  <a:schemeClr val="dk1"/>
                </a:solidFill>
                <a:latin typeface="Times New Roman"/>
                <a:ea typeface="Times New Roman"/>
                <a:cs typeface="Times New Roman"/>
                <a:sym typeface="Times New Roman"/>
              </a:rPr>
              <a:t>resistance. Also, the wires are closer together, increasing capacitance.</a:t>
            </a:r>
            <a:endParaRPr/>
          </a:p>
          <a:p>
            <a:pPr indent="0" lvl="0" marL="0" rtl="0" algn="l">
              <a:lnSpc>
                <a:spcPct val="90000"/>
              </a:lnSpc>
              <a:spcBef>
                <a:spcPts val="333"/>
              </a:spcBef>
              <a:spcAft>
                <a:spcPts val="0"/>
              </a:spcAft>
              <a:buNone/>
            </a:pPr>
            <a:r>
              <a:t/>
            </a:r>
            <a:endParaRPr sz="1110">
              <a:solidFill>
                <a:schemeClr val="dk1"/>
              </a:solidFill>
              <a:latin typeface="Times New Roman"/>
              <a:ea typeface="Times New Roman"/>
              <a:cs typeface="Times New Roman"/>
              <a:sym typeface="Times New Roman"/>
            </a:endParaRPr>
          </a:p>
          <a:p>
            <a:pPr indent="0" lvl="0" marL="0" rtl="0" algn="l">
              <a:lnSpc>
                <a:spcPct val="90000"/>
              </a:lnSpc>
              <a:spcBef>
                <a:spcPts val="333"/>
              </a:spcBef>
              <a:spcAft>
                <a:spcPts val="0"/>
              </a:spcAft>
              <a:buNone/>
            </a:pPr>
            <a:r>
              <a:rPr lang="en-US" sz="1110">
                <a:solidFill>
                  <a:schemeClr val="dk1"/>
                </a:solidFill>
                <a:latin typeface="Times New Roman"/>
                <a:ea typeface="Times New Roman"/>
                <a:cs typeface="Times New Roman"/>
                <a:sym typeface="Times New Roman"/>
              </a:rPr>
              <a:t>• </a:t>
            </a:r>
            <a:r>
              <a:rPr b="1" lang="en-US" sz="1110">
                <a:solidFill>
                  <a:schemeClr val="dk1"/>
                </a:solidFill>
                <a:latin typeface="Times New Roman"/>
                <a:ea typeface="Times New Roman"/>
                <a:cs typeface="Times New Roman"/>
                <a:sym typeface="Times New Roman"/>
              </a:rPr>
              <a:t>Memory latency: </a:t>
            </a:r>
            <a:r>
              <a:rPr b="0" lang="en-US" sz="1110">
                <a:solidFill>
                  <a:schemeClr val="dk1"/>
                </a:solidFill>
                <a:latin typeface="Times New Roman"/>
                <a:ea typeface="Times New Roman"/>
                <a:cs typeface="Times New Roman"/>
                <a:sym typeface="Times New Roman"/>
              </a:rPr>
              <a:t>Memory speeds lag processor speeds, as previously discussed.</a:t>
            </a:r>
            <a:endParaRPr/>
          </a:p>
          <a:p>
            <a:pPr indent="0" lvl="0" marL="0" rtl="0" algn="l">
              <a:lnSpc>
                <a:spcPct val="90000"/>
              </a:lnSpc>
              <a:spcBef>
                <a:spcPts val="333"/>
              </a:spcBef>
              <a:spcAft>
                <a:spcPts val="0"/>
              </a:spcAft>
              <a:buNone/>
            </a:pPr>
            <a:r>
              <a:t/>
            </a:r>
            <a:endParaRPr sz="1110">
              <a:solidFill>
                <a:schemeClr val="dk1"/>
              </a:solidFill>
              <a:latin typeface="Times New Roman"/>
              <a:ea typeface="Times New Roman"/>
              <a:cs typeface="Times New Roman"/>
              <a:sym typeface="Times New Roman"/>
            </a:endParaRPr>
          </a:p>
          <a:p>
            <a:pPr indent="0" lvl="0" marL="0" rtl="0" algn="l">
              <a:lnSpc>
                <a:spcPct val="90000"/>
              </a:lnSpc>
              <a:spcBef>
                <a:spcPts val="333"/>
              </a:spcBef>
              <a:spcAft>
                <a:spcPts val="0"/>
              </a:spcAft>
              <a:buNone/>
            </a:pPr>
            <a:r>
              <a:rPr lang="en-US" sz="1110">
                <a:solidFill>
                  <a:schemeClr val="dk1"/>
                </a:solidFill>
                <a:latin typeface="Times New Roman"/>
                <a:ea typeface="Times New Roman"/>
                <a:cs typeface="Times New Roman"/>
                <a:sym typeface="Times New Roman"/>
              </a:rPr>
              <a:t>Thus, there will be more emphasis on organization and architectural approaches</a:t>
            </a:r>
            <a:endParaRPr/>
          </a:p>
          <a:p>
            <a:pPr indent="0" lvl="0" marL="0" rtl="0" algn="l">
              <a:lnSpc>
                <a:spcPct val="90000"/>
              </a:lnSpc>
              <a:spcBef>
                <a:spcPts val="333"/>
              </a:spcBef>
              <a:spcAft>
                <a:spcPts val="0"/>
              </a:spcAft>
              <a:buNone/>
            </a:pPr>
            <a:r>
              <a:rPr lang="en-US" sz="1110">
                <a:solidFill>
                  <a:schemeClr val="dk1"/>
                </a:solidFill>
                <a:latin typeface="Times New Roman"/>
                <a:ea typeface="Times New Roman"/>
                <a:cs typeface="Times New Roman"/>
                <a:sym typeface="Times New Roman"/>
              </a:rPr>
              <a:t>to improving performance. These techniques are discussed in later chapters of the book.</a:t>
            </a:r>
            <a:endParaRPr sz="1110"/>
          </a:p>
        </p:txBody>
      </p:sp>
      <p:sp>
        <p:nvSpPr>
          <p:cNvPr id="689" name="Google Shape;689;p40: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96" name="Google Shape;696;p41: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rmAutofit/>
          </a:bodyPr>
          <a:lstStyle/>
          <a:p>
            <a:pPr indent="0" lvl="0" marL="0" rtl="0" algn="l">
              <a:lnSpc>
                <a:spcPct val="80000"/>
              </a:lnSpc>
              <a:spcBef>
                <a:spcPts val="0"/>
              </a:spcBef>
              <a:spcAft>
                <a:spcPts val="0"/>
              </a:spcAft>
              <a:buNone/>
            </a:pPr>
            <a:r>
              <a:rPr lang="en-US" sz="570">
                <a:solidFill>
                  <a:schemeClr val="dk1"/>
                </a:solidFill>
                <a:latin typeface="Times New Roman"/>
                <a:ea typeface="Times New Roman"/>
                <a:cs typeface="Times New Roman"/>
                <a:sym typeface="Times New Roman"/>
              </a:rPr>
              <a:t>Beginning in the late 1980s, and continuing for about 15 years, two main</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strategies have been used to increase performance beyond what can be achieved</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simply by increasing clock speed. First, there has been an increase in cache capacity.</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There are now typically two or three levels of cache between the processor and</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main memory. As chip density has increased, more of the cache memory has been</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incorporated on the chip, enabling faster cache access. For example, the original</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Pentium chip devoted about 10% of on-chip area to a cache. Contemporary chips</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devote over half of the chip area to caches.</a:t>
            </a:r>
            <a:endParaRPr/>
          </a:p>
          <a:p>
            <a:pPr indent="0" lvl="0" marL="0" rtl="0" algn="l">
              <a:lnSpc>
                <a:spcPct val="80000"/>
              </a:lnSpc>
              <a:spcBef>
                <a:spcPts val="171"/>
              </a:spcBef>
              <a:spcAft>
                <a:spcPts val="0"/>
              </a:spcAft>
              <a:buNone/>
            </a:pPr>
            <a:r>
              <a:t/>
            </a:r>
            <a:endParaRPr sz="570">
              <a:solidFill>
                <a:schemeClr val="dk1"/>
              </a:solidFill>
              <a:latin typeface="Times New Roman"/>
              <a:ea typeface="Times New Roman"/>
              <a:cs typeface="Times New Roman"/>
              <a:sym typeface="Times New Roman"/>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Second, the instruction execution logic within a processor has become increasingly</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complex to enable parallel execution of instructions within the processor. Two</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noteworthy design approaches have been pipelining and superscalar. A pipeline</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works much as an assembly line in a manufacturing plant enabling different stages</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of execution of different instructions to occur at the same time along the pipeline. A</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superscalar approach in essence allows multiple pipelines within a single processor</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so that instructions that do not depend on one another can be executed in parallel.</a:t>
            </a:r>
            <a:endParaRPr/>
          </a:p>
          <a:p>
            <a:pPr indent="0" lvl="0" marL="0" rtl="0" algn="l">
              <a:lnSpc>
                <a:spcPct val="80000"/>
              </a:lnSpc>
              <a:spcBef>
                <a:spcPts val="171"/>
              </a:spcBef>
              <a:spcAft>
                <a:spcPts val="0"/>
              </a:spcAft>
              <a:buNone/>
            </a:pPr>
            <a:r>
              <a:t/>
            </a:r>
            <a:endParaRPr sz="570">
              <a:solidFill>
                <a:schemeClr val="dk1"/>
              </a:solidFill>
              <a:latin typeface="Times New Roman"/>
              <a:ea typeface="Times New Roman"/>
              <a:cs typeface="Times New Roman"/>
              <a:sym typeface="Times New Roman"/>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By the mid to late 90s, both of these approaches were reaching a point of</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diminishing returns. The internal organization of contemporary processors is</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exceedingly complex and is able to squeeze a great deal of parallelism out of the</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instruction stream. It seems likely that further significant increases in this direction</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will be relatively modest [GIBB04]. With three levels of cache on the processor</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chip, each level providing substantial capacity, it also seems that the benefits from</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the cache are reaching a limit.</a:t>
            </a:r>
            <a:endParaRPr/>
          </a:p>
          <a:p>
            <a:pPr indent="0" lvl="0" marL="0" rtl="0" algn="l">
              <a:lnSpc>
                <a:spcPct val="80000"/>
              </a:lnSpc>
              <a:spcBef>
                <a:spcPts val="171"/>
              </a:spcBef>
              <a:spcAft>
                <a:spcPts val="0"/>
              </a:spcAft>
              <a:buNone/>
            </a:pPr>
            <a:r>
              <a:t/>
            </a:r>
            <a:endParaRPr sz="570">
              <a:solidFill>
                <a:schemeClr val="dk1"/>
              </a:solidFill>
              <a:latin typeface="Times New Roman"/>
              <a:ea typeface="Times New Roman"/>
              <a:cs typeface="Times New Roman"/>
              <a:sym typeface="Times New Roman"/>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However, simply relying on increasing clock rate for increased performance</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runs into the power dissipation problem already referred to. The faster the clock</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rate, the greater the amount of power to be dissipated, and some fundamental physical</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limits are being reached.</a:t>
            </a:r>
            <a:endParaRPr/>
          </a:p>
          <a:p>
            <a:pPr indent="0" lvl="0" marL="0" rtl="0" algn="l">
              <a:lnSpc>
                <a:spcPct val="80000"/>
              </a:lnSpc>
              <a:spcBef>
                <a:spcPts val="171"/>
              </a:spcBef>
              <a:spcAft>
                <a:spcPts val="0"/>
              </a:spcAft>
              <a:buNone/>
            </a:pPr>
            <a:r>
              <a:t/>
            </a:r>
            <a:endParaRPr sz="570">
              <a:solidFill>
                <a:schemeClr val="dk1"/>
              </a:solidFill>
              <a:latin typeface="Times New Roman"/>
              <a:ea typeface="Times New Roman"/>
              <a:cs typeface="Times New Roman"/>
              <a:sym typeface="Times New Roman"/>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Figure 2.11 illustrates the concepts we have been discussing. The top line</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shows that, as per Moore’s Law, the number of transistors on a single chip continues</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to grow exponentially. Meanwhile, the clock speed has leveled off, in order</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to prevent a further rise in power. To continue to increase performance, designers</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have had to find ways of exploiting the growing number of transistors other than</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simply building a more complex processor. The response in recent years has been</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the development of the multicore computer chip.</a:t>
            </a:r>
            <a:endParaRPr sz="570"/>
          </a:p>
        </p:txBody>
      </p:sp>
      <p:sp>
        <p:nvSpPr>
          <p:cNvPr id="697" name="Google Shape;697;p41: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09" name="Google Shape;709;p42: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rmAutofit/>
          </a:bodyPr>
          <a:lstStyle/>
          <a:p>
            <a:pPr indent="0" lvl="0" marL="0" rtl="0" algn="l">
              <a:lnSpc>
                <a:spcPct val="80000"/>
              </a:lnSpc>
              <a:spcBef>
                <a:spcPts val="0"/>
              </a:spcBef>
              <a:spcAft>
                <a:spcPts val="0"/>
              </a:spcAft>
              <a:buNone/>
            </a:pPr>
            <a:r>
              <a:rPr lang="en-US" sz="1020">
                <a:solidFill>
                  <a:schemeClr val="dk1"/>
                </a:solidFill>
                <a:latin typeface="Times New Roman"/>
                <a:ea typeface="Times New Roman"/>
                <a:cs typeface="Times New Roman"/>
                <a:sym typeface="Times New Roman"/>
              </a:rPr>
              <a:t>Chip manufacturers are now in the process of making a huge leap forward</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in the number of cores per chip, with more than 50 cores per chip. The leap in</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performance as well as the challenges in developing software to exploit such a large</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number of cores have led to the introduction of a new term: </a:t>
            </a:r>
            <a:r>
              <a:rPr b="1" lang="en-US" sz="1020">
                <a:solidFill>
                  <a:schemeClr val="dk1"/>
                </a:solidFill>
                <a:latin typeface="Times New Roman"/>
                <a:ea typeface="Times New Roman"/>
                <a:cs typeface="Times New Roman"/>
                <a:sym typeface="Times New Roman"/>
              </a:rPr>
              <a:t>many integrated core</a:t>
            </a:r>
            <a:endParaRPr/>
          </a:p>
          <a:p>
            <a:pPr indent="0" lvl="0" marL="0" rtl="0" algn="l">
              <a:lnSpc>
                <a:spcPct val="80000"/>
              </a:lnSpc>
              <a:spcBef>
                <a:spcPts val="306"/>
              </a:spcBef>
              <a:spcAft>
                <a:spcPts val="0"/>
              </a:spcAft>
              <a:buNone/>
            </a:pPr>
            <a:r>
              <a:rPr b="1" lang="en-US" sz="1020">
                <a:solidFill>
                  <a:schemeClr val="dk1"/>
                </a:solidFill>
                <a:latin typeface="Times New Roman"/>
                <a:ea typeface="Times New Roman"/>
                <a:cs typeface="Times New Roman"/>
                <a:sym typeface="Times New Roman"/>
              </a:rPr>
              <a:t>(MIC).</a:t>
            </a:r>
            <a:endParaRPr/>
          </a:p>
          <a:p>
            <a:pPr indent="0" lvl="0" marL="0" rtl="0" algn="l">
              <a:lnSpc>
                <a:spcPct val="80000"/>
              </a:lnSpc>
              <a:spcBef>
                <a:spcPts val="306"/>
              </a:spcBef>
              <a:spcAft>
                <a:spcPts val="0"/>
              </a:spcAft>
              <a:buNone/>
            </a:pPr>
            <a:r>
              <a:t/>
            </a:r>
            <a:endParaRPr b="1" sz="1020">
              <a:solidFill>
                <a:schemeClr val="dk1"/>
              </a:solidFill>
              <a:latin typeface="Times New Roman"/>
              <a:ea typeface="Times New Roman"/>
              <a:cs typeface="Times New Roman"/>
              <a:sym typeface="Times New Roman"/>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The multicore and MIC strategy involves a homogeneous collection of</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general-purpose processors on a single chip. At the same time, chip manufacturers</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are pursuing another design option: a chip with multiple general-purpose processors</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plus </a:t>
            </a:r>
            <a:r>
              <a:rPr b="1" lang="en-US" sz="1020">
                <a:solidFill>
                  <a:schemeClr val="dk1"/>
                </a:solidFill>
                <a:latin typeface="Times New Roman"/>
                <a:ea typeface="Times New Roman"/>
                <a:cs typeface="Times New Roman"/>
                <a:sym typeface="Times New Roman"/>
              </a:rPr>
              <a:t>graphics processing units (GPUs) </a:t>
            </a:r>
            <a:r>
              <a:rPr b="0" lang="en-US" sz="1020">
                <a:solidFill>
                  <a:schemeClr val="dk1"/>
                </a:solidFill>
                <a:latin typeface="Times New Roman"/>
                <a:ea typeface="Times New Roman"/>
                <a:cs typeface="Times New Roman"/>
                <a:sym typeface="Times New Roman"/>
              </a:rPr>
              <a:t>and specialized cores for video processing</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and other tasks. In broad terms, a GPU is a core designed to perform parallel</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operations on graphics data. Traditionally found on a plug-in graphics card (display</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adapter), it is used to encode and render 2D and 3D graphics as well as process</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video.</a:t>
            </a:r>
            <a:endParaRPr/>
          </a:p>
          <a:p>
            <a:pPr indent="0" lvl="0" marL="0" rtl="0" algn="l">
              <a:lnSpc>
                <a:spcPct val="80000"/>
              </a:lnSpc>
              <a:spcBef>
                <a:spcPts val="306"/>
              </a:spcBef>
              <a:spcAft>
                <a:spcPts val="0"/>
              </a:spcAft>
              <a:buNone/>
            </a:pPr>
            <a:r>
              <a:t/>
            </a:r>
            <a:endParaRPr sz="1020">
              <a:solidFill>
                <a:schemeClr val="dk1"/>
              </a:solidFill>
              <a:latin typeface="Times New Roman"/>
              <a:ea typeface="Times New Roman"/>
              <a:cs typeface="Times New Roman"/>
              <a:sym typeface="Times New Roman"/>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Since GPUs perform parallel operations on multiple sets of data, they are</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increasingly being used as vector processors for a variety of applications that</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require repetitive computations. This blurs the line between the GPU and the</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CPU [FATA08, PROP11]. When a broad range of applications are supported</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by such a processor, the term </a:t>
            </a:r>
            <a:r>
              <a:rPr b="1" lang="en-US" sz="1020">
                <a:solidFill>
                  <a:schemeClr val="dk1"/>
                </a:solidFill>
                <a:latin typeface="Times New Roman"/>
                <a:ea typeface="Times New Roman"/>
                <a:cs typeface="Times New Roman"/>
                <a:sym typeface="Times New Roman"/>
              </a:rPr>
              <a:t>general-purpose computing on GPUs (GPGPU)</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is used.</a:t>
            </a:r>
            <a:endParaRPr/>
          </a:p>
          <a:p>
            <a:pPr indent="0" lvl="0" marL="0" rtl="0" algn="l">
              <a:lnSpc>
                <a:spcPct val="80000"/>
              </a:lnSpc>
              <a:spcBef>
                <a:spcPts val="306"/>
              </a:spcBef>
              <a:spcAft>
                <a:spcPts val="0"/>
              </a:spcAft>
              <a:buNone/>
            </a:pPr>
            <a:r>
              <a:t/>
            </a:r>
            <a:endParaRPr sz="1020">
              <a:solidFill>
                <a:schemeClr val="dk1"/>
              </a:solidFill>
              <a:latin typeface="Times New Roman"/>
              <a:ea typeface="Times New Roman"/>
              <a:cs typeface="Times New Roman"/>
              <a:sym typeface="Times New Roman"/>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We explore design characteristics of multicore computers in Chapter 18.</a:t>
            </a:r>
            <a:endParaRPr sz="1020"/>
          </a:p>
        </p:txBody>
      </p:sp>
      <p:sp>
        <p:nvSpPr>
          <p:cNvPr id="710" name="Google Shape;710;p42: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17" name="Google Shape;717;p43: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rmAutofit/>
          </a:bodyPr>
          <a:lstStyle/>
          <a:p>
            <a:pPr indent="0" lvl="0" marL="0" rtl="0" algn="l">
              <a:lnSpc>
                <a:spcPct val="80000"/>
              </a:lnSpc>
              <a:spcBef>
                <a:spcPts val="0"/>
              </a:spcBef>
              <a:spcAft>
                <a:spcPts val="0"/>
              </a:spcAft>
              <a:buNone/>
            </a:pPr>
            <a:r>
              <a:rPr lang="en-US" sz="1110">
                <a:solidFill>
                  <a:schemeClr val="dk1"/>
                </a:solidFill>
                <a:latin typeface="Times New Roman"/>
                <a:ea typeface="Times New Roman"/>
                <a:cs typeface="Times New Roman"/>
                <a:sym typeface="Times New Roman"/>
              </a:rPr>
              <a:t>With all of the difficulties cited in the preceding paragraphs in mind, designers</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have turned to a fundamentally new approach to improving performance: placing</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multiple processors on the same chip, with a large shared cache. The use of multiple</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processors on the same chip, also referred to as multiple cores, or </a:t>
            </a:r>
            <a:r>
              <a:rPr b="1" lang="en-US" sz="1110">
                <a:solidFill>
                  <a:schemeClr val="dk1"/>
                </a:solidFill>
                <a:latin typeface="Times New Roman"/>
                <a:ea typeface="Times New Roman"/>
                <a:cs typeface="Times New Roman"/>
                <a:sym typeface="Times New Roman"/>
              </a:rPr>
              <a:t>multicore,</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provides the potential to increase performance without increasing the clock rate.</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Studies indicate that, within a processor, the increase in performance is roughly</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proportional to the square root of the increase in complexity [BORK03]. But if the</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software can support the effective use of multiple processors, then doubling the</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number of processors almost doubles performance. Thus, the strategy is to use two</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simpler processors on the chip rather than one more complex processor.</a:t>
            </a:r>
            <a:endParaRPr/>
          </a:p>
          <a:p>
            <a:pPr indent="0" lvl="0" marL="0" rtl="0" algn="l">
              <a:lnSpc>
                <a:spcPct val="80000"/>
              </a:lnSpc>
              <a:spcBef>
                <a:spcPts val="333"/>
              </a:spcBef>
              <a:spcAft>
                <a:spcPts val="0"/>
              </a:spcAft>
              <a:buNone/>
            </a:pPr>
            <a:r>
              <a:t/>
            </a:r>
            <a:endParaRPr sz="1110">
              <a:solidFill>
                <a:schemeClr val="dk1"/>
              </a:solidFill>
              <a:latin typeface="Times New Roman"/>
              <a:ea typeface="Times New Roman"/>
              <a:cs typeface="Times New Roman"/>
              <a:sym typeface="Times New Roman"/>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In addition, with two processors, larger caches are justified. This is important</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because the power consumption of memory logic on a chip is much less than that of</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processing logic.</a:t>
            </a:r>
            <a:endParaRPr/>
          </a:p>
          <a:p>
            <a:pPr indent="0" lvl="0" marL="0" rtl="0" algn="l">
              <a:lnSpc>
                <a:spcPct val="80000"/>
              </a:lnSpc>
              <a:spcBef>
                <a:spcPts val="333"/>
              </a:spcBef>
              <a:spcAft>
                <a:spcPts val="0"/>
              </a:spcAft>
              <a:buNone/>
            </a:pPr>
            <a:r>
              <a:t/>
            </a:r>
            <a:endParaRPr sz="1110">
              <a:solidFill>
                <a:schemeClr val="dk1"/>
              </a:solidFill>
              <a:latin typeface="Times New Roman"/>
              <a:ea typeface="Times New Roman"/>
              <a:cs typeface="Times New Roman"/>
              <a:sym typeface="Times New Roman"/>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As the logic density on chips continues to rise, the trend to both more cores</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and more cache on a single chip continues. Two-core chips were quickly followed</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by four-core chips, then 8, then 16, and so on. As the caches became larger, it made</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performance sense to create two and then three levels of cache on a chip, with the</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first-level cache dedicated to an individual processor and levels two and three being</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shared by all the processors.</a:t>
            </a:r>
            <a:endParaRPr/>
          </a:p>
          <a:p>
            <a:pPr indent="0" lvl="0" marL="0" rtl="0" algn="l">
              <a:lnSpc>
                <a:spcPct val="80000"/>
              </a:lnSpc>
              <a:spcBef>
                <a:spcPts val="333"/>
              </a:spcBef>
              <a:spcAft>
                <a:spcPts val="0"/>
              </a:spcAft>
              <a:buNone/>
            </a:pPr>
            <a:r>
              <a:t/>
            </a:r>
            <a:endParaRPr sz="1110">
              <a:solidFill>
                <a:schemeClr val="dk1"/>
              </a:solidFill>
              <a:latin typeface="Times New Roman"/>
              <a:ea typeface="Times New Roman"/>
              <a:cs typeface="Times New Roman"/>
              <a:sym typeface="Times New Roman"/>
            </a:endParaRPr>
          </a:p>
          <a:p>
            <a:pPr indent="0" lvl="0" marL="0" rtl="0" algn="l">
              <a:lnSpc>
                <a:spcPct val="80000"/>
              </a:lnSpc>
              <a:spcBef>
                <a:spcPts val="333"/>
              </a:spcBef>
              <a:spcAft>
                <a:spcPts val="0"/>
              </a:spcAft>
              <a:buNone/>
            </a:pPr>
            <a:r>
              <a:t/>
            </a:r>
            <a:endParaRPr sz="1110"/>
          </a:p>
        </p:txBody>
      </p:sp>
      <p:sp>
        <p:nvSpPr>
          <p:cNvPr id="718" name="Google Shape;718;p43: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47" name="Google Shape;747;p44: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rmAutofit/>
          </a:bodyPr>
          <a:lstStyle/>
          <a:p>
            <a:pPr indent="0" lvl="0" marL="0" rtl="0" algn="l">
              <a:lnSpc>
                <a:spcPct val="80000"/>
              </a:lnSpc>
              <a:spcBef>
                <a:spcPts val="0"/>
              </a:spcBef>
              <a:spcAft>
                <a:spcPts val="0"/>
              </a:spcAft>
              <a:buNone/>
            </a:pPr>
            <a:r>
              <a:rPr lang="en-US" sz="1020">
                <a:solidFill>
                  <a:schemeClr val="dk1"/>
                </a:solidFill>
                <a:latin typeface="Times New Roman"/>
                <a:ea typeface="Times New Roman"/>
                <a:cs typeface="Times New Roman"/>
                <a:sym typeface="Times New Roman"/>
              </a:rPr>
              <a:t>Chip manufacturers are now in the process of making a huge leap forward</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in the number of cores per chip, with more than 50 cores per chip. The leap in</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performance as well as the challenges in developing software to exploit such a large</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number of cores have led to the introduction of a new term: </a:t>
            </a:r>
            <a:r>
              <a:rPr b="1" lang="en-US" sz="1020">
                <a:solidFill>
                  <a:schemeClr val="dk1"/>
                </a:solidFill>
                <a:latin typeface="Times New Roman"/>
                <a:ea typeface="Times New Roman"/>
                <a:cs typeface="Times New Roman"/>
                <a:sym typeface="Times New Roman"/>
              </a:rPr>
              <a:t>many integrated core</a:t>
            </a:r>
            <a:endParaRPr/>
          </a:p>
          <a:p>
            <a:pPr indent="0" lvl="0" marL="0" rtl="0" algn="l">
              <a:lnSpc>
                <a:spcPct val="80000"/>
              </a:lnSpc>
              <a:spcBef>
                <a:spcPts val="306"/>
              </a:spcBef>
              <a:spcAft>
                <a:spcPts val="0"/>
              </a:spcAft>
              <a:buNone/>
            </a:pPr>
            <a:r>
              <a:rPr b="1" lang="en-US" sz="1020">
                <a:solidFill>
                  <a:schemeClr val="dk1"/>
                </a:solidFill>
                <a:latin typeface="Times New Roman"/>
                <a:ea typeface="Times New Roman"/>
                <a:cs typeface="Times New Roman"/>
                <a:sym typeface="Times New Roman"/>
              </a:rPr>
              <a:t>(MIC).</a:t>
            </a:r>
            <a:endParaRPr/>
          </a:p>
          <a:p>
            <a:pPr indent="0" lvl="0" marL="0" rtl="0" algn="l">
              <a:lnSpc>
                <a:spcPct val="80000"/>
              </a:lnSpc>
              <a:spcBef>
                <a:spcPts val="306"/>
              </a:spcBef>
              <a:spcAft>
                <a:spcPts val="0"/>
              </a:spcAft>
              <a:buNone/>
            </a:pPr>
            <a:r>
              <a:t/>
            </a:r>
            <a:endParaRPr b="1" sz="1020">
              <a:solidFill>
                <a:schemeClr val="dk1"/>
              </a:solidFill>
              <a:latin typeface="Times New Roman"/>
              <a:ea typeface="Times New Roman"/>
              <a:cs typeface="Times New Roman"/>
              <a:sym typeface="Times New Roman"/>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The multicore and MIC strategy involves a homogeneous collection of</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general-purpose processors on a single chip. At the same time, chip manufacturers</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are pursuing another design option: a chip with multiple general-purpose processors</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plus </a:t>
            </a:r>
            <a:r>
              <a:rPr b="1" lang="en-US" sz="1020">
                <a:solidFill>
                  <a:schemeClr val="dk1"/>
                </a:solidFill>
                <a:latin typeface="Times New Roman"/>
                <a:ea typeface="Times New Roman"/>
                <a:cs typeface="Times New Roman"/>
                <a:sym typeface="Times New Roman"/>
              </a:rPr>
              <a:t>graphics processing units (GPUs) </a:t>
            </a:r>
            <a:r>
              <a:rPr b="0" lang="en-US" sz="1020">
                <a:solidFill>
                  <a:schemeClr val="dk1"/>
                </a:solidFill>
                <a:latin typeface="Times New Roman"/>
                <a:ea typeface="Times New Roman"/>
                <a:cs typeface="Times New Roman"/>
                <a:sym typeface="Times New Roman"/>
              </a:rPr>
              <a:t>and specialized cores for video processing</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and other tasks. In broad terms, a GPU is a core designed to perform parallel</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operations on graphics data. Traditionally found on a plug-in graphics card (display</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adapter), it is used to encode and render 2D and 3D graphics as well as process</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video.</a:t>
            </a:r>
            <a:endParaRPr/>
          </a:p>
          <a:p>
            <a:pPr indent="0" lvl="0" marL="0" rtl="0" algn="l">
              <a:lnSpc>
                <a:spcPct val="80000"/>
              </a:lnSpc>
              <a:spcBef>
                <a:spcPts val="306"/>
              </a:spcBef>
              <a:spcAft>
                <a:spcPts val="0"/>
              </a:spcAft>
              <a:buNone/>
            </a:pPr>
            <a:r>
              <a:t/>
            </a:r>
            <a:endParaRPr sz="1020">
              <a:solidFill>
                <a:schemeClr val="dk1"/>
              </a:solidFill>
              <a:latin typeface="Times New Roman"/>
              <a:ea typeface="Times New Roman"/>
              <a:cs typeface="Times New Roman"/>
              <a:sym typeface="Times New Roman"/>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Since GPUs perform parallel operations on multiple sets of data, they are</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increasingly being used as vector processors for a variety of applications that</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require repetitive computations. This blurs the line between the GPU and the</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CPU [FATA08, PROP11]. When a broad range of applications are supported</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by such a processor, the term </a:t>
            </a:r>
            <a:r>
              <a:rPr b="1" lang="en-US" sz="1020">
                <a:solidFill>
                  <a:schemeClr val="dk1"/>
                </a:solidFill>
                <a:latin typeface="Times New Roman"/>
                <a:ea typeface="Times New Roman"/>
                <a:cs typeface="Times New Roman"/>
                <a:sym typeface="Times New Roman"/>
              </a:rPr>
              <a:t>general-purpose computing on GPUs (GPGPU)</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is used.</a:t>
            </a:r>
            <a:endParaRPr/>
          </a:p>
          <a:p>
            <a:pPr indent="0" lvl="0" marL="0" rtl="0" algn="l">
              <a:lnSpc>
                <a:spcPct val="80000"/>
              </a:lnSpc>
              <a:spcBef>
                <a:spcPts val="306"/>
              </a:spcBef>
              <a:spcAft>
                <a:spcPts val="0"/>
              </a:spcAft>
              <a:buNone/>
            </a:pPr>
            <a:r>
              <a:t/>
            </a:r>
            <a:endParaRPr sz="1020">
              <a:solidFill>
                <a:schemeClr val="dk1"/>
              </a:solidFill>
              <a:latin typeface="Times New Roman"/>
              <a:ea typeface="Times New Roman"/>
              <a:cs typeface="Times New Roman"/>
              <a:sym typeface="Times New Roman"/>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We explore design characteristics of multicore computers in Chapter 18.</a:t>
            </a:r>
            <a:endParaRPr sz="1020"/>
          </a:p>
        </p:txBody>
      </p:sp>
      <p:sp>
        <p:nvSpPr>
          <p:cNvPr id="748" name="Google Shape;748;p44: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6" name="Shape 756"/>
        <p:cNvGrpSpPr/>
        <p:nvPr/>
      </p:nvGrpSpPr>
      <p:grpSpPr>
        <a:xfrm>
          <a:off x="0" y="0"/>
          <a:ext cx="0" cy="0"/>
          <a:chOff x="0" y="0"/>
          <a:chExt cx="0" cy="0"/>
        </a:xfrm>
      </p:grpSpPr>
      <p:sp>
        <p:nvSpPr>
          <p:cNvPr id="757" name="Google Shape;757;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58" name="Google Shape;758;p45: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rmAutofit/>
          </a:bodyPr>
          <a:lstStyle/>
          <a:p>
            <a:pPr indent="0" lvl="0" marL="0" rtl="0" algn="l">
              <a:lnSpc>
                <a:spcPct val="80000"/>
              </a:lnSpc>
              <a:spcBef>
                <a:spcPts val="0"/>
              </a:spcBef>
              <a:spcAft>
                <a:spcPts val="0"/>
              </a:spcAft>
              <a:buNone/>
            </a:pPr>
            <a:r>
              <a:rPr b="1" lang="en-US" sz="1020">
                <a:solidFill>
                  <a:schemeClr val="dk1"/>
                </a:solidFill>
                <a:latin typeface="Times New Roman"/>
                <a:ea typeface="Times New Roman"/>
                <a:cs typeface="Times New Roman"/>
                <a:sym typeface="Times New Roman"/>
              </a:rPr>
              <a:t>Core: </a:t>
            </a:r>
            <a:r>
              <a:rPr b="0" lang="en-US" sz="1020">
                <a:solidFill>
                  <a:schemeClr val="dk1"/>
                </a:solidFill>
                <a:latin typeface="Times New Roman"/>
                <a:ea typeface="Times New Roman"/>
                <a:cs typeface="Times New Roman"/>
                <a:sym typeface="Times New Roman"/>
              </a:rPr>
              <a:t>This is the first Intel x86 microprocessor with a dual core, referring to</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the implementation of two processors on a single chip.</a:t>
            </a:r>
            <a:endParaRPr/>
          </a:p>
          <a:p>
            <a:pPr indent="0" lvl="0" marL="0" rtl="0" algn="l">
              <a:lnSpc>
                <a:spcPct val="80000"/>
              </a:lnSpc>
              <a:spcBef>
                <a:spcPts val="306"/>
              </a:spcBef>
              <a:spcAft>
                <a:spcPts val="0"/>
              </a:spcAft>
              <a:buNone/>
            </a:pPr>
            <a:r>
              <a:t/>
            </a:r>
            <a:endParaRPr sz="1020">
              <a:solidFill>
                <a:schemeClr val="dk1"/>
              </a:solidFill>
              <a:latin typeface="Times New Roman"/>
              <a:ea typeface="Times New Roman"/>
              <a:cs typeface="Times New Roman"/>
              <a:sym typeface="Times New Roman"/>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 </a:t>
            </a:r>
            <a:r>
              <a:rPr b="1" lang="en-US" sz="1020">
                <a:solidFill>
                  <a:schemeClr val="dk1"/>
                </a:solidFill>
                <a:latin typeface="Times New Roman"/>
                <a:ea typeface="Times New Roman"/>
                <a:cs typeface="Times New Roman"/>
                <a:sym typeface="Times New Roman"/>
              </a:rPr>
              <a:t>Core 2: </a:t>
            </a:r>
            <a:r>
              <a:rPr b="0" lang="en-US" sz="1020">
                <a:solidFill>
                  <a:schemeClr val="dk1"/>
                </a:solidFill>
                <a:latin typeface="Times New Roman"/>
                <a:ea typeface="Times New Roman"/>
                <a:cs typeface="Times New Roman"/>
                <a:sym typeface="Times New Roman"/>
              </a:rPr>
              <a:t>The Core 2 extends the architecture to 64 bits. The Core 2 Quad provides</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four processors on a single chip. More recent Core offerings have up to</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10 processors per chip.</a:t>
            </a:r>
            <a:endParaRPr/>
          </a:p>
          <a:p>
            <a:pPr indent="0" lvl="0" marL="0" rtl="0" algn="l">
              <a:lnSpc>
                <a:spcPct val="80000"/>
              </a:lnSpc>
              <a:spcBef>
                <a:spcPts val="306"/>
              </a:spcBef>
              <a:spcAft>
                <a:spcPts val="0"/>
              </a:spcAft>
              <a:buNone/>
            </a:pPr>
            <a:r>
              <a:t/>
            </a:r>
            <a:endParaRPr sz="1020">
              <a:solidFill>
                <a:schemeClr val="dk1"/>
              </a:solidFill>
              <a:latin typeface="Times New Roman"/>
              <a:ea typeface="Times New Roman"/>
              <a:cs typeface="Times New Roman"/>
              <a:sym typeface="Times New Roman"/>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Over 30 years after its introduction in 1978, the x86 architecture continues to</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dominate the processor market outside of embedded systems. Although the organization</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and technology of the x86 machines have changed dramatically over the decades,</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the instruction set architecture has evolved to remain backward compatible</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with earlier versions. Thus, any program written on an older version of the x86 architecture</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can execute on newer versions. All changes to the instruction set architecture</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have involved additions to the instruction set, with no subtractions. The rate of</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change has been the addition of roughly one instruction per month added to the</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architecture over the 30 years [ANTH08], so that there are now over 500 instructions</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in the instruction set.</a:t>
            </a:r>
            <a:endParaRPr/>
          </a:p>
          <a:p>
            <a:pPr indent="0" lvl="0" marL="0" rtl="0" algn="l">
              <a:lnSpc>
                <a:spcPct val="80000"/>
              </a:lnSpc>
              <a:spcBef>
                <a:spcPts val="306"/>
              </a:spcBef>
              <a:spcAft>
                <a:spcPts val="0"/>
              </a:spcAft>
              <a:buNone/>
            </a:pPr>
            <a:r>
              <a:t/>
            </a:r>
            <a:endParaRPr sz="1020">
              <a:solidFill>
                <a:schemeClr val="dk1"/>
              </a:solidFill>
              <a:latin typeface="Times New Roman"/>
              <a:ea typeface="Times New Roman"/>
              <a:cs typeface="Times New Roman"/>
              <a:sym typeface="Times New Roman"/>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The x86 provides an excellent illustration of the advances in computer</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hardware over the past 30 years. The 1978 8086 was introduced with a clock speed</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of 5 MHz and had 29,000 transistors. A quad-core Intel Core 2 introduced in 2008</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operates at 3 GHz, a speedup of a factor of 600, and has 820 million transistors,</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about 28,000 times as many as the 8086. Yet the Core 2 is in only a slightly larger</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package than the 8086 and has a comparable cost.</a:t>
            </a:r>
            <a:endParaRPr sz="1020"/>
          </a:p>
        </p:txBody>
      </p:sp>
      <p:sp>
        <p:nvSpPr>
          <p:cNvPr id="759" name="Google Shape;759;p45: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68" name="Google Shape;768;p46: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rmAutofit/>
          </a:bodyPr>
          <a:lstStyle/>
          <a:p>
            <a:pPr indent="0" lvl="0" marL="0" rtl="0" algn="l">
              <a:lnSpc>
                <a:spcPct val="80000"/>
              </a:lnSpc>
              <a:spcBef>
                <a:spcPts val="0"/>
              </a:spcBef>
              <a:spcAft>
                <a:spcPts val="0"/>
              </a:spcAft>
              <a:buNone/>
            </a:pPr>
            <a:r>
              <a:rPr lang="en-US" sz="660">
                <a:solidFill>
                  <a:schemeClr val="dk1"/>
                </a:solidFill>
                <a:latin typeface="Times New Roman"/>
                <a:ea typeface="Times New Roman"/>
                <a:cs typeface="Times New Roman"/>
                <a:sym typeface="Times New Roman"/>
              </a:rPr>
              <a:t>Operations performed by a processor, such as fetching an</a:t>
            </a:r>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instruction, decoding the instruction, performing an arithmetic operation, and so</a:t>
            </a:r>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on, are governed by a system clock. Typically, all operations begin with the pulse of</a:t>
            </a:r>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the clock. Thus, at the most fundamental level, the speed of a processor is dictated</a:t>
            </a:r>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by the pulse frequency produced by the clock, measured in cycles per second, or</a:t>
            </a:r>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Hertz (Hz).</a:t>
            </a:r>
            <a:endParaRPr/>
          </a:p>
          <a:p>
            <a:pPr indent="0" lvl="0" marL="0" rtl="0" algn="l">
              <a:lnSpc>
                <a:spcPct val="80000"/>
              </a:lnSpc>
              <a:spcBef>
                <a:spcPts val="198"/>
              </a:spcBef>
              <a:spcAft>
                <a:spcPts val="0"/>
              </a:spcAft>
              <a:buNone/>
            </a:pPr>
            <a:r>
              <a:t/>
            </a:r>
            <a:endParaRPr sz="660">
              <a:solidFill>
                <a:schemeClr val="dk1"/>
              </a:solidFill>
              <a:latin typeface="Times New Roman"/>
              <a:ea typeface="Times New Roman"/>
              <a:cs typeface="Times New Roman"/>
              <a:sym typeface="Times New Roman"/>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Typically, clock signals are generated by a quartz crystal, which generates a</a:t>
            </a:r>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constant signal wave while power is applied. This wave is converted into a digital</a:t>
            </a:r>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voltage pulse stream that is provided in a constant flow to the processor circuitry</a:t>
            </a:r>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(Figure 2.13). For example, a 1-GHz processor receives 1 billion pulses per second.</a:t>
            </a:r>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The rate of pulses is known as the </a:t>
            </a:r>
            <a:r>
              <a:rPr b="1" lang="en-US" sz="660">
                <a:solidFill>
                  <a:schemeClr val="dk1"/>
                </a:solidFill>
                <a:latin typeface="Times New Roman"/>
                <a:ea typeface="Times New Roman"/>
                <a:cs typeface="Times New Roman"/>
                <a:sym typeface="Times New Roman"/>
              </a:rPr>
              <a:t>clock rate, or clock speed. </a:t>
            </a:r>
            <a:r>
              <a:rPr b="0" lang="en-US" sz="660">
                <a:solidFill>
                  <a:schemeClr val="dk1"/>
                </a:solidFill>
                <a:latin typeface="Times New Roman"/>
                <a:ea typeface="Times New Roman"/>
                <a:cs typeface="Times New Roman"/>
                <a:sym typeface="Times New Roman"/>
              </a:rPr>
              <a:t>One increment, or</a:t>
            </a:r>
            <a:endParaRPr/>
          </a:p>
          <a:p>
            <a:pPr indent="0" lvl="0" marL="0" rtl="0" algn="l">
              <a:lnSpc>
                <a:spcPct val="80000"/>
              </a:lnSpc>
              <a:spcBef>
                <a:spcPts val="198"/>
              </a:spcBef>
              <a:spcAft>
                <a:spcPts val="0"/>
              </a:spcAft>
              <a:buNone/>
            </a:pPr>
            <a:r>
              <a:rPr b="0" lang="en-US" sz="660">
                <a:solidFill>
                  <a:schemeClr val="dk1"/>
                </a:solidFill>
                <a:latin typeface="Times New Roman"/>
                <a:ea typeface="Times New Roman"/>
                <a:cs typeface="Times New Roman"/>
                <a:sym typeface="Times New Roman"/>
              </a:rPr>
              <a:t>pulse, of the clock is referred to as a clock cycle, or a clock tick. The time between</a:t>
            </a:r>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pulses is the </a:t>
            </a:r>
            <a:r>
              <a:rPr b="1" lang="en-US" sz="660">
                <a:solidFill>
                  <a:schemeClr val="dk1"/>
                </a:solidFill>
                <a:latin typeface="Times New Roman"/>
                <a:ea typeface="Times New Roman"/>
                <a:cs typeface="Times New Roman"/>
                <a:sym typeface="Times New Roman"/>
              </a:rPr>
              <a:t>cycle time.</a:t>
            </a:r>
            <a:endParaRPr/>
          </a:p>
          <a:p>
            <a:pPr indent="0" lvl="0" marL="0" rtl="0" algn="l">
              <a:lnSpc>
                <a:spcPct val="80000"/>
              </a:lnSpc>
              <a:spcBef>
                <a:spcPts val="198"/>
              </a:spcBef>
              <a:spcAft>
                <a:spcPts val="0"/>
              </a:spcAft>
              <a:buNone/>
            </a:pPr>
            <a:r>
              <a:t/>
            </a:r>
            <a:endParaRPr sz="660">
              <a:solidFill>
                <a:schemeClr val="dk1"/>
              </a:solidFill>
              <a:latin typeface="Times New Roman"/>
              <a:ea typeface="Times New Roman"/>
              <a:cs typeface="Times New Roman"/>
              <a:sym typeface="Times New Roman"/>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The clock rate is not arbitrary, but must be appropriate for the physical layout</a:t>
            </a:r>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of the processor. Actions in the processor require signals to be sent from one processor</a:t>
            </a:r>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element to another. When a signal is placed on a line inside the processor, it</a:t>
            </a:r>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takes some finite amount of time for the voltage levels to settle down so that an</a:t>
            </a:r>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accurate value (1 or 0) is available. Furthermore, depending on the physical layout</a:t>
            </a:r>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of the processor circuits, some signals may change more rapidly than others. Thus,</a:t>
            </a:r>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operations must be synchronized and paced so that the proper electrical signal</a:t>
            </a:r>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(voltage) values are available for each operation.</a:t>
            </a:r>
            <a:endParaRPr/>
          </a:p>
          <a:p>
            <a:pPr indent="0" lvl="0" marL="0" rtl="0" algn="l">
              <a:lnSpc>
                <a:spcPct val="80000"/>
              </a:lnSpc>
              <a:spcBef>
                <a:spcPts val="198"/>
              </a:spcBef>
              <a:spcAft>
                <a:spcPts val="0"/>
              </a:spcAft>
              <a:buNone/>
            </a:pPr>
            <a:r>
              <a:t/>
            </a:r>
            <a:endParaRPr sz="660">
              <a:solidFill>
                <a:schemeClr val="dk1"/>
              </a:solidFill>
              <a:latin typeface="Times New Roman"/>
              <a:ea typeface="Times New Roman"/>
              <a:cs typeface="Times New Roman"/>
              <a:sym typeface="Times New Roman"/>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The execution of an instruction involves a number of discrete steps, such</a:t>
            </a:r>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as fetching the instruction from memory, decoding the various portions of the</a:t>
            </a:r>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instruction, loading and storing data, and performing arithmetic and logical operations.</a:t>
            </a:r>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Thus, most instructions on most processors require multiple clock cycles to</a:t>
            </a:r>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complete. Some instructions may take only a few cycles, while others require dozens.</a:t>
            </a:r>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In addition, when pipelining is used, multiple instructions are being executed simultaneously.</a:t>
            </a:r>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Thus, a straight comparison of clock speeds on different processors does</a:t>
            </a:r>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not tell the whole story about performance.</a:t>
            </a:r>
            <a:endParaRPr sz="660"/>
          </a:p>
        </p:txBody>
      </p:sp>
      <p:sp>
        <p:nvSpPr>
          <p:cNvPr id="769" name="Google Shape;769;p46: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g27d3cd78f4e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77" name="Google Shape;777;g27d3cd78f4e_0_0: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rtl="0" algn="l">
              <a:lnSpc>
                <a:spcPct val="80000"/>
              </a:lnSpc>
              <a:spcBef>
                <a:spcPts val="0"/>
              </a:spcBef>
              <a:spcAft>
                <a:spcPts val="0"/>
              </a:spcAft>
              <a:buNone/>
            </a:pPr>
            <a:r>
              <a:rPr lang="en-US" sz="660">
                <a:solidFill>
                  <a:schemeClr val="dk1"/>
                </a:solidFill>
                <a:latin typeface="Times New Roman"/>
                <a:ea typeface="Times New Roman"/>
                <a:cs typeface="Times New Roman"/>
                <a:sym typeface="Times New Roman"/>
              </a:rPr>
              <a:t>Operations performed by a processor, such as fetching an</a:t>
            </a:r>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instruction, decoding the instruction, performing an arithmetic operation, and so</a:t>
            </a:r>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on, are governed by a system clock. Typically, all operations begin with the pulse of</a:t>
            </a:r>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the clock. Thus, at the most fundamental level, the speed of a processor is dictated</a:t>
            </a:r>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by the pulse frequency produced by the clock, measured in cycles per second, or</a:t>
            </a:r>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Hertz (Hz).</a:t>
            </a:r>
            <a:endParaRPr/>
          </a:p>
          <a:p>
            <a:pPr indent="0" lvl="0" marL="0" rtl="0" algn="l">
              <a:lnSpc>
                <a:spcPct val="80000"/>
              </a:lnSpc>
              <a:spcBef>
                <a:spcPts val="198"/>
              </a:spcBef>
              <a:spcAft>
                <a:spcPts val="0"/>
              </a:spcAft>
              <a:buNone/>
            </a:pPr>
            <a:r>
              <a:t/>
            </a:r>
            <a:endParaRPr sz="660">
              <a:solidFill>
                <a:schemeClr val="dk1"/>
              </a:solidFill>
              <a:latin typeface="Times New Roman"/>
              <a:ea typeface="Times New Roman"/>
              <a:cs typeface="Times New Roman"/>
              <a:sym typeface="Times New Roman"/>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Typically, clock signals are generated by a quartz crystal, which generates a</a:t>
            </a:r>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constant signal wave while power is applied. This wave is converted into a digital</a:t>
            </a:r>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voltage pulse stream that is provided in a constant flow to the processor circuitry</a:t>
            </a:r>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(Figure 2.13). For example, a 1-GHz processor receives 1 billion pulses per second.</a:t>
            </a:r>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The rate of pulses is known as the </a:t>
            </a:r>
            <a:r>
              <a:rPr b="1" lang="en-US" sz="660">
                <a:solidFill>
                  <a:schemeClr val="dk1"/>
                </a:solidFill>
                <a:latin typeface="Times New Roman"/>
                <a:ea typeface="Times New Roman"/>
                <a:cs typeface="Times New Roman"/>
                <a:sym typeface="Times New Roman"/>
              </a:rPr>
              <a:t>clock rate, or clock speed. </a:t>
            </a:r>
            <a:r>
              <a:rPr b="0" lang="en-US" sz="660">
                <a:solidFill>
                  <a:schemeClr val="dk1"/>
                </a:solidFill>
                <a:latin typeface="Times New Roman"/>
                <a:ea typeface="Times New Roman"/>
                <a:cs typeface="Times New Roman"/>
                <a:sym typeface="Times New Roman"/>
              </a:rPr>
              <a:t>One increment, or</a:t>
            </a:r>
            <a:endParaRPr/>
          </a:p>
          <a:p>
            <a:pPr indent="0" lvl="0" marL="0" rtl="0" algn="l">
              <a:lnSpc>
                <a:spcPct val="80000"/>
              </a:lnSpc>
              <a:spcBef>
                <a:spcPts val="198"/>
              </a:spcBef>
              <a:spcAft>
                <a:spcPts val="0"/>
              </a:spcAft>
              <a:buNone/>
            </a:pPr>
            <a:r>
              <a:rPr b="0" lang="en-US" sz="660">
                <a:solidFill>
                  <a:schemeClr val="dk1"/>
                </a:solidFill>
                <a:latin typeface="Times New Roman"/>
                <a:ea typeface="Times New Roman"/>
                <a:cs typeface="Times New Roman"/>
                <a:sym typeface="Times New Roman"/>
              </a:rPr>
              <a:t>pulse, of the clock is referred to as a clock cycle, or a clock tick. The time between</a:t>
            </a:r>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pulses is the </a:t>
            </a:r>
            <a:r>
              <a:rPr b="1" lang="en-US" sz="660">
                <a:solidFill>
                  <a:schemeClr val="dk1"/>
                </a:solidFill>
                <a:latin typeface="Times New Roman"/>
                <a:ea typeface="Times New Roman"/>
                <a:cs typeface="Times New Roman"/>
                <a:sym typeface="Times New Roman"/>
              </a:rPr>
              <a:t>cycle time.</a:t>
            </a:r>
            <a:endParaRPr/>
          </a:p>
          <a:p>
            <a:pPr indent="0" lvl="0" marL="0" rtl="0" algn="l">
              <a:lnSpc>
                <a:spcPct val="80000"/>
              </a:lnSpc>
              <a:spcBef>
                <a:spcPts val="198"/>
              </a:spcBef>
              <a:spcAft>
                <a:spcPts val="0"/>
              </a:spcAft>
              <a:buNone/>
            </a:pPr>
            <a:r>
              <a:t/>
            </a:r>
            <a:endParaRPr sz="660">
              <a:solidFill>
                <a:schemeClr val="dk1"/>
              </a:solidFill>
              <a:latin typeface="Times New Roman"/>
              <a:ea typeface="Times New Roman"/>
              <a:cs typeface="Times New Roman"/>
              <a:sym typeface="Times New Roman"/>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The clock rate is not arbitrary, but must be appropriate for the physical layout</a:t>
            </a:r>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of the processor. Actions in the processor require signals to be sent from one processor</a:t>
            </a:r>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element to another. When a signal is placed on a line inside the processor, it</a:t>
            </a:r>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takes some finite amount of time for the voltage levels to settle down so that an</a:t>
            </a:r>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accurate value (1 or 0) is available. Furthermore, depending on the physical layout</a:t>
            </a:r>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of the processor circuits, some signals may change more rapidly than others. Thus,</a:t>
            </a:r>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operations must be synchronized and paced so that the proper electrical signal</a:t>
            </a:r>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(voltage) values are available for each operation.</a:t>
            </a:r>
            <a:endParaRPr/>
          </a:p>
          <a:p>
            <a:pPr indent="0" lvl="0" marL="0" rtl="0" algn="l">
              <a:lnSpc>
                <a:spcPct val="80000"/>
              </a:lnSpc>
              <a:spcBef>
                <a:spcPts val="198"/>
              </a:spcBef>
              <a:spcAft>
                <a:spcPts val="0"/>
              </a:spcAft>
              <a:buNone/>
            </a:pPr>
            <a:r>
              <a:t/>
            </a:r>
            <a:endParaRPr sz="660">
              <a:solidFill>
                <a:schemeClr val="dk1"/>
              </a:solidFill>
              <a:latin typeface="Times New Roman"/>
              <a:ea typeface="Times New Roman"/>
              <a:cs typeface="Times New Roman"/>
              <a:sym typeface="Times New Roman"/>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The execution of an instruction involves a number of discrete steps, such</a:t>
            </a:r>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as fetching the instruction from memory, decoding the various portions of the</a:t>
            </a:r>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instruction, loading and storing data, and performing arithmetic and logical operations.</a:t>
            </a:r>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Thus, most instructions on most processors require multiple clock cycles to</a:t>
            </a:r>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complete. Some instructions may take only a few cycles, while others require dozens.</a:t>
            </a:r>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In addition, when pipelining is used, multiple instructions are being executed simultaneously.</a:t>
            </a:r>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Thus, a straight comparison of clock speeds on different processors does</a:t>
            </a:r>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not tell the whole story about performance.</a:t>
            </a:r>
            <a:endParaRPr sz="660"/>
          </a:p>
        </p:txBody>
      </p:sp>
      <p:sp>
        <p:nvSpPr>
          <p:cNvPr id="778" name="Google Shape;778;g27d3cd78f4e_0_0: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4" name="Shape 784"/>
        <p:cNvGrpSpPr/>
        <p:nvPr/>
      </p:nvGrpSpPr>
      <p:grpSpPr>
        <a:xfrm>
          <a:off x="0" y="0"/>
          <a:ext cx="0" cy="0"/>
          <a:chOff x="0" y="0"/>
          <a:chExt cx="0" cy="0"/>
        </a:xfrm>
      </p:grpSpPr>
      <p:sp>
        <p:nvSpPr>
          <p:cNvPr id="785" name="Google Shape;785;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86" name="Google Shape;786;p47: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rmAutofit/>
          </a:bodyPr>
          <a:lstStyle/>
          <a:p>
            <a:pPr indent="0" lvl="0" marL="0" rtl="0" algn="l">
              <a:lnSpc>
                <a:spcPct val="80000"/>
              </a:lnSpc>
              <a:spcBef>
                <a:spcPts val="0"/>
              </a:spcBef>
              <a:spcAft>
                <a:spcPts val="0"/>
              </a:spcAft>
              <a:buNone/>
            </a:pPr>
            <a:r>
              <a:rPr lang="en-US" sz="570">
                <a:latin typeface="Times New Roman"/>
                <a:ea typeface="Times New Roman"/>
                <a:cs typeface="Times New Roman"/>
                <a:sym typeface="Times New Roman"/>
              </a:rPr>
              <a:t>crystal oscillator: Bộ dao động tin thể</a:t>
            </a:r>
            <a:endParaRPr sz="570">
              <a:latin typeface="Times New Roman"/>
              <a:ea typeface="Times New Roman"/>
              <a:cs typeface="Times New Roman"/>
              <a:sym typeface="Times New Roman"/>
            </a:endParaRPr>
          </a:p>
          <a:p>
            <a:pPr indent="0" lvl="0" marL="0" rtl="0" algn="l">
              <a:lnSpc>
                <a:spcPct val="80000"/>
              </a:lnSpc>
              <a:spcBef>
                <a:spcPts val="171"/>
              </a:spcBef>
              <a:spcAft>
                <a:spcPts val="0"/>
              </a:spcAft>
              <a:buNone/>
            </a:pPr>
            <a:r>
              <a:rPr lang="en-US" sz="570">
                <a:latin typeface="Times New Roman"/>
                <a:ea typeface="Times New Roman"/>
                <a:cs typeface="Times New Roman"/>
                <a:sym typeface="Times New Roman"/>
              </a:rPr>
              <a:t>Phiến thạch anh (SiO</a:t>
            </a:r>
            <a:r>
              <a:rPr baseline="-25000" lang="en-US" sz="570">
                <a:latin typeface="Times New Roman"/>
                <a:ea typeface="Times New Roman"/>
                <a:cs typeface="Times New Roman"/>
                <a:sym typeface="Times New Roman"/>
              </a:rPr>
              <a:t>2</a:t>
            </a:r>
            <a:r>
              <a:rPr lang="en-US" sz="570">
                <a:latin typeface="Times New Roman"/>
                <a:ea typeface="Times New Roman"/>
                <a:cs typeface="Times New Roman"/>
                <a:sym typeface="Times New Roman"/>
              </a:rPr>
              <a:t>) mỏng sẽ rung lên khi bị áp đặt bởi một điện áp. Tấm càng mỏng thì tần số rung càng cao. Tần số khá ổn định</a:t>
            </a:r>
            <a:endParaRPr sz="570">
              <a:latin typeface="Times New Roman"/>
              <a:ea typeface="Times New Roman"/>
              <a:cs typeface="Times New Roman"/>
              <a:sym typeface="Times New Roman"/>
            </a:endParaRPr>
          </a:p>
          <a:p>
            <a:pPr indent="0" lvl="0" marL="0" rtl="0" algn="l">
              <a:lnSpc>
                <a:spcPct val="80000"/>
              </a:lnSpc>
              <a:spcBef>
                <a:spcPts val="171"/>
              </a:spcBef>
              <a:spcAft>
                <a:spcPts val="0"/>
              </a:spcAft>
              <a:buNone/>
            </a:pPr>
            <a:r>
              <a:t/>
            </a:r>
            <a:endParaRPr sz="570">
              <a:solidFill>
                <a:schemeClr val="dk1"/>
              </a:solidFill>
              <a:latin typeface="Times New Roman"/>
              <a:ea typeface="Times New Roman"/>
              <a:cs typeface="Times New Roman"/>
              <a:sym typeface="Times New Roman"/>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Operations performed by a processor, such as fetching an</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instruction, decoding the instruction, performing an arithmetic operation, and so</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on, are governed by a system clock. Typically, all operations begin with the pulse of</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the clock. Thus, at the most fundamental level, the speed of a processor is dictated</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by the pulse frequency produced by the clock, measured in cycles per second, or</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Hertz (Hz).</a:t>
            </a:r>
            <a:endParaRPr/>
          </a:p>
          <a:p>
            <a:pPr indent="0" lvl="0" marL="0" rtl="0" algn="l">
              <a:lnSpc>
                <a:spcPct val="80000"/>
              </a:lnSpc>
              <a:spcBef>
                <a:spcPts val="171"/>
              </a:spcBef>
              <a:spcAft>
                <a:spcPts val="0"/>
              </a:spcAft>
              <a:buNone/>
            </a:pPr>
            <a:r>
              <a:t/>
            </a:r>
            <a:endParaRPr sz="570">
              <a:solidFill>
                <a:schemeClr val="dk1"/>
              </a:solidFill>
              <a:latin typeface="Times New Roman"/>
              <a:ea typeface="Times New Roman"/>
              <a:cs typeface="Times New Roman"/>
              <a:sym typeface="Times New Roman"/>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Typically, clock signals are generated by a quartz crystal, which generates a</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constant signal wave while power is applied. This wave is converted into a digital</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voltage pulse stream that is provided in a constant flow to the processor circuitry</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(Figure 2.13). For example, a 1-GHz processor receives 1 billion pulses per second.</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The rate of pulses is known as the </a:t>
            </a:r>
            <a:r>
              <a:rPr b="1" lang="en-US" sz="570">
                <a:solidFill>
                  <a:schemeClr val="dk1"/>
                </a:solidFill>
                <a:latin typeface="Times New Roman"/>
                <a:ea typeface="Times New Roman"/>
                <a:cs typeface="Times New Roman"/>
                <a:sym typeface="Times New Roman"/>
              </a:rPr>
              <a:t>clock rate, or clock speed. </a:t>
            </a:r>
            <a:r>
              <a:rPr b="0" lang="en-US" sz="570">
                <a:solidFill>
                  <a:schemeClr val="dk1"/>
                </a:solidFill>
                <a:latin typeface="Times New Roman"/>
                <a:ea typeface="Times New Roman"/>
                <a:cs typeface="Times New Roman"/>
                <a:sym typeface="Times New Roman"/>
              </a:rPr>
              <a:t>One increment, or</a:t>
            </a:r>
            <a:endParaRPr/>
          </a:p>
          <a:p>
            <a:pPr indent="0" lvl="0" marL="0" rtl="0" algn="l">
              <a:lnSpc>
                <a:spcPct val="80000"/>
              </a:lnSpc>
              <a:spcBef>
                <a:spcPts val="171"/>
              </a:spcBef>
              <a:spcAft>
                <a:spcPts val="0"/>
              </a:spcAft>
              <a:buNone/>
            </a:pPr>
            <a:r>
              <a:rPr b="0" lang="en-US" sz="570">
                <a:solidFill>
                  <a:schemeClr val="dk1"/>
                </a:solidFill>
                <a:latin typeface="Times New Roman"/>
                <a:ea typeface="Times New Roman"/>
                <a:cs typeface="Times New Roman"/>
                <a:sym typeface="Times New Roman"/>
              </a:rPr>
              <a:t>pulse, of the clock is referred to as a clock cycle, or a clock tick. The time between</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pulses is the </a:t>
            </a:r>
            <a:r>
              <a:rPr b="1" lang="en-US" sz="570">
                <a:solidFill>
                  <a:schemeClr val="dk1"/>
                </a:solidFill>
                <a:latin typeface="Times New Roman"/>
                <a:ea typeface="Times New Roman"/>
                <a:cs typeface="Times New Roman"/>
                <a:sym typeface="Times New Roman"/>
              </a:rPr>
              <a:t>cycle time.</a:t>
            </a:r>
            <a:endParaRPr/>
          </a:p>
          <a:p>
            <a:pPr indent="0" lvl="0" marL="0" rtl="0" algn="l">
              <a:lnSpc>
                <a:spcPct val="80000"/>
              </a:lnSpc>
              <a:spcBef>
                <a:spcPts val="171"/>
              </a:spcBef>
              <a:spcAft>
                <a:spcPts val="0"/>
              </a:spcAft>
              <a:buNone/>
            </a:pPr>
            <a:r>
              <a:t/>
            </a:r>
            <a:endParaRPr sz="570">
              <a:solidFill>
                <a:schemeClr val="dk1"/>
              </a:solidFill>
              <a:latin typeface="Times New Roman"/>
              <a:ea typeface="Times New Roman"/>
              <a:cs typeface="Times New Roman"/>
              <a:sym typeface="Times New Roman"/>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The clock rate is not arbitrary, but must be appropriate for the physical layout</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of the processor. Actions in the processor require signals to be sent from one processor</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element to another. When a signal is placed on a line inside the processor, it</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takes some finite amount of time for the voltage levels to settle down so that an</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accurate value (1 or 0) is available. Furthermore, depending on the physical layout</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of the processor circuits, some signals may change more rapidly than others. Thus,</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operations must be synchronized and paced so that the proper electrical signal</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(voltage) values are available for each operation.</a:t>
            </a:r>
            <a:endParaRPr/>
          </a:p>
          <a:p>
            <a:pPr indent="0" lvl="0" marL="0" rtl="0" algn="l">
              <a:lnSpc>
                <a:spcPct val="80000"/>
              </a:lnSpc>
              <a:spcBef>
                <a:spcPts val="171"/>
              </a:spcBef>
              <a:spcAft>
                <a:spcPts val="0"/>
              </a:spcAft>
              <a:buNone/>
            </a:pPr>
            <a:r>
              <a:t/>
            </a:r>
            <a:endParaRPr sz="570">
              <a:solidFill>
                <a:schemeClr val="dk1"/>
              </a:solidFill>
              <a:latin typeface="Times New Roman"/>
              <a:ea typeface="Times New Roman"/>
              <a:cs typeface="Times New Roman"/>
              <a:sym typeface="Times New Roman"/>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The execution of an instruction involves a number of discrete steps, such</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as fetching the instruction from memory, decoding the various portions of the</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instruction, loading and storing data, and performing arithmetic and logical operations.</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Thus, most instructions on most processors require multiple clock cycles to</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complete. Some instructions may take only a few cycles, while others require dozens.</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In addition, when pipelining is used, multiple instructions are being executed simultaneously.</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Thus, a straight comparison of clock speeds on different processors does</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not tell the whole story about performance.</a:t>
            </a:r>
            <a:endParaRPr sz="570"/>
          </a:p>
        </p:txBody>
      </p:sp>
      <p:sp>
        <p:nvSpPr>
          <p:cNvPr id="787" name="Google Shape;787;p47: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2" name="Shape 792"/>
        <p:cNvGrpSpPr/>
        <p:nvPr/>
      </p:nvGrpSpPr>
      <p:grpSpPr>
        <a:xfrm>
          <a:off x="0" y="0"/>
          <a:ext cx="0" cy="0"/>
          <a:chOff x="0" y="0"/>
          <a:chExt cx="0" cy="0"/>
        </a:xfrm>
      </p:grpSpPr>
      <p:sp>
        <p:nvSpPr>
          <p:cNvPr id="793" name="Google Shape;793;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94" name="Google Shape;794;p48: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rmAutofit/>
          </a:bodyPr>
          <a:lstStyle/>
          <a:p>
            <a:pPr indent="0" lvl="0" marL="0" rtl="0" algn="l">
              <a:spcBef>
                <a:spcPts val="0"/>
              </a:spcBef>
              <a:spcAft>
                <a:spcPts val="0"/>
              </a:spcAft>
              <a:buNone/>
            </a:pPr>
            <a:r>
              <a:t/>
            </a:r>
            <a:endParaRPr/>
          </a:p>
        </p:txBody>
      </p:sp>
      <p:sp>
        <p:nvSpPr>
          <p:cNvPr id="795" name="Google Shape;795;p48: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5: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242" name="Google Shape;242;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3" name="Google Shape;243;p5: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rPr b="1" i="1" lang="en-US" sz="1200">
                <a:solidFill>
                  <a:schemeClr val="dk1"/>
                </a:solidFill>
                <a:latin typeface="Times New Roman"/>
                <a:ea typeface="Times New Roman"/>
                <a:cs typeface="Times New Roman"/>
                <a:sym typeface="Times New Roman"/>
              </a:rPr>
              <a:t>The ENIAC (Electronic Numerical Integrator And Computer), </a:t>
            </a:r>
            <a:r>
              <a:rPr b="0" i="1" lang="en-US" sz="1200">
                <a:solidFill>
                  <a:schemeClr val="dk1"/>
                </a:solidFill>
                <a:latin typeface="Times New Roman"/>
                <a:ea typeface="Times New Roman"/>
                <a:cs typeface="Times New Roman"/>
                <a:sym typeface="Times New Roman"/>
              </a:rPr>
              <a:t>designed</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and constructed at the University of Pennsylvania, was the world’s first general purpose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electronic digital computer. The project was a response to U.S. needs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during World War II. The Army’s Ballistics Research Laboratory (BRL), an agency</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responsible for developing range and trajectory tables for new weapons, was having</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difficulty supplying these tables accurately and within a reasonable time frame.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Without these firing tables, the new weapons and artillery were useless to gunners.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BRL employed more than 200 people who, using desktop calculators, solved</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necessary ballistics equations. Preparation of the tables for a single weapon</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would take one person many hours, even days.</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John Mauchly, a professor of electrical engineering at the University of</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Pennsylvania, and John Eckert, one of his graduate students, proposed to build a</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general-purpose computer using vacuum tubes for the BRL’s application. In 1943,</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Army accepted this proposal, and work began on the ENIAC.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1" name="Shape 801"/>
        <p:cNvGrpSpPr/>
        <p:nvPr/>
      </p:nvGrpSpPr>
      <p:grpSpPr>
        <a:xfrm>
          <a:off x="0" y="0"/>
          <a:ext cx="0" cy="0"/>
          <a:chOff x="0" y="0"/>
          <a:chExt cx="0" cy="0"/>
        </a:xfrm>
      </p:grpSpPr>
      <p:sp>
        <p:nvSpPr>
          <p:cNvPr id="802" name="Google Shape;802;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03" name="Google Shape;803;p49: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rmAutofit/>
          </a:bodyPr>
          <a:lstStyle/>
          <a:p>
            <a:pPr indent="0" lvl="0" marL="0" rtl="0" algn="l">
              <a:spcBef>
                <a:spcPts val="0"/>
              </a:spcBef>
              <a:spcAft>
                <a:spcPts val="0"/>
              </a:spcAft>
              <a:buNone/>
            </a:pPr>
            <a:r>
              <a:t/>
            </a:r>
            <a:endParaRPr/>
          </a:p>
        </p:txBody>
      </p:sp>
      <p:sp>
        <p:nvSpPr>
          <p:cNvPr id="804" name="Google Shape;804;p49: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11" name="Google Shape;811;p50: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rmAutofit/>
          </a:bodyPr>
          <a:lstStyle/>
          <a:p>
            <a:pPr indent="0" lvl="0" marL="0" rtl="0" algn="l">
              <a:lnSpc>
                <a:spcPct val="80000"/>
              </a:lnSpc>
              <a:spcBef>
                <a:spcPts val="0"/>
              </a:spcBef>
              <a:spcAft>
                <a:spcPts val="0"/>
              </a:spcAft>
              <a:buNone/>
            </a:pPr>
            <a:r>
              <a:rPr lang="en-US" sz="660">
                <a:solidFill>
                  <a:schemeClr val="dk1"/>
                </a:solidFill>
                <a:latin typeface="Times New Roman"/>
                <a:ea typeface="Times New Roman"/>
                <a:cs typeface="Times New Roman"/>
                <a:sym typeface="Times New Roman"/>
              </a:rPr>
              <a:t>Measures such as MIPS and MFLOPS have proven inadequate to evaluating the</a:t>
            </a:r>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performance of processors. Because of differences in instruction sets, the instruction</a:t>
            </a:r>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execution rate is not a valid means of comparing the performance of different</a:t>
            </a:r>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architectures.</a:t>
            </a:r>
            <a:endParaRPr/>
          </a:p>
          <a:p>
            <a:pPr indent="0" lvl="0" marL="0" rtl="0" algn="l">
              <a:lnSpc>
                <a:spcPct val="80000"/>
              </a:lnSpc>
              <a:spcBef>
                <a:spcPts val="198"/>
              </a:spcBef>
              <a:spcAft>
                <a:spcPts val="0"/>
              </a:spcAft>
              <a:buNone/>
            </a:pPr>
            <a:r>
              <a:t/>
            </a:r>
            <a:endParaRPr sz="660">
              <a:solidFill>
                <a:schemeClr val="dk1"/>
              </a:solidFill>
              <a:latin typeface="Times New Roman"/>
              <a:ea typeface="Times New Roman"/>
              <a:cs typeface="Times New Roman"/>
              <a:sym typeface="Times New Roman"/>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For example, consider this high-level language statement:</a:t>
            </a:r>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A = B + C /* assume all quantities in main memory */</a:t>
            </a:r>
            <a:endParaRPr/>
          </a:p>
          <a:p>
            <a:pPr indent="0" lvl="0" marL="0" rtl="0" algn="l">
              <a:lnSpc>
                <a:spcPct val="80000"/>
              </a:lnSpc>
              <a:spcBef>
                <a:spcPts val="198"/>
              </a:spcBef>
              <a:spcAft>
                <a:spcPts val="0"/>
              </a:spcAft>
              <a:buNone/>
            </a:pPr>
            <a:r>
              <a:t/>
            </a:r>
            <a:endParaRPr sz="660">
              <a:solidFill>
                <a:schemeClr val="dk1"/>
              </a:solidFill>
              <a:latin typeface="Times New Roman"/>
              <a:ea typeface="Times New Roman"/>
              <a:cs typeface="Times New Roman"/>
              <a:sym typeface="Times New Roman"/>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With a traditional instruction set architecture, referred to as a complex instruction</a:t>
            </a:r>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set computer (CISC), this instruction can be compiled into one processor</a:t>
            </a:r>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instruction:</a:t>
            </a:r>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add mem(B), mem(C), mem (A)</a:t>
            </a:r>
            <a:endParaRPr/>
          </a:p>
          <a:p>
            <a:pPr indent="0" lvl="0" marL="0" rtl="0" algn="l">
              <a:lnSpc>
                <a:spcPct val="80000"/>
              </a:lnSpc>
              <a:spcBef>
                <a:spcPts val="198"/>
              </a:spcBef>
              <a:spcAft>
                <a:spcPts val="0"/>
              </a:spcAft>
              <a:buNone/>
            </a:pPr>
            <a:r>
              <a:t/>
            </a:r>
            <a:endParaRPr sz="660">
              <a:solidFill>
                <a:schemeClr val="dk1"/>
              </a:solidFill>
              <a:latin typeface="Times New Roman"/>
              <a:ea typeface="Times New Roman"/>
              <a:cs typeface="Times New Roman"/>
              <a:sym typeface="Times New Roman"/>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On a typical RISC machine, the compilation would look something like this:</a:t>
            </a:r>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load mem(B), reg(1);</a:t>
            </a:r>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load mem(C), reg(2);</a:t>
            </a:r>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add reg(1), reg(2), reg(3);</a:t>
            </a:r>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store reg(3), mem (A)</a:t>
            </a:r>
            <a:endParaRPr/>
          </a:p>
          <a:p>
            <a:pPr indent="0" lvl="0" marL="0" rtl="0" algn="l">
              <a:lnSpc>
                <a:spcPct val="80000"/>
              </a:lnSpc>
              <a:spcBef>
                <a:spcPts val="198"/>
              </a:spcBef>
              <a:spcAft>
                <a:spcPts val="0"/>
              </a:spcAft>
              <a:buNone/>
            </a:pPr>
            <a:r>
              <a:t/>
            </a:r>
            <a:endParaRPr sz="660">
              <a:solidFill>
                <a:schemeClr val="dk1"/>
              </a:solidFill>
              <a:latin typeface="Times New Roman"/>
              <a:ea typeface="Times New Roman"/>
              <a:cs typeface="Times New Roman"/>
              <a:sym typeface="Times New Roman"/>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Because of the nature of the RISC architecture (discussed in Chapter 15),</a:t>
            </a:r>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both machines may execute the original high-level language instruction in about the</a:t>
            </a:r>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same time. If this example is representative of the two machines, then if the CISC</a:t>
            </a:r>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machine is rated at 1 MIPS, the RISC machine would be rated at 4 MIPS. But both</a:t>
            </a:r>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do the same amount of high-level language work in the same amount of time.</a:t>
            </a:r>
            <a:endParaRPr/>
          </a:p>
          <a:p>
            <a:pPr indent="0" lvl="0" marL="0" rtl="0" algn="l">
              <a:lnSpc>
                <a:spcPct val="80000"/>
              </a:lnSpc>
              <a:spcBef>
                <a:spcPts val="198"/>
              </a:spcBef>
              <a:spcAft>
                <a:spcPts val="0"/>
              </a:spcAft>
              <a:buNone/>
            </a:pPr>
            <a:r>
              <a:t/>
            </a:r>
            <a:endParaRPr sz="660">
              <a:solidFill>
                <a:schemeClr val="dk1"/>
              </a:solidFill>
              <a:latin typeface="Times New Roman"/>
              <a:ea typeface="Times New Roman"/>
              <a:cs typeface="Times New Roman"/>
              <a:sym typeface="Times New Roman"/>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Further, the performance of a given processor on a given program may not be</a:t>
            </a:r>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useful in determining how that processor will perform on a very different type of</a:t>
            </a:r>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application. Accordingly, beginning in the late 1980s and early 1990s, industry and</a:t>
            </a:r>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academic interest shifted to measuring the performance of systems using a set of</a:t>
            </a:r>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benchmark programs. The same set of programs can be run on different machines</a:t>
            </a:r>
            <a:endParaRPr/>
          </a:p>
          <a:p>
            <a:pPr indent="0" lvl="0" marL="0" rtl="0" algn="l">
              <a:lnSpc>
                <a:spcPct val="80000"/>
              </a:lnSpc>
              <a:spcBef>
                <a:spcPts val="198"/>
              </a:spcBef>
              <a:spcAft>
                <a:spcPts val="0"/>
              </a:spcAft>
              <a:buNone/>
            </a:pPr>
            <a:r>
              <a:rPr lang="en-US" sz="660">
                <a:solidFill>
                  <a:schemeClr val="dk1"/>
                </a:solidFill>
                <a:latin typeface="Times New Roman"/>
                <a:ea typeface="Times New Roman"/>
                <a:cs typeface="Times New Roman"/>
                <a:sym typeface="Times New Roman"/>
              </a:rPr>
              <a:t>and the execution times compared.</a:t>
            </a:r>
            <a:endParaRPr sz="660"/>
          </a:p>
        </p:txBody>
      </p:sp>
      <p:sp>
        <p:nvSpPr>
          <p:cNvPr id="812" name="Google Shape;812;p50: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0" name="Shape 820"/>
        <p:cNvGrpSpPr/>
        <p:nvPr/>
      </p:nvGrpSpPr>
      <p:grpSpPr>
        <a:xfrm>
          <a:off x="0" y="0"/>
          <a:ext cx="0" cy="0"/>
          <a:chOff x="0" y="0"/>
          <a:chExt cx="0" cy="0"/>
        </a:xfrm>
      </p:grpSpPr>
      <p:sp>
        <p:nvSpPr>
          <p:cNvPr id="821" name="Google Shape;821;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22" name="Google Shape;822;p51: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rmAutofit/>
          </a:bodyPr>
          <a:lstStyle/>
          <a:p>
            <a:pPr indent="0" lvl="0" marL="0" rtl="0" algn="l">
              <a:spcBef>
                <a:spcPts val="0"/>
              </a:spcBef>
              <a:spcAft>
                <a:spcPts val="0"/>
              </a:spcAft>
              <a:buNone/>
            </a:pPr>
            <a:r>
              <a:t/>
            </a:r>
            <a:endParaRPr/>
          </a:p>
        </p:txBody>
      </p:sp>
      <p:sp>
        <p:nvSpPr>
          <p:cNvPr id="823" name="Google Shape;823;p51: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8" name="Shape 828"/>
        <p:cNvGrpSpPr/>
        <p:nvPr/>
      </p:nvGrpSpPr>
      <p:grpSpPr>
        <a:xfrm>
          <a:off x="0" y="0"/>
          <a:ext cx="0" cy="0"/>
          <a:chOff x="0" y="0"/>
          <a:chExt cx="0" cy="0"/>
        </a:xfrm>
      </p:grpSpPr>
      <p:sp>
        <p:nvSpPr>
          <p:cNvPr id="829" name="Google Shape;829;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30" name="Google Shape;830;p52: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rm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[WEIC90] lists the following as desirable characteristics of a benchmark</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program:</a:t>
            </a:r>
            <a:endParaRPr/>
          </a:p>
          <a:p>
            <a:pPr indent="0" lvl="0" marL="0" rtl="0" algn="l">
              <a:spcBef>
                <a:spcPts val="360"/>
              </a:spcBef>
              <a:spcAft>
                <a:spcPts val="0"/>
              </a:spcAft>
              <a:buNone/>
            </a:pPr>
            <a:r>
              <a:t/>
            </a:r>
            <a:endParaRPr b="1"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b="0" lang="en-US" sz="1200">
                <a:solidFill>
                  <a:schemeClr val="dk1"/>
                </a:solidFill>
                <a:latin typeface="Times New Roman"/>
                <a:ea typeface="Times New Roman"/>
                <a:cs typeface="Times New Roman"/>
                <a:sym typeface="Times New Roman"/>
              </a:rPr>
              <a:t>1. It is written in a high-level language, making it portable across different</a:t>
            </a:r>
            <a:endParaRPr/>
          </a:p>
          <a:p>
            <a:pPr indent="0" lvl="0" marL="0" rtl="0" algn="l">
              <a:spcBef>
                <a:spcPts val="360"/>
              </a:spcBef>
              <a:spcAft>
                <a:spcPts val="0"/>
              </a:spcAft>
              <a:buNone/>
            </a:pPr>
            <a:r>
              <a:rPr b="0" lang="en-US" sz="1200">
                <a:solidFill>
                  <a:schemeClr val="dk1"/>
                </a:solidFill>
                <a:latin typeface="Times New Roman"/>
                <a:ea typeface="Times New Roman"/>
                <a:cs typeface="Times New Roman"/>
                <a:sym typeface="Times New Roman"/>
              </a:rPr>
              <a:t>machines.</a:t>
            </a:r>
            <a:endParaRPr/>
          </a:p>
          <a:p>
            <a:pPr indent="0" lvl="0" marL="0" rtl="0" algn="l">
              <a:spcBef>
                <a:spcPts val="360"/>
              </a:spcBef>
              <a:spcAft>
                <a:spcPts val="0"/>
              </a:spcAft>
              <a:buNone/>
            </a:pPr>
            <a:r>
              <a:t/>
            </a:r>
            <a:endParaRPr b="1"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b="0" lang="en-US" sz="1200">
                <a:solidFill>
                  <a:schemeClr val="dk1"/>
                </a:solidFill>
                <a:latin typeface="Times New Roman"/>
                <a:ea typeface="Times New Roman"/>
                <a:cs typeface="Times New Roman"/>
                <a:sym typeface="Times New Roman"/>
              </a:rPr>
              <a:t>2. It is representative of a particular kind of programming style, such as systems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programming, numerical programming, or commercial programming.</a:t>
            </a:r>
            <a:endParaRPr/>
          </a:p>
          <a:p>
            <a:pPr indent="0" lvl="0" marL="0" rtl="0" algn="l">
              <a:spcBef>
                <a:spcPts val="360"/>
              </a:spcBef>
              <a:spcAft>
                <a:spcPts val="0"/>
              </a:spcAft>
              <a:buNone/>
            </a:pPr>
            <a:r>
              <a:t/>
            </a:r>
            <a:endParaRPr b="1"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b="0" lang="en-US" sz="1200">
                <a:solidFill>
                  <a:schemeClr val="dk1"/>
                </a:solidFill>
                <a:latin typeface="Times New Roman"/>
                <a:ea typeface="Times New Roman"/>
                <a:cs typeface="Times New Roman"/>
                <a:sym typeface="Times New Roman"/>
              </a:rPr>
              <a:t>3. It can be measured easily.</a:t>
            </a:r>
            <a:endParaRPr/>
          </a:p>
          <a:p>
            <a:pPr indent="0" lvl="0" marL="0" rtl="0" algn="l">
              <a:spcBef>
                <a:spcPts val="360"/>
              </a:spcBef>
              <a:spcAft>
                <a:spcPts val="0"/>
              </a:spcAft>
              <a:buNone/>
            </a:pPr>
            <a:r>
              <a:t/>
            </a:r>
            <a:endParaRPr b="1"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b="0" lang="en-US" sz="1200">
                <a:solidFill>
                  <a:schemeClr val="dk1"/>
                </a:solidFill>
                <a:latin typeface="Times New Roman"/>
                <a:ea typeface="Times New Roman"/>
                <a:cs typeface="Times New Roman"/>
                <a:sym typeface="Times New Roman"/>
              </a:rPr>
              <a:t>4. It has wide distribution.</a:t>
            </a:r>
            <a:endParaRPr/>
          </a:p>
          <a:p>
            <a:pPr indent="0" lvl="0" marL="0" rtl="0" algn="l">
              <a:spcBef>
                <a:spcPts val="360"/>
              </a:spcBef>
              <a:spcAft>
                <a:spcPts val="0"/>
              </a:spcAft>
              <a:buNone/>
            </a:pPr>
            <a:r>
              <a:t/>
            </a:r>
            <a:endParaRPr/>
          </a:p>
        </p:txBody>
      </p:sp>
      <p:sp>
        <p:nvSpPr>
          <p:cNvPr id="831" name="Google Shape;831;p52: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6" name="Shape 836"/>
        <p:cNvGrpSpPr/>
        <p:nvPr/>
      </p:nvGrpSpPr>
      <p:grpSpPr>
        <a:xfrm>
          <a:off x="0" y="0"/>
          <a:ext cx="0" cy="0"/>
          <a:chOff x="0" y="0"/>
          <a:chExt cx="0" cy="0"/>
        </a:xfrm>
      </p:grpSpPr>
      <p:sp>
        <p:nvSpPr>
          <p:cNvPr id="837" name="Google Shape;837;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38" name="Google Shape;838;p53: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rm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The common need in industry and academic and research</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communities for generally accepted computer performance measurements has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led to the development of standardized benchmark suites. A benchmark suite is a</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collection of programs, defined in a high-level language, that together attempt to</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provide a representative test of a computer in a particular application or system</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programming area. The best known such collection of benchmark suites is defined</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and maintained by the System Performance Evaluation Corporation (SPEC),</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an industry consortium. SPEC performance measurements are widely used for</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comparison and research purposes.</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p:txBody>
      </p:sp>
      <p:sp>
        <p:nvSpPr>
          <p:cNvPr id="839" name="Google Shape;839;p53: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4" name="Shape 844"/>
        <p:cNvGrpSpPr/>
        <p:nvPr/>
      </p:nvGrpSpPr>
      <p:grpSpPr>
        <a:xfrm>
          <a:off x="0" y="0"/>
          <a:ext cx="0" cy="0"/>
          <a:chOff x="0" y="0"/>
          <a:chExt cx="0" cy="0"/>
        </a:xfrm>
      </p:grpSpPr>
      <p:sp>
        <p:nvSpPr>
          <p:cNvPr id="845" name="Google Shape;845;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46" name="Google Shape;846;p54: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rmAutofit/>
          </a:bodyPr>
          <a:lstStyle/>
          <a:p>
            <a:pPr indent="0" lvl="0" marL="0" rtl="0" algn="l">
              <a:lnSpc>
                <a:spcPct val="80000"/>
              </a:lnSpc>
              <a:spcBef>
                <a:spcPts val="0"/>
              </a:spcBef>
              <a:spcAft>
                <a:spcPts val="0"/>
              </a:spcAft>
              <a:buNone/>
            </a:pPr>
            <a:r>
              <a:rPr lang="en-US" sz="1110">
                <a:solidFill>
                  <a:schemeClr val="dk1"/>
                </a:solidFill>
                <a:latin typeface="Times New Roman"/>
                <a:ea typeface="Times New Roman"/>
                <a:cs typeface="Times New Roman"/>
                <a:sym typeface="Times New Roman"/>
              </a:rPr>
              <a:t>The best known of the SPEC benchmark suites is SPEC CPU2006. This is the</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industry standard suite for processor-intensive applications. That is, SPEC CPU2006 is</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appropriate for measuring performance for applications that spend most of their time</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doing computation rather than I/O. The CPU2006 suite is based on existing applications</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that have already been ported to a wide variety of platforms by SPEC industry</a:t>
            </a:r>
            <a:endParaRPr sz="1110"/>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members. It consists of 17 floating-point programs written in C, C++, and Fortran; and</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12 integer programs written in C and C++. The suite contains over 3 million lines of</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code. This is the fifth generation of processor-intensive suites from SPEC, replacing</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SPEC CPU2000, SPEC CPU95, SPEC CPU92, and SPEC CPU89 [HENN07].</a:t>
            </a:r>
            <a:endParaRPr/>
          </a:p>
          <a:p>
            <a:pPr indent="0" lvl="0" marL="0" rtl="0" algn="l">
              <a:lnSpc>
                <a:spcPct val="80000"/>
              </a:lnSpc>
              <a:spcBef>
                <a:spcPts val="333"/>
              </a:spcBef>
              <a:spcAft>
                <a:spcPts val="0"/>
              </a:spcAft>
              <a:buNone/>
            </a:pPr>
            <a:r>
              <a:t/>
            </a:r>
            <a:endParaRPr sz="1110">
              <a:solidFill>
                <a:schemeClr val="dk1"/>
              </a:solidFill>
              <a:latin typeface="Times New Roman"/>
              <a:ea typeface="Times New Roman"/>
              <a:cs typeface="Times New Roman"/>
              <a:sym typeface="Times New Roman"/>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Other SPEC suites include the following:</a:t>
            </a:r>
            <a:endParaRPr/>
          </a:p>
          <a:p>
            <a:pPr indent="0" lvl="0" marL="0" rtl="0" algn="l">
              <a:lnSpc>
                <a:spcPct val="80000"/>
              </a:lnSpc>
              <a:spcBef>
                <a:spcPts val="333"/>
              </a:spcBef>
              <a:spcAft>
                <a:spcPts val="0"/>
              </a:spcAft>
              <a:buNone/>
            </a:pPr>
            <a:r>
              <a:t/>
            </a:r>
            <a:endParaRPr sz="1110">
              <a:solidFill>
                <a:schemeClr val="dk1"/>
              </a:solidFill>
              <a:latin typeface="Times New Roman"/>
              <a:ea typeface="Times New Roman"/>
              <a:cs typeface="Times New Roman"/>
              <a:sym typeface="Times New Roman"/>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 </a:t>
            </a:r>
            <a:r>
              <a:rPr b="1" lang="en-US" sz="1110">
                <a:solidFill>
                  <a:schemeClr val="dk1"/>
                </a:solidFill>
                <a:latin typeface="Times New Roman"/>
                <a:ea typeface="Times New Roman"/>
                <a:cs typeface="Times New Roman"/>
                <a:sym typeface="Times New Roman"/>
              </a:rPr>
              <a:t>SPECjvm98: </a:t>
            </a:r>
            <a:r>
              <a:rPr b="0" lang="en-US" sz="1110">
                <a:solidFill>
                  <a:schemeClr val="dk1"/>
                </a:solidFill>
                <a:latin typeface="Times New Roman"/>
                <a:ea typeface="Times New Roman"/>
                <a:cs typeface="Times New Roman"/>
                <a:sym typeface="Times New Roman"/>
              </a:rPr>
              <a:t>Intended to evaluate performance of the combined hardware</a:t>
            </a:r>
            <a:endParaRPr/>
          </a:p>
          <a:p>
            <a:pPr indent="0" lvl="0" marL="0" rtl="0" algn="l">
              <a:lnSpc>
                <a:spcPct val="80000"/>
              </a:lnSpc>
              <a:spcBef>
                <a:spcPts val="333"/>
              </a:spcBef>
              <a:spcAft>
                <a:spcPts val="0"/>
              </a:spcAft>
              <a:buNone/>
            </a:pPr>
            <a:r>
              <a:rPr b="0" lang="en-US" sz="1110">
                <a:solidFill>
                  <a:schemeClr val="dk1"/>
                </a:solidFill>
                <a:latin typeface="Times New Roman"/>
                <a:ea typeface="Times New Roman"/>
                <a:cs typeface="Times New Roman"/>
                <a:sym typeface="Times New Roman"/>
              </a:rPr>
              <a:t>and software aspects of the Java Virtual Machine (JVM) client platform</a:t>
            </a:r>
            <a:endParaRPr/>
          </a:p>
          <a:p>
            <a:pPr indent="0" lvl="0" marL="0" rtl="0" algn="l">
              <a:lnSpc>
                <a:spcPct val="80000"/>
              </a:lnSpc>
              <a:spcBef>
                <a:spcPts val="333"/>
              </a:spcBef>
              <a:spcAft>
                <a:spcPts val="0"/>
              </a:spcAft>
              <a:buNone/>
            </a:pPr>
            <a:r>
              <a:t/>
            </a:r>
            <a:endParaRPr sz="1110">
              <a:solidFill>
                <a:schemeClr val="dk1"/>
              </a:solidFill>
              <a:latin typeface="Times New Roman"/>
              <a:ea typeface="Times New Roman"/>
              <a:cs typeface="Times New Roman"/>
              <a:sym typeface="Times New Roman"/>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 </a:t>
            </a:r>
            <a:r>
              <a:rPr b="1" lang="en-US" sz="1110">
                <a:solidFill>
                  <a:schemeClr val="dk1"/>
                </a:solidFill>
                <a:latin typeface="Times New Roman"/>
                <a:ea typeface="Times New Roman"/>
                <a:cs typeface="Times New Roman"/>
                <a:sym typeface="Times New Roman"/>
              </a:rPr>
              <a:t>SPECjbb2000 (Java Business Benchmark): </a:t>
            </a:r>
            <a:r>
              <a:rPr b="0" lang="en-US" sz="1110">
                <a:solidFill>
                  <a:schemeClr val="dk1"/>
                </a:solidFill>
                <a:latin typeface="Times New Roman"/>
                <a:ea typeface="Times New Roman"/>
                <a:cs typeface="Times New Roman"/>
                <a:sym typeface="Times New Roman"/>
              </a:rPr>
              <a:t>A benchmark for evaluating</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server-side Java-based electronic commerce applications</a:t>
            </a:r>
            <a:endParaRPr/>
          </a:p>
          <a:p>
            <a:pPr indent="0" lvl="0" marL="0" rtl="0" algn="l">
              <a:lnSpc>
                <a:spcPct val="80000"/>
              </a:lnSpc>
              <a:spcBef>
                <a:spcPts val="333"/>
              </a:spcBef>
              <a:spcAft>
                <a:spcPts val="0"/>
              </a:spcAft>
              <a:buNone/>
            </a:pPr>
            <a:r>
              <a:t/>
            </a:r>
            <a:endParaRPr sz="1110">
              <a:solidFill>
                <a:schemeClr val="dk1"/>
              </a:solidFill>
              <a:latin typeface="Times New Roman"/>
              <a:ea typeface="Times New Roman"/>
              <a:cs typeface="Times New Roman"/>
              <a:sym typeface="Times New Roman"/>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 </a:t>
            </a:r>
            <a:r>
              <a:rPr b="1" lang="en-US" sz="1110">
                <a:solidFill>
                  <a:schemeClr val="dk1"/>
                </a:solidFill>
                <a:latin typeface="Times New Roman"/>
                <a:ea typeface="Times New Roman"/>
                <a:cs typeface="Times New Roman"/>
                <a:sym typeface="Times New Roman"/>
              </a:rPr>
              <a:t>SPECweb99: </a:t>
            </a:r>
            <a:r>
              <a:rPr b="0" lang="en-US" sz="1110">
                <a:solidFill>
                  <a:schemeClr val="dk1"/>
                </a:solidFill>
                <a:latin typeface="Times New Roman"/>
                <a:ea typeface="Times New Roman"/>
                <a:cs typeface="Times New Roman"/>
                <a:sym typeface="Times New Roman"/>
              </a:rPr>
              <a:t>Evaluates the performance of World Wide Web (WWW) servers</a:t>
            </a:r>
            <a:endParaRPr/>
          </a:p>
          <a:p>
            <a:pPr indent="0" lvl="0" marL="0" rtl="0" algn="l">
              <a:lnSpc>
                <a:spcPct val="80000"/>
              </a:lnSpc>
              <a:spcBef>
                <a:spcPts val="333"/>
              </a:spcBef>
              <a:spcAft>
                <a:spcPts val="0"/>
              </a:spcAft>
              <a:buNone/>
            </a:pPr>
            <a:r>
              <a:t/>
            </a:r>
            <a:endParaRPr sz="1110">
              <a:solidFill>
                <a:schemeClr val="dk1"/>
              </a:solidFill>
              <a:latin typeface="Times New Roman"/>
              <a:ea typeface="Times New Roman"/>
              <a:cs typeface="Times New Roman"/>
              <a:sym typeface="Times New Roman"/>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 </a:t>
            </a:r>
            <a:r>
              <a:rPr b="1" lang="en-US" sz="1110">
                <a:solidFill>
                  <a:schemeClr val="dk1"/>
                </a:solidFill>
                <a:latin typeface="Times New Roman"/>
                <a:ea typeface="Times New Roman"/>
                <a:cs typeface="Times New Roman"/>
                <a:sym typeface="Times New Roman"/>
              </a:rPr>
              <a:t>SPECmail2001: </a:t>
            </a:r>
            <a:r>
              <a:rPr b="0" lang="en-US" sz="1110">
                <a:solidFill>
                  <a:schemeClr val="dk1"/>
                </a:solidFill>
                <a:latin typeface="Times New Roman"/>
                <a:ea typeface="Times New Roman"/>
                <a:cs typeface="Times New Roman"/>
                <a:sym typeface="Times New Roman"/>
              </a:rPr>
              <a:t>Designed to measure a system’s performance acting as a mail</a:t>
            </a:r>
            <a:endParaRPr/>
          </a:p>
          <a:p>
            <a:pPr indent="0" lvl="0" marL="0" rtl="0" algn="l">
              <a:lnSpc>
                <a:spcPct val="80000"/>
              </a:lnSpc>
              <a:spcBef>
                <a:spcPts val="333"/>
              </a:spcBef>
              <a:spcAft>
                <a:spcPts val="0"/>
              </a:spcAft>
              <a:buNone/>
            </a:pPr>
            <a:r>
              <a:rPr b="0" lang="en-US" sz="1110">
                <a:solidFill>
                  <a:schemeClr val="dk1"/>
                </a:solidFill>
                <a:latin typeface="Times New Roman"/>
                <a:ea typeface="Times New Roman"/>
                <a:cs typeface="Times New Roman"/>
                <a:sym typeface="Times New Roman"/>
              </a:rPr>
              <a:t>server</a:t>
            </a:r>
            <a:endParaRPr b="0" sz="1110"/>
          </a:p>
        </p:txBody>
      </p:sp>
      <p:sp>
        <p:nvSpPr>
          <p:cNvPr id="847" name="Google Shape;847;p54: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2" name="Shape 852"/>
        <p:cNvGrpSpPr/>
        <p:nvPr/>
      </p:nvGrpSpPr>
      <p:grpSpPr>
        <a:xfrm>
          <a:off x="0" y="0"/>
          <a:ext cx="0" cy="0"/>
          <a:chOff x="0" y="0"/>
          <a:chExt cx="0" cy="0"/>
        </a:xfrm>
      </p:grpSpPr>
      <p:sp>
        <p:nvSpPr>
          <p:cNvPr id="853" name="Google Shape;853;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54" name="Google Shape;854;p55: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rm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When considering system performance, computer system designers look for</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ways to improve performance by improvement in technology or change in</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design. Examples include the use of parallel processors, the use of a memory</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cache hierarchy, and speedup in memory access time and I/O transfer rate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due to technology improvements. In all of these cases, it is important to note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that a speedup in one aspect of the technology or design does not result in a</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corresponding improvement in performance. This limitation is succinctly</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expressed by Amdahl’s law.</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Amdahl’s law was first proposed by Gene Amdahl in [AMDA67] and deals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with the potential speedup of a program using multiple processors compared to a</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single processor.</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Amdahl’s law illustrates the problems facing industry in the development of multi-core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machines with an ever-growing number of cores: The software that runs on such</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machines must be adapted to a highly parallel execution environment to exploit the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power of parallel processing.</a:t>
            </a:r>
            <a:endParaRPr sz="1200">
              <a:latin typeface="Times"/>
              <a:ea typeface="Times"/>
              <a:cs typeface="Times"/>
              <a:sym typeface="Times"/>
            </a:endParaRPr>
          </a:p>
        </p:txBody>
      </p:sp>
      <p:sp>
        <p:nvSpPr>
          <p:cNvPr id="855" name="Google Shape;855;p55: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0" name="Shape 860"/>
        <p:cNvGrpSpPr/>
        <p:nvPr/>
      </p:nvGrpSpPr>
      <p:grpSpPr>
        <a:xfrm>
          <a:off x="0" y="0"/>
          <a:ext cx="0" cy="0"/>
          <a:chOff x="0" y="0"/>
          <a:chExt cx="0" cy="0"/>
        </a:xfrm>
      </p:grpSpPr>
      <p:sp>
        <p:nvSpPr>
          <p:cNvPr id="861" name="Google Shape;861;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62" name="Google Shape;862;p56: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rmAutofit/>
          </a:bodyPr>
          <a:lstStyle/>
          <a:p>
            <a:pPr indent="0" lvl="0" marL="0" rtl="0" algn="l">
              <a:lnSpc>
                <a:spcPct val="80000"/>
              </a:lnSpc>
              <a:spcBef>
                <a:spcPts val="0"/>
              </a:spcBef>
              <a:spcAft>
                <a:spcPts val="0"/>
              </a:spcAft>
              <a:buNone/>
            </a:pPr>
            <a:r>
              <a:rPr lang="en-US" sz="839">
                <a:solidFill>
                  <a:schemeClr val="dk1"/>
                </a:solidFill>
                <a:latin typeface="Times New Roman"/>
                <a:ea typeface="Times New Roman"/>
                <a:cs typeface="Times New Roman"/>
                <a:sym typeface="Times New Roman"/>
              </a:rPr>
              <a:t>Consider a program running on a single processor such that a fraction</a:t>
            </a:r>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(1 – </a:t>
            </a:r>
            <a:r>
              <a:rPr i="1" lang="en-US" sz="839">
                <a:solidFill>
                  <a:schemeClr val="dk1"/>
                </a:solidFill>
                <a:latin typeface="Times New Roman"/>
                <a:ea typeface="Times New Roman"/>
                <a:cs typeface="Times New Roman"/>
                <a:sym typeface="Times New Roman"/>
              </a:rPr>
              <a:t>f) </a:t>
            </a:r>
            <a:r>
              <a:rPr i="0" lang="en-US" sz="839">
                <a:solidFill>
                  <a:schemeClr val="dk1"/>
                </a:solidFill>
                <a:latin typeface="Times New Roman"/>
                <a:ea typeface="Times New Roman"/>
                <a:cs typeface="Times New Roman"/>
                <a:sym typeface="Times New Roman"/>
              </a:rPr>
              <a:t>of the execution time involves code that is inherently serial and a fraction</a:t>
            </a:r>
            <a:endParaRPr/>
          </a:p>
          <a:p>
            <a:pPr indent="0" lvl="0" marL="0" rtl="0" algn="l">
              <a:lnSpc>
                <a:spcPct val="80000"/>
              </a:lnSpc>
              <a:spcBef>
                <a:spcPts val="252"/>
              </a:spcBef>
              <a:spcAft>
                <a:spcPts val="0"/>
              </a:spcAft>
              <a:buNone/>
            </a:pPr>
            <a:r>
              <a:rPr i="0" lang="en-US" sz="839">
                <a:solidFill>
                  <a:schemeClr val="dk1"/>
                </a:solidFill>
                <a:latin typeface="Times New Roman"/>
                <a:ea typeface="Times New Roman"/>
                <a:cs typeface="Times New Roman"/>
                <a:sym typeface="Times New Roman"/>
              </a:rPr>
              <a:t>f that involves code that is infinitely parallelizable with no scheduling overhead</a:t>
            </a:r>
            <a:r>
              <a:rPr i="1" lang="en-US" sz="839">
                <a:solidFill>
                  <a:schemeClr val="dk1"/>
                </a:solidFill>
                <a:latin typeface="Times New Roman"/>
                <a:ea typeface="Times New Roman"/>
                <a:cs typeface="Times New Roman"/>
                <a:sym typeface="Times New Roman"/>
              </a:rPr>
              <a:t>.</a:t>
            </a:r>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Let </a:t>
            </a:r>
            <a:r>
              <a:rPr i="1" lang="en-US" sz="839">
                <a:solidFill>
                  <a:schemeClr val="dk1"/>
                </a:solidFill>
                <a:latin typeface="Times New Roman"/>
                <a:ea typeface="Times New Roman"/>
                <a:cs typeface="Times New Roman"/>
                <a:sym typeface="Times New Roman"/>
              </a:rPr>
              <a:t>T </a:t>
            </a:r>
            <a:r>
              <a:rPr i="0" lang="en-US" sz="839">
                <a:solidFill>
                  <a:schemeClr val="dk1"/>
                </a:solidFill>
                <a:latin typeface="Times New Roman"/>
                <a:ea typeface="Times New Roman"/>
                <a:cs typeface="Times New Roman"/>
                <a:sym typeface="Times New Roman"/>
              </a:rPr>
              <a:t>be the total execution time of the program using a single processor. Then the</a:t>
            </a:r>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speedup using a parallel processor with </a:t>
            </a:r>
            <a:r>
              <a:rPr i="1" lang="en-US" sz="839">
                <a:solidFill>
                  <a:schemeClr val="dk1"/>
                </a:solidFill>
                <a:latin typeface="Times New Roman"/>
                <a:ea typeface="Times New Roman"/>
                <a:cs typeface="Times New Roman"/>
                <a:sym typeface="Times New Roman"/>
              </a:rPr>
              <a:t>N </a:t>
            </a:r>
            <a:r>
              <a:rPr i="0" lang="en-US" sz="839">
                <a:solidFill>
                  <a:schemeClr val="dk1"/>
                </a:solidFill>
                <a:latin typeface="Times New Roman"/>
                <a:ea typeface="Times New Roman"/>
                <a:cs typeface="Times New Roman"/>
                <a:sym typeface="Times New Roman"/>
              </a:rPr>
              <a:t>processors that fully exploits the parallel</a:t>
            </a:r>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portion of the program is as follows:</a:t>
            </a:r>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Speedup =</a:t>
            </a:r>
            <a:endParaRPr/>
          </a:p>
          <a:p>
            <a:pPr indent="0" lvl="0" marL="0" rtl="0" algn="l">
              <a:lnSpc>
                <a:spcPct val="80000"/>
              </a:lnSpc>
              <a:spcBef>
                <a:spcPts val="252"/>
              </a:spcBef>
              <a:spcAft>
                <a:spcPts val="0"/>
              </a:spcAft>
              <a:buNone/>
            </a:pPr>
            <a:r>
              <a:rPr lang="en-US" sz="839" u="sng">
                <a:solidFill>
                  <a:schemeClr val="dk1"/>
                </a:solidFill>
                <a:latin typeface="Times New Roman"/>
                <a:ea typeface="Times New Roman"/>
                <a:cs typeface="Times New Roman"/>
                <a:sym typeface="Times New Roman"/>
              </a:rPr>
              <a:t>Time to execute program on a single processor</a:t>
            </a:r>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Time to execute program on </a:t>
            </a:r>
            <a:r>
              <a:rPr i="1" lang="en-US" sz="839">
                <a:solidFill>
                  <a:schemeClr val="dk1"/>
                </a:solidFill>
                <a:latin typeface="Times New Roman"/>
                <a:ea typeface="Times New Roman"/>
                <a:cs typeface="Times New Roman"/>
                <a:sym typeface="Times New Roman"/>
              </a:rPr>
              <a:t>N parallel processors</a:t>
            </a:r>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a:t>
            </a:r>
            <a:r>
              <a:rPr i="1" lang="en-US" sz="839" u="sng">
                <a:solidFill>
                  <a:schemeClr val="dk1"/>
                </a:solidFill>
                <a:latin typeface="Times New Roman"/>
                <a:ea typeface="Times New Roman"/>
                <a:cs typeface="Times New Roman"/>
                <a:sym typeface="Times New Roman"/>
              </a:rPr>
              <a:t>T(1 - f) + Tf</a:t>
            </a:r>
            <a:endParaRPr/>
          </a:p>
          <a:p>
            <a:pPr indent="0" lvl="0" marL="0" rtl="0" algn="l">
              <a:lnSpc>
                <a:spcPct val="80000"/>
              </a:lnSpc>
              <a:spcBef>
                <a:spcPts val="252"/>
              </a:spcBef>
              <a:spcAft>
                <a:spcPts val="0"/>
              </a:spcAft>
              <a:buNone/>
            </a:pPr>
            <a:r>
              <a:rPr i="1" lang="en-US" sz="839">
                <a:solidFill>
                  <a:schemeClr val="dk1"/>
                </a:solidFill>
                <a:latin typeface="Times New Roman"/>
                <a:ea typeface="Times New Roman"/>
                <a:cs typeface="Times New Roman"/>
                <a:sym typeface="Times New Roman"/>
              </a:rPr>
              <a:t>T(1 - f) +</a:t>
            </a:r>
            <a:r>
              <a:rPr i="1" lang="en-US" sz="839" u="sng">
                <a:solidFill>
                  <a:schemeClr val="dk1"/>
                </a:solidFill>
                <a:latin typeface="Times New Roman"/>
                <a:ea typeface="Times New Roman"/>
                <a:cs typeface="Times New Roman"/>
                <a:sym typeface="Times New Roman"/>
              </a:rPr>
              <a:t>Tf</a:t>
            </a:r>
            <a:endParaRPr/>
          </a:p>
          <a:p>
            <a:pPr indent="0" lvl="0" marL="0" rtl="0" algn="l">
              <a:lnSpc>
                <a:spcPct val="80000"/>
              </a:lnSpc>
              <a:spcBef>
                <a:spcPts val="252"/>
              </a:spcBef>
              <a:spcAft>
                <a:spcPts val="0"/>
              </a:spcAft>
              <a:buNone/>
            </a:pPr>
            <a:r>
              <a:rPr i="1" lang="en-US" sz="839">
                <a:solidFill>
                  <a:schemeClr val="dk1"/>
                </a:solidFill>
                <a:latin typeface="Times New Roman"/>
                <a:ea typeface="Times New Roman"/>
                <a:cs typeface="Times New Roman"/>
                <a:sym typeface="Times New Roman"/>
              </a:rPr>
              <a:t>              N</a:t>
            </a:r>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  </a:t>
            </a:r>
            <a:r>
              <a:rPr lang="en-US" sz="839" u="sng">
                <a:solidFill>
                  <a:schemeClr val="dk1"/>
                </a:solidFill>
                <a:latin typeface="Times New Roman"/>
                <a:ea typeface="Times New Roman"/>
                <a:cs typeface="Times New Roman"/>
                <a:sym typeface="Times New Roman"/>
              </a:rPr>
              <a:t>   1          </a:t>
            </a:r>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(1 - </a:t>
            </a:r>
            <a:r>
              <a:rPr i="1" lang="en-US" sz="839">
                <a:solidFill>
                  <a:schemeClr val="dk1"/>
                </a:solidFill>
                <a:latin typeface="Times New Roman"/>
                <a:ea typeface="Times New Roman"/>
                <a:cs typeface="Times New Roman"/>
                <a:sym typeface="Times New Roman"/>
              </a:rPr>
              <a:t>f) +</a:t>
            </a:r>
            <a:r>
              <a:rPr i="1" lang="en-US" sz="839" u="sng">
                <a:solidFill>
                  <a:schemeClr val="dk1"/>
                </a:solidFill>
                <a:latin typeface="Times New Roman"/>
                <a:ea typeface="Times New Roman"/>
                <a:cs typeface="Times New Roman"/>
                <a:sym typeface="Times New Roman"/>
              </a:rPr>
              <a:t>f</a:t>
            </a:r>
            <a:endParaRPr/>
          </a:p>
          <a:p>
            <a:pPr indent="0" lvl="0" marL="0" rtl="0" algn="l">
              <a:lnSpc>
                <a:spcPct val="80000"/>
              </a:lnSpc>
              <a:spcBef>
                <a:spcPts val="252"/>
              </a:spcBef>
              <a:spcAft>
                <a:spcPts val="0"/>
              </a:spcAft>
              <a:buNone/>
            </a:pPr>
            <a:r>
              <a:rPr i="1" lang="en-US" sz="839">
                <a:solidFill>
                  <a:schemeClr val="dk1"/>
                </a:solidFill>
                <a:latin typeface="Times New Roman"/>
                <a:ea typeface="Times New Roman"/>
                <a:cs typeface="Times New Roman"/>
                <a:sym typeface="Times New Roman"/>
              </a:rPr>
              <a:t>          N</a:t>
            </a:r>
            <a:endParaRPr/>
          </a:p>
          <a:p>
            <a:pPr indent="0" lvl="0" marL="0" rtl="0" algn="l">
              <a:lnSpc>
                <a:spcPct val="80000"/>
              </a:lnSpc>
              <a:spcBef>
                <a:spcPts val="252"/>
              </a:spcBef>
              <a:spcAft>
                <a:spcPts val="0"/>
              </a:spcAft>
              <a:buNone/>
            </a:pPr>
            <a:r>
              <a:t/>
            </a:r>
            <a:endParaRPr sz="839">
              <a:solidFill>
                <a:schemeClr val="dk1"/>
              </a:solidFill>
              <a:latin typeface="Times New Roman"/>
              <a:ea typeface="Times New Roman"/>
              <a:cs typeface="Times New Roman"/>
              <a:sym typeface="Times New Roman"/>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This equation is illustrated in Figure 2.14. Two important conclusions can be</a:t>
            </a:r>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drawn:</a:t>
            </a:r>
            <a:endParaRPr/>
          </a:p>
          <a:p>
            <a:pPr indent="0" lvl="0" marL="0" rtl="0" algn="l">
              <a:lnSpc>
                <a:spcPct val="80000"/>
              </a:lnSpc>
              <a:spcBef>
                <a:spcPts val="252"/>
              </a:spcBef>
              <a:spcAft>
                <a:spcPts val="0"/>
              </a:spcAft>
              <a:buNone/>
            </a:pPr>
            <a:r>
              <a:t/>
            </a:r>
            <a:endParaRPr b="1" sz="839">
              <a:solidFill>
                <a:schemeClr val="dk1"/>
              </a:solidFill>
              <a:latin typeface="Times New Roman"/>
              <a:ea typeface="Times New Roman"/>
              <a:cs typeface="Times New Roman"/>
              <a:sym typeface="Times New Roman"/>
            </a:endParaRPr>
          </a:p>
          <a:p>
            <a:pPr indent="0" lvl="0" marL="0" rtl="0" algn="l">
              <a:lnSpc>
                <a:spcPct val="80000"/>
              </a:lnSpc>
              <a:spcBef>
                <a:spcPts val="252"/>
              </a:spcBef>
              <a:spcAft>
                <a:spcPts val="0"/>
              </a:spcAft>
              <a:buNone/>
            </a:pPr>
            <a:r>
              <a:rPr b="0" lang="en-US" sz="839">
                <a:solidFill>
                  <a:schemeClr val="dk1"/>
                </a:solidFill>
                <a:latin typeface="Times New Roman"/>
                <a:ea typeface="Times New Roman"/>
                <a:cs typeface="Times New Roman"/>
                <a:sym typeface="Times New Roman"/>
              </a:rPr>
              <a:t>1. When </a:t>
            </a:r>
            <a:r>
              <a:rPr b="0" i="1" lang="en-US" sz="839">
                <a:solidFill>
                  <a:schemeClr val="dk1"/>
                </a:solidFill>
                <a:latin typeface="Times New Roman"/>
                <a:ea typeface="Times New Roman"/>
                <a:cs typeface="Times New Roman"/>
                <a:sym typeface="Times New Roman"/>
              </a:rPr>
              <a:t>f is small, the use of parallel processors has little effect.</a:t>
            </a:r>
            <a:endParaRPr/>
          </a:p>
          <a:p>
            <a:pPr indent="0" lvl="0" marL="0" rtl="0" algn="l">
              <a:lnSpc>
                <a:spcPct val="80000"/>
              </a:lnSpc>
              <a:spcBef>
                <a:spcPts val="252"/>
              </a:spcBef>
              <a:spcAft>
                <a:spcPts val="0"/>
              </a:spcAft>
              <a:buNone/>
            </a:pPr>
            <a:r>
              <a:t/>
            </a:r>
            <a:endParaRPr b="0" sz="839">
              <a:solidFill>
                <a:schemeClr val="dk1"/>
              </a:solidFill>
              <a:latin typeface="Times New Roman"/>
              <a:ea typeface="Times New Roman"/>
              <a:cs typeface="Times New Roman"/>
              <a:sym typeface="Times New Roman"/>
            </a:endParaRPr>
          </a:p>
          <a:p>
            <a:pPr indent="0" lvl="0" marL="0" rtl="0" algn="l">
              <a:lnSpc>
                <a:spcPct val="80000"/>
              </a:lnSpc>
              <a:spcBef>
                <a:spcPts val="252"/>
              </a:spcBef>
              <a:spcAft>
                <a:spcPts val="0"/>
              </a:spcAft>
              <a:buNone/>
            </a:pPr>
            <a:r>
              <a:rPr b="0" lang="en-US" sz="839">
                <a:solidFill>
                  <a:schemeClr val="dk1"/>
                </a:solidFill>
                <a:latin typeface="Times New Roman"/>
                <a:ea typeface="Times New Roman"/>
                <a:cs typeface="Times New Roman"/>
                <a:sym typeface="Times New Roman"/>
              </a:rPr>
              <a:t>2. As </a:t>
            </a:r>
            <a:r>
              <a:rPr b="0" i="1" lang="en-US" sz="839">
                <a:solidFill>
                  <a:schemeClr val="dk1"/>
                </a:solidFill>
                <a:latin typeface="Times New Roman"/>
                <a:ea typeface="Times New Roman"/>
                <a:cs typeface="Times New Roman"/>
                <a:sym typeface="Times New Roman"/>
              </a:rPr>
              <a:t>N approaches infinity, speedup is bound by 1/(1 – f), so that there are</a:t>
            </a:r>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diminishing returns for using more processors.</a:t>
            </a:r>
            <a:endParaRPr/>
          </a:p>
          <a:p>
            <a:pPr indent="0" lvl="0" marL="0" rtl="0" algn="l">
              <a:lnSpc>
                <a:spcPct val="80000"/>
              </a:lnSpc>
              <a:spcBef>
                <a:spcPts val="252"/>
              </a:spcBef>
              <a:spcAft>
                <a:spcPts val="0"/>
              </a:spcAft>
              <a:buNone/>
            </a:pPr>
            <a:r>
              <a:t/>
            </a:r>
            <a:endParaRPr sz="839">
              <a:solidFill>
                <a:schemeClr val="dk1"/>
              </a:solidFill>
              <a:latin typeface="Times New Roman"/>
              <a:ea typeface="Times New Roman"/>
              <a:cs typeface="Times New Roman"/>
              <a:sym typeface="Times New Roman"/>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These conclusions are too pessimistic, an assertion first put forward in</a:t>
            </a:r>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[GUST88]. For example, a server can maintain multiple threads or multiple tasks</a:t>
            </a:r>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to handle multiple clients and execute the threads or tasks in parallel up to the limit</a:t>
            </a:r>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of the number of processors. Many database applications involve computations on</a:t>
            </a:r>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massive amounts of data that can be split up into multiple parallel tasks.</a:t>
            </a:r>
            <a:endParaRPr sz="839"/>
          </a:p>
        </p:txBody>
      </p:sp>
      <p:sp>
        <p:nvSpPr>
          <p:cNvPr id="863" name="Google Shape;863;p56: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9" name="Shape 869"/>
        <p:cNvGrpSpPr/>
        <p:nvPr/>
      </p:nvGrpSpPr>
      <p:grpSpPr>
        <a:xfrm>
          <a:off x="0" y="0"/>
          <a:ext cx="0" cy="0"/>
          <a:chOff x="0" y="0"/>
          <a:chExt cx="0" cy="0"/>
        </a:xfrm>
      </p:grpSpPr>
      <p:sp>
        <p:nvSpPr>
          <p:cNvPr id="870" name="Google Shape;870;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71" name="Google Shape;871;p57: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rmAutofit/>
          </a:bodyPr>
          <a:lstStyle/>
          <a:p>
            <a:pPr indent="0" lvl="0" marL="0" rtl="0" algn="l">
              <a:lnSpc>
                <a:spcPct val="80000"/>
              </a:lnSpc>
              <a:spcBef>
                <a:spcPts val="0"/>
              </a:spcBef>
              <a:spcAft>
                <a:spcPts val="0"/>
              </a:spcAft>
              <a:buNone/>
            </a:pPr>
            <a:r>
              <a:rPr lang="en-US" sz="1110">
                <a:solidFill>
                  <a:schemeClr val="dk1"/>
                </a:solidFill>
                <a:latin typeface="Times New Roman"/>
                <a:ea typeface="Times New Roman"/>
                <a:cs typeface="Times New Roman"/>
                <a:sym typeface="Times New Roman"/>
              </a:rPr>
              <a:t>A fundamental and simple relation with broad applications is Little’s Law</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[LITT61, LITT11]. We can apply it to almost any system that is statistically in</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steady state, and in which there is no leakage. </a:t>
            </a:r>
            <a:endParaRPr/>
          </a:p>
          <a:p>
            <a:pPr indent="0" lvl="0" marL="0" rtl="0" algn="l">
              <a:lnSpc>
                <a:spcPct val="80000"/>
              </a:lnSpc>
              <a:spcBef>
                <a:spcPts val="333"/>
              </a:spcBef>
              <a:spcAft>
                <a:spcPts val="0"/>
              </a:spcAft>
              <a:buNone/>
            </a:pPr>
            <a:r>
              <a:t/>
            </a:r>
            <a:endParaRPr sz="1110">
              <a:solidFill>
                <a:schemeClr val="dk1"/>
              </a:solidFill>
              <a:latin typeface="Times New Roman"/>
              <a:ea typeface="Times New Roman"/>
              <a:cs typeface="Times New Roman"/>
              <a:sym typeface="Times New Roman"/>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Using queuing theory terminology, Little’s Law applies to a queuing system.</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The central element of the system is a server, which provides some service to items.</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Items from some population of items arrive at the system to be served. If the server</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is idle, an item is served immediately. Otherwise, an arriving item joins a waiting</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line, or queue. There can be a single queue for a single server, a single queue for</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multiple servers, or multiples queues, one for each of multiple servers. When a</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server has completed serving an item, the item departs. If there are items waiting in</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the queue, one is immediately dispatched to the server. The server in this model can</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represent anything that performs some function or service for a collection of items.</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Examples: A processor provides service to processes; a transmission line provides a</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transmission service to packets or frames of data; and an I/O device provides a read</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or write service for I/O requests.</a:t>
            </a:r>
            <a:endParaRPr/>
          </a:p>
          <a:p>
            <a:pPr indent="0" lvl="0" marL="0" rtl="0" algn="l">
              <a:lnSpc>
                <a:spcPct val="80000"/>
              </a:lnSpc>
              <a:spcBef>
                <a:spcPts val="333"/>
              </a:spcBef>
              <a:spcAft>
                <a:spcPts val="0"/>
              </a:spcAft>
              <a:buNone/>
            </a:pPr>
            <a:r>
              <a:t/>
            </a:r>
            <a:endParaRPr sz="1110">
              <a:solidFill>
                <a:schemeClr val="dk1"/>
              </a:solidFill>
              <a:latin typeface="Times New Roman"/>
              <a:ea typeface="Times New Roman"/>
              <a:cs typeface="Times New Roman"/>
              <a:sym typeface="Times New Roman"/>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The average number of items in a queuing system equals the average rate at which items arrive multiplied by the average time that an item spends in the system. This relationship requires very few assumptions. We do not need to know what the service time distribution is, what</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the distribution of arrival times is, or the order or priority in which items are served.</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Because of its simplicity and generality, Little’s Law is extremely useful and has</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experienced somewhat of a revival due to the interest in performance problems</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related to multi-core computers.</a:t>
            </a:r>
            <a:endParaRPr/>
          </a:p>
        </p:txBody>
      </p:sp>
      <p:sp>
        <p:nvSpPr>
          <p:cNvPr id="872" name="Google Shape;872;p57: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8" name="Shape 878"/>
        <p:cNvGrpSpPr/>
        <p:nvPr/>
      </p:nvGrpSpPr>
      <p:grpSpPr>
        <a:xfrm>
          <a:off x="0" y="0"/>
          <a:ext cx="0" cy="0"/>
          <a:chOff x="0" y="0"/>
          <a:chExt cx="0" cy="0"/>
        </a:xfrm>
      </p:grpSpPr>
      <p:sp>
        <p:nvSpPr>
          <p:cNvPr id="879" name="Google Shape;879;p58:notes"/>
          <p:cNvSpPr txBox="1"/>
          <p:nvPr>
            <p:ph idx="1" type="body"/>
          </p:nvPr>
        </p:nvSpPr>
        <p:spPr>
          <a:xfrm>
            <a:off x="914400" y="4343400"/>
            <a:ext cx="5029200" cy="4114800"/>
          </a:xfrm>
          <a:prstGeom prst="rect">
            <a:avLst/>
          </a:prstGeom>
        </p:spPr>
        <p:txBody>
          <a:bodyPr anchorCtr="0" anchor="ctr" bIns="46800" lIns="90000" spcFirstLastPara="1" rIns="90000" wrap="square" tIns="46800">
            <a:noAutofit/>
          </a:bodyPr>
          <a:lstStyle/>
          <a:p>
            <a:pPr indent="0" lvl="0" marL="0" rtl="0" algn="l">
              <a:spcBef>
                <a:spcPts val="360"/>
              </a:spcBef>
              <a:spcAft>
                <a:spcPts val="0"/>
              </a:spcAft>
              <a:buNone/>
            </a:pPr>
            <a:r>
              <a:t/>
            </a:r>
            <a:endParaRPr/>
          </a:p>
        </p:txBody>
      </p:sp>
      <p:sp>
        <p:nvSpPr>
          <p:cNvPr id="880" name="Google Shape;880;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6: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259" name="Google Shape;259;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0" name="Google Shape;260;p6: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rPr b="1" i="1" lang="en-US" sz="1200">
                <a:solidFill>
                  <a:schemeClr val="dk1"/>
                </a:solidFill>
                <a:latin typeface="Times New Roman"/>
                <a:ea typeface="Times New Roman"/>
                <a:cs typeface="Times New Roman"/>
                <a:sym typeface="Times New Roman"/>
              </a:rPr>
              <a:t>The ENIAC (Electronic Numerical Integrator And Computer), </a:t>
            </a:r>
            <a:r>
              <a:rPr b="0" i="1" lang="en-US" sz="1200">
                <a:solidFill>
                  <a:schemeClr val="dk1"/>
                </a:solidFill>
                <a:latin typeface="Times New Roman"/>
                <a:ea typeface="Times New Roman"/>
                <a:cs typeface="Times New Roman"/>
                <a:sym typeface="Times New Roman"/>
              </a:rPr>
              <a:t>designed</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and constructed at the University of Pennsylvania, was the world’s first general purpose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electronic digital computer. The project was a response to U.S. needs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during World War II. The Army’s Ballistics Research Laboratory (BRL), an agency</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responsible for developing range and trajectory tables for new weapons, was having</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difficulty supplying these tables accurately and within a reasonable time frame.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Without these firing tables, the new weapons and artillery were useless to gunners.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BRL employed more than 200 people who, using desktop calculators, solved</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necessary ballistics equations. Preparation of the tables for a single weapon</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would take one person many hours, even days.</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John Mauchly, a professor of electrical engineering at the University of</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Pennsylvania, and John Eckert, one of his graduate students, proposed to build a</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general-purpose computer using vacuum tubes for the BRL’s application. In 1943,</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Army accepted this proposal, and work began on the ENIAC.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6" name="Shape 886"/>
        <p:cNvGrpSpPr/>
        <p:nvPr/>
      </p:nvGrpSpPr>
      <p:grpSpPr>
        <a:xfrm>
          <a:off x="0" y="0"/>
          <a:ext cx="0" cy="0"/>
          <a:chOff x="0" y="0"/>
          <a:chExt cx="0" cy="0"/>
        </a:xfrm>
      </p:grpSpPr>
      <p:sp>
        <p:nvSpPr>
          <p:cNvPr id="887" name="Google Shape;887;p59: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888" name="Google Shape;888;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89" name="Google Shape;889;p59: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rPr lang="en-US"/>
              <a:t>Chapter 2 summary.</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7" name="Shape 897"/>
        <p:cNvGrpSpPr/>
        <p:nvPr/>
      </p:nvGrpSpPr>
      <p:grpSpPr>
        <a:xfrm>
          <a:off x="0" y="0"/>
          <a:ext cx="0" cy="0"/>
          <a:chOff x="0" y="0"/>
          <a:chExt cx="0" cy="0"/>
        </a:xfrm>
      </p:grpSpPr>
      <p:sp>
        <p:nvSpPr>
          <p:cNvPr id="898" name="Google Shape;898;g25b339d6178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99" name="Google Shape;899;g25b339d6178_0_0:notes"/>
          <p:cNvSpPr txBox="1"/>
          <p:nvPr>
            <p:ph idx="1" type="body"/>
          </p:nvPr>
        </p:nvSpPr>
        <p:spPr>
          <a:xfrm>
            <a:off x="914400" y="4343400"/>
            <a:ext cx="5029200" cy="4114800"/>
          </a:xfrm>
          <a:prstGeom prst="rect">
            <a:avLst/>
          </a:prstGeom>
        </p:spPr>
        <p:txBody>
          <a:bodyPr anchorCtr="0" anchor="ctr" bIns="46800" lIns="90000" spcFirstLastPara="1" rIns="90000" wrap="square" tIns="46800">
            <a:noAutofit/>
          </a:bodyPr>
          <a:lstStyle/>
          <a:p>
            <a:pPr indent="0" lvl="0" marL="0" rtl="0" algn="l">
              <a:spcBef>
                <a:spcPts val="360"/>
              </a:spcBef>
              <a:spcAft>
                <a:spcPts val="0"/>
              </a:spcAft>
              <a:buNone/>
            </a:pPr>
            <a:r>
              <a:t/>
            </a:r>
            <a:endParaRPr/>
          </a:p>
        </p:txBody>
      </p:sp>
      <p:sp>
        <p:nvSpPr>
          <p:cNvPr id="900" name="Google Shape;900;g25b339d6178_0_0:notes"/>
          <p:cNvSpPr txBox="1"/>
          <p:nvPr>
            <p:ph idx="12" type="sldNum"/>
          </p:nvPr>
        </p:nvSpPr>
        <p:spPr>
          <a:xfrm>
            <a:off x="3886200" y="8686800"/>
            <a:ext cx="2971800" cy="457200"/>
          </a:xfrm>
          <a:prstGeom prst="rect">
            <a:avLst/>
          </a:prstGeom>
        </p:spPr>
        <p:txBody>
          <a:bodyPr anchorCtr="0" anchor="b" bIns="46800" lIns="90000" spcFirstLastPara="1" rIns="90000" wrap="square" tIns="468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7: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268" name="Google Shape;268;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9" name="Google Shape;269;p7: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rPr b="1" i="1" lang="en-US" sz="1200">
                <a:solidFill>
                  <a:schemeClr val="dk1"/>
                </a:solidFill>
                <a:latin typeface="Times New Roman"/>
                <a:ea typeface="Times New Roman"/>
                <a:cs typeface="Times New Roman"/>
                <a:sym typeface="Times New Roman"/>
              </a:rPr>
              <a:t>The ENIAC (Electronic Numerical Integrator And Computer), </a:t>
            </a:r>
            <a:r>
              <a:rPr b="0" i="1" lang="en-US" sz="1200">
                <a:solidFill>
                  <a:schemeClr val="dk1"/>
                </a:solidFill>
                <a:latin typeface="Times New Roman"/>
                <a:ea typeface="Times New Roman"/>
                <a:cs typeface="Times New Roman"/>
                <a:sym typeface="Times New Roman"/>
              </a:rPr>
              <a:t>designed</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and constructed at the University of Pennsylvania, was the world’s first general purpose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electronic digital computer. The project was a response to U.S. needs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during World War II. The Army’s Ballistics Research Laboratory (BRL), an agency</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responsible for developing range and trajectory tables for new weapons, was having</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difficulty supplying these tables accurately and within a reasonable time frame.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Without these firing tables, the new weapons and artillery were useless to gunners.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BRL employed more than 200 people who, using desktop calculators, solved</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necessary ballistics equations. Preparation of the tables for a single weapon</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would take one person many hours, even days.</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John Mauchly, a professor of electrical engineering at the University of</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Pennsylvania, and John Eckert, one of his graduate students, proposed to build a</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general-purpose computer using vacuum tubes for the BRL’s application. In 1943,</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Army accepted this proposal, and work began on the ENIAC.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8: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277" name="Google Shape;277;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8" name="Google Shape;278;p8: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The resulting machine was enormous, weighing 30 tons, occupying 1500 square feet of floor space,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and containing more than 18,000 vacuum tubes. When operating, it consumed</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140 kilowatts of power. It was also substantially faster than any electromechanical</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computer, capable of 5000 additions per second.</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ENIAC was a decimal rather than a binary machine. That is, numbers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were represented in decimal form, and arithmetic was performed in the decimal</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system. Its memory consisted of 20 </a:t>
            </a:r>
            <a:r>
              <a:rPr i="1" lang="en-US" sz="1200">
                <a:solidFill>
                  <a:schemeClr val="dk1"/>
                </a:solidFill>
                <a:latin typeface="Times New Roman"/>
                <a:ea typeface="Times New Roman"/>
                <a:cs typeface="Times New Roman"/>
                <a:sym typeface="Times New Roman"/>
              </a:rPr>
              <a:t>accumulators </a:t>
            </a:r>
            <a:r>
              <a:rPr b="1" i="1" lang="en-US" sz="1200">
                <a:solidFill>
                  <a:schemeClr val="dk1"/>
                </a:solidFill>
                <a:latin typeface="Times New Roman"/>
                <a:ea typeface="Times New Roman"/>
                <a:cs typeface="Times New Roman"/>
                <a:sym typeface="Times New Roman"/>
              </a:rPr>
              <a:t>(thanh ghi tích lũy cho việc cộng dồn),</a:t>
            </a:r>
            <a:r>
              <a:rPr i="1" lang="en-US" sz="1200">
                <a:solidFill>
                  <a:schemeClr val="dk1"/>
                </a:solidFill>
                <a:latin typeface="Times New Roman"/>
                <a:ea typeface="Times New Roman"/>
                <a:cs typeface="Times New Roman"/>
                <a:sym typeface="Times New Roman"/>
              </a:rPr>
              <a:t> </a:t>
            </a:r>
            <a:r>
              <a:rPr i="0" lang="en-US" sz="1200">
                <a:solidFill>
                  <a:schemeClr val="dk1"/>
                </a:solidFill>
                <a:latin typeface="Times New Roman"/>
                <a:ea typeface="Times New Roman"/>
                <a:cs typeface="Times New Roman"/>
                <a:sym typeface="Times New Roman"/>
              </a:rPr>
              <a:t>each capable of holding a 10-digit</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decimal number. A ring of 10 vacuum tubes represented each digit. At any time,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only one vacuum tube was in the ON state, representing one of the 10 digits. The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major drawback of the ENIAC was that it had to be programmed manually by</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setting switches and plugging and unplugging cables.</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ENIAC was completed in 1946, too late to be used in the war effort.</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Instead, its first task was to perform a series of complex calculations that were used</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to help determine the feasibility of the hydrogen bomb. The use of the ENIAC for</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 purpose other than that for which it was built demonstrated its general-purpose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nature. The ENIAC continued to operate under BRL management until 1955,</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when it was disassembled.</a:t>
            </a:r>
            <a:endParaRPr/>
          </a:p>
          <a:p>
            <a:pPr indent="0" lvl="0" marL="0" rtl="0" algn="l">
              <a:spcBef>
                <a:spcPts val="36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9: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304" name="Google Shape;304;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5" name="Google Shape;305;p9:notes"/>
          <p:cNvSpPr txBox="1"/>
          <p:nvPr>
            <p:ph idx="1" type="body"/>
          </p:nvPr>
        </p:nvSpPr>
        <p:spPr>
          <a:xfrm>
            <a:off x="914400" y="4343400"/>
            <a:ext cx="5029200"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The task of entering and altering programs for the ENIAC was extremely tedious. </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But suppose a program could be represented in a form suitable for storing in memory </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alongside the data. Then, a computer could get its instructions by reading them from</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memory, and a program could be set or altered by setting the values of a portion of memory.</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This idea, known as the </a:t>
            </a:r>
            <a:r>
              <a:rPr b="1" lang="en-US" sz="1200">
                <a:solidFill>
                  <a:schemeClr val="dk1"/>
                </a:solidFill>
                <a:latin typeface="Times New Roman"/>
                <a:ea typeface="Times New Roman"/>
                <a:cs typeface="Times New Roman"/>
                <a:sym typeface="Times New Roman"/>
              </a:rPr>
              <a:t>stored-program concept, </a:t>
            </a:r>
            <a:r>
              <a:rPr b="0" lang="en-US" sz="1200">
                <a:solidFill>
                  <a:schemeClr val="dk1"/>
                </a:solidFill>
                <a:latin typeface="Times New Roman"/>
                <a:ea typeface="Times New Roman"/>
                <a:cs typeface="Times New Roman"/>
                <a:sym typeface="Times New Roman"/>
              </a:rPr>
              <a:t>is usually attributed to the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ENIAC designers, most notably the mathematician John von Neumann, who was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 consultant on the ENIAC project. Alan Turing developed the idea at about the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same time. The first publication of the idea was in a 1945 proposal by von Neumann</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for a new computer, the EDVAC (Electronic Discrete Variable Computer).</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In 1946, von Neumann and his colleagues began the design of a new stored program</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computer, referred to as the IAS computer, at the Princeton Institute for</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Advanced Studies. The IAS computer, although not completed until 1952, is the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prototype of all subsequent general-purpose computers.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61"/>
          <p:cNvSpPr txBox="1"/>
          <p:nvPr>
            <p:ph type="ctrTitle"/>
          </p:nvPr>
        </p:nvSpPr>
        <p:spPr>
          <a:xfrm>
            <a:off x="4800600" y="4624668"/>
            <a:ext cx="4038600" cy="93345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2800"/>
              <a:buFont typeface="Rockwel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61"/>
          <p:cNvSpPr txBox="1"/>
          <p:nvPr>
            <p:ph idx="1" type="subTitle"/>
          </p:nvPr>
        </p:nvSpPr>
        <p:spPr>
          <a:xfrm>
            <a:off x="4800600" y="5562599"/>
            <a:ext cx="4038600" cy="748553"/>
          </a:xfrm>
          <a:prstGeom prst="rect">
            <a:avLst/>
          </a:prstGeom>
          <a:noFill/>
          <a:ln>
            <a:noFill/>
          </a:ln>
        </p:spPr>
        <p:txBody>
          <a:bodyPr anchorCtr="0" anchor="t" bIns="45700" lIns="91425" spcFirstLastPara="1" rIns="91425" wrap="square" tIns="45700">
            <a:normAutofit/>
          </a:bodyPr>
          <a:lstStyle>
            <a:lvl1pPr lvl="0" algn="l">
              <a:spcBef>
                <a:spcPts val="300"/>
              </a:spcBef>
              <a:spcAft>
                <a:spcPts val="0"/>
              </a:spcAft>
              <a:buSzPts val="1050"/>
              <a:buNone/>
              <a:defRPr sz="1400">
                <a:solidFill>
                  <a:srgbClr val="888888"/>
                </a:solidFill>
              </a:defRPr>
            </a:lvl1pPr>
            <a:lvl2pPr lvl="1" algn="ctr">
              <a:spcBef>
                <a:spcPts val="600"/>
              </a:spcBef>
              <a:spcAft>
                <a:spcPts val="0"/>
              </a:spcAft>
              <a:buSzPts val="1350"/>
              <a:buNone/>
              <a:defRPr>
                <a:solidFill>
                  <a:srgbClr val="888888"/>
                </a:solidFill>
              </a:defRPr>
            </a:lvl2pPr>
            <a:lvl3pPr lvl="2" algn="ctr">
              <a:spcBef>
                <a:spcPts val="600"/>
              </a:spcBef>
              <a:spcAft>
                <a:spcPts val="0"/>
              </a:spcAft>
              <a:buSzPts val="1350"/>
              <a:buNone/>
              <a:defRPr>
                <a:solidFill>
                  <a:srgbClr val="888888"/>
                </a:solidFill>
              </a:defRPr>
            </a:lvl3pPr>
            <a:lvl4pPr lvl="3" algn="ctr">
              <a:spcBef>
                <a:spcPts val="600"/>
              </a:spcBef>
              <a:spcAft>
                <a:spcPts val="0"/>
              </a:spcAft>
              <a:buSzPts val="1350"/>
              <a:buNone/>
              <a:defRPr>
                <a:solidFill>
                  <a:srgbClr val="888888"/>
                </a:solidFill>
              </a:defRPr>
            </a:lvl4pPr>
            <a:lvl5pPr lvl="4" algn="ctr">
              <a:spcBef>
                <a:spcPts val="600"/>
              </a:spcBef>
              <a:spcAft>
                <a:spcPts val="0"/>
              </a:spcAft>
              <a:buSzPts val="135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61"/>
          <p:cNvSpPr txBox="1"/>
          <p:nvPr>
            <p:ph idx="10" type="dt"/>
          </p:nvPr>
        </p:nvSpPr>
        <p:spPr>
          <a:xfrm>
            <a:off x="4800600" y="6425640"/>
            <a:ext cx="123264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61"/>
          <p:cNvSpPr txBox="1"/>
          <p:nvPr>
            <p:ph idx="11" type="ftr"/>
          </p:nvPr>
        </p:nvSpPr>
        <p:spPr>
          <a:xfrm>
            <a:off x="6311153" y="6425640"/>
            <a:ext cx="2617694"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61"/>
          <p:cNvSpPr/>
          <p:nvPr/>
        </p:nvSpPr>
        <p:spPr>
          <a:xfrm>
            <a:off x="282575" y="228600"/>
            <a:ext cx="4235450" cy="418795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21" name="Google Shape;21;p61"/>
          <p:cNvSpPr/>
          <p:nvPr/>
        </p:nvSpPr>
        <p:spPr>
          <a:xfrm>
            <a:off x="6802438" y="228600"/>
            <a:ext cx="2057400" cy="2039112"/>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22" name="Google Shape;22;p61"/>
          <p:cNvSpPr/>
          <p:nvPr/>
        </p:nvSpPr>
        <p:spPr>
          <a:xfrm>
            <a:off x="4624388" y="2377440"/>
            <a:ext cx="2057400" cy="203911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23" name="Google Shape;23;p61"/>
          <p:cNvSpPr txBox="1"/>
          <p:nvPr/>
        </p:nvSpPr>
        <p:spPr>
          <a:xfrm>
            <a:off x="424891" y="174812"/>
            <a:ext cx="413309" cy="83099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US" sz="5400" u="none" cap="none" strike="noStrike">
                <a:solidFill>
                  <a:srgbClr val="B86EB8"/>
                </a:solidFill>
                <a:latin typeface="Times New Roman"/>
                <a:ea typeface="Times New Roman"/>
                <a:cs typeface="Times New Roman"/>
                <a:sym typeface="Times New Roman"/>
              </a:rPr>
              <a:t>+</a:t>
            </a:r>
            <a:endParaRPr/>
          </a:p>
        </p:txBody>
      </p:sp>
      <p:sp>
        <p:nvSpPr>
          <p:cNvPr id="24" name="Google Shape;24;p61"/>
          <p:cNvSpPr/>
          <p:nvPr/>
        </p:nvSpPr>
        <p:spPr>
          <a:xfrm>
            <a:off x="4624388" y="228600"/>
            <a:ext cx="2057400" cy="2039112"/>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5" name="Google Shape;25;p61"/>
          <p:cNvSpPr/>
          <p:nvPr/>
        </p:nvSpPr>
        <p:spPr>
          <a:xfrm>
            <a:off x="6802438" y="2377440"/>
            <a:ext cx="2057400" cy="203911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2 Pictures">
  <p:cSld name="Title Slide with 2 Pictures">
    <p:spTree>
      <p:nvGrpSpPr>
        <p:cNvPr id="99" name="Shape 99"/>
        <p:cNvGrpSpPr/>
        <p:nvPr/>
      </p:nvGrpSpPr>
      <p:grpSpPr>
        <a:xfrm>
          <a:off x="0" y="0"/>
          <a:ext cx="0" cy="0"/>
          <a:chOff x="0" y="0"/>
          <a:chExt cx="0" cy="0"/>
        </a:xfrm>
      </p:grpSpPr>
      <p:sp>
        <p:nvSpPr>
          <p:cNvPr id="100" name="Google Shape;100;p70"/>
          <p:cNvSpPr txBox="1"/>
          <p:nvPr>
            <p:ph type="ctrTitle"/>
          </p:nvPr>
        </p:nvSpPr>
        <p:spPr>
          <a:xfrm>
            <a:off x="4800600" y="4624668"/>
            <a:ext cx="4038600" cy="93345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2800"/>
              <a:buFont typeface="Rockwel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1" name="Google Shape;101;p70"/>
          <p:cNvSpPr txBox="1"/>
          <p:nvPr>
            <p:ph idx="1" type="subTitle"/>
          </p:nvPr>
        </p:nvSpPr>
        <p:spPr>
          <a:xfrm>
            <a:off x="4800600" y="5562599"/>
            <a:ext cx="4038600" cy="748553"/>
          </a:xfrm>
          <a:prstGeom prst="rect">
            <a:avLst/>
          </a:prstGeom>
          <a:noFill/>
          <a:ln>
            <a:noFill/>
          </a:ln>
        </p:spPr>
        <p:txBody>
          <a:bodyPr anchorCtr="0" anchor="t" bIns="45700" lIns="91425" spcFirstLastPara="1" rIns="91425" wrap="square" tIns="45700">
            <a:normAutofit/>
          </a:bodyPr>
          <a:lstStyle>
            <a:lvl1pPr lvl="0" algn="l">
              <a:spcBef>
                <a:spcPts val="300"/>
              </a:spcBef>
              <a:spcAft>
                <a:spcPts val="0"/>
              </a:spcAft>
              <a:buSzPts val="1050"/>
              <a:buNone/>
              <a:defRPr sz="1400">
                <a:solidFill>
                  <a:srgbClr val="888888"/>
                </a:solidFill>
              </a:defRPr>
            </a:lvl1pPr>
            <a:lvl2pPr lvl="1" algn="ctr">
              <a:spcBef>
                <a:spcPts val="600"/>
              </a:spcBef>
              <a:spcAft>
                <a:spcPts val="0"/>
              </a:spcAft>
              <a:buSzPts val="1350"/>
              <a:buNone/>
              <a:defRPr>
                <a:solidFill>
                  <a:srgbClr val="888888"/>
                </a:solidFill>
              </a:defRPr>
            </a:lvl2pPr>
            <a:lvl3pPr lvl="2" algn="ctr">
              <a:spcBef>
                <a:spcPts val="600"/>
              </a:spcBef>
              <a:spcAft>
                <a:spcPts val="0"/>
              </a:spcAft>
              <a:buSzPts val="1350"/>
              <a:buNone/>
              <a:defRPr>
                <a:solidFill>
                  <a:srgbClr val="888888"/>
                </a:solidFill>
              </a:defRPr>
            </a:lvl3pPr>
            <a:lvl4pPr lvl="3" algn="ctr">
              <a:spcBef>
                <a:spcPts val="600"/>
              </a:spcBef>
              <a:spcAft>
                <a:spcPts val="0"/>
              </a:spcAft>
              <a:buSzPts val="1350"/>
              <a:buNone/>
              <a:defRPr>
                <a:solidFill>
                  <a:srgbClr val="888888"/>
                </a:solidFill>
              </a:defRPr>
            </a:lvl4pPr>
            <a:lvl5pPr lvl="4" algn="ctr">
              <a:spcBef>
                <a:spcPts val="600"/>
              </a:spcBef>
              <a:spcAft>
                <a:spcPts val="0"/>
              </a:spcAft>
              <a:buSzPts val="135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02" name="Google Shape;102;p70"/>
          <p:cNvSpPr txBox="1"/>
          <p:nvPr>
            <p:ph idx="10" type="dt"/>
          </p:nvPr>
        </p:nvSpPr>
        <p:spPr>
          <a:xfrm>
            <a:off x="4800600" y="6425640"/>
            <a:ext cx="123264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70"/>
          <p:cNvSpPr txBox="1"/>
          <p:nvPr>
            <p:ph idx="11" type="ftr"/>
          </p:nvPr>
        </p:nvSpPr>
        <p:spPr>
          <a:xfrm>
            <a:off x="6311153" y="6425640"/>
            <a:ext cx="2617694"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70"/>
          <p:cNvSpPr/>
          <p:nvPr/>
        </p:nvSpPr>
        <p:spPr>
          <a:xfrm>
            <a:off x="282575" y="228600"/>
            <a:ext cx="4235450" cy="418795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05" name="Google Shape;105;p70"/>
          <p:cNvSpPr/>
          <p:nvPr/>
        </p:nvSpPr>
        <p:spPr>
          <a:xfrm>
            <a:off x="6802438" y="228600"/>
            <a:ext cx="2057400" cy="2039112"/>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06" name="Google Shape;106;p70"/>
          <p:cNvSpPr/>
          <p:nvPr/>
        </p:nvSpPr>
        <p:spPr>
          <a:xfrm>
            <a:off x="4624388" y="2377440"/>
            <a:ext cx="2057400" cy="203911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07" name="Google Shape;107;p70"/>
          <p:cNvSpPr/>
          <p:nvPr>
            <p:ph idx="2" type="pic"/>
          </p:nvPr>
        </p:nvSpPr>
        <p:spPr>
          <a:xfrm>
            <a:off x="4624388" y="228600"/>
            <a:ext cx="2057400" cy="2039112"/>
          </a:xfrm>
          <a:prstGeom prst="rect">
            <a:avLst/>
          </a:prstGeom>
          <a:noFill/>
          <a:ln>
            <a:noFill/>
          </a:ln>
        </p:spPr>
      </p:sp>
      <p:sp>
        <p:nvSpPr>
          <p:cNvPr id="108" name="Google Shape;108;p70"/>
          <p:cNvSpPr/>
          <p:nvPr>
            <p:ph idx="3" type="pic"/>
          </p:nvPr>
        </p:nvSpPr>
        <p:spPr>
          <a:xfrm>
            <a:off x="6802438" y="2377440"/>
            <a:ext cx="2057400" cy="2039112"/>
          </a:xfrm>
          <a:prstGeom prst="rect">
            <a:avLst/>
          </a:prstGeom>
          <a:noFill/>
          <a:ln>
            <a:noFill/>
          </a:ln>
        </p:spPr>
      </p:sp>
      <p:sp>
        <p:nvSpPr>
          <p:cNvPr id="109" name="Google Shape;109;p70"/>
          <p:cNvSpPr txBox="1"/>
          <p:nvPr>
            <p:ph idx="4" type="body"/>
          </p:nvPr>
        </p:nvSpPr>
        <p:spPr>
          <a:xfrm>
            <a:off x="857250" y="1779494"/>
            <a:ext cx="3086100" cy="2040905"/>
          </a:xfrm>
          <a:prstGeom prst="rect">
            <a:avLst/>
          </a:prstGeom>
          <a:noFill/>
          <a:ln>
            <a:noFill/>
          </a:ln>
        </p:spPr>
        <p:txBody>
          <a:bodyPr anchorCtr="0" anchor="t" bIns="45700" lIns="45700" spcFirstLastPara="1" rIns="45700" wrap="square" tIns="45700">
            <a:noAutofit/>
          </a:bodyPr>
          <a:lstStyle>
            <a:lvl1pPr indent="-228600" lvl="0" marL="457200" algn="ctr">
              <a:spcBef>
                <a:spcPts val="2000"/>
              </a:spcBef>
              <a:spcAft>
                <a:spcPts val="0"/>
              </a:spcAft>
              <a:buSzPts val="3450"/>
              <a:buNone/>
              <a:defRPr sz="4600">
                <a:solidFill>
                  <a:schemeClr val="lt1"/>
                </a:solidFill>
              </a:defRPr>
            </a:lvl1pPr>
            <a:lvl2pPr indent="-285750" lvl="1" marL="914400" algn="l">
              <a:spcBef>
                <a:spcPts val="600"/>
              </a:spcBef>
              <a:spcAft>
                <a:spcPts val="0"/>
              </a:spcAft>
              <a:buSzPts val="900"/>
              <a:buChar char="■"/>
              <a:defRPr sz="1200"/>
            </a:lvl2pPr>
            <a:lvl3pPr indent="-276225" lvl="2" marL="1371600" algn="l">
              <a:spcBef>
                <a:spcPts val="600"/>
              </a:spcBef>
              <a:spcAft>
                <a:spcPts val="0"/>
              </a:spcAft>
              <a:buSzPts val="750"/>
              <a:buChar char="■"/>
              <a:defRPr sz="1000"/>
            </a:lvl3pPr>
            <a:lvl4pPr indent="-271462" lvl="3" marL="1828800" algn="l">
              <a:spcBef>
                <a:spcPts val="600"/>
              </a:spcBef>
              <a:spcAft>
                <a:spcPts val="0"/>
              </a:spcAft>
              <a:buSzPts val="675"/>
              <a:buChar char="■"/>
              <a:defRPr sz="900"/>
            </a:lvl4pPr>
            <a:lvl5pPr indent="-271462" lvl="4" marL="2286000" algn="l">
              <a:spcBef>
                <a:spcPts val="600"/>
              </a:spcBef>
              <a:spcAft>
                <a:spcPts val="0"/>
              </a:spcAft>
              <a:buSzPts val="675"/>
              <a:buChar char="■"/>
              <a:defRPr sz="9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0" name="Google Shape;110;p70"/>
          <p:cNvSpPr txBox="1"/>
          <p:nvPr/>
        </p:nvSpPr>
        <p:spPr>
          <a:xfrm>
            <a:off x="424891" y="174812"/>
            <a:ext cx="413309" cy="83099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5400">
                <a:solidFill>
                  <a:srgbClr val="B86EB8"/>
                </a:solidFill>
                <a:latin typeface="Times New Roman"/>
                <a:ea typeface="Times New Roman"/>
                <a:cs typeface="Times New Roman"/>
                <a:sym typeface="Times New Roman"/>
              </a:rPr>
              <a:t>+</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Pictures with Caption">
  <p:cSld name="2 Pictures with Caption">
    <p:spTree>
      <p:nvGrpSpPr>
        <p:cNvPr id="111" name="Shape 111"/>
        <p:cNvGrpSpPr/>
        <p:nvPr/>
      </p:nvGrpSpPr>
      <p:grpSpPr>
        <a:xfrm>
          <a:off x="0" y="0"/>
          <a:ext cx="0" cy="0"/>
          <a:chOff x="0" y="0"/>
          <a:chExt cx="0" cy="0"/>
        </a:xfrm>
      </p:grpSpPr>
      <p:sp>
        <p:nvSpPr>
          <p:cNvPr id="112" name="Google Shape;112;p71"/>
          <p:cNvSpPr/>
          <p:nvPr/>
        </p:nvSpPr>
        <p:spPr>
          <a:xfrm>
            <a:off x="282574" y="228600"/>
            <a:ext cx="6387167" cy="634523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13" name="Google Shape;113;p71"/>
          <p:cNvSpPr txBox="1"/>
          <p:nvPr>
            <p:ph type="title"/>
          </p:nvPr>
        </p:nvSpPr>
        <p:spPr>
          <a:xfrm>
            <a:off x="380554" y="2571750"/>
            <a:ext cx="6181611"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600"/>
              <a:buFont typeface="Rockwell"/>
              <a:buNone/>
              <a:defRPr b="0" sz="2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4" name="Google Shape;114;p71"/>
          <p:cNvSpPr txBox="1"/>
          <p:nvPr>
            <p:ph idx="1" type="body"/>
          </p:nvPr>
        </p:nvSpPr>
        <p:spPr>
          <a:xfrm>
            <a:off x="381094" y="3733800"/>
            <a:ext cx="6179566" cy="2392363"/>
          </a:xfrm>
          <a:prstGeom prst="rect">
            <a:avLst/>
          </a:prstGeom>
          <a:noFill/>
          <a:ln>
            <a:noFill/>
          </a:ln>
        </p:spPr>
        <p:txBody>
          <a:bodyPr anchorCtr="0" anchor="t" bIns="45700" lIns="91425" spcFirstLastPara="1" rIns="91425" wrap="square" tIns="45700">
            <a:normAutofit/>
          </a:bodyPr>
          <a:lstStyle>
            <a:lvl1pPr indent="-228600" lvl="0" marL="457200" algn="l">
              <a:spcBef>
                <a:spcPts val="2000"/>
              </a:spcBef>
              <a:spcAft>
                <a:spcPts val="0"/>
              </a:spcAft>
              <a:buSzPts val="1050"/>
              <a:buNone/>
              <a:defRPr sz="1400">
                <a:solidFill>
                  <a:schemeClr val="lt1"/>
                </a:solidFill>
              </a:defRPr>
            </a:lvl1pPr>
            <a:lvl2pPr indent="-228600" lvl="1" marL="914400" algn="l">
              <a:spcBef>
                <a:spcPts val="600"/>
              </a:spcBef>
              <a:spcAft>
                <a:spcPts val="0"/>
              </a:spcAft>
              <a:buSzPts val="900"/>
              <a:buNone/>
              <a:defRPr sz="1200"/>
            </a:lvl2pPr>
            <a:lvl3pPr indent="-228600" lvl="2" marL="1371600" algn="l">
              <a:spcBef>
                <a:spcPts val="600"/>
              </a:spcBef>
              <a:spcAft>
                <a:spcPts val="0"/>
              </a:spcAft>
              <a:buSzPts val="750"/>
              <a:buNone/>
              <a:defRPr sz="1000"/>
            </a:lvl3pPr>
            <a:lvl4pPr indent="-228600" lvl="3" marL="1828800" algn="l">
              <a:spcBef>
                <a:spcPts val="600"/>
              </a:spcBef>
              <a:spcAft>
                <a:spcPts val="0"/>
              </a:spcAft>
              <a:buSzPts val="675"/>
              <a:buNone/>
              <a:defRPr sz="900"/>
            </a:lvl4pPr>
            <a:lvl5pPr indent="-228600" lvl="4" marL="2286000" algn="l">
              <a:spcBef>
                <a:spcPts val="600"/>
              </a:spcBef>
              <a:spcAft>
                <a:spcPts val="0"/>
              </a:spcAft>
              <a:buSzPts val="675"/>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15" name="Google Shape;115;p71"/>
          <p:cNvSpPr txBox="1"/>
          <p:nvPr>
            <p:ph idx="10" type="dt"/>
          </p:nvPr>
        </p:nvSpPr>
        <p:spPr>
          <a:xfrm>
            <a:off x="5212262" y="6235607"/>
            <a:ext cx="134839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71"/>
          <p:cNvSpPr txBox="1"/>
          <p:nvPr>
            <p:ph idx="11" type="ftr"/>
          </p:nvPr>
        </p:nvSpPr>
        <p:spPr>
          <a:xfrm>
            <a:off x="381095" y="6235607"/>
            <a:ext cx="464810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71"/>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118" name="Google Shape;118;p71"/>
          <p:cNvSpPr txBox="1"/>
          <p:nvPr/>
        </p:nvSpPr>
        <p:spPr>
          <a:xfrm>
            <a:off x="424891" y="174812"/>
            <a:ext cx="413309" cy="83099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5400">
                <a:solidFill>
                  <a:srgbClr val="B86EB8"/>
                </a:solidFill>
                <a:latin typeface="Times New Roman"/>
                <a:ea typeface="Times New Roman"/>
                <a:cs typeface="Times New Roman"/>
                <a:sym typeface="Times New Roman"/>
              </a:rPr>
              <a:t>+</a:t>
            </a:r>
            <a:endParaRPr/>
          </a:p>
        </p:txBody>
      </p:sp>
      <p:sp>
        <p:nvSpPr>
          <p:cNvPr id="119" name="Google Shape;119;p71"/>
          <p:cNvSpPr/>
          <p:nvPr/>
        </p:nvSpPr>
        <p:spPr>
          <a:xfrm>
            <a:off x="6802438" y="228600"/>
            <a:ext cx="2057400" cy="2039112"/>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20" name="Google Shape;120;p71"/>
          <p:cNvSpPr/>
          <p:nvPr>
            <p:ph idx="2" type="pic"/>
          </p:nvPr>
        </p:nvSpPr>
        <p:spPr>
          <a:xfrm>
            <a:off x="6802438" y="2374940"/>
            <a:ext cx="2057400" cy="2039112"/>
          </a:xfrm>
          <a:prstGeom prst="rect">
            <a:avLst/>
          </a:prstGeom>
          <a:noFill/>
          <a:ln>
            <a:noFill/>
          </a:ln>
        </p:spPr>
      </p:sp>
      <p:sp>
        <p:nvSpPr>
          <p:cNvPr id="121" name="Google Shape;121;p71"/>
          <p:cNvSpPr/>
          <p:nvPr>
            <p:ph idx="3" type="pic"/>
          </p:nvPr>
        </p:nvSpPr>
        <p:spPr>
          <a:xfrm>
            <a:off x="6802438" y="4535424"/>
            <a:ext cx="2057400" cy="2039112"/>
          </a:xfrm>
          <a:prstGeom prst="rect">
            <a:avLst/>
          </a:prstGeom>
          <a:no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Alt.">
  <p:cSld name="Title and Content, Alt.">
    <p:spTree>
      <p:nvGrpSpPr>
        <p:cNvPr id="122" name="Shape 122"/>
        <p:cNvGrpSpPr/>
        <p:nvPr/>
      </p:nvGrpSpPr>
      <p:grpSpPr>
        <a:xfrm>
          <a:off x="0" y="0"/>
          <a:ext cx="0" cy="0"/>
          <a:chOff x="0" y="0"/>
          <a:chExt cx="0" cy="0"/>
        </a:xfrm>
      </p:grpSpPr>
      <p:sp>
        <p:nvSpPr>
          <p:cNvPr id="123" name="Google Shape;123;p72"/>
          <p:cNvSpPr/>
          <p:nvPr/>
        </p:nvSpPr>
        <p:spPr>
          <a:xfrm>
            <a:off x="8166847" y="282574"/>
            <a:ext cx="685800"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24" name="Google Shape;124;p72"/>
          <p:cNvSpPr txBox="1"/>
          <p:nvPr>
            <p:ph type="title"/>
          </p:nvPr>
        </p:nvSpPr>
        <p:spPr>
          <a:xfrm>
            <a:off x="498474" y="134471"/>
            <a:ext cx="7556313" cy="99508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5" name="Google Shape;125;p72"/>
          <p:cNvSpPr txBox="1"/>
          <p:nvPr>
            <p:ph idx="1" type="body"/>
          </p:nvPr>
        </p:nvSpPr>
        <p:spPr>
          <a:xfrm>
            <a:off x="498474" y="1981200"/>
            <a:ext cx="7556313" cy="4144963"/>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a:lvl1pPr>
            <a:lvl2pPr indent="-314325" lvl="1" marL="914400" algn="l">
              <a:spcBef>
                <a:spcPts val="600"/>
              </a:spcBef>
              <a:spcAft>
                <a:spcPts val="0"/>
              </a:spcAft>
              <a:buSzPts val="1350"/>
              <a:buChar char="■"/>
              <a:defRPr/>
            </a:lvl2pPr>
            <a:lvl3pPr indent="-314325" lvl="2" marL="1371600" algn="l">
              <a:spcBef>
                <a:spcPts val="600"/>
              </a:spcBef>
              <a:spcAft>
                <a:spcPts val="0"/>
              </a:spcAft>
              <a:buSzPts val="1350"/>
              <a:buChar char="■"/>
              <a:defRPr/>
            </a:lvl3pPr>
            <a:lvl4pPr indent="-314325" lvl="3" marL="1828800" algn="l">
              <a:spcBef>
                <a:spcPts val="600"/>
              </a:spcBef>
              <a:spcAft>
                <a:spcPts val="0"/>
              </a:spcAft>
              <a:buSzPts val="1350"/>
              <a:buChar char="■"/>
              <a:defRPr/>
            </a:lvl4pPr>
            <a:lvl5pPr indent="-314325" lvl="4" marL="2286000" algn="l">
              <a:spcBef>
                <a:spcPts val="600"/>
              </a:spcBef>
              <a:spcAft>
                <a:spcPts val="0"/>
              </a:spcAft>
              <a:buSzPts val="135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6" name="Google Shape;126;p72"/>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72"/>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72"/>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129" name="Google Shape;129;p72"/>
          <p:cNvSpPr txBox="1"/>
          <p:nvPr/>
        </p:nvSpPr>
        <p:spPr>
          <a:xfrm>
            <a:off x="223185" y="228600"/>
            <a:ext cx="260909" cy="55399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600">
                <a:solidFill>
                  <a:srgbClr val="B86EB8"/>
                </a:solidFill>
                <a:latin typeface="Times New Roman"/>
                <a:ea typeface="Times New Roman"/>
                <a:cs typeface="Times New Roman"/>
                <a:sym typeface="Times New Roman"/>
              </a:rPr>
              <a:t>+</a:t>
            </a:r>
            <a:endParaRPr/>
          </a:p>
        </p:txBody>
      </p:sp>
      <p:sp>
        <p:nvSpPr>
          <p:cNvPr id="130" name="Google Shape;130;p72"/>
          <p:cNvSpPr txBox="1"/>
          <p:nvPr>
            <p:ph idx="2" type="body"/>
          </p:nvPr>
        </p:nvSpPr>
        <p:spPr>
          <a:xfrm>
            <a:off x="498518" y="1129553"/>
            <a:ext cx="7558960" cy="774700"/>
          </a:xfrm>
          <a:prstGeom prst="rect">
            <a:avLst/>
          </a:prstGeom>
          <a:noFill/>
          <a:ln>
            <a:noFill/>
          </a:ln>
        </p:spPr>
        <p:txBody>
          <a:bodyPr anchorCtr="0" anchor="t" bIns="45700" lIns="91425" spcFirstLastPara="1" rIns="91425" wrap="square" tIns="45700">
            <a:noAutofit/>
          </a:bodyPr>
          <a:lstStyle>
            <a:lvl1pPr indent="-228600" lvl="0" marL="457200" algn="l">
              <a:spcBef>
                <a:spcPts val="2000"/>
              </a:spcBef>
              <a:spcAft>
                <a:spcPts val="0"/>
              </a:spcAft>
              <a:buSzPts val="1800"/>
              <a:buNone/>
              <a:defRPr b="0" i="0" sz="2400" u="none" cap="none" strike="noStrike">
                <a:solidFill>
                  <a:schemeClr val="accent3"/>
                </a:solidFill>
                <a:latin typeface="Rockwell"/>
                <a:ea typeface="Rockwell"/>
                <a:cs typeface="Rockwell"/>
                <a:sym typeface="Rockwell"/>
              </a:defRPr>
            </a:lvl1pPr>
            <a:lvl2pPr indent="-228600" lvl="1" marL="914400" algn="l">
              <a:spcBef>
                <a:spcPts val="600"/>
              </a:spcBef>
              <a:spcAft>
                <a:spcPts val="0"/>
              </a:spcAft>
              <a:buSzPts val="900"/>
              <a:buNone/>
              <a:defRPr sz="1200"/>
            </a:lvl2pPr>
            <a:lvl3pPr indent="-228600" lvl="2" marL="1371600" algn="l">
              <a:spcBef>
                <a:spcPts val="600"/>
              </a:spcBef>
              <a:spcAft>
                <a:spcPts val="0"/>
              </a:spcAft>
              <a:buSzPts val="750"/>
              <a:buNone/>
              <a:defRPr sz="1000"/>
            </a:lvl3pPr>
            <a:lvl4pPr indent="-228600" lvl="3" marL="1828800" algn="l">
              <a:spcBef>
                <a:spcPts val="600"/>
              </a:spcBef>
              <a:spcAft>
                <a:spcPts val="0"/>
              </a:spcAft>
              <a:buSzPts val="675"/>
              <a:buNone/>
              <a:defRPr sz="900"/>
            </a:lvl4pPr>
            <a:lvl5pPr indent="-228600" lvl="4" marL="2286000" algn="l">
              <a:spcBef>
                <a:spcPts val="600"/>
              </a:spcBef>
              <a:spcAft>
                <a:spcPts val="0"/>
              </a:spcAft>
              <a:buSzPts val="675"/>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1" name="Shape 131"/>
        <p:cNvGrpSpPr/>
        <p:nvPr/>
      </p:nvGrpSpPr>
      <p:grpSpPr>
        <a:xfrm>
          <a:off x="0" y="0"/>
          <a:ext cx="0" cy="0"/>
          <a:chOff x="0" y="0"/>
          <a:chExt cx="0" cy="0"/>
        </a:xfrm>
      </p:grpSpPr>
      <p:sp>
        <p:nvSpPr>
          <p:cNvPr id="132" name="Google Shape;132;p73"/>
          <p:cNvSpPr/>
          <p:nvPr/>
        </p:nvSpPr>
        <p:spPr>
          <a:xfrm>
            <a:off x="658907" y="228600"/>
            <a:ext cx="8200930" cy="634523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33" name="Google Shape;133;p73"/>
          <p:cNvSpPr txBox="1"/>
          <p:nvPr>
            <p:ph type="title"/>
          </p:nvPr>
        </p:nvSpPr>
        <p:spPr>
          <a:xfrm>
            <a:off x="2286000" y="3124200"/>
            <a:ext cx="5638800" cy="1362075"/>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200"/>
              <a:buFont typeface="Rockwell"/>
              <a:buNone/>
              <a:defRPr b="0" sz="32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4" name="Google Shape;134;p73"/>
          <p:cNvSpPr txBox="1"/>
          <p:nvPr>
            <p:ph idx="1" type="body"/>
          </p:nvPr>
        </p:nvSpPr>
        <p:spPr>
          <a:xfrm>
            <a:off x="2286000" y="4495800"/>
            <a:ext cx="5638800" cy="1500187"/>
          </a:xfrm>
          <a:prstGeom prst="rect">
            <a:avLst/>
          </a:prstGeom>
          <a:noFill/>
          <a:ln>
            <a:noFill/>
          </a:ln>
        </p:spPr>
        <p:txBody>
          <a:bodyPr anchorCtr="0" anchor="t" bIns="45700" lIns="91425" spcFirstLastPara="1" rIns="91425" wrap="square" tIns="45700">
            <a:normAutofit/>
          </a:bodyPr>
          <a:lstStyle>
            <a:lvl1pPr indent="-228600" lvl="0" marL="457200" algn="l">
              <a:spcBef>
                <a:spcPts val="300"/>
              </a:spcBef>
              <a:spcAft>
                <a:spcPts val="0"/>
              </a:spcAft>
              <a:buSzPts val="1050"/>
              <a:buNone/>
              <a:defRPr sz="1400" cap="none">
                <a:solidFill>
                  <a:schemeClr val="lt1"/>
                </a:solidFill>
              </a:defRPr>
            </a:lvl1pPr>
            <a:lvl2pPr indent="-228600" lvl="1" marL="914400" algn="l">
              <a:spcBef>
                <a:spcPts val="600"/>
              </a:spcBef>
              <a:spcAft>
                <a:spcPts val="0"/>
              </a:spcAft>
              <a:buSzPts val="1350"/>
              <a:buNone/>
              <a:defRPr sz="1800">
                <a:solidFill>
                  <a:srgbClr val="888888"/>
                </a:solidFill>
              </a:defRPr>
            </a:lvl2pPr>
            <a:lvl3pPr indent="-228600" lvl="2" marL="1371600" algn="l">
              <a:spcBef>
                <a:spcPts val="600"/>
              </a:spcBef>
              <a:spcAft>
                <a:spcPts val="0"/>
              </a:spcAft>
              <a:buSzPts val="1200"/>
              <a:buNone/>
              <a:defRPr sz="1600">
                <a:solidFill>
                  <a:srgbClr val="888888"/>
                </a:solidFill>
              </a:defRPr>
            </a:lvl3pPr>
            <a:lvl4pPr indent="-228600" lvl="3" marL="1828800" algn="l">
              <a:spcBef>
                <a:spcPts val="600"/>
              </a:spcBef>
              <a:spcAft>
                <a:spcPts val="0"/>
              </a:spcAft>
              <a:buSzPts val="1050"/>
              <a:buNone/>
              <a:defRPr sz="1400">
                <a:solidFill>
                  <a:srgbClr val="888888"/>
                </a:solidFill>
              </a:defRPr>
            </a:lvl4pPr>
            <a:lvl5pPr indent="-228600" lvl="4" marL="2286000" algn="l">
              <a:spcBef>
                <a:spcPts val="600"/>
              </a:spcBef>
              <a:spcAft>
                <a:spcPts val="0"/>
              </a:spcAft>
              <a:buSzPts val="105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135" name="Google Shape;135;p73"/>
          <p:cNvSpPr txBox="1"/>
          <p:nvPr>
            <p:ph idx="10" type="dt"/>
          </p:nvPr>
        </p:nvSpPr>
        <p:spPr>
          <a:xfrm>
            <a:off x="658906" y="6248774"/>
            <a:ext cx="14746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73"/>
          <p:cNvSpPr txBox="1"/>
          <p:nvPr>
            <p:ph idx="11" type="ftr"/>
          </p:nvPr>
        </p:nvSpPr>
        <p:spPr>
          <a:xfrm>
            <a:off x="2286000" y="6248774"/>
            <a:ext cx="5638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73"/>
          <p:cNvSpPr txBox="1"/>
          <p:nvPr>
            <p:ph idx="12" type="sldNum"/>
          </p:nvPr>
        </p:nvSpPr>
        <p:spPr>
          <a:xfrm>
            <a:off x="8305800" y="624877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138" name="Google Shape;138;p73"/>
          <p:cNvSpPr txBox="1"/>
          <p:nvPr/>
        </p:nvSpPr>
        <p:spPr>
          <a:xfrm>
            <a:off x="2003612" y="3110754"/>
            <a:ext cx="260909" cy="615553"/>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4000">
                <a:solidFill>
                  <a:srgbClr val="B86EB8"/>
                </a:solidFill>
                <a:latin typeface="Times New Roman"/>
                <a:ea typeface="Times New Roman"/>
                <a:cs typeface="Times New Roman"/>
                <a:sym typeface="Times New Roman"/>
              </a:rPr>
              <a:t>+</a:t>
            </a:r>
            <a:endParaRPr/>
          </a:p>
        </p:txBody>
      </p:sp>
      <p:sp>
        <p:nvSpPr>
          <p:cNvPr id="139" name="Google Shape;139;p73"/>
          <p:cNvSpPr/>
          <p:nvPr/>
        </p:nvSpPr>
        <p:spPr>
          <a:xfrm>
            <a:off x="285750" y="228600"/>
            <a:ext cx="212725" cy="6345238"/>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ntent, Top and Bottom">
  <p:cSld name="2 Content, Top and Bottom">
    <p:spTree>
      <p:nvGrpSpPr>
        <p:cNvPr id="140" name="Shape 140"/>
        <p:cNvGrpSpPr/>
        <p:nvPr/>
      </p:nvGrpSpPr>
      <p:grpSpPr>
        <a:xfrm>
          <a:off x="0" y="0"/>
          <a:ext cx="0" cy="0"/>
          <a:chOff x="0" y="0"/>
          <a:chExt cx="0" cy="0"/>
        </a:xfrm>
      </p:grpSpPr>
      <p:sp>
        <p:nvSpPr>
          <p:cNvPr id="141" name="Google Shape;141;p74"/>
          <p:cNvSpPr txBox="1"/>
          <p:nvPr/>
        </p:nvSpPr>
        <p:spPr>
          <a:xfrm>
            <a:off x="223185" y="228600"/>
            <a:ext cx="260909" cy="55399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600">
                <a:solidFill>
                  <a:srgbClr val="B86EB8"/>
                </a:solidFill>
                <a:latin typeface="Times New Roman"/>
                <a:ea typeface="Times New Roman"/>
                <a:cs typeface="Times New Roman"/>
                <a:sym typeface="Times New Roman"/>
              </a:rPr>
              <a:t>+</a:t>
            </a:r>
            <a:endParaRPr/>
          </a:p>
        </p:txBody>
      </p:sp>
      <p:sp>
        <p:nvSpPr>
          <p:cNvPr id="142" name="Google Shape;142;p74"/>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3" name="Google Shape;143;p74"/>
          <p:cNvSpPr txBox="1"/>
          <p:nvPr>
            <p:ph idx="1" type="body"/>
          </p:nvPr>
        </p:nvSpPr>
        <p:spPr>
          <a:xfrm>
            <a:off x="498517" y="1985963"/>
            <a:ext cx="7569157" cy="196596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44" name="Google Shape;144;p74"/>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74"/>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74"/>
          <p:cNvSpPr txBox="1"/>
          <p:nvPr>
            <p:ph idx="2" type="body"/>
          </p:nvPr>
        </p:nvSpPr>
        <p:spPr>
          <a:xfrm>
            <a:off x="498517" y="4164965"/>
            <a:ext cx="7569157" cy="196596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47" name="Google Shape;147;p74"/>
          <p:cNvSpPr/>
          <p:nvPr/>
        </p:nvSpPr>
        <p:spPr>
          <a:xfrm>
            <a:off x="8166847" y="282574"/>
            <a:ext cx="685800"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48" name="Google Shape;148;p74"/>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Content">
  <p:cSld name="4 Content">
    <p:spTree>
      <p:nvGrpSpPr>
        <p:cNvPr id="149" name="Shape 149"/>
        <p:cNvGrpSpPr/>
        <p:nvPr/>
      </p:nvGrpSpPr>
      <p:grpSpPr>
        <a:xfrm>
          <a:off x="0" y="0"/>
          <a:ext cx="0" cy="0"/>
          <a:chOff x="0" y="0"/>
          <a:chExt cx="0" cy="0"/>
        </a:xfrm>
      </p:grpSpPr>
      <p:sp>
        <p:nvSpPr>
          <p:cNvPr id="150" name="Google Shape;150;p75"/>
          <p:cNvSpPr/>
          <p:nvPr/>
        </p:nvSpPr>
        <p:spPr>
          <a:xfrm>
            <a:off x="8166847" y="282574"/>
            <a:ext cx="685800"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51" name="Google Shape;151;p75"/>
          <p:cNvSpPr txBox="1"/>
          <p:nvPr/>
        </p:nvSpPr>
        <p:spPr>
          <a:xfrm>
            <a:off x="223185" y="228600"/>
            <a:ext cx="260909" cy="55399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600">
                <a:solidFill>
                  <a:srgbClr val="B86EB8"/>
                </a:solidFill>
                <a:latin typeface="Times New Roman"/>
                <a:ea typeface="Times New Roman"/>
                <a:cs typeface="Times New Roman"/>
                <a:sym typeface="Times New Roman"/>
              </a:rPr>
              <a:t>+</a:t>
            </a:r>
            <a:endParaRPr/>
          </a:p>
        </p:txBody>
      </p:sp>
      <p:sp>
        <p:nvSpPr>
          <p:cNvPr id="152" name="Google Shape;152;p75"/>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3" name="Google Shape;153;p75"/>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75"/>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75"/>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156" name="Google Shape;156;p75"/>
          <p:cNvSpPr txBox="1"/>
          <p:nvPr>
            <p:ph idx="1" type="body"/>
          </p:nvPr>
        </p:nvSpPr>
        <p:spPr>
          <a:xfrm>
            <a:off x="502920" y="1985963"/>
            <a:ext cx="3657413" cy="196596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57" name="Google Shape;157;p75"/>
          <p:cNvSpPr txBox="1"/>
          <p:nvPr>
            <p:ph idx="2" type="body"/>
          </p:nvPr>
        </p:nvSpPr>
        <p:spPr>
          <a:xfrm>
            <a:off x="502920" y="4164965"/>
            <a:ext cx="3657413" cy="196596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58" name="Google Shape;158;p75"/>
          <p:cNvSpPr txBox="1"/>
          <p:nvPr>
            <p:ph idx="3" type="body"/>
          </p:nvPr>
        </p:nvSpPr>
        <p:spPr>
          <a:xfrm>
            <a:off x="4410075" y="1985963"/>
            <a:ext cx="3657600" cy="196596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59" name="Google Shape;159;p75"/>
          <p:cNvSpPr txBox="1"/>
          <p:nvPr>
            <p:ph idx="4" type="body"/>
          </p:nvPr>
        </p:nvSpPr>
        <p:spPr>
          <a:xfrm>
            <a:off x="4410075" y="4169664"/>
            <a:ext cx="3657600" cy="196596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60" name="Shape 160"/>
        <p:cNvGrpSpPr/>
        <p:nvPr/>
      </p:nvGrpSpPr>
      <p:grpSpPr>
        <a:xfrm>
          <a:off x="0" y="0"/>
          <a:ext cx="0" cy="0"/>
          <a:chOff x="0" y="0"/>
          <a:chExt cx="0" cy="0"/>
        </a:xfrm>
      </p:grpSpPr>
      <p:sp>
        <p:nvSpPr>
          <p:cNvPr id="161" name="Google Shape;161;p76"/>
          <p:cNvSpPr/>
          <p:nvPr/>
        </p:nvSpPr>
        <p:spPr>
          <a:xfrm>
            <a:off x="8166847" y="282573"/>
            <a:ext cx="685800" cy="30221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62" name="Google Shape;162;p76"/>
          <p:cNvSpPr txBox="1"/>
          <p:nvPr>
            <p:ph type="title"/>
          </p:nvPr>
        </p:nvSpPr>
        <p:spPr>
          <a:xfrm>
            <a:off x="4169404" y="3124200"/>
            <a:ext cx="3898272" cy="8715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600"/>
              <a:buFont typeface="Rockwell"/>
              <a:buNone/>
              <a:defRPr b="0" sz="2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3" name="Google Shape;163;p76"/>
          <p:cNvSpPr/>
          <p:nvPr>
            <p:ph idx="2" type="pic"/>
          </p:nvPr>
        </p:nvSpPr>
        <p:spPr>
          <a:xfrm>
            <a:off x="277906" y="228600"/>
            <a:ext cx="3460658" cy="6345238"/>
          </a:xfrm>
          <a:prstGeom prst="rect">
            <a:avLst/>
          </a:prstGeom>
          <a:noFill/>
          <a:ln>
            <a:noFill/>
          </a:ln>
        </p:spPr>
      </p:sp>
      <p:sp>
        <p:nvSpPr>
          <p:cNvPr id="164" name="Google Shape;164;p76"/>
          <p:cNvSpPr txBox="1"/>
          <p:nvPr>
            <p:ph idx="1" type="body"/>
          </p:nvPr>
        </p:nvSpPr>
        <p:spPr>
          <a:xfrm>
            <a:off x="4169404" y="3995737"/>
            <a:ext cx="3898272" cy="2147888"/>
          </a:xfrm>
          <a:prstGeom prst="rect">
            <a:avLst/>
          </a:prstGeom>
          <a:noFill/>
          <a:ln>
            <a:noFill/>
          </a:ln>
        </p:spPr>
        <p:txBody>
          <a:bodyPr anchorCtr="0" anchor="t" bIns="45700" lIns="91425" spcFirstLastPara="1" rIns="91425" wrap="square" tIns="45700">
            <a:normAutofit/>
          </a:bodyPr>
          <a:lstStyle>
            <a:lvl1pPr indent="-228600" lvl="0" marL="457200" algn="l">
              <a:spcBef>
                <a:spcPts val="2000"/>
              </a:spcBef>
              <a:spcAft>
                <a:spcPts val="0"/>
              </a:spcAft>
              <a:buSzPts val="1050"/>
              <a:buNone/>
              <a:defRPr sz="1400"/>
            </a:lvl1pPr>
            <a:lvl2pPr indent="-228600" lvl="1" marL="914400" algn="l">
              <a:spcBef>
                <a:spcPts val="600"/>
              </a:spcBef>
              <a:spcAft>
                <a:spcPts val="0"/>
              </a:spcAft>
              <a:buSzPts val="900"/>
              <a:buNone/>
              <a:defRPr sz="1200"/>
            </a:lvl2pPr>
            <a:lvl3pPr indent="-228600" lvl="2" marL="1371600" algn="l">
              <a:spcBef>
                <a:spcPts val="600"/>
              </a:spcBef>
              <a:spcAft>
                <a:spcPts val="0"/>
              </a:spcAft>
              <a:buSzPts val="750"/>
              <a:buNone/>
              <a:defRPr sz="1000"/>
            </a:lvl3pPr>
            <a:lvl4pPr indent="-228600" lvl="3" marL="1828800" algn="l">
              <a:spcBef>
                <a:spcPts val="600"/>
              </a:spcBef>
              <a:spcAft>
                <a:spcPts val="0"/>
              </a:spcAft>
              <a:buSzPts val="675"/>
              <a:buNone/>
              <a:defRPr sz="900"/>
            </a:lvl4pPr>
            <a:lvl5pPr indent="-228600" lvl="4" marL="2286000" algn="l">
              <a:spcBef>
                <a:spcPts val="600"/>
              </a:spcBef>
              <a:spcAft>
                <a:spcPts val="0"/>
              </a:spcAft>
              <a:buSzPts val="675"/>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65" name="Google Shape;165;p76"/>
          <p:cNvSpPr txBox="1"/>
          <p:nvPr>
            <p:ph idx="10" type="dt"/>
          </p:nvPr>
        </p:nvSpPr>
        <p:spPr>
          <a:xfrm>
            <a:off x="7391399" y="6423585"/>
            <a:ext cx="1537447"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6" name="Google Shape;166;p76"/>
          <p:cNvSpPr txBox="1"/>
          <p:nvPr>
            <p:ph idx="11" type="ftr"/>
          </p:nvPr>
        </p:nvSpPr>
        <p:spPr>
          <a:xfrm>
            <a:off x="4191000" y="6423585"/>
            <a:ext cx="300513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7" name="Google Shape;167;p76"/>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168" name="Google Shape;168;p76"/>
          <p:cNvSpPr txBox="1"/>
          <p:nvPr/>
        </p:nvSpPr>
        <p:spPr>
          <a:xfrm>
            <a:off x="3990110" y="3370730"/>
            <a:ext cx="220568" cy="3693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2400">
                <a:solidFill>
                  <a:srgbClr val="B86EB8"/>
                </a:solidFill>
                <a:latin typeface="Times New Roman"/>
                <a:ea typeface="Times New Roman"/>
                <a:cs typeface="Times New Roman"/>
                <a:sym typeface="Times New Roman"/>
              </a:rPr>
              <a:t>+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above Caption">
  <p:cSld name="Picture above Caption">
    <p:spTree>
      <p:nvGrpSpPr>
        <p:cNvPr id="169" name="Shape 169"/>
        <p:cNvGrpSpPr/>
        <p:nvPr/>
      </p:nvGrpSpPr>
      <p:grpSpPr>
        <a:xfrm>
          <a:off x="0" y="0"/>
          <a:ext cx="0" cy="0"/>
          <a:chOff x="0" y="0"/>
          <a:chExt cx="0" cy="0"/>
        </a:xfrm>
      </p:grpSpPr>
      <p:sp>
        <p:nvSpPr>
          <p:cNvPr id="170" name="Google Shape;170;p77"/>
          <p:cNvSpPr txBox="1"/>
          <p:nvPr>
            <p:ph type="title"/>
          </p:nvPr>
        </p:nvSpPr>
        <p:spPr>
          <a:xfrm>
            <a:off x="506505" y="4424082"/>
            <a:ext cx="6191157" cy="83371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600"/>
              <a:buFont typeface="Rockwell"/>
              <a:buNone/>
              <a:defRPr b="0" sz="2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1" name="Google Shape;171;p77"/>
          <p:cNvSpPr/>
          <p:nvPr>
            <p:ph idx="2" type="pic"/>
          </p:nvPr>
        </p:nvSpPr>
        <p:spPr>
          <a:xfrm>
            <a:off x="277905" y="228600"/>
            <a:ext cx="6378389" cy="4187952"/>
          </a:xfrm>
          <a:prstGeom prst="rect">
            <a:avLst/>
          </a:prstGeom>
          <a:noFill/>
          <a:ln>
            <a:noFill/>
          </a:ln>
        </p:spPr>
      </p:sp>
      <p:sp>
        <p:nvSpPr>
          <p:cNvPr id="172" name="Google Shape;172;p77"/>
          <p:cNvSpPr txBox="1"/>
          <p:nvPr>
            <p:ph idx="1" type="body"/>
          </p:nvPr>
        </p:nvSpPr>
        <p:spPr>
          <a:xfrm>
            <a:off x="506505" y="5257799"/>
            <a:ext cx="6191157" cy="885825"/>
          </a:xfrm>
          <a:prstGeom prst="rect">
            <a:avLst/>
          </a:prstGeom>
          <a:noFill/>
          <a:ln>
            <a:noFill/>
          </a:ln>
        </p:spPr>
        <p:txBody>
          <a:bodyPr anchorCtr="0" anchor="t" bIns="45700" lIns="91425" spcFirstLastPara="1" rIns="91425" wrap="square" tIns="45700">
            <a:normAutofit/>
          </a:bodyPr>
          <a:lstStyle>
            <a:lvl1pPr indent="-228600" lvl="0" marL="457200" algn="l">
              <a:spcBef>
                <a:spcPts val="300"/>
              </a:spcBef>
              <a:spcAft>
                <a:spcPts val="0"/>
              </a:spcAft>
              <a:buSzPts val="1050"/>
              <a:buNone/>
              <a:defRPr sz="1400"/>
            </a:lvl1pPr>
            <a:lvl2pPr indent="-228600" lvl="1" marL="914400" algn="l">
              <a:spcBef>
                <a:spcPts val="600"/>
              </a:spcBef>
              <a:spcAft>
                <a:spcPts val="0"/>
              </a:spcAft>
              <a:buSzPts val="900"/>
              <a:buNone/>
              <a:defRPr sz="1200"/>
            </a:lvl2pPr>
            <a:lvl3pPr indent="-228600" lvl="2" marL="1371600" algn="l">
              <a:spcBef>
                <a:spcPts val="600"/>
              </a:spcBef>
              <a:spcAft>
                <a:spcPts val="0"/>
              </a:spcAft>
              <a:buSzPts val="750"/>
              <a:buNone/>
              <a:defRPr sz="1000"/>
            </a:lvl3pPr>
            <a:lvl4pPr indent="-228600" lvl="3" marL="1828800" algn="l">
              <a:spcBef>
                <a:spcPts val="600"/>
              </a:spcBef>
              <a:spcAft>
                <a:spcPts val="0"/>
              </a:spcAft>
              <a:buSzPts val="675"/>
              <a:buNone/>
              <a:defRPr sz="900"/>
            </a:lvl4pPr>
            <a:lvl5pPr indent="-228600" lvl="4" marL="2286000" algn="l">
              <a:spcBef>
                <a:spcPts val="600"/>
              </a:spcBef>
              <a:spcAft>
                <a:spcPts val="0"/>
              </a:spcAft>
              <a:buSzPts val="675"/>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73" name="Google Shape;173;p77"/>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4" name="Google Shape;174;p77"/>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5" name="Google Shape;175;p77"/>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176" name="Google Shape;176;p77"/>
          <p:cNvSpPr/>
          <p:nvPr/>
        </p:nvSpPr>
        <p:spPr>
          <a:xfrm>
            <a:off x="6802438" y="228600"/>
            <a:ext cx="2057400" cy="203911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77" name="Google Shape;177;p77"/>
          <p:cNvSpPr/>
          <p:nvPr/>
        </p:nvSpPr>
        <p:spPr>
          <a:xfrm>
            <a:off x="6802438" y="2377440"/>
            <a:ext cx="2057400" cy="203911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78" name="Google Shape;178;p77"/>
          <p:cNvSpPr txBox="1"/>
          <p:nvPr/>
        </p:nvSpPr>
        <p:spPr>
          <a:xfrm>
            <a:off x="327212" y="4632792"/>
            <a:ext cx="220568" cy="3693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2400">
                <a:solidFill>
                  <a:srgbClr val="B86EB8"/>
                </a:solidFill>
                <a:latin typeface="Times New Roman"/>
                <a:ea typeface="Times New Roman"/>
                <a:cs typeface="Times New Roman"/>
                <a:sym typeface="Times New Roman"/>
              </a:rPr>
              <a:t>+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s with Caption, Alt.">
  <p:cSld name="3 Pictures with Caption, Alt.">
    <p:spTree>
      <p:nvGrpSpPr>
        <p:cNvPr id="179" name="Shape 179"/>
        <p:cNvGrpSpPr/>
        <p:nvPr/>
      </p:nvGrpSpPr>
      <p:grpSpPr>
        <a:xfrm>
          <a:off x="0" y="0"/>
          <a:ext cx="0" cy="0"/>
          <a:chOff x="0" y="0"/>
          <a:chExt cx="0" cy="0"/>
        </a:xfrm>
      </p:grpSpPr>
      <p:sp>
        <p:nvSpPr>
          <p:cNvPr id="180" name="Google Shape;180;p78"/>
          <p:cNvSpPr/>
          <p:nvPr/>
        </p:nvSpPr>
        <p:spPr>
          <a:xfrm>
            <a:off x="8166847" y="282573"/>
            <a:ext cx="685800" cy="30221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81" name="Google Shape;181;p78"/>
          <p:cNvSpPr txBox="1"/>
          <p:nvPr>
            <p:ph type="title"/>
          </p:nvPr>
        </p:nvSpPr>
        <p:spPr>
          <a:xfrm>
            <a:off x="4953000" y="3124200"/>
            <a:ext cx="3108960" cy="8715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600"/>
              <a:buFont typeface="Rockwell"/>
              <a:buNone/>
              <a:defRPr b="0" sz="2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2" name="Google Shape;182;p78"/>
          <p:cNvSpPr/>
          <p:nvPr>
            <p:ph idx="2" type="pic"/>
          </p:nvPr>
        </p:nvSpPr>
        <p:spPr>
          <a:xfrm>
            <a:off x="277905" y="2365248"/>
            <a:ext cx="4240119" cy="4187952"/>
          </a:xfrm>
          <a:prstGeom prst="rect">
            <a:avLst/>
          </a:prstGeom>
          <a:noFill/>
          <a:ln>
            <a:noFill/>
          </a:ln>
        </p:spPr>
      </p:sp>
      <p:sp>
        <p:nvSpPr>
          <p:cNvPr id="183" name="Google Shape;183;p78"/>
          <p:cNvSpPr txBox="1"/>
          <p:nvPr>
            <p:ph idx="1" type="body"/>
          </p:nvPr>
        </p:nvSpPr>
        <p:spPr>
          <a:xfrm>
            <a:off x="4953000" y="3995737"/>
            <a:ext cx="3108960" cy="2147888"/>
          </a:xfrm>
          <a:prstGeom prst="rect">
            <a:avLst/>
          </a:prstGeom>
          <a:noFill/>
          <a:ln>
            <a:noFill/>
          </a:ln>
        </p:spPr>
        <p:txBody>
          <a:bodyPr anchorCtr="0" anchor="t" bIns="45700" lIns="91425" spcFirstLastPara="1" rIns="91425" wrap="square" tIns="45700">
            <a:normAutofit/>
          </a:bodyPr>
          <a:lstStyle>
            <a:lvl1pPr indent="-228600" lvl="0" marL="457200" algn="l">
              <a:spcBef>
                <a:spcPts val="2000"/>
              </a:spcBef>
              <a:spcAft>
                <a:spcPts val="0"/>
              </a:spcAft>
              <a:buSzPts val="1050"/>
              <a:buNone/>
              <a:defRPr sz="1400"/>
            </a:lvl1pPr>
            <a:lvl2pPr indent="-228600" lvl="1" marL="914400" algn="l">
              <a:spcBef>
                <a:spcPts val="600"/>
              </a:spcBef>
              <a:spcAft>
                <a:spcPts val="0"/>
              </a:spcAft>
              <a:buSzPts val="900"/>
              <a:buNone/>
              <a:defRPr sz="1200"/>
            </a:lvl2pPr>
            <a:lvl3pPr indent="-228600" lvl="2" marL="1371600" algn="l">
              <a:spcBef>
                <a:spcPts val="600"/>
              </a:spcBef>
              <a:spcAft>
                <a:spcPts val="0"/>
              </a:spcAft>
              <a:buSzPts val="750"/>
              <a:buNone/>
              <a:defRPr sz="1000"/>
            </a:lvl3pPr>
            <a:lvl4pPr indent="-228600" lvl="3" marL="1828800" algn="l">
              <a:spcBef>
                <a:spcPts val="600"/>
              </a:spcBef>
              <a:spcAft>
                <a:spcPts val="0"/>
              </a:spcAft>
              <a:buSzPts val="675"/>
              <a:buNone/>
              <a:defRPr sz="900"/>
            </a:lvl4pPr>
            <a:lvl5pPr indent="-228600" lvl="4" marL="2286000" algn="l">
              <a:spcBef>
                <a:spcPts val="600"/>
              </a:spcBef>
              <a:spcAft>
                <a:spcPts val="0"/>
              </a:spcAft>
              <a:buSzPts val="675"/>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84" name="Google Shape;184;p78"/>
          <p:cNvSpPr txBox="1"/>
          <p:nvPr>
            <p:ph idx="10" type="dt"/>
          </p:nvPr>
        </p:nvSpPr>
        <p:spPr>
          <a:xfrm>
            <a:off x="7391399" y="6423585"/>
            <a:ext cx="1537447"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5" name="Google Shape;185;p78"/>
          <p:cNvSpPr txBox="1"/>
          <p:nvPr>
            <p:ph idx="11" type="ftr"/>
          </p:nvPr>
        </p:nvSpPr>
        <p:spPr>
          <a:xfrm>
            <a:off x="4191000" y="6423585"/>
            <a:ext cx="300513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6" name="Google Shape;186;p78"/>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187" name="Google Shape;187;p78"/>
          <p:cNvSpPr txBox="1"/>
          <p:nvPr/>
        </p:nvSpPr>
        <p:spPr>
          <a:xfrm>
            <a:off x="4750361" y="3370730"/>
            <a:ext cx="220568" cy="3693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2400">
                <a:solidFill>
                  <a:srgbClr val="B86EB8"/>
                </a:solidFill>
                <a:latin typeface="Times New Roman"/>
                <a:ea typeface="Times New Roman"/>
                <a:cs typeface="Times New Roman"/>
                <a:sym typeface="Times New Roman"/>
              </a:rPr>
              <a:t>+ </a:t>
            </a:r>
            <a:endParaRPr/>
          </a:p>
        </p:txBody>
      </p:sp>
      <p:sp>
        <p:nvSpPr>
          <p:cNvPr id="188" name="Google Shape;188;p78"/>
          <p:cNvSpPr/>
          <p:nvPr>
            <p:ph idx="3" type="pic"/>
          </p:nvPr>
        </p:nvSpPr>
        <p:spPr>
          <a:xfrm>
            <a:off x="277905" y="228600"/>
            <a:ext cx="2057400" cy="2039112"/>
          </a:xfrm>
          <a:prstGeom prst="rect">
            <a:avLst/>
          </a:prstGeom>
          <a:noFill/>
          <a:ln>
            <a:noFill/>
          </a:ln>
        </p:spPr>
      </p:sp>
      <p:sp>
        <p:nvSpPr>
          <p:cNvPr id="189" name="Google Shape;189;p78"/>
          <p:cNvSpPr/>
          <p:nvPr>
            <p:ph idx="4" type="pic"/>
          </p:nvPr>
        </p:nvSpPr>
        <p:spPr>
          <a:xfrm>
            <a:off x="2460625" y="228600"/>
            <a:ext cx="2057400" cy="2039112"/>
          </a:xfrm>
          <a:prstGeom prst="rect">
            <a:avLst/>
          </a:prstGeom>
          <a:no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190" name="Shape 190"/>
        <p:cNvGrpSpPr/>
        <p:nvPr/>
      </p:nvGrpSpPr>
      <p:grpSpPr>
        <a:xfrm>
          <a:off x="0" y="0"/>
          <a:ext cx="0" cy="0"/>
          <a:chOff x="0" y="0"/>
          <a:chExt cx="0" cy="0"/>
        </a:xfrm>
      </p:grpSpPr>
      <p:sp>
        <p:nvSpPr>
          <p:cNvPr id="191" name="Google Shape;191;p79"/>
          <p:cNvSpPr/>
          <p:nvPr/>
        </p:nvSpPr>
        <p:spPr>
          <a:xfrm>
            <a:off x="8166847" y="282574"/>
            <a:ext cx="685800"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92" name="Google Shape;192;p79"/>
          <p:cNvSpPr txBox="1"/>
          <p:nvPr/>
        </p:nvSpPr>
        <p:spPr>
          <a:xfrm>
            <a:off x="223185" y="228600"/>
            <a:ext cx="260909" cy="55399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600">
                <a:solidFill>
                  <a:srgbClr val="B86EB8"/>
                </a:solidFill>
                <a:latin typeface="Times New Roman"/>
                <a:ea typeface="Times New Roman"/>
                <a:cs typeface="Times New Roman"/>
                <a:sym typeface="Times New Roman"/>
              </a:rPr>
              <a:t>+</a:t>
            </a:r>
            <a:endParaRPr/>
          </a:p>
        </p:txBody>
      </p:sp>
      <p:sp>
        <p:nvSpPr>
          <p:cNvPr id="193" name="Google Shape;193;p79"/>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4" name="Google Shape;194;p79"/>
          <p:cNvSpPr txBox="1"/>
          <p:nvPr>
            <p:ph idx="1" type="body"/>
          </p:nvPr>
        </p:nvSpPr>
        <p:spPr>
          <a:xfrm rot="5400000">
            <a:off x="2204149" y="275525"/>
            <a:ext cx="4144963" cy="7556313"/>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a:lvl1pPr>
            <a:lvl2pPr indent="-314325" lvl="1" marL="914400" algn="l">
              <a:spcBef>
                <a:spcPts val="600"/>
              </a:spcBef>
              <a:spcAft>
                <a:spcPts val="0"/>
              </a:spcAft>
              <a:buSzPts val="1350"/>
              <a:buChar char="■"/>
              <a:defRPr/>
            </a:lvl2pPr>
            <a:lvl3pPr indent="-314325" lvl="2" marL="1371600" algn="l">
              <a:spcBef>
                <a:spcPts val="600"/>
              </a:spcBef>
              <a:spcAft>
                <a:spcPts val="0"/>
              </a:spcAft>
              <a:buSzPts val="1350"/>
              <a:buChar char="■"/>
              <a:defRPr/>
            </a:lvl3pPr>
            <a:lvl4pPr indent="-314325" lvl="3" marL="1828800" algn="l">
              <a:spcBef>
                <a:spcPts val="600"/>
              </a:spcBef>
              <a:spcAft>
                <a:spcPts val="0"/>
              </a:spcAft>
              <a:buSzPts val="1350"/>
              <a:buChar char="■"/>
              <a:defRPr/>
            </a:lvl4pPr>
            <a:lvl5pPr indent="-314325" lvl="4" marL="2286000" algn="l">
              <a:spcBef>
                <a:spcPts val="600"/>
              </a:spcBef>
              <a:spcAft>
                <a:spcPts val="0"/>
              </a:spcAft>
              <a:buSzPts val="135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5" name="Google Shape;195;p79"/>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6" name="Google Shape;196;p79"/>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7" name="Google Shape;197;p79"/>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6" name="Shape 26"/>
        <p:cNvGrpSpPr/>
        <p:nvPr/>
      </p:nvGrpSpPr>
      <p:grpSpPr>
        <a:xfrm>
          <a:off x="0" y="0"/>
          <a:ext cx="0" cy="0"/>
          <a:chOff x="0" y="0"/>
          <a:chExt cx="0" cy="0"/>
        </a:xfrm>
      </p:grpSpPr>
      <p:sp>
        <p:nvSpPr>
          <p:cNvPr id="27" name="Google Shape;27;p62"/>
          <p:cNvSpPr/>
          <p:nvPr/>
        </p:nvSpPr>
        <p:spPr>
          <a:xfrm>
            <a:off x="8210550" y="282574"/>
            <a:ext cx="642097"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8" name="Google Shape;28;p62"/>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62"/>
          <p:cNvSpPr txBox="1"/>
          <p:nvPr>
            <p:ph idx="1" type="body"/>
          </p:nvPr>
        </p:nvSpPr>
        <p:spPr>
          <a:xfrm>
            <a:off x="498474" y="1981200"/>
            <a:ext cx="7556313" cy="4144963"/>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a:lvl1pPr>
            <a:lvl2pPr indent="-314325" lvl="1" marL="914400" algn="l">
              <a:spcBef>
                <a:spcPts val="600"/>
              </a:spcBef>
              <a:spcAft>
                <a:spcPts val="0"/>
              </a:spcAft>
              <a:buSzPts val="1350"/>
              <a:buChar char="■"/>
              <a:defRPr/>
            </a:lvl2pPr>
            <a:lvl3pPr indent="-314325" lvl="2" marL="1371600" algn="l">
              <a:spcBef>
                <a:spcPts val="600"/>
              </a:spcBef>
              <a:spcAft>
                <a:spcPts val="0"/>
              </a:spcAft>
              <a:buSzPts val="1350"/>
              <a:buChar char="■"/>
              <a:defRPr/>
            </a:lvl3pPr>
            <a:lvl4pPr indent="-314325" lvl="3" marL="1828800" algn="l">
              <a:spcBef>
                <a:spcPts val="600"/>
              </a:spcBef>
              <a:spcAft>
                <a:spcPts val="0"/>
              </a:spcAft>
              <a:buSzPts val="1350"/>
              <a:buChar char="■"/>
              <a:defRPr/>
            </a:lvl4pPr>
            <a:lvl5pPr indent="-314325" lvl="4" marL="2286000" algn="l">
              <a:spcBef>
                <a:spcPts val="600"/>
              </a:spcBef>
              <a:spcAft>
                <a:spcPts val="0"/>
              </a:spcAft>
              <a:buSzPts val="135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 name="Google Shape;30;p62"/>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62"/>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62"/>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33" name="Google Shape;33;p62"/>
          <p:cNvSpPr txBox="1"/>
          <p:nvPr/>
        </p:nvSpPr>
        <p:spPr>
          <a:xfrm>
            <a:off x="223185" y="228600"/>
            <a:ext cx="260909" cy="55399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600">
                <a:solidFill>
                  <a:srgbClr val="B86EB8"/>
                </a:solidFill>
                <a:latin typeface="Times New Roman"/>
                <a:ea typeface="Times New Roman"/>
                <a:cs typeface="Times New Roman"/>
                <a:sym typeface="Times New Roman"/>
              </a:rPr>
              <a:t>+</a:t>
            </a:r>
            <a:endParaRPr/>
          </a:p>
        </p:txBody>
      </p:sp>
      <p:sp>
        <p:nvSpPr>
          <p:cNvPr id="34" name="Google Shape;34;p62"/>
          <p:cNvSpPr/>
          <p:nvPr/>
        </p:nvSpPr>
        <p:spPr>
          <a:xfrm>
            <a:off x="8068235" y="282574"/>
            <a:ext cx="91440" cy="16002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p:cSld name="Vertical Title and Text">
    <p:spTree>
      <p:nvGrpSpPr>
        <p:cNvPr id="198" name="Shape 198"/>
        <p:cNvGrpSpPr/>
        <p:nvPr/>
      </p:nvGrpSpPr>
      <p:grpSpPr>
        <a:xfrm>
          <a:off x="0" y="0"/>
          <a:ext cx="0" cy="0"/>
          <a:chOff x="0" y="0"/>
          <a:chExt cx="0" cy="0"/>
        </a:xfrm>
      </p:grpSpPr>
      <p:sp>
        <p:nvSpPr>
          <p:cNvPr id="199" name="Google Shape;199;p80"/>
          <p:cNvSpPr/>
          <p:nvPr/>
        </p:nvSpPr>
        <p:spPr>
          <a:xfrm>
            <a:off x="8166847" y="282573"/>
            <a:ext cx="685800" cy="30221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00" name="Google Shape;200;p80"/>
          <p:cNvSpPr txBox="1"/>
          <p:nvPr>
            <p:ph type="title"/>
          </p:nvPr>
        </p:nvSpPr>
        <p:spPr>
          <a:xfrm rot="5400000">
            <a:off x="5750720" y="3199794"/>
            <a:ext cx="5171422" cy="681318"/>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1" name="Google Shape;201;p80"/>
          <p:cNvSpPr txBox="1"/>
          <p:nvPr>
            <p:ph idx="1" type="body"/>
          </p:nvPr>
        </p:nvSpPr>
        <p:spPr>
          <a:xfrm rot="5400000">
            <a:off x="1293765" y="122190"/>
            <a:ext cx="5184869" cy="685800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a:lvl1pPr>
            <a:lvl2pPr indent="-314325" lvl="1" marL="914400" algn="l">
              <a:spcBef>
                <a:spcPts val="600"/>
              </a:spcBef>
              <a:spcAft>
                <a:spcPts val="0"/>
              </a:spcAft>
              <a:buSzPts val="1350"/>
              <a:buChar char="■"/>
              <a:defRPr/>
            </a:lvl2pPr>
            <a:lvl3pPr indent="-314325" lvl="2" marL="1371600" algn="l">
              <a:spcBef>
                <a:spcPts val="600"/>
              </a:spcBef>
              <a:spcAft>
                <a:spcPts val="0"/>
              </a:spcAft>
              <a:buSzPts val="1350"/>
              <a:buChar char="■"/>
              <a:defRPr/>
            </a:lvl3pPr>
            <a:lvl4pPr indent="-314325" lvl="3" marL="1828800" algn="l">
              <a:spcBef>
                <a:spcPts val="600"/>
              </a:spcBef>
              <a:spcAft>
                <a:spcPts val="0"/>
              </a:spcAft>
              <a:buSzPts val="1350"/>
              <a:buChar char="■"/>
              <a:defRPr/>
            </a:lvl4pPr>
            <a:lvl5pPr indent="-314325" lvl="4" marL="2286000" algn="l">
              <a:spcBef>
                <a:spcPts val="600"/>
              </a:spcBef>
              <a:spcAft>
                <a:spcPts val="0"/>
              </a:spcAft>
              <a:buSzPts val="135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2" name="Google Shape;202;p80"/>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3" name="Google Shape;203;p80"/>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4" name="Google Shape;204;p80"/>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205" name="Google Shape;205;p80"/>
          <p:cNvSpPr txBox="1"/>
          <p:nvPr/>
        </p:nvSpPr>
        <p:spPr>
          <a:xfrm rot="-5400000">
            <a:off x="8593111" y="561668"/>
            <a:ext cx="260909" cy="55399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600">
                <a:solidFill>
                  <a:srgbClr val="B86EB8"/>
                </a:solidFill>
                <a:latin typeface="Times New Roman"/>
                <a:ea typeface="Times New Roman"/>
                <a:cs typeface="Times New Roman"/>
                <a:sym typeface="Times New Roman"/>
              </a:rPr>
              <a:t>+</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5" name="Shape 35"/>
        <p:cNvGrpSpPr/>
        <p:nvPr/>
      </p:nvGrpSpPr>
      <p:grpSpPr>
        <a:xfrm>
          <a:off x="0" y="0"/>
          <a:ext cx="0" cy="0"/>
          <a:chOff x="0" y="0"/>
          <a:chExt cx="0" cy="0"/>
        </a:xfrm>
      </p:grpSpPr>
      <p:sp>
        <p:nvSpPr>
          <p:cNvPr id="36" name="Google Shape;36;p63"/>
          <p:cNvSpPr/>
          <p:nvPr/>
        </p:nvSpPr>
        <p:spPr>
          <a:xfrm>
            <a:off x="8166847" y="282573"/>
            <a:ext cx="685800" cy="30221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37" name="Google Shape;37;p63"/>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3"/>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3"/>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0" name="Shape 40"/>
        <p:cNvGrpSpPr/>
        <p:nvPr/>
      </p:nvGrpSpPr>
      <p:grpSpPr>
        <a:xfrm>
          <a:off x="0" y="0"/>
          <a:ext cx="0" cy="0"/>
          <a:chOff x="0" y="0"/>
          <a:chExt cx="0" cy="0"/>
        </a:xfrm>
      </p:grpSpPr>
      <p:sp>
        <p:nvSpPr>
          <p:cNvPr id="41" name="Google Shape;41;p64"/>
          <p:cNvSpPr/>
          <p:nvPr/>
        </p:nvSpPr>
        <p:spPr>
          <a:xfrm>
            <a:off x="282575" y="228600"/>
            <a:ext cx="3451225" cy="634523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42" name="Google Shape;42;p64"/>
          <p:cNvSpPr txBox="1"/>
          <p:nvPr>
            <p:ph type="title"/>
          </p:nvPr>
        </p:nvSpPr>
        <p:spPr>
          <a:xfrm>
            <a:off x="380555" y="2571750"/>
            <a:ext cx="3255264"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600"/>
              <a:buFont typeface="Rockwell"/>
              <a:buNone/>
              <a:defRPr b="0" sz="2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64"/>
          <p:cNvSpPr txBox="1"/>
          <p:nvPr>
            <p:ph idx="1" type="body"/>
          </p:nvPr>
        </p:nvSpPr>
        <p:spPr>
          <a:xfrm>
            <a:off x="4168775" y="273050"/>
            <a:ext cx="4597399" cy="5853113"/>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44" name="Google Shape;44;p64"/>
          <p:cNvSpPr txBox="1"/>
          <p:nvPr>
            <p:ph idx="2" type="body"/>
          </p:nvPr>
        </p:nvSpPr>
        <p:spPr>
          <a:xfrm>
            <a:off x="381093" y="3733800"/>
            <a:ext cx="3255264" cy="2392363"/>
          </a:xfrm>
          <a:prstGeom prst="rect">
            <a:avLst/>
          </a:prstGeom>
          <a:noFill/>
          <a:ln>
            <a:noFill/>
          </a:ln>
        </p:spPr>
        <p:txBody>
          <a:bodyPr anchorCtr="0" anchor="t" bIns="45700" lIns="91425" spcFirstLastPara="1" rIns="91425" wrap="square" tIns="45700">
            <a:normAutofit/>
          </a:bodyPr>
          <a:lstStyle>
            <a:lvl1pPr indent="-228600" lvl="0" marL="457200" algn="l">
              <a:spcBef>
                <a:spcPts val="2000"/>
              </a:spcBef>
              <a:spcAft>
                <a:spcPts val="0"/>
              </a:spcAft>
              <a:buSzPts val="1050"/>
              <a:buNone/>
              <a:defRPr sz="1400">
                <a:solidFill>
                  <a:schemeClr val="lt1"/>
                </a:solidFill>
              </a:defRPr>
            </a:lvl1pPr>
            <a:lvl2pPr indent="-228600" lvl="1" marL="914400" algn="l">
              <a:spcBef>
                <a:spcPts val="600"/>
              </a:spcBef>
              <a:spcAft>
                <a:spcPts val="0"/>
              </a:spcAft>
              <a:buSzPts val="900"/>
              <a:buNone/>
              <a:defRPr sz="1200"/>
            </a:lvl2pPr>
            <a:lvl3pPr indent="-228600" lvl="2" marL="1371600" algn="l">
              <a:spcBef>
                <a:spcPts val="600"/>
              </a:spcBef>
              <a:spcAft>
                <a:spcPts val="0"/>
              </a:spcAft>
              <a:buSzPts val="750"/>
              <a:buNone/>
              <a:defRPr sz="1000"/>
            </a:lvl3pPr>
            <a:lvl4pPr indent="-228600" lvl="3" marL="1828800" algn="l">
              <a:spcBef>
                <a:spcPts val="600"/>
              </a:spcBef>
              <a:spcAft>
                <a:spcPts val="0"/>
              </a:spcAft>
              <a:buSzPts val="675"/>
              <a:buNone/>
              <a:defRPr sz="900"/>
            </a:lvl4pPr>
            <a:lvl5pPr indent="-228600" lvl="4" marL="2286000" algn="l">
              <a:spcBef>
                <a:spcPts val="600"/>
              </a:spcBef>
              <a:spcAft>
                <a:spcPts val="0"/>
              </a:spcAft>
              <a:buSzPts val="675"/>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45" name="Google Shape;45;p64"/>
          <p:cNvSpPr txBox="1"/>
          <p:nvPr>
            <p:ph idx="10" type="dt"/>
          </p:nvPr>
        </p:nvSpPr>
        <p:spPr>
          <a:xfrm>
            <a:off x="7391399" y="6423585"/>
            <a:ext cx="1537447"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4"/>
          <p:cNvSpPr txBox="1"/>
          <p:nvPr>
            <p:ph idx="11" type="ftr"/>
          </p:nvPr>
        </p:nvSpPr>
        <p:spPr>
          <a:xfrm>
            <a:off x="3859305" y="6423585"/>
            <a:ext cx="331694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4"/>
          <p:cNvSpPr txBox="1"/>
          <p:nvPr/>
        </p:nvSpPr>
        <p:spPr>
          <a:xfrm>
            <a:off x="424891" y="174812"/>
            <a:ext cx="413309" cy="83099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5400">
                <a:solidFill>
                  <a:srgbClr val="B86EB8"/>
                </a:solidFill>
                <a:latin typeface="Times New Roman"/>
                <a:ea typeface="Times New Roman"/>
                <a:cs typeface="Times New Roman"/>
                <a:sym typeface="Times New Roman"/>
              </a:rPr>
              <a:t>+</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8" name="Shape 48"/>
        <p:cNvGrpSpPr/>
        <p:nvPr/>
      </p:nvGrpSpPr>
      <p:grpSpPr>
        <a:xfrm>
          <a:off x="0" y="0"/>
          <a:ext cx="0" cy="0"/>
          <a:chOff x="0" y="0"/>
          <a:chExt cx="0" cy="0"/>
        </a:xfrm>
      </p:grpSpPr>
      <p:sp>
        <p:nvSpPr>
          <p:cNvPr id="49" name="Google Shape;49;p65"/>
          <p:cNvSpPr/>
          <p:nvPr/>
        </p:nvSpPr>
        <p:spPr>
          <a:xfrm>
            <a:off x="8210550" y="282574"/>
            <a:ext cx="642097"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50" name="Google Shape;50;p65"/>
          <p:cNvSpPr/>
          <p:nvPr/>
        </p:nvSpPr>
        <p:spPr>
          <a:xfrm>
            <a:off x="8068235" y="282574"/>
            <a:ext cx="91440" cy="16002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51" name="Google Shape;51;p65"/>
          <p:cNvSpPr txBox="1"/>
          <p:nvPr/>
        </p:nvSpPr>
        <p:spPr>
          <a:xfrm>
            <a:off x="223185" y="228600"/>
            <a:ext cx="260909" cy="55399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600">
                <a:solidFill>
                  <a:srgbClr val="B86EB8"/>
                </a:solidFill>
                <a:latin typeface="Times New Roman"/>
                <a:ea typeface="Times New Roman"/>
                <a:cs typeface="Times New Roman"/>
                <a:sym typeface="Times New Roman"/>
              </a:rPr>
              <a:t>+</a:t>
            </a:r>
            <a:endParaRPr/>
          </a:p>
        </p:txBody>
      </p:sp>
      <p:sp>
        <p:nvSpPr>
          <p:cNvPr id="52" name="Google Shape;52;p65"/>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65"/>
          <p:cNvSpPr txBox="1"/>
          <p:nvPr>
            <p:ph idx="1" type="body"/>
          </p:nvPr>
        </p:nvSpPr>
        <p:spPr>
          <a:xfrm>
            <a:off x="498518" y="1985963"/>
            <a:ext cx="3657600" cy="414020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54" name="Google Shape;54;p65"/>
          <p:cNvSpPr txBox="1"/>
          <p:nvPr>
            <p:ph idx="2" type="body"/>
          </p:nvPr>
        </p:nvSpPr>
        <p:spPr>
          <a:xfrm>
            <a:off x="4399878" y="1985963"/>
            <a:ext cx="3657600" cy="414020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55" name="Google Shape;55;p65"/>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65"/>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65"/>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s with Caption">
  <p:cSld name="3 Pictures with Caption">
    <p:spTree>
      <p:nvGrpSpPr>
        <p:cNvPr id="58" name="Shape 58"/>
        <p:cNvGrpSpPr/>
        <p:nvPr/>
      </p:nvGrpSpPr>
      <p:grpSpPr>
        <a:xfrm>
          <a:off x="0" y="0"/>
          <a:ext cx="0" cy="0"/>
          <a:chOff x="0" y="0"/>
          <a:chExt cx="0" cy="0"/>
        </a:xfrm>
      </p:grpSpPr>
      <p:sp>
        <p:nvSpPr>
          <p:cNvPr id="59" name="Google Shape;59;p66"/>
          <p:cNvSpPr/>
          <p:nvPr/>
        </p:nvSpPr>
        <p:spPr>
          <a:xfrm>
            <a:off x="282575" y="228600"/>
            <a:ext cx="4235450" cy="634523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60" name="Google Shape;60;p66"/>
          <p:cNvSpPr txBox="1"/>
          <p:nvPr>
            <p:ph type="title"/>
          </p:nvPr>
        </p:nvSpPr>
        <p:spPr>
          <a:xfrm>
            <a:off x="380554" y="2571750"/>
            <a:ext cx="401663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600"/>
              <a:buFont typeface="Rockwell"/>
              <a:buNone/>
              <a:defRPr b="0" sz="2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66"/>
          <p:cNvSpPr txBox="1"/>
          <p:nvPr>
            <p:ph idx="1" type="body"/>
          </p:nvPr>
        </p:nvSpPr>
        <p:spPr>
          <a:xfrm>
            <a:off x="381094" y="3733800"/>
            <a:ext cx="4015304" cy="2392363"/>
          </a:xfrm>
          <a:prstGeom prst="rect">
            <a:avLst/>
          </a:prstGeom>
          <a:noFill/>
          <a:ln>
            <a:noFill/>
          </a:ln>
        </p:spPr>
        <p:txBody>
          <a:bodyPr anchorCtr="0" anchor="t" bIns="45700" lIns="91425" spcFirstLastPara="1" rIns="91425" wrap="square" tIns="45700">
            <a:normAutofit/>
          </a:bodyPr>
          <a:lstStyle>
            <a:lvl1pPr indent="-228600" lvl="0" marL="457200" algn="l">
              <a:spcBef>
                <a:spcPts val="2000"/>
              </a:spcBef>
              <a:spcAft>
                <a:spcPts val="0"/>
              </a:spcAft>
              <a:buSzPts val="1050"/>
              <a:buNone/>
              <a:defRPr sz="1400">
                <a:solidFill>
                  <a:schemeClr val="lt1"/>
                </a:solidFill>
              </a:defRPr>
            </a:lvl1pPr>
            <a:lvl2pPr indent="-228600" lvl="1" marL="914400" algn="l">
              <a:spcBef>
                <a:spcPts val="600"/>
              </a:spcBef>
              <a:spcAft>
                <a:spcPts val="0"/>
              </a:spcAft>
              <a:buSzPts val="900"/>
              <a:buNone/>
              <a:defRPr sz="1200"/>
            </a:lvl2pPr>
            <a:lvl3pPr indent="-228600" lvl="2" marL="1371600" algn="l">
              <a:spcBef>
                <a:spcPts val="600"/>
              </a:spcBef>
              <a:spcAft>
                <a:spcPts val="0"/>
              </a:spcAft>
              <a:buSzPts val="750"/>
              <a:buNone/>
              <a:defRPr sz="1000"/>
            </a:lvl3pPr>
            <a:lvl4pPr indent="-228600" lvl="3" marL="1828800" algn="l">
              <a:spcBef>
                <a:spcPts val="600"/>
              </a:spcBef>
              <a:spcAft>
                <a:spcPts val="0"/>
              </a:spcAft>
              <a:buSzPts val="675"/>
              <a:buNone/>
              <a:defRPr sz="900"/>
            </a:lvl4pPr>
            <a:lvl5pPr indent="-228600" lvl="4" marL="2286000" algn="l">
              <a:spcBef>
                <a:spcPts val="600"/>
              </a:spcBef>
              <a:spcAft>
                <a:spcPts val="0"/>
              </a:spcAft>
              <a:buSzPts val="675"/>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66"/>
          <p:cNvSpPr txBox="1"/>
          <p:nvPr>
            <p:ph idx="10" type="dt"/>
          </p:nvPr>
        </p:nvSpPr>
        <p:spPr>
          <a:xfrm>
            <a:off x="3048000" y="6235607"/>
            <a:ext cx="134839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66"/>
          <p:cNvSpPr txBox="1"/>
          <p:nvPr>
            <p:ph idx="11" type="ftr"/>
          </p:nvPr>
        </p:nvSpPr>
        <p:spPr>
          <a:xfrm>
            <a:off x="381095" y="6235607"/>
            <a:ext cx="259070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66"/>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65" name="Google Shape;65;p66"/>
          <p:cNvSpPr txBox="1"/>
          <p:nvPr/>
        </p:nvSpPr>
        <p:spPr>
          <a:xfrm>
            <a:off x="424891" y="174812"/>
            <a:ext cx="413309" cy="83099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5400">
                <a:solidFill>
                  <a:srgbClr val="B86EB8"/>
                </a:solidFill>
                <a:latin typeface="Times New Roman"/>
                <a:ea typeface="Times New Roman"/>
                <a:cs typeface="Times New Roman"/>
                <a:sym typeface="Times New Roman"/>
              </a:rPr>
              <a:t>+</a:t>
            </a:r>
            <a:endParaRPr/>
          </a:p>
        </p:txBody>
      </p:sp>
      <p:sp>
        <p:nvSpPr>
          <p:cNvPr id="66" name="Google Shape;66;p66"/>
          <p:cNvSpPr/>
          <p:nvPr/>
        </p:nvSpPr>
        <p:spPr>
          <a:xfrm>
            <a:off x="6802438" y="228600"/>
            <a:ext cx="2057400" cy="2039112"/>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67" name="Google Shape;67;p66"/>
          <p:cNvSpPr/>
          <p:nvPr/>
        </p:nvSpPr>
        <p:spPr>
          <a:xfrm>
            <a:off x="4624388" y="4534726"/>
            <a:ext cx="2057400" cy="203911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68" name="Google Shape;68;p66"/>
          <p:cNvSpPr/>
          <p:nvPr>
            <p:ph idx="2" type="pic"/>
          </p:nvPr>
        </p:nvSpPr>
        <p:spPr>
          <a:xfrm>
            <a:off x="4624388" y="228600"/>
            <a:ext cx="2057400" cy="2039112"/>
          </a:xfrm>
          <a:prstGeom prst="rect">
            <a:avLst/>
          </a:prstGeom>
          <a:noFill/>
          <a:ln>
            <a:noFill/>
          </a:ln>
        </p:spPr>
      </p:sp>
      <p:sp>
        <p:nvSpPr>
          <p:cNvPr id="69" name="Google Shape;69;p66"/>
          <p:cNvSpPr/>
          <p:nvPr>
            <p:ph idx="3" type="pic"/>
          </p:nvPr>
        </p:nvSpPr>
        <p:spPr>
          <a:xfrm>
            <a:off x="4624388" y="2381663"/>
            <a:ext cx="2057400" cy="2039112"/>
          </a:xfrm>
          <a:prstGeom prst="rect">
            <a:avLst/>
          </a:prstGeom>
          <a:noFill/>
          <a:ln>
            <a:noFill/>
          </a:ln>
        </p:spPr>
      </p:sp>
      <p:sp>
        <p:nvSpPr>
          <p:cNvPr id="70" name="Google Shape;70;p66"/>
          <p:cNvSpPr/>
          <p:nvPr>
            <p:ph idx="4" type="pic"/>
          </p:nvPr>
        </p:nvSpPr>
        <p:spPr>
          <a:xfrm>
            <a:off x="6803136" y="2381662"/>
            <a:ext cx="2057400" cy="4187952"/>
          </a:xfrm>
          <a:prstGeom prst="rect">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71" name="Shape 71"/>
        <p:cNvGrpSpPr/>
        <p:nvPr/>
      </p:nvGrpSpPr>
      <p:grpSpPr>
        <a:xfrm>
          <a:off x="0" y="0"/>
          <a:ext cx="0" cy="0"/>
          <a:chOff x="0" y="0"/>
          <a:chExt cx="0" cy="0"/>
        </a:xfrm>
      </p:grpSpPr>
      <p:sp>
        <p:nvSpPr>
          <p:cNvPr id="72" name="Google Shape;72;p67"/>
          <p:cNvSpPr/>
          <p:nvPr/>
        </p:nvSpPr>
        <p:spPr>
          <a:xfrm>
            <a:off x="8166847" y="282574"/>
            <a:ext cx="685800"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73" name="Google Shape;73;p67"/>
          <p:cNvSpPr txBox="1"/>
          <p:nvPr/>
        </p:nvSpPr>
        <p:spPr>
          <a:xfrm>
            <a:off x="223185" y="228600"/>
            <a:ext cx="260909" cy="55399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600">
                <a:solidFill>
                  <a:srgbClr val="B86EB8"/>
                </a:solidFill>
                <a:latin typeface="Times New Roman"/>
                <a:ea typeface="Times New Roman"/>
                <a:cs typeface="Times New Roman"/>
                <a:sym typeface="Times New Roman"/>
              </a:rPr>
              <a:t>+</a:t>
            </a:r>
            <a:endParaRPr/>
          </a:p>
        </p:txBody>
      </p:sp>
      <p:sp>
        <p:nvSpPr>
          <p:cNvPr id="74" name="Google Shape;74;p67"/>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3600"/>
              <a:buFont typeface="Rockwel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67"/>
          <p:cNvSpPr txBox="1"/>
          <p:nvPr>
            <p:ph idx="1" type="body"/>
          </p:nvPr>
        </p:nvSpPr>
        <p:spPr>
          <a:xfrm>
            <a:off x="497541" y="2447365"/>
            <a:ext cx="3657600" cy="3678797"/>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76" name="Google Shape;76;p67"/>
          <p:cNvSpPr txBox="1"/>
          <p:nvPr>
            <p:ph idx="2" type="body"/>
          </p:nvPr>
        </p:nvSpPr>
        <p:spPr>
          <a:xfrm>
            <a:off x="4399878" y="2447365"/>
            <a:ext cx="3657600" cy="3678797"/>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77" name="Google Shape;77;p67"/>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67"/>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67"/>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80" name="Google Shape;80;p67"/>
          <p:cNvSpPr txBox="1"/>
          <p:nvPr>
            <p:ph idx="3" type="body"/>
          </p:nvPr>
        </p:nvSpPr>
        <p:spPr>
          <a:xfrm>
            <a:off x="497541" y="2070847"/>
            <a:ext cx="3657600" cy="322729"/>
          </a:xfrm>
          <a:prstGeom prst="rect">
            <a:avLst/>
          </a:prstGeom>
          <a:solidFill>
            <a:schemeClr val="accent3"/>
          </a:solidFill>
          <a:ln>
            <a:noFill/>
          </a:ln>
        </p:spPr>
        <p:txBody>
          <a:bodyPr anchorCtr="0" anchor="ctr" bIns="0" lIns="91425" spcFirstLastPara="1" rIns="91425" wrap="square" tIns="0">
            <a:noAutofit/>
          </a:bodyPr>
          <a:lstStyle>
            <a:lvl1pPr indent="-228600" lvl="0" marL="457200" algn="ctr">
              <a:spcBef>
                <a:spcPts val="0"/>
              </a:spcBef>
              <a:spcAft>
                <a:spcPts val="0"/>
              </a:spcAft>
              <a:buSzPts val="1350"/>
              <a:buNone/>
              <a:defRPr b="0" sz="1800">
                <a:solidFill>
                  <a:schemeClr val="lt1"/>
                </a:solidFill>
              </a:defRPr>
            </a:lvl1pPr>
            <a:lvl2pPr indent="-228600" lvl="1" marL="914400" algn="l">
              <a:spcBef>
                <a:spcPts val="600"/>
              </a:spcBef>
              <a:spcAft>
                <a:spcPts val="0"/>
              </a:spcAft>
              <a:buSzPts val="1500"/>
              <a:buNone/>
              <a:defRPr b="1" sz="2000"/>
            </a:lvl2pPr>
            <a:lvl3pPr indent="-228600" lvl="2" marL="1371600" algn="l">
              <a:spcBef>
                <a:spcPts val="600"/>
              </a:spcBef>
              <a:spcAft>
                <a:spcPts val="0"/>
              </a:spcAft>
              <a:buSzPts val="1350"/>
              <a:buNone/>
              <a:defRPr b="1" sz="1800"/>
            </a:lvl3pPr>
            <a:lvl4pPr indent="-228600" lvl="3" marL="1828800" algn="l">
              <a:spcBef>
                <a:spcPts val="600"/>
              </a:spcBef>
              <a:spcAft>
                <a:spcPts val="0"/>
              </a:spcAft>
              <a:buSzPts val="1200"/>
              <a:buNone/>
              <a:defRPr b="1" sz="1600"/>
            </a:lvl4pPr>
            <a:lvl5pPr indent="-228600" lvl="4" marL="2286000" algn="l">
              <a:spcBef>
                <a:spcPts val="600"/>
              </a:spcBef>
              <a:spcAft>
                <a:spcPts val="0"/>
              </a:spcAft>
              <a:buSzPts val="12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81" name="Google Shape;81;p67"/>
          <p:cNvSpPr txBox="1"/>
          <p:nvPr>
            <p:ph idx="4" type="body"/>
          </p:nvPr>
        </p:nvSpPr>
        <p:spPr>
          <a:xfrm>
            <a:off x="4399878" y="2070847"/>
            <a:ext cx="3657600" cy="322729"/>
          </a:xfrm>
          <a:prstGeom prst="rect">
            <a:avLst/>
          </a:prstGeom>
          <a:solidFill>
            <a:srgbClr val="A2A2C1"/>
          </a:solidFill>
          <a:ln>
            <a:noFill/>
          </a:ln>
        </p:spPr>
        <p:txBody>
          <a:bodyPr anchorCtr="0" anchor="ctr" bIns="0" lIns="91425" spcFirstLastPara="1" rIns="91425" wrap="square" tIns="0">
            <a:noAutofit/>
          </a:bodyPr>
          <a:lstStyle>
            <a:lvl1pPr indent="-228600" lvl="0" marL="457200" algn="ctr">
              <a:spcBef>
                <a:spcPts val="0"/>
              </a:spcBef>
              <a:spcAft>
                <a:spcPts val="0"/>
              </a:spcAft>
              <a:buSzPts val="1350"/>
              <a:buNone/>
              <a:defRPr b="0" sz="1800">
                <a:solidFill>
                  <a:schemeClr val="lt1"/>
                </a:solidFill>
              </a:defRPr>
            </a:lvl1pPr>
            <a:lvl2pPr indent="-228600" lvl="1" marL="914400" algn="l">
              <a:spcBef>
                <a:spcPts val="600"/>
              </a:spcBef>
              <a:spcAft>
                <a:spcPts val="0"/>
              </a:spcAft>
              <a:buSzPts val="1500"/>
              <a:buNone/>
              <a:defRPr b="1" sz="2000"/>
            </a:lvl2pPr>
            <a:lvl3pPr indent="-228600" lvl="2" marL="1371600" algn="l">
              <a:spcBef>
                <a:spcPts val="600"/>
              </a:spcBef>
              <a:spcAft>
                <a:spcPts val="0"/>
              </a:spcAft>
              <a:buSzPts val="1350"/>
              <a:buNone/>
              <a:defRPr b="1" sz="1800"/>
            </a:lvl3pPr>
            <a:lvl4pPr indent="-228600" lvl="3" marL="1828800" algn="l">
              <a:spcBef>
                <a:spcPts val="600"/>
              </a:spcBef>
              <a:spcAft>
                <a:spcPts val="0"/>
              </a:spcAft>
              <a:buSzPts val="1200"/>
              <a:buNone/>
              <a:defRPr b="1" sz="1600"/>
            </a:lvl4pPr>
            <a:lvl5pPr indent="-228600" lvl="4" marL="2286000" algn="l">
              <a:spcBef>
                <a:spcPts val="600"/>
              </a:spcBef>
              <a:spcAft>
                <a:spcPts val="0"/>
              </a:spcAft>
              <a:buSzPts val="12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ntent">
  <p:cSld name="3 Content">
    <p:spTree>
      <p:nvGrpSpPr>
        <p:cNvPr id="82" name="Shape 82"/>
        <p:cNvGrpSpPr/>
        <p:nvPr/>
      </p:nvGrpSpPr>
      <p:grpSpPr>
        <a:xfrm>
          <a:off x="0" y="0"/>
          <a:ext cx="0" cy="0"/>
          <a:chOff x="0" y="0"/>
          <a:chExt cx="0" cy="0"/>
        </a:xfrm>
      </p:grpSpPr>
      <p:sp>
        <p:nvSpPr>
          <p:cNvPr id="83" name="Google Shape;83;p68"/>
          <p:cNvSpPr/>
          <p:nvPr/>
        </p:nvSpPr>
        <p:spPr>
          <a:xfrm>
            <a:off x="8166847" y="282574"/>
            <a:ext cx="685800"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84" name="Google Shape;84;p68"/>
          <p:cNvSpPr txBox="1"/>
          <p:nvPr/>
        </p:nvSpPr>
        <p:spPr>
          <a:xfrm>
            <a:off x="223185" y="228600"/>
            <a:ext cx="260909" cy="55399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600">
                <a:solidFill>
                  <a:srgbClr val="B86EB8"/>
                </a:solidFill>
                <a:latin typeface="Times New Roman"/>
                <a:ea typeface="Times New Roman"/>
                <a:cs typeface="Times New Roman"/>
                <a:sym typeface="Times New Roman"/>
              </a:rPr>
              <a:t>+</a:t>
            </a:r>
            <a:endParaRPr/>
          </a:p>
        </p:txBody>
      </p:sp>
      <p:sp>
        <p:nvSpPr>
          <p:cNvPr id="85" name="Google Shape;85;p68"/>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68"/>
          <p:cNvSpPr txBox="1"/>
          <p:nvPr>
            <p:ph idx="1" type="body"/>
          </p:nvPr>
        </p:nvSpPr>
        <p:spPr>
          <a:xfrm>
            <a:off x="4410075" y="1985963"/>
            <a:ext cx="3657600" cy="196596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87" name="Google Shape;87;p68"/>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68"/>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68"/>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90" name="Google Shape;90;p68"/>
          <p:cNvSpPr txBox="1"/>
          <p:nvPr>
            <p:ph idx="2" type="body"/>
          </p:nvPr>
        </p:nvSpPr>
        <p:spPr>
          <a:xfrm>
            <a:off x="498518" y="1985963"/>
            <a:ext cx="3657600" cy="414020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91" name="Google Shape;91;p68"/>
          <p:cNvSpPr txBox="1"/>
          <p:nvPr>
            <p:ph idx="3" type="body"/>
          </p:nvPr>
        </p:nvSpPr>
        <p:spPr>
          <a:xfrm>
            <a:off x="4410075" y="4169664"/>
            <a:ext cx="3657600" cy="196596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92" name="Shape 92"/>
        <p:cNvGrpSpPr/>
        <p:nvPr/>
      </p:nvGrpSpPr>
      <p:grpSpPr>
        <a:xfrm>
          <a:off x="0" y="0"/>
          <a:ext cx="0" cy="0"/>
          <a:chOff x="0" y="0"/>
          <a:chExt cx="0" cy="0"/>
        </a:xfrm>
      </p:grpSpPr>
      <p:sp>
        <p:nvSpPr>
          <p:cNvPr id="93" name="Google Shape;93;p69"/>
          <p:cNvSpPr/>
          <p:nvPr/>
        </p:nvSpPr>
        <p:spPr>
          <a:xfrm>
            <a:off x="8166847" y="282574"/>
            <a:ext cx="685800"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94" name="Google Shape;94;p69"/>
          <p:cNvSpPr txBox="1"/>
          <p:nvPr/>
        </p:nvSpPr>
        <p:spPr>
          <a:xfrm>
            <a:off x="223185" y="228600"/>
            <a:ext cx="260909" cy="55399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600">
                <a:solidFill>
                  <a:srgbClr val="B86EB8"/>
                </a:solidFill>
                <a:latin typeface="Times New Roman"/>
                <a:ea typeface="Times New Roman"/>
                <a:cs typeface="Times New Roman"/>
                <a:sym typeface="Times New Roman"/>
              </a:rPr>
              <a:t>+</a:t>
            </a:r>
            <a:endParaRPr/>
          </a:p>
        </p:txBody>
      </p:sp>
      <p:sp>
        <p:nvSpPr>
          <p:cNvPr id="95" name="Google Shape;95;p69"/>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69"/>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69"/>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69"/>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22" Type="http://schemas.openxmlformats.org/officeDocument/2006/relationships/theme" Target="../theme/theme1.xml"/><Relationship Id="rId10" Type="http://schemas.openxmlformats.org/officeDocument/2006/relationships/slideLayout" Target="../slideLayouts/slideLayout9.xml"/><Relationship Id="rId21" Type="http://schemas.openxmlformats.org/officeDocument/2006/relationships/slideLayout" Target="../slideLayouts/slideLayout20.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100000" ty="0" sy="100000"/>
        </a:blipFill>
      </p:bgPr>
    </p:bg>
    <p:spTree>
      <p:nvGrpSpPr>
        <p:cNvPr id="9" name="Shape 9"/>
        <p:cNvGrpSpPr/>
        <p:nvPr/>
      </p:nvGrpSpPr>
      <p:grpSpPr>
        <a:xfrm>
          <a:off x="0" y="0"/>
          <a:ext cx="0" cy="0"/>
          <a:chOff x="0" y="0"/>
          <a:chExt cx="0" cy="0"/>
        </a:xfrm>
      </p:grpSpPr>
      <p:sp>
        <p:nvSpPr>
          <p:cNvPr id="10" name="Google Shape;10;p60"/>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accent1"/>
              </a:buClr>
              <a:buSzPts val="3600"/>
              <a:buFont typeface="Rockwell"/>
              <a:buNone/>
              <a:defRPr b="0" i="0" sz="3600" u="none" cap="none" strike="noStrike">
                <a:solidFill>
                  <a:schemeClr val="accent1"/>
                </a:solidFill>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60"/>
          <p:cNvSpPr txBox="1"/>
          <p:nvPr>
            <p:ph idx="1" type="body"/>
          </p:nvPr>
        </p:nvSpPr>
        <p:spPr>
          <a:xfrm>
            <a:off x="498474" y="1981200"/>
            <a:ext cx="7556313" cy="4144963"/>
          </a:xfrm>
          <a:prstGeom prst="rect">
            <a:avLst/>
          </a:prstGeom>
          <a:noFill/>
          <a:ln>
            <a:noFill/>
          </a:ln>
        </p:spPr>
        <p:txBody>
          <a:bodyPr anchorCtr="0" anchor="t" bIns="45700" lIns="91425" spcFirstLastPara="1" rIns="91425" wrap="square" tIns="45700">
            <a:normAutofit/>
          </a:bodyPr>
          <a:lstStyle>
            <a:lvl1pPr indent="-323850" lvl="0" marL="457200" marR="0" rtl="0" algn="l">
              <a:spcBef>
                <a:spcPts val="2000"/>
              </a:spcBef>
              <a:spcAft>
                <a:spcPts val="0"/>
              </a:spcAft>
              <a:buClr>
                <a:schemeClr val="accent1"/>
              </a:buClr>
              <a:buSzPts val="1500"/>
              <a:buFont typeface="Noto Sans Symbols"/>
              <a:buChar char="■"/>
              <a:defRPr b="0" i="0" sz="2000" u="none" cap="none" strike="noStrike">
                <a:solidFill>
                  <a:srgbClr val="595959"/>
                </a:solidFill>
                <a:latin typeface="Rockwell"/>
                <a:ea typeface="Rockwell"/>
                <a:cs typeface="Rockwell"/>
                <a:sym typeface="Rockwell"/>
              </a:defRPr>
            </a:lvl1pPr>
            <a:lvl2pPr indent="-314325" lvl="1" marL="914400" marR="0" rtl="0" algn="l">
              <a:spcBef>
                <a:spcPts val="60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2pPr>
            <a:lvl3pPr indent="-314325" lvl="2" marL="1371600"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3pPr>
            <a:lvl4pPr indent="-314325" lvl="3" marL="1828800" marR="0" rtl="0" algn="l">
              <a:spcBef>
                <a:spcPts val="60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4pPr>
            <a:lvl5pPr indent="-314325" lvl="4" marL="2286000"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ockwell"/>
                <a:ea typeface="Rockwell"/>
                <a:cs typeface="Rockwell"/>
                <a:sym typeface="Rockwel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ockwell"/>
                <a:ea typeface="Rockwell"/>
                <a:cs typeface="Rockwell"/>
                <a:sym typeface="Rockwel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ockwell"/>
                <a:ea typeface="Rockwell"/>
                <a:cs typeface="Rockwell"/>
                <a:sym typeface="Rockwel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ockwell"/>
                <a:ea typeface="Rockwell"/>
                <a:cs typeface="Rockwell"/>
                <a:sym typeface="Rockwell"/>
              </a:defRPr>
            </a:lvl9pPr>
          </a:lstStyle>
          <a:p/>
        </p:txBody>
      </p:sp>
      <p:sp>
        <p:nvSpPr>
          <p:cNvPr id="12" name="Google Shape;12;p60"/>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100" u="none" cap="none" strike="noStrike">
                <a:solidFill>
                  <a:srgbClr val="595959"/>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3" name="Google Shape;13;p60"/>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rgbClr val="595959"/>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4" name="Google Shape;14;p60"/>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1pPr>
            <a:lvl2pPr indent="0" lvl="1"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2pPr>
            <a:lvl3pPr indent="0" lvl="2"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3pPr>
            <a:lvl4pPr indent="0" lvl="3"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4pPr>
            <a:lvl5pPr indent="0" lvl="4"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5pPr>
            <a:lvl6pPr indent="0" lvl="5"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6pPr>
            <a:lvl7pPr indent="0" lvl="6"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7pPr>
            <a:lvl8pPr indent="0" lvl="7"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8pPr>
            <a:lvl9pPr indent="0" lvl="8"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jpg"/><Relationship Id="rId4" Type="http://schemas.openxmlformats.org/officeDocument/2006/relationships/image" Target="../media/image8.png"/><Relationship Id="rId5"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jpg"/><Relationship Id="rId4" Type="http://schemas.openxmlformats.org/officeDocument/2006/relationships/image" Target="../media/image8.png"/><Relationship Id="rId5"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9.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8.jpg"/><Relationship Id="rId4" Type="http://schemas.openxmlformats.org/officeDocument/2006/relationships/image" Target="../media/image30.png"/><Relationship Id="rId5"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en.wikipedia.org/wiki/Transistor" TargetMode="External"/><Relationship Id="rId4" Type="http://schemas.openxmlformats.org/officeDocument/2006/relationships/image" Target="../media/image16.png"/><Relationship Id="rId5"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22.png"/><Relationship Id="rId4" Type="http://schemas.openxmlformats.org/officeDocument/2006/relationships/image" Target="../media/image1.jpg"/><Relationship Id="rId5"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jpg"/><Relationship Id="rId4" Type="http://schemas.openxmlformats.org/officeDocument/2006/relationships/image" Target="../media/image22.png"/><Relationship Id="rId5" Type="http://schemas.openxmlformats.org/officeDocument/2006/relationships/image" Target="../media/image21.png"/><Relationship Id="rId6"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4.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33.png"/><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5.png"/><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0.png"/><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 Id="rId3" Type="http://schemas.openxmlformats.org/officeDocument/2006/relationships/image" Target="../media/image1.jpg"/><Relationship Id="rId4" Type="http://schemas.openxmlformats.org/officeDocument/2006/relationships/image" Target="../media/image25.png"/><Relationship Id="rId5"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jpg"/><Relationship Id="rId4" Type="http://schemas.openxmlformats.org/officeDocument/2006/relationships/image" Target="../media/image28.png"/><Relationship Id="rId5" Type="http://schemas.openxmlformats.org/officeDocument/2006/relationships/image" Target="../media/image10.png"/><Relationship Id="rId6" Type="http://schemas.openxmlformats.org/officeDocument/2006/relationships/hyperlink" Target="https://en.wikipedia.org/wiki/Digital_Equipment_Corporation"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10.png"/><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0.xml"/><Relationship Id="rId3" Type="http://schemas.openxmlformats.org/officeDocument/2006/relationships/image" Target="../media/image26.png"/><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vmlDrawing" Target="../drawings/vmlDrawing1.vml"/><Relationship Id="rId4" Type="http://schemas.openxmlformats.org/officeDocument/2006/relationships/package" Target="../embeddings/Microsoft_Office_Word_Document1.docx"/><Relationship Id="rId5" Type="http://schemas.openxmlformats.org/officeDocument/2006/relationships/package" Target="../embeddings/Microsoft_Office_Word_Document1.docx"/><Relationship Id="rId6" Type="http://schemas.openxmlformats.org/officeDocument/2006/relationships/package" Target="../embeddings/Microsoft_Office_Word_Document2.docx"/><Relationship Id="rId7" Type="http://schemas.openxmlformats.org/officeDocument/2006/relationships/package" Target="../embeddings/Microsoft_Office_Word_Document2.docx"/><Relationship Id="rId8" Type="http://schemas.openxmlformats.org/officeDocument/2006/relationships/image" Target="../media/image3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3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1.xml"/><Relationship Id="rId3" Type="http://schemas.openxmlformats.org/officeDocument/2006/relationships/image" Target="../media/image3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3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16.png"/><Relationship Id="rId6" Type="http://schemas.openxmlformats.org/officeDocument/2006/relationships/image" Target="../media/image6.png"/><Relationship Id="rId7" Type="http://schemas.openxmlformats.org/officeDocument/2006/relationships/image" Target="../media/image10.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37.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5.xml"/><Relationship Id="rId3" Type="http://schemas.openxmlformats.org/officeDocument/2006/relationships/image" Target="../media/image4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6.xml"/><Relationship Id="rId3" Type="http://schemas.openxmlformats.org/officeDocument/2006/relationships/image" Target="../media/image38.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42.png"/><Relationship Id="rId4" Type="http://schemas.openxmlformats.org/officeDocument/2006/relationships/image" Target="../media/image40.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43.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3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
          <p:cNvSpPr txBox="1"/>
          <p:nvPr>
            <p:ph type="ctrTitle"/>
          </p:nvPr>
        </p:nvSpPr>
        <p:spPr>
          <a:xfrm>
            <a:off x="357158" y="6215082"/>
            <a:ext cx="8410604" cy="35719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1800"/>
              <a:buFont typeface="Rockwell"/>
              <a:buNone/>
            </a:pPr>
            <a:r>
              <a:rPr lang="en-US" sz="1800"/>
              <a:t>William Stallings : Computer Organization  and Architecture,  9</a:t>
            </a:r>
            <a:r>
              <a:rPr baseline="30000" lang="en-US" sz="1800"/>
              <a:t>th</a:t>
            </a:r>
            <a:r>
              <a:rPr lang="en-US" sz="1800"/>
              <a:t> Edition</a:t>
            </a:r>
            <a:endParaRPr/>
          </a:p>
        </p:txBody>
      </p:sp>
      <p:pic>
        <p:nvPicPr>
          <p:cNvPr descr="Snapshot 2012-06-08 00-57-47.jpg" id="212" name="Google Shape;212;p1"/>
          <p:cNvPicPr preferRelativeResize="0"/>
          <p:nvPr/>
        </p:nvPicPr>
        <p:blipFill rotWithShape="1">
          <a:blip r:embed="rId3">
            <a:alphaModFix/>
          </a:blip>
          <a:srcRect b="0" l="0" r="0" t="0"/>
          <a:stretch/>
        </p:blipFill>
        <p:spPr>
          <a:xfrm>
            <a:off x="609600" y="990600"/>
            <a:ext cx="3649579" cy="2667000"/>
          </a:xfrm>
          <a:prstGeom prst="rect">
            <a:avLst/>
          </a:prstGeom>
          <a:noFill/>
          <a:ln>
            <a:noFill/>
          </a:ln>
          <a:effectLst>
            <a:outerShdw blurRad="50800" rotWithShape="0" algn="tl" dir="2700000" dist="38100">
              <a:schemeClr val="dk1">
                <a:alpha val="42745"/>
              </a:schemeClr>
            </a:outerShdw>
            <a:reflection blurRad="0" dir="5400000" dist="12700" endA="0" endPos="75000" kx="0" rotWithShape="0" algn="bl" stA="50000" stPos="0" sy="-100000" ky="0"/>
          </a:effectLst>
        </p:spPr>
      </p:pic>
      <p:sp>
        <p:nvSpPr>
          <p:cNvPr id="213" name="Google Shape;213;p1"/>
          <p:cNvSpPr txBox="1"/>
          <p:nvPr/>
        </p:nvSpPr>
        <p:spPr>
          <a:xfrm>
            <a:off x="-1534472" y="1786024"/>
            <a:ext cx="18466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14" name="Google Shape;214;p1"/>
          <p:cNvSpPr txBox="1"/>
          <p:nvPr/>
        </p:nvSpPr>
        <p:spPr>
          <a:xfrm>
            <a:off x="333403" y="4495800"/>
            <a:ext cx="6191157" cy="83371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5400"/>
              <a:buFont typeface="Rockwell"/>
              <a:buNone/>
            </a:pPr>
            <a:r>
              <a:rPr b="0" i="0" lang="en-US" sz="5400" u="none" cap="none" strike="noStrike">
                <a:solidFill>
                  <a:schemeClr val="accent1"/>
                </a:solidFill>
                <a:latin typeface="Rockwell"/>
                <a:ea typeface="Rockwell"/>
                <a:cs typeface="Rockwell"/>
                <a:sym typeface="Rockwell"/>
              </a:rPr>
              <a:t>Chapter 2</a:t>
            </a:r>
            <a:endParaRPr/>
          </a:p>
        </p:txBody>
      </p:sp>
      <p:sp>
        <p:nvSpPr>
          <p:cNvPr id="215" name="Google Shape;215;p1"/>
          <p:cNvSpPr txBox="1"/>
          <p:nvPr/>
        </p:nvSpPr>
        <p:spPr>
          <a:xfrm>
            <a:off x="319118" y="5557838"/>
            <a:ext cx="8753476" cy="514368"/>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marR="0" rtl="0" algn="l">
              <a:lnSpc>
                <a:spcPct val="100000"/>
              </a:lnSpc>
              <a:spcBef>
                <a:spcPts val="0"/>
              </a:spcBef>
              <a:spcAft>
                <a:spcPts val="0"/>
              </a:spcAft>
              <a:buNone/>
            </a:pPr>
            <a:r>
              <a:rPr b="0" i="0" lang="en-US" sz="4400" u="none" cap="none" strike="noStrike">
                <a:solidFill>
                  <a:srgbClr val="595959"/>
                </a:solidFill>
                <a:latin typeface="Rockwell"/>
                <a:ea typeface="Rockwell"/>
                <a:cs typeface="Rockwell"/>
                <a:sym typeface="Rockwell"/>
              </a:rPr>
              <a:t> </a:t>
            </a:r>
            <a:r>
              <a:rPr b="0" i="0" lang="en-US" sz="4400" u="none" cap="none" strike="noStrike">
                <a:solidFill>
                  <a:schemeClr val="dk1"/>
                </a:solidFill>
                <a:latin typeface="Rockwell"/>
                <a:ea typeface="Rockwell"/>
                <a:cs typeface="Rockwell"/>
                <a:sym typeface="Rockwell"/>
              </a:rPr>
              <a:t>Computer Evolution and Performance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0"/>
          <p:cNvSpPr txBox="1"/>
          <p:nvPr>
            <p:ph idx="4294967295" type="title"/>
          </p:nvPr>
        </p:nvSpPr>
        <p:spPr>
          <a:xfrm>
            <a:off x="457200" y="381000"/>
            <a:ext cx="7556500" cy="111601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Rockwell"/>
              <a:buNone/>
            </a:pPr>
            <a:r>
              <a:rPr lang="en-US"/>
              <a:t>Structure of von Neumann Machine</a:t>
            </a:r>
            <a:endParaRPr/>
          </a:p>
        </p:txBody>
      </p:sp>
      <p:pic>
        <p:nvPicPr>
          <p:cNvPr descr="f1.pdf" id="318" name="Google Shape;318;p10"/>
          <p:cNvPicPr preferRelativeResize="0"/>
          <p:nvPr/>
        </p:nvPicPr>
        <p:blipFill rotWithShape="1">
          <a:blip r:embed="rId3">
            <a:alphaModFix/>
          </a:blip>
          <a:srcRect b="24545" l="4706" r="15293" t="20909"/>
          <a:stretch/>
        </p:blipFill>
        <p:spPr>
          <a:xfrm>
            <a:off x="762000" y="685800"/>
            <a:ext cx="7238949" cy="6387349"/>
          </a:xfrm>
          <a:prstGeom prst="rect">
            <a:avLst/>
          </a:prstGeom>
          <a:noFill/>
          <a:ln>
            <a:noFill/>
          </a:ln>
        </p:spPr>
      </p:pic>
      <p:pic>
        <p:nvPicPr>
          <p:cNvPr id="319" name="Google Shape;319;p10"/>
          <p:cNvPicPr preferRelativeResize="0"/>
          <p:nvPr/>
        </p:nvPicPr>
        <p:blipFill rotWithShape="1">
          <a:blip r:embed="rId4">
            <a:alphaModFix/>
          </a:blip>
          <a:srcRect b="0" l="0" r="0" t="0"/>
          <a:stretch/>
        </p:blipFill>
        <p:spPr>
          <a:xfrm>
            <a:off x="7962900" y="785794"/>
            <a:ext cx="1181100" cy="1371600"/>
          </a:xfrm>
          <a:prstGeom prst="rect">
            <a:avLst/>
          </a:prstGeom>
          <a:noFill/>
          <a:ln>
            <a:noFill/>
          </a:ln>
        </p:spPr>
      </p:pic>
      <p:sp>
        <p:nvSpPr>
          <p:cNvPr id="320" name="Google Shape;320;p10"/>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21" name="Google Shape;321;p10"/>
          <p:cNvSpPr txBox="1"/>
          <p:nvPr/>
        </p:nvSpPr>
        <p:spPr>
          <a:xfrm>
            <a:off x="5857884" y="5572140"/>
            <a:ext cx="314327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CA: Cellular Automata</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CC: Cellular Constructor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11"/>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IAS Memory Formats</a:t>
            </a:r>
            <a:endParaRPr/>
          </a:p>
        </p:txBody>
      </p:sp>
      <p:sp>
        <p:nvSpPr>
          <p:cNvPr id="328" name="Google Shape;328;p11"/>
          <p:cNvSpPr txBox="1"/>
          <p:nvPr>
            <p:ph idx="1" type="body"/>
          </p:nvPr>
        </p:nvSpPr>
        <p:spPr>
          <a:xfrm>
            <a:off x="4038600" y="1219200"/>
            <a:ext cx="3962400" cy="1600200"/>
          </a:xfrm>
          <a:prstGeom prst="rect">
            <a:avLst/>
          </a:prstGeom>
          <a:noFill/>
          <a:ln>
            <a:noFill/>
          </a:ln>
        </p:spPr>
        <p:txBody>
          <a:bodyPr anchorCtr="0" anchor="t" bIns="45700" lIns="91425" spcFirstLastPara="1" rIns="91425" wrap="square" tIns="45700">
            <a:noAutofit/>
          </a:bodyPr>
          <a:lstStyle/>
          <a:p>
            <a:pPr indent="-228600" lvl="1" marL="228600" rtl="0" algn="l">
              <a:lnSpc>
                <a:spcPct val="90000"/>
              </a:lnSpc>
              <a:spcBef>
                <a:spcPts val="0"/>
              </a:spcBef>
              <a:spcAft>
                <a:spcPts val="0"/>
              </a:spcAft>
              <a:buClr>
                <a:schemeClr val="accent1"/>
              </a:buClr>
              <a:buSzPts val="1350"/>
              <a:buChar char="■"/>
            </a:pPr>
            <a:r>
              <a:rPr lang="en-US">
                <a:solidFill>
                  <a:schemeClr val="dk1"/>
                </a:solidFill>
              </a:rPr>
              <a:t>Both data and instructions are stored there </a:t>
            </a:r>
            <a:endParaRPr/>
          </a:p>
          <a:p>
            <a:pPr indent="-228600" lvl="1" marL="228600" rtl="0" algn="l">
              <a:lnSpc>
                <a:spcPct val="90000"/>
              </a:lnSpc>
              <a:spcBef>
                <a:spcPts val="2000"/>
              </a:spcBef>
              <a:spcAft>
                <a:spcPts val="0"/>
              </a:spcAft>
              <a:buClr>
                <a:schemeClr val="accent1"/>
              </a:buClr>
              <a:buSzPts val="1350"/>
              <a:buChar char="■"/>
            </a:pPr>
            <a:r>
              <a:rPr lang="en-US">
                <a:solidFill>
                  <a:schemeClr val="dk1"/>
                </a:solidFill>
              </a:rPr>
              <a:t>Numbers are represented in binary form and each instruction is a binary code</a:t>
            </a:r>
            <a:endParaRPr/>
          </a:p>
          <a:p>
            <a:pPr indent="-133350" lvl="0" marL="228600" rtl="0" algn="l">
              <a:lnSpc>
                <a:spcPct val="90000"/>
              </a:lnSpc>
              <a:spcBef>
                <a:spcPts val="2000"/>
              </a:spcBef>
              <a:spcAft>
                <a:spcPts val="0"/>
              </a:spcAft>
              <a:buSzPts val="1500"/>
              <a:buNone/>
            </a:pPr>
            <a:r>
              <a:t/>
            </a:r>
            <a:endParaRPr>
              <a:solidFill>
                <a:schemeClr val="dk1"/>
              </a:solidFill>
            </a:endParaRPr>
          </a:p>
        </p:txBody>
      </p:sp>
      <p:sp>
        <p:nvSpPr>
          <p:cNvPr id="329" name="Google Shape;329;p11"/>
          <p:cNvSpPr txBox="1"/>
          <p:nvPr>
            <p:ph idx="4294967295" type="body"/>
          </p:nvPr>
        </p:nvSpPr>
        <p:spPr>
          <a:xfrm>
            <a:off x="304800" y="1371600"/>
            <a:ext cx="3779838" cy="1965325"/>
          </a:xfrm>
          <a:prstGeom prst="rect">
            <a:avLst/>
          </a:prstGeom>
          <a:noFill/>
          <a:ln>
            <a:noFill/>
          </a:ln>
        </p:spPr>
        <p:txBody>
          <a:bodyPr anchorCtr="0" anchor="t" bIns="45700" lIns="91425" spcFirstLastPara="1" rIns="91425" wrap="square" tIns="45700">
            <a:normAutofit/>
          </a:bodyPr>
          <a:lstStyle/>
          <a:p>
            <a:pPr indent="-228600" lvl="0" marL="228600" rtl="0" algn="l">
              <a:spcBef>
                <a:spcPts val="0"/>
              </a:spcBef>
              <a:spcAft>
                <a:spcPts val="0"/>
              </a:spcAft>
              <a:buSzPts val="1500"/>
              <a:buChar char="■"/>
            </a:pPr>
            <a:r>
              <a:rPr lang="en-US">
                <a:solidFill>
                  <a:schemeClr val="dk1"/>
                </a:solidFill>
              </a:rPr>
              <a:t>The memory of the IAS consists of 1000 storage locations (called </a:t>
            </a:r>
            <a:r>
              <a:rPr b="1" i="1" lang="en-US">
                <a:solidFill>
                  <a:schemeClr val="dk1"/>
                </a:solidFill>
              </a:rPr>
              <a:t>words</a:t>
            </a:r>
            <a:r>
              <a:rPr lang="en-US">
                <a:solidFill>
                  <a:schemeClr val="dk1"/>
                </a:solidFill>
              </a:rPr>
              <a:t>) of 40 bits each</a:t>
            </a:r>
            <a:endParaRPr/>
          </a:p>
        </p:txBody>
      </p:sp>
      <p:pic>
        <p:nvPicPr>
          <p:cNvPr descr="f2.pdf" id="330" name="Google Shape;330;p11"/>
          <p:cNvPicPr preferRelativeResize="0"/>
          <p:nvPr/>
        </p:nvPicPr>
        <p:blipFill rotWithShape="1">
          <a:blip r:embed="rId3">
            <a:alphaModFix/>
          </a:blip>
          <a:srcRect b="28182" l="0" r="0" t="22727"/>
          <a:stretch/>
        </p:blipFill>
        <p:spPr>
          <a:xfrm>
            <a:off x="1371600" y="2819400"/>
            <a:ext cx="6357032" cy="4038600"/>
          </a:xfrm>
          <a:prstGeom prst="rect">
            <a:avLst/>
          </a:prstGeom>
          <a:noFill/>
          <a:ln>
            <a:noFill/>
          </a:ln>
        </p:spPr>
      </p:pic>
      <p:sp>
        <p:nvSpPr>
          <p:cNvPr id="331" name="Google Shape;331;p11"/>
          <p:cNvSpPr/>
          <p:nvPr/>
        </p:nvSpPr>
        <p:spPr>
          <a:xfrm>
            <a:off x="7072330" y="3571876"/>
            <a:ext cx="69602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data</a:t>
            </a:r>
            <a:endParaRPr sz="2400">
              <a:solidFill>
                <a:schemeClr val="dk1"/>
              </a:solidFill>
              <a:latin typeface="Times New Roman"/>
              <a:ea typeface="Times New Roman"/>
              <a:cs typeface="Times New Roman"/>
              <a:sym typeface="Times New Roman"/>
            </a:endParaRPr>
          </a:p>
        </p:txBody>
      </p:sp>
      <p:sp>
        <p:nvSpPr>
          <p:cNvPr id="332" name="Google Shape;332;p11"/>
          <p:cNvSpPr/>
          <p:nvPr/>
        </p:nvSpPr>
        <p:spPr>
          <a:xfrm>
            <a:off x="7000892" y="5500702"/>
            <a:ext cx="151676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Instruction</a:t>
            </a:r>
            <a:endParaRPr sz="2400">
              <a:solidFill>
                <a:schemeClr val="dk1"/>
              </a:solidFill>
              <a:latin typeface="Times New Roman"/>
              <a:ea typeface="Times New Roman"/>
              <a:cs typeface="Times New Roman"/>
              <a:sym typeface="Times New Roman"/>
            </a:endParaRPr>
          </a:p>
        </p:txBody>
      </p:sp>
      <p:pic>
        <p:nvPicPr>
          <p:cNvPr id="333" name="Google Shape;333;p11"/>
          <p:cNvPicPr preferRelativeResize="0"/>
          <p:nvPr/>
        </p:nvPicPr>
        <p:blipFill rotWithShape="1">
          <a:blip r:embed="rId4">
            <a:alphaModFix/>
          </a:blip>
          <a:srcRect b="0" l="0" r="0" t="0"/>
          <a:stretch/>
        </p:blipFill>
        <p:spPr>
          <a:xfrm>
            <a:off x="7962900" y="1985962"/>
            <a:ext cx="1181100" cy="1371600"/>
          </a:xfrm>
          <a:prstGeom prst="rect">
            <a:avLst/>
          </a:prstGeom>
          <a:noFill/>
          <a:ln>
            <a:noFill/>
          </a:ln>
        </p:spPr>
      </p:pic>
      <p:sp>
        <p:nvSpPr>
          <p:cNvPr id="334" name="Google Shape;334;p11"/>
          <p:cNvSpPr txBox="1"/>
          <p:nvPr/>
        </p:nvSpPr>
        <p:spPr>
          <a:xfrm>
            <a:off x="5500694" y="5988626"/>
            <a:ext cx="3428992"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One word contains 2 instructions</a:t>
            </a:r>
            <a:endParaRPr/>
          </a:p>
        </p:txBody>
      </p:sp>
      <p:sp>
        <p:nvSpPr>
          <p:cNvPr id="335" name="Google Shape;335;p11"/>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12"/>
          <p:cNvSpPr txBox="1"/>
          <p:nvPr>
            <p:ph type="title"/>
          </p:nvPr>
        </p:nvSpPr>
        <p:spPr>
          <a:xfrm>
            <a:off x="381000" y="214290"/>
            <a:ext cx="3255264" cy="30480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lt1"/>
              </a:buClr>
              <a:buSzPts val="4000"/>
              <a:buFont typeface="Rockwell"/>
              <a:buNone/>
            </a:pPr>
            <a:r>
              <a:rPr lang="en-US" sz="4000"/>
              <a:t>Structure </a:t>
            </a:r>
            <a:br>
              <a:rPr lang="en-US" sz="4000"/>
            </a:br>
            <a:r>
              <a:rPr lang="en-US" sz="4000"/>
              <a:t>of </a:t>
            </a:r>
            <a:br>
              <a:rPr lang="en-US" sz="4000"/>
            </a:br>
            <a:r>
              <a:rPr lang="en-US" sz="4000"/>
              <a:t>IAS</a:t>
            </a:r>
            <a:br>
              <a:rPr lang="en-US" sz="4000"/>
            </a:br>
            <a:r>
              <a:rPr lang="en-US" sz="4000"/>
              <a:t>Computer</a:t>
            </a:r>
            <a:endParaRPr/>
          </a:p>
        </p:txBody>
      </p:sp>
      <p:pic>
        <p:nvPicPr>
          <p:cNvPr descr="f3.pdf" id="342" name="Google Shape;342;p12"/>
          <p:cNvPicPr preferRelativeResize="0"/>
          <p:nvPr/>
        </p:nvPicPr>
        <p:blipFill rotWithShape="1">
          <a:blip r:embed="rId3">
            <a:alphaModFix/>
          </a:blip>
          <a:srcRect b="3636" l="14117" r="5881" t="8182"/>
          <a:stretch/>
        </p:blipFill>
        <p:spPr>
          <a:xfrm>
            <a:off x="4279040" y="0"/>
            <a:ext cx="4864992" cy="6939675"/>
          </a:xfrm>
          <a:prstGeom prst="rect">
            <a:avLst/>
          </a:prstGeom>
          <a:noFill/>
          <a:ln>
            <a:noFill/>
          </a:ln>
        </p:spPr>
      </p:pic>
      <p:sp>
        <p:nvSpPr>
          <p:cNvPr id="343" name="Google Shape;343;p12"/>
          <p:cNvSpPr/>
          <p:nvPr/>
        </p:nvSpPr>
        <p:spPr>
          <a:xfrm>
            <a:off x="219878" y="3753999"/>
            <a:ext cx="3592907" cy="224676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AC: Accumulator</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MQ: Multiplier Quotient</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MBR: Memory Buffer Register</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IBR: Instruction Buffer Register</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PC: program counter</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IR: Instruction register</a:t>
            </a:r>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MAR: Memory Address Register</a:t>
            </a:r>
            <a:endParaRPr sz="2000">
              <a:solidFill>
                <a:schemeClr val="lt1"/>
              </a:solidFill>
              <a:latin typeface="Times New Roman"/>
              <a:ea typeface="Times New Roman"/>
              <a:cs typeface="Times New Roman"/>
              <a:sym typeface="Times New Roman"/>
            </a:endParaRPr>
          </a:p>
        </p:txBody>
      </p:sp>
      <p:pic>
        <p:nvPicPr>
          <p:cNvPr id="344" name="Google Shape;344;p12"/>
          <p:cNvPicPr preferRelativeResize="0"/>
          <p:nvPr/>
        </p:nvPicPr>
        <p:blipFill rotWithShape="1">
          <a:blip r:embed="rId4">
            <a:alphaModFix/>
          </a:blip>
          <a:srcRect b="0" l="0" r="0" t="0"/>
          <a:stretch/>
        </p:blipFill>
        <p:spPr>
          <a:xfrm>
            <a:off x="3071802" y="1285860"/>
            <a:ext cx="1181100" cy="1371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13"/>
          <p:cNvSpPr txBox="1"/>
          <p:nvPr>
            <p:ph type="title"/>
          </p:nvPr>
        </p:nvSpPr>
        <p:spPr>
          <a:xfrm>
            <a:off x="6929454" y="3857628"/>
            <a:ext cx="2257420" cy="1571636"/>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accent1"/>
              </a:buClr>
              <a:buSzPts val="2800"/>
              <a:buFont typeface="Rockwell"/>
              <a:buNone/>
            </a:pPr>
            <a:r>
              <a:rPr lang="en-US" sz="2800"/>
              <a:t>The IAS Instruction </a:t>
            </a:r>
            <a:br>
              <a:rPr lang="en-US" sz="2800"/>
            </a:br>
            <a:r>
              <a:rPr lang="en-US" sz="2800"/>
              <a:t>Set</a:t>
            </a:r>
            <a:endParaRPr/>
          </a:p>
        </p:txBody>
      </p:sp>
      <p:sp>
        <p:nvSpPr>
          <p:cNvPr id="351" name="Google Shape;351;p13"/>
          <p:cNvSpPr txBox="1"/>
          <p:nvPr/>
        </p:nvSpPr>
        <p:spPr>
          <a:xfrm>
            <a:off x="6781832" y="3282735"/>
            <a:ext cx="2362200" cy="646331"/>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chemeClr val="accent1"/>
                </a:solidFill>
                <a:latin typeface="Rockwell"/>
                <a:ea typeface="Rockwell"/>
                <a:cs typeface="Rockwell"/>
                <a:sym typeface="Rockwell"/>
              </a:rPr>
              <a:t>Table 2.1</a:t>
            </a:r>
            <a:endParaRPr/>
          </a:p>
        </p:txBody>
      </p:sp>
      <p:sp>
        <p:nvSpPr>
          <p:cNvPr id="352" name="Google Shape;352;p13"/>
          <p:cNvSpPr txBox="1"/>
          <p:nvPr/>
        </p:nvSpPr>
        <p:spPr>
          <a:xfrm>
            <a:off x="0" y="6858000"/>
            <a:ext cx="9144000" cy="381000"/>
          </a:xfrm>
          <a:prstGeom prst="rect">
            <a:avLst/>
          </a:prstGeom>
          <a:solidFill>
            <a:srgbClr val="A5A5A5"/>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53" name="Google Shape;353;p13"/>
          <p:cNvSpPr/>
          <p:nvPr/>
        </p:nvSpPr>
        <p:spPr>
          <a:xfrm>
            <a:off x="0" y="0"/>
            <a:ext cx="6006107" cy="6858000"/>
          </a:xfrm>
          <a:prstGeom prst="rect">
            <a:avLst/>
          </a:prstGeom>
          <a:noFill/>
          <a:ln>
            <a:noFill/>
          </a:ln>
        </p:spPr>
      </p:sp>
      <p:pic>
        <p:nvPicPr>
          <p:cNvPr id="354" name="Google Shape;354;p13"/>
          <p:cNvPicPr preferRelativeResize="0"/>
          <p:nvPr/>
        </p:nvPicPr>
        <p:blipFill rotWithShape="1">
          <a:blip r:embed="rId4">
            <a:alphaModFix/>
          </a:blip>
          <a:srcRect b="0" l="0" r="0" t="0"/>
          <a:stretch/>
        </p:blipFill>
        <p:spPr>
          <a:xfrm>
            <a:off x="6" y="242227"/>
            <a:ext cx="6902629" cy="6448508"/>
          </a:xfrm>
          <a:prstGeom prst="rect">
            <a:avLst/>
          </a:prstGeom>
          <a:noFill/>
          <a:ln>
            <a:noFill/>
          </a:ln>
        </p:spPr>
      </p:pic>
      <p:pic>
        <p:nvPicPr>
          <p:cNvPr id="355" name="Google Shape;355;p13"/>
          <p:cNvPicPr preferRelativeResize="0"/>
          <p:nvPr/>
        </p:nvPicPr>
        <p:blipFill rotWithShape="1">
          <a:blip r:embed="rId5">
            <a:alphaModFix/>
          </a:blip>
          <a:srcRect b="0" l="0" r="0" t="0"/>
          <a:stretch/>
        </p:blipFill>
        <p:spPr>
          <a:xfrm>
            <a:off x="7962900" y="1914524"/>
            <a:ext cx="1181100" cy="1371600"/>
          </a:xfrm>
          <a:prstGeom prst="rect">
            <a:avLst/>
          </a:prstGeom>
          <a:noFill/>
          <a:ln>
            <a:noFill/>
          </a:ln>
        </p:spPr>
      </p:pic>
      <p:sp>
        <p:nvSpPr>
          <p:cNvPr id="356" name="Google Shape;356;p13"/>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14"/>
          <p:cNvSpPr txBox="1"/>
          <p:nvPr/>
        </p:nvSpPr>
        <p:spPr>
          <a:xfrm>
            <a:off x="7072330" y="3500438"/>
            <a:ext cx="2071670" cy="1754326"/>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chemeClr val="accent1"/>
                </a:solidFill>
                <a:latin typeface="Rockwell"/>
                <a:ea typeface="Rockwell"/>
                <a:cs typeface="Rockwell"/>
                <a:sym typeface="Rockwell"/>
              </a:rPr>
              <a:t>Run IAS</a:t>
            </a:r>
            <a:endParaRPr/>
          </a:p>
          <a:p>
            <a:pPr indent="0" lvl="0" marL="0" marR="0" rtl="0" algn="ctr">
              <a:spcBef>
                <a:spcPts val="0"/>
              </a:spcBef>
              <a:spcAft>
                <a:spcPts val="0"/>
              </a:spcAft>
              <a:buNone/>
            </a:pPr>
            <a:r>
              <a:rPr lang="en-US" sz="3600">
                <a:solidFill>
                  <a:schemeClr val="accent1"/>
                </a:solidFill>
                <a:latin typeface="Rockwell"/>
                <a:ea typeface="Rockwell"/>
                <a:cs typeface="Rockwell"/>
                <a:sym typeface="Rockwell"/>
              </a:rPr>
              <a:t>Machine Code</a:t>
            </a:r>
            <a:endParaRPr/>
          </a:p>
        </p:txBody>
      </p:sp>
      <p:sp>
        <p:nvSpPr>
          <p:cNvPr id="363" name="Google Shape;363;p14"/>
          <p:cNvSpPr txBox="1"/>
          <p:nvPr/>
        </p:nvSpPr>
        <p:spPr>
          <a:xfrm>
            <a:off x="0" y="6858000"/>
            <a:ext cx="9144000" cy="381000"/>
          </a:xfrm>
          <a:prstGeom prst="rect">
            <a:avLst/>
          </a:prstGeom>
          <a:solidFill>
            <a:srgbClr val="A5A5A5"/>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64" name="Google Shape;364;p14"/>
          <p:cNvSpPr/>
          <p:nvPr/>
        </p:nvSpPr>
        <p:spPr>
          <a:xfrm>
            <a:off x="0" y="0"/>
            <a:ext cx="6006107" cy="6858000"/>
          </a:xfrm>
          <a:prstGeom prst="rect">
            <a:avLst/>
          </a:prstGeom>
          <a:noFill/>
          <a:ln>
            <a:noFill/>
          </a:ln>
        </p:spPr>
      </p:sp>
      <p:pic>
        <p:nvPicPr>
          <p:cNvPr id="365" name="Google Shape;365;p14"/>
          <p:cNvPicPr preferRelativeResize="0"/>
          <p:nvPr/>
        </p:nvPicPr>
        <p:blipFill rotWithShape="1">
          <a:blip r:embed="rId4">
            <a:alphaModFix/>
          </a:blip>
          <a:srcRect b="0" l="0" r="0" t="0"/>
          <a:stretch/>
        </p:blipFill>
        <p:spPr>
          <a:xfrm>
            <a:off x="71406" y="142852"/>
            <a:ext cx="6902628" cy="6448508"/>
          </a:xfrm>
          <a:prstGeom prst="rect">
            <a:avLst/>
          </a:prstGeom>
          <a:noFill/>
          <a:ln>
            <a:noFill/>
          </a:ln>
        </p:spPr>
      </p:pic>
      <p:pic>
        <p:nvPicPr>
          <p:cNvPr id="366" name="Google Shape;366;p14"/>
          <p:cNvPicPr preferRelativeResize="0"/>
          <p:nvPr/>
        </p:nvPicPr>
        <p:blipFill rotWithShape="1">
          <a:blip r:embed="rId5">
            <a:alphaModFix/>
          </a:blip>
          <a:srcRect b="0" l="0" r="0" t="0"/>
          <a:stretch/>
        </p:blipFill>
        <p:spPr>
          <a:xfrm>
            <a:off x="7962900" y="1914524"/>
            <a:ext cx="1181100" cy="1371600"/>
          </a:xfrm>
          <a:prstGeom prst="rect">
            <a:avLst/>
          </a:prstGeom>
          <a:noFill/>
          <a:ln>
            <a:noFill/>
          </a:ln>
        </p:spPr>
      </p:pic>
      <p:sp>
        <p:nvSpPr>
          <p:cNvPr id="367" name="Google Shape;367;p14"/>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68" name="Google Shape;368;p14"/>
          <p:cNvSpPr txBox="1"/>
          <p:nvPr/>
        </p:nvSpPr>
        <p:spPr>
          <a:xfrm>
            <a:off x="3428992" y="142852"/>
            <a:ext cx="3500462" cy="6247864"/>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Hexadecimal Code:</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010FA210FB</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IAS code length: 20 bits</a:t>
            </a:r>
            <a:endParaRPr/>
          </a:p>
          <a:p>
            <a:pPr indent="0" lvl="0" marL="0" marR="0" rtl="0" algn="l">
              <a:spcBef>
                <a:spcPts val="0"/>
              </a:spcBef>
              <a:spcAft>
                <a:spcPts val="0"/>
              </a:spcAft>
              <a:buNone/>
            </a:pPr>
            <a:r>
              <a:rPr b="1" lang="en-US" sz="2000" u="sng">
                <a:solidFill>
                  <a:schemeClr val="dk1"/>
                </a:solidFill>
                <a:latin typeface="Times New Roman"/>
                <a:ea typeface="Times New Roman"/>
                <a:cs typeface="Times New Roman"/>
                <a:sym typeface="Times New Roman"/>
              </a:rPr>
              <a:t>Left instruction: 010FA</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Opcode: 01(h)</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Address: 0FA</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01(h) 🡪 0000 0001</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Load data in the 0FA memory word to AC</a:t>
            </a:r>
            <a:endParaRPr/>
          </a:p>
          <a:p>
            <a:pPr indent="-127000" lvl="0" marL="0" marR="0" rtl="0" algn="l">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AC = [0FA]</a:t>
            </a:r>
            <a:endParaRPr/>
          </a:p>
          <a:p>
            <a:pPr indent="0" lvl="0" marL="0" marR="0" rtl="0" algn="l">
              <a:spcBef>
                <a:spcPts val="0"/>
              </a:spcBef>
              <a:spcAft>
                <a:spcPts val="0"/>
              </a:spcAft>
              <a:buNone/>
            </a:pPr>
            <a:r>
              <a:rPr b="1" lang="en-US" sz="2000" u="sng">
                <a:solidFill>
                  <a:schemeClr val="dk1"/>
                </a:solidFill>
                <a:latin typeface="Times New Roman"/>
                <a:ea typeface="Times New Roman"/>
                <a:cs typeface="Times New Roman"/>
                <a:sym typeface="Times New Roman"/>
              </a:rPr>
              <a:t>Right instruction: 210FB</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Opcode: 21(h)</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Address: 0FB</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21(h) 🡪 0010 0001</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Store AC to the 0FB memory word  </a:t>
            </a:r>
            <a:endParaRPr/>
          </a:p>
          <a:p>
            <a:pPr indent="-127000" lvl="0" marL="0" marR="0" rtl="0" algn="l">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[0FB] = AC</a:t>
            </a:r>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rgbClr val="FF0000"/>
                </a:solidFill>
                <a:latin typeface="Times New Roman"/>
                <a:ea typeface="Times New Roman"/>
                <a:cs typeface="Times New Roman"/>
                <a:sym typeface="Times New Roman"/>
              </a:rPr>
              <a:t>🡺 [0FB] = [0FA]</a:t>
            </a:r>
            <a:endParaRPr sz="2000">
              <a:solidFill>
                <a:srgbClr val="FF0000"/>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p:txBody>
      </p:sp>
      <p:cxnSp>
        <p:nvCxnSpPr>
          <p:cNvPr id="369" name="Google Shape;369;p14"/>
          <p:cNvCxnSpPr/>
          <p:nvPr/>
        </p:nvCxnSpPr>
        <p:spPr>
          <a:xfrm flipH="1" rot="-5400000">
            <a:off x="2928926" y="1500174"/>
            <a:ext cx="642942" cy="500066"/>
          </a:xfrm>
          <a:prstGeom prst="straightConnector1">
            <a:avLst/>
          </a:prstGeom>
          <a:noFill/>
          <a:ln cap="flat" cmpd="sng" w="25400">
            <a:solidFill>
              <a:schemeClr val="accent1"/>
            </a:solidFill>
            <a:prstDash val="solid"/>
            <a:round/>
            <a:headEnd len="sm" w="sm" type="none"/>
            <a:tailEnd len="med" w="med" type="stealth"/>
          </a:ln>
        </p:spPr>
      </p:cxnSp>
      <p:cxnSp>
        <p:nvCxnSpPr>
          <p:cNvPr id="370" name="Google Shape;370;p14"/>
          <p:cNvCxnSpPr/>
          <p:nvPr/>
        </p:nvCxnSpPr>
        <p:spPr>
          <a:xfrm flipH="1" rot="-5400000">
            <a:off x="1714480" y="2428868"/>
            <a:ext cx="3000396" cy="714380"/>
          </a:xfrm>
          <a:prstGeom prst="straightConnector1">
            <a:avLst/>
          </a:prstGeom>
          <a:noFill/>
          <a:ln cap="flat" cmpd="sng" w="25400">
            <a:solidFill>
              <a:schemeClr val="accent1"/>
            </a:solidFill>
            <a:prstDash val="solid"/>
            <a:round/>
            <a:headEnd len="sm" w="sm" type="none"/>
            <a:tailEnd len="med" w="med" type="stealth"/>
          </a:ln>
        </p:spPr>
      </p:cxnSp>
      <p:sp>
        <p:nvSpPr>
          <p:cNvPr id="371" name="Google Shape;371;p14"/>
          <p:cNvSpPr/>
          <p:nvPr/>
        </p:nvSpPr>
        <p:spPr>
          <a:xfrm>
            <a:off x="7215206" y="5429264"/>
            <a:ext cx="1071570" cy="428628"/>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Times New Roman"/>
                <a:ea typeface="Times New Roman"/>
                <a:cs typeface="Times New Roman"/>
                <a:sym typeface="Times New Roman"/>
              </a:rPr>
              <a:t>7</a:t>
            </a:r>
            <a:endParaRPr/>
          </a:p>
        </p:txBody>
      </p:sp>
      <p:sp>
        <p:nvSpPr>
          <p:cNvPr id="372" name="Google Shape;372;p14"/>
          <p:cNvSpPr/>
          <p:nvPr/>
        </p:nvSpPr>
        <p:spPr>
          <a:xfrm>
            <a:off x="7215206" y="5857892"/>
            <a:ext cx="1071570" cy="428628"/>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Times New Roman"/>
                <a:ea typeface="Times New Roman"/>
                <a:cs typeface="Times New Roman"/>
                <a:sym typeface="Times New Roman"/>
              </a:rPr>
              <a:t>7</a:t>
            </a:r>
            <a:endParaRPr/>
          </a:p>
        </p:txBody>
      </p:sp>
      <p:sp>
        <p:nvSpPr>
          <p:cNvPr id="373" name="Google Shape;373;p14"/>
          <p:cNvSpPr/>
          <p:nvPr/>
        </p:nvSpPr>
        <p:spPr>
          <a:xfrm>
            <a:off x="8358214" y="5500702"/>
            <a:ext cx="714348" cy="285752"/>
          </a:xfrm>
          <a:prstGeom prst="rect">
            <a:avLst/>
          </a:prstGeom>
          <a:solidFill>
            <a:schemeClr val="lt1"/>
          </a:solidFill>
          <a:ln>
            <a:noFill/>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Times New Roman"/>
                <a:ea typeface="Times New Roman"/>
                <a:cs typeface="Times New Roman"/>
                <a:sym typeface="Times New Roman"/>
              </a:rPr>
              <a:t>OFA</a:t>
            </a:r>
            <a:endParaRPr/>
          </a:p>
        </p:txBody>
      </p:sp>
      <p:sp>
        <p:nvSpPr>
          <p:cNvPr id="374" name="Google Shape;374;p14"/>
          <p:cNvSpPr/>
          <p:nvPr/>
        </p:nvSpPr>
        <p:spPr>
          <a:xfrm>
            <a:off x="8358214" y="5929330"/>
            <a:ext cx="714348" cy="285752"/>
          </a:xfrm>
          <a:prstGeom prst="rect">
            <a:avLst/>
          </a:prstGeom>
          <a:solidFill>
            <a:schemeClr val="lt1"/>
          </a:solidFill>
          <a:ln>
            <a:noFill/>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Times New Roman"/>
                <a:ea typeface="Times New Roman"/>
                <a:cs typeface="Times New Roman"/>
                <a:sym typeface="Times New Roman"/>
              </a:rPr>
              <a:t>OFB</a:t>
            </a:r>
            <a:endParaRPr/>
          </a:p>
        </p:txBody>
      </p:sp>
      <p:sp>
        <p:nvSpPr>
          <p:cNvPr id="375" name="Google Shape;375;p14"/>
          <p:cNvSpPr/>
          <p:nvPr/>
        </p:nvSpPr>
        <p:spPr>
          <a:xfrm>
            <a:off x="5715008" y="5572140"/>
            <a:ext cx="1071570" cy="428628"/>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Times New Roman"/>
                <a:ea typeface="Times New Roman"/>
                <a:cs typeface="Times New Roman"/>
                <a:sym typeface="Times New Roman"/>
              </a:rPr>
              <a:t>AC:    7    </a:t>
            </a:r>
            <a:endParaRPr/>
          </a:p>
        </p:txBody>
      </p:sp>
      <p:cxnSp>
        <p:nvCxnSpPr>
          <p:cNvPr id="376" name="Google Shape;376;p14"/>
          <p:cNvCxnSpPr>
            <a:stCxn id="371" idx="1"/>
            <a:endCxn id="375" idx="3"/>
          </p:cNvCxnSpPr>
          <p:nvPr/>
        </p:nvCxnSpPr>
        <p:spPr>
          <a:xfrm flipH="1">
            <a:off x="6786506" y="5643578"/>
            <a:ext cx="428700" cy="142800"/>
          </a:xfrm>
          <a:prstGeom prst="straightConnector1">
            <a:avLst/>
          </a:prstGeom>
          <a:noFill/>
          <a:ln cap="flat" cmpd="sng" w="25400">
            <a:solidFill>
              <a:schemeClr val="accent1"/>
            </a:solidFill>
            <a:prstDash val="solid"/>
            <a:round/>
            <a:headEnd len="sm" w="sm" type="none"/>
            <a:tailEnd len="med" w="med" type="stealth"/>
          </a:ln>
        </p:spPr>
      </p:cxnSp>
      <p:cxnSp>
        <p:nvCxnSpPr>
          <p:cNvPr id="377" name="Google Shape;377;p14"/>
          <p:cNvCxnSpPr>
            <a:stCxn id="375" idx="3"/>
            <a:endCxn id="372" idx="1"/>
          </p:cNvCxnSpPr>
          <p:nvPr/>
        </p:nvCxnSpPr>
        <p:spPr>
          <a:xfrm>
            <a:off x="6786578" y="5786454"/>
            <a:ext cx="428700" cy="285900"/>
          </a:xfrm>
          <a:prstGeom prst="straightConnector1">
            <a:avLst/>
          </a:prstGeom>
          <a:noFill/>
          <a:ln cap="flat" cmpd="sng" w="25400">
            <a:solidFill>
              <a:schemeClr val="accent1"/>
            </a:solidFill>
            <a:prstDash val="solid"/>
            <a:round/>
            <a:headEnd len="sm" w="sm" type="none"/>
            <a:tailEnd len="med" w="med" type="stealth"/>
          </a:ln>
        </p:spPr>
      </p:cxnSp>
      <p:sp>
        <p:nvSpPr>
          <p:cNvPr id="378" name="Google Shape;378;p14"/>
          <p:cNvSpPr/>
          <p:nvPr/>
        </p:nvSpPr>
        <p:spPr>
          <a:xfrm>
            <a:off x="3428992" y="6143644"/>
            <a:ext cx="3357586" cy="428628"/>
          </a:xfrm>
          <a:prstGeom prst="rect">
            <a:avLst/>
          </a:prstGeom>
          <a:solidFill>
            <a:srgbClr val="FFFC74"/>
          </a:soli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A part of the exercise 2.7</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15"/>
          <p:cNvSpPr txBox="1"/>
          <p:nvPr>
            <p:ph type="title"/>
          </p:nvPr>
        </p:nvSpPr>
        <p:spPr>
          <a:xfrm>
            <a:off x="357158" y="484094"/>
            <a:ext cx="7556313" cy="11161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Commercial Computers: UNIVAC</a:t>
            </a:r>
            <a:br>
              <a:rPr lang="en-US"/>
            </a:br>
            <a:r>
              <a:rPr lang="en-US"/>
              <a:t> (Read by yourself)</a:t>
            </a:r>
            <a:endParaRPr/>
          </a:p>
        </p:txBody>
      </p:sp>
      <p:sp>
        <p:nvSpPr>
          <p:cNvPr id="385" name="Google Shape;385;p15"/>
          <p:cNvSpPr txBox="1"/>
          <p:nvPr>
            <p:ph idx="1" type="body"/>
          </p:nvPr>
        </p:nvSpPr>
        <p:spPr>
          <a:xfrm>
            <a:off x="498474" y="1981200"/>
            <a:ext cx="7556313" cy="4144963"/>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spcBef>
                <a:spcPts val="0"/>
              </a:spcBef>
              <a:spcAft>
                <a:spcPts val="0"/>
              </a:spcAft>
              <a:buSzPct val="75000"/>
              <a:buChar char="■"/>
            </a:pPr>
            <a:r>
              <a:rPr lang="en-US">
                <a:solidFill>
                  <a:schemeClr val="dk1"/>
                </a:solidFill>
              </a:rPr>
              <a:t>1947 – Eckert and Mauchly formed the Eckert-Mauchly Computer Corporation to manufacture computers commercially</a:t>
            </a:r>
            <a:endParaRPr/>
          </a:p>
          <a:p>
            <a:pPr indent="-228600" lvl="0" marL="228600" rtl="0" algn="l">
              <a:spcBef>
                <a:spcPts val="2000"/>
              </a:spcBef>
              <a:spcAft>
                <a:spcPts val="0"/>
              </a:spcAft>
              <a:buSzPct val="75000"/>
              <a:buChar char="■"/>
            </a:pPr>
            <a:r>
              <a:rPr lang="en-US">
                <a:solidFill>
                  <a:schemeClr val="dk1"/>
                </a:solidFill>
              </a:rPr>
              <a:t>UNIVAC I (Universal Automatic Computer)</a:t>
            </a:r>
            <a:endParaRPr/>
          </a:p>
          <a:p>
            <a:pPr indent="-228600" lvl="1" marL="457200" rtl="0" algn="l">
              <a:spcBef>
                <a:spcPts val="600"/>
              </a:spcBef>
              <a:spcAft>
                <a:spcPts val="0"/>
              </a:spcAft>
              <a:buSzPct val="75000"/>
              <a:buChar char="■"/>
            </a:pPr>
            <a:r>
              <a:rPr lang="en-US">
                <a:solidFill>
                  <a:schemeClr val="dk1"/>
                </a:solidFill>
              </a:rPr>
              <a:t>First successful commercial computer</a:t>
            </a:r>
            <a:endParaRPr/>
          </a:p>
          <a:p>
            <a:pPr indent="-228600" lvl="1" marL="457200" rtl="0" algn="l">
              <a:spcBef>
                <a:spcPts val="600"/>
              </a:spcBef>
              <a:spcAft>
                <a:spcPts val="0"/>
              </a:spcAft>
              <a:buSzPct val="75000"/>
              <a:buChar char="■"/>
            </a:pPr>
            <a:r>
              <a:rPr lang="en-US">
                <a:solidFill>
                  <a:schemeClr val="dk1"/>
                </a:solidFill>
              </a:rPr>
              <a:t>Was intended for both scientific and commercial applications</a:t>
            </a:r>
            <a:endParaRPr/>
          </a:p>
          <a:p>
            <a:pPr indent="-228600" lvl="1" marL="457200" rtl="0" algn="l">
              <a:spcBef>
                <a:spcPts val="600"/>
              </a:spcBef>
              <a:spcAft>
                <a:spcPts val="0"/>
              </a:spcAft>
              <a:buSzPct val="75000"/>
              <a:buChar char="■"/>
            </a:pPr>
            <a:r>
              <a:rPr lang="en-US">
                <a:solidFill>
                  <a:schemeClr val="dk1"/>
                </a:solidFill>
              </a:rPr>
              <a:t>Commissioned by the US Bureau of Census for 1950 calculations</a:t>
            </a:r>
            <a:endParaRPr/>
          </a:p>
          <a:p>
            <a:pPr indent="-228600" lvl="0" marL="228600" rtl="0" algn="l">
              <a:spcBef>
                <a:spcPts val="2000"/>
              </a:spcBef>
              <a:spcAft>
                <a:spcPts val="0"/>
              </a:spcAft>
              <a:buSzPct val="75000"/>
              <a:buChar char="■"/>
            </a:pPr>
            <a:r>
              <a:rPr lang="en-US">
                <a:solidFill>
                  <a:schemeClr val="dk1"/>
                </a:solidFill>
              </a:rPr>
              <a:t>The Eckert-Mauchly Computer Corporation became part of the UNIVAC division of the Sperry-Rand Corporation</a:t>
            </a:r>
            <a:endParaRPr/>
          </a:p>
          <a:p>
            <a:pPr indent="-228600" lvl="0" marL="228600" rtl="0" algn="l">
              <a:spcBef>
                <a:spcPts val="2000"/>
              </a:spcBef>
              <a:spcAft>
                <a:spcPts val="0"/>
              </a:spcAft>
              <a:buSzPct val="75000"/>
              <a:buChar char="■"/>
            </a:pPr>
            <a:r>
              <a:rPr lang="en-US">
                <a:solidFill>
                  <a:schemeClr val="dk1"/>
                </a:solidFill>
              </a:rPr>
              <a:t>UNIVAC II – delivered in the late 1950’s</a:t>
            </a:r>
            <a:endParaRPr/>
          </a:p>
          <a:p>
            <a:pPr indent="-228600" lvl="1" marL="457200" rtl="0" algn="l">
              <a:spcBef>
                <a:spcPts val="600"/>
              </a:spcBef>
              <a:spcAft>
                <a:spcPts val="0"/>
              </a:spcAft>
              <a:buSzPct val="75000"/>
              <a:buChar char="■"/>
            </a:pPr>
            <a:r>
              <a:rPr lang="en-US">
                <a:solidFill>
                  <a:schemeClr val="dk1"/>
                </a:solidFill>
              </a:rPr>
              <a:t>Had greater memory capacity and higher performance</a:t>
            </a:r>
            <a:endParaRPr/>
          </a:p>
          <a:p>
            <a:pPr indent="-228645" lvl="1" marL="228600" rtl="0" algn="l">
              <a:spcBef>
                <a:spcPts val="2000"/>
              </a:spcBef>
              <a:spcAft>
                <a:spcPts val="0"/>
              </a:spcAft>
              <a:buClr>
                <a:schemeClr val="accent1"/>
              </a:buClr>
              <a:buSzPct val="75000"/>
              <a:buChar char="■"/>
            </a:pPr>
            <a:r>
              <a:rPr lang="en-US" sz="2054">
                <a:solidFill>
                  <a:schemeClr val="dk1"/>
                </a:solidFill>
              </a:rPr>
              <a:t>Backward compatible</a:t>
            </a:r>
            <a:endParaRPr/>
          </a:p>
        </p:txBody>
      </p:sp>
      <p:pic>
        <p:nvPicPr>
          <p:cNvPr id="386" name="Google Shape;386;p15"/>
          <p:cNvPicPr preferRelativeResize="0"/>
          <p:nvPr/>
        </p:nvPicPr>
        <p:blipFill rotWithShape="1">
          <a:blip r:embed="rId3">
            <a:alphaModFix/>
          </a:blip>
          <a:srcRect b="0" l="0" r="0" t="0"/>
          <a:stretch/>
        </p:blipFill>
        <p:spPr>
          <a:xfrm>
            <a:off x="7560425" y="228600"/>
            <a:ext cx="1583575" cy="2057400"/>
          </a:xfrm>
          <a:prstGeom prst="rect">
            <a:avLst/>
          </a:prstGeom>
          <a:noFill/>
          <a:ln>
            <a:noFill/>
          </a:ln>
        </p:spPr>
      </p:pic>
      <p:pic>
        <p:nvPicPr>
          <p:cNvPr id="387" name="Google Shape;387;p15"/>
          <p:cNvPicPr preferRelativeResize="0"/>
          <p:nvPr/>
        </p:nvPicPr>
        <p:blipFill rotWithShape="1">
          <a:blip r:embed="rId4">
            <a:alphaModFix/>
          </a:blip>
          <a:srcRect b="0" l="0" r="0" t="0"/>
          <a:stretch/>
        </p:blipFill>
        <p:spPr>
          <a:xfrm>
            <a:off x="7962900" y="2486028"/>
            <a:ext cx="1181100" cy="1371600"/>
          </a:xfrm>
          <a:prstGeom prst="rect">
            <a:avLst/>
          </a:prstGeom>
          <a:noFill/>
          <a:ln>
            <a:noFill/>
          </a:ln>
        </p:spPr>
      </p:pic>
      <p:sp>
        <p:nvSpPr>
          <p:cNvPr id="388" name="Google Shape;388;p15"/>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16"/>
          <p:cNvSpPr txBox="1"/>
          <p:nvPr>
            <p:ph type="title"/>
          </p:nvPr>
        </p:nvSpPr>
        <p:spPr>
          <a:xfrm>
            <a:off x="5638800" y="2590800"/>
            <a:ext cx="2286000" cy="1162050"/>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accent2"/>
              </a:buClr>
              <a:buSzPts val="6000"/>
              <a:buFont typeface="Rockwell"/>
              <a:buNone/>
            </a:pPr>
            <a:r>
              <a:rPr lang="en-US" sz="6000">
                <a:solidFill>
                  <a:schemeClr val="accent2"/>
                </a:solidFill>
              </a:rPr>
              <a:t>IBM</a:t>
            </a:r>
            <a:endParaRPr/>
          </a:p>
        </p:txBody>
      </p:sp>
      <p:sp>
        <p:nvSpPr>
          <p:cNvPr id="395" name="Google Shape;395;p16"/>
          <p:cNvSpPr txBox="1"/>
          <p:nvPr>
            <p:ph idx="1" type="body"/>
          </p:nvPr>
        </p:nvSpPr>
        <p:spPr>
          <a:xfrm>
            <a:off x="381094" y="1219200"/>
            <a:ext cx="4015304" cy="52578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1425"/>
              <a:buFont typeface="Noto Sans Symbols"/>
              <a:buChar char="■"/>
            </a:pPr>
            <a:r>
              <a:rPr lang="en-US" sz="1900"/>
              <a:t>Was the major manufacturer of punched-card processing equipment</a:t>
            </a:r>
            <a:endParaRPr/>
          </a:p>
          <a:p>
            <a:pPr indent="-228600" lvl="0" marL="228600" rtl="0" algn="l">
              <a:lnSpc>
                <a:spcPct val="90000"/>
              </a:lnSpc>
              <a:spcBef>
                <a:spcPts val="2000"/>
              </a:spcBef>
              <a:spcAft>
                <a:spcPts val="0"/>
              </a:spcAft>
              <a:buClr>
                <a:schemeClr val="lt1"/>
              </a:buClr>
              <a:buSzPts val="1425"/>
              <a:buFont typeface="Noto Sans Symbols"/>
              <a:buChar char="■"/>
            </a:pPr>
            <a:r>
              <a:rPr lang="en-US" sz="1900"/>
              <a:t>Delivered its first electronic stored-program computer (701) in 1953</a:t>
            </a:r>
            <a:endParaRPr/>
          </a:p>
          <a:p>
            <a:pPr indent="-228600" lvl="1" marL="685800" rtl="0" algn="l">
              <a:lnSpc>
                <a:spcPct val="90000"/>
              </a:lnSpc>
              <a:spcBef>
                <a:spcPts val="600"/>
              </a:spcBef>
              <a:spcAft>
                <a:spcPts val="0"/>
              </a:spcAft>
              <a:buClr>
                <a:schemeClr val="lt1"/>
              </a:buClr>
              <a:buSzPts val="1275"/>
              <a:buFont typeface="Noto Sans Symbols"/>
              <a:buChar char="■"/>
            </a:pPr>
            <a:r>
              <a:rPr lang="en-US" sz="1700">
                <a:solidFill>
                  <a:srgbClr val="FFFFFF"/>
                </a:solidFill>
              </a:rPr>
              <a:t>Intended primarily for scientific applications</a:t>
            </a:r>
            <a:endParaRPr/>
          </a:p>
          <a:p>
            <a:pPr indent="-228600" lvl="1" marL="228600" rtl="0" algn="l">
              <a:lnSpc>
                <a:spcPct val="90000"/>
              </a:lnSpc>
              <a:spcBef>
                <a:spcPts val="2000"/>
              </a:spcBef>
              <a:spcAft>
                <a:spcPts val="0"/>
              </a:spcAft>
              <a:buClr>
                <a:schemeClr val="lt1"/>
              </a:buClr>
              <a:buSzPts val="1425"/>
              <a:buFont typeface="Noto Sans Symbols"/>
              <a:buChar char="■"/>
            </a:pPr>
            <a:r>
              <a:rPr lang="en-US" sz="1900">
                <a:solidFill>
                  <a:schemeClr val="lt1"/>
                </a:solidFill>
              </a:rPr>
              <a:t>Introduced 702 product in 1955</a:t>
            </a:r>
            <a:endParaRPr/>
          </a:p>
          <a:p>
            <a:pPr indent="-228600" lvl="1" marL="685800" rtl="0" algn="l">
              <a:spcBef>
                <a:spcPts val="600"/>
              </a:spcBef>
              <a:spcAft>
                <a:spcPts val="0"/>
              </a:spcAft>
              <a:buClr>
                <a:schemeClr val="lt1"/>
              </a:buClr>
              <a:buSzPts val="1275"/>
              <a:buFont typeface="Noto Sans Symbols"/>
              <a:buChar char="■"/>
            </a:pPr>
            <a:r>
              <a:rPr lang="en-US" sz="1700">
                <a:solidFill>
                  <a:srgbClr val="FFFFFF"/>
                </a:solidFill>
              </a:rPr>
              <a:t>Hardware features made it suitable to business applications</a:t>
            </a:r>
            <a:endParaRPr/>
          </a:p>
          <a:p>
            <a:pPr indent="-228600" lvl="1" marL="228600" rtl="0" algn="l">
              <a:lnSpc>
                <a:spcPct val="90000"/>
              </a:lnSpc>
              <a:spcBef>
                <a:spcPts val="2000"/>
              </a:spcBef>
              <a:spcAft>
                <a:spcPts val="0"/>
              </a:spcAft>
              <a:buClr>
                <a:schemeClr val="lt1"/>
              </a:buClr>
              <a:buSzPts val="1459"/>
              <a:buFont typeface="Noto Sans Symbols"/>
              <a:buChar char="■"/>
            </a:pPr>
            <a:r>
              <a:rPr lang="en-US" sz="1945">
                <a:solidFill>
                  <a:schemeClr val="lt1"/>
                </a:solidFill>
              </a:rPr>
              <a:t>Series of 700/7000 computers established IBM as the overwhelmingly dominant computer manufacturer</a:t>
            </a:r>
            <a:endParaRPr/>
          </a:p>
          <a:p>
            <a:pPr indent="-147637" lvl="1" marL="685800" rtl="0" algn="l">
              <a:lnSpc>
                <a:spcPct val="90000"/>
              </a:lnSpc>
              <a:spcBef>
                <a:spcPts val="600"/>
              </a:spcBef>
              <a:spcAft>
                <a:spcPts val="0"/>
              </a:spcAft>
              <a:buClr>
                <a:schemeClr val="lt1"/>
              </a:buClr>
              <a:buSzPts val="1275"/>
              <a:buFont typeface="Noto Sans Symbols"/>
              <a:buNone/>
            </a:pPr>
            <a:r>
              <a:t/>
            </a:r>
            <a:endParaRPr sz="1700">
              <a:solidFill>
                <a:srgbClr val="FFFFFF"/>
              </a:solidFill>
            </a:endParaRPr>
          </a:p>
        </p:txBody>
      </p:sp>
      <p:pic>
        <p:nvPicPr>
          <p:cNvPr id="396" name="Google Shape;396;p16"/>
          <p:cNvPicPr preferRelativeResize="0"/>
          <p:nvPr>
            <p:ph idx="4" type="pic"/>
          </p:nvPr>
        </p:nvPicPr>
        <p:blipFill rotWithShape="1">
          <a:blip r:embed="rId3">
            <a:alphaModFix/>
          </a:blip>
          <a:srcRect b="5000" l="0" r="0" t="-22599"/>
          <a:stretch/>
        </p:blipFill>
        <p:spPr>
          <a:xfrm>
            <a:off x="7010400" y="0"/>
            <a:ext cx="1676400" cy="2200275"/>
          </a:xfrm>
          <a:prstGeom prst="rect">
            <a:avLst/>
          </a:prstGeom>
          <a:noFill/>
          <a:ln>
            <a:noFill/>
          </a:ln>
        </p:spPr>
      </p:pic>
      <p:pic>
        <p:nvPicPr>
          <p:cNvPr id="397" name="Google Shape;397;p16"/>
          <p:cNvPicPr preferRelativeResize="0"/>
          <p:nvPr/>
        </p:nvPicPr>
        <p:blipFill rotWithShape="1">
          <a:blip r:embed="rId4">
            <a:alphaModFix/>
          </a:blip>
          <a:srcRect b="0" l="0" r="0" t="0"/>
          <a:stretch/>
        </p:blipFill>
        <p:spPr>
          <a:xfrm>
            <a:off x="4724400" y="4800600"/>
            <a:ext cx="1861899" cy="1773237"/>
          </a:xfrm>
          <a:prstGeom prst="rect">
            <a:avLst/>
          </a:prstGeom>
          <a:noFill/>
          <a:ln>
            <a:noFill/>
          </a:ln>
        </p:spPr>
      </p:pic>
      <p:pic>
        <p:nvPicPr>
          <p:cNvPr id="398" name="Google Shape;398;p16"/>
          <p:cNvPicPr preferRelativeResize="0"/>
          <p:nvPr/>
        </p:nvPicPr>
        <p:blipFill rotWithShape="1">
          <a:blip r:embed="rId5">
            <a:alphaModFix/>
          </a:blip>
          <a:srcRect b="0" l="0" r="0" t="0"/>
          <a:stretch/>
        </p:blipFill>
        <p:spPr>
          <a:xfrm>
            <a:off x="7962900" y="2700342"/>
            <a:ext cx="1181100" cy="1371600"/>
          </a:xfrm>
          <a:prstGeom prst="rect">
            <a:avLst/>
          </a:prstGeom>
          <a:noFill/>
          <a:ln>
            <a:noFill/>
          </a:ln>
        </p:spPr>
      </p:pic>
      <p:sp>
        <p:nvSpPr>
          <p:cNvPr id="399" name="Google Shape;399;p16"/>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00" name="Google Shape;400;p16"/>
          <p:cNvSpPr/>
          <p:nvPr/>
        </p:nvSpPr>
        <p:spPr>
          <a:xfrm>
            <a:off x="5214942" y="3786190"/>
            <a:ext cx="249138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(Read by yourself)</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17"/>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Second Generation:  Transistors</a:t>
            </a:r>
            <a:endParaRPr/>
          </a:p>
        </p:txBody>
      </p:sp>
      <p:sp>
        <p:nvSpPr>
          <p:cNvPr id="407" name="Google Shape;407;p17"/>
          <p:cNvSpPr txBox="1"/>
          <p:nvPr>
            <p:ph idx="1" type="body"/>
          </p:nvPr>
        </p:nvSpPr>
        <p:spPr>
          <a:xfrm>
            <a:off x="214282" y="1357298"/>
            <a:ext cx="7556313" cy="5119702"/>
          </a:xfrm>
          <a:prstGeom prst="rect">
            <a:avLst/>
          </a:prstGeom>
          <a:noFill/>
          <a:ln>
            <a:noFill/>
          </a:ln>
        </p:spPr>
        <p:txBody>
          <a:bodyPr anchorCtr="0" anchor="t" bIns="45700" lIns="91425" spcFirstLastPara="1" rIns="91425" wrap="square" tIns="45700">
            <a:normAutofit fontScale="85000" lnSpcReduction="20000"/>
          </a:bodyPr>
          <a:lstStyle/>
          <a:p>
            <a:pPr indent="-228600" lvl="1" marL="228600" rtl="0" algn="l">
              <a:spcBef>
                <a:spcPts val="0"/>
              </a:spcBef>
              <a:spcAft>
                <a:spcPts val="0"/>
              </a:spcAft>
              <a:buClr>
                <a:schemeClr val="accent1"/>
              </a:buClr>
              <a:buSzPct val="75000"/>
              <a:buChar char="■"/>
            </a:pPr>
            <a:r>
              <a:rPr lang="en-US" sz="2400">
                <a:solidFill>
                  <a:schemeClr val="dk1"/>
                </a:solidFill>
              </a:rPr>
              <a:t>Transistor = Transfer – resistor (vật có thể truyền-cản điện)</a:t>
            </a:r>
            <a:endParaRPr/>
          </a:p>
          <a:p>
            <a:pPr indent="-228600" lvl="1" marL="228600" rtl="0" algn="l">
              <a:spcBef>
                <a:spcPts val="2000"/>
              </a:spcBef>
              <a:spcAft>
                <a:spcPts val="0"/>
              </a:spcAft>
              <a:buClr>
                <a:schemeClr val="accent1"/>
              </a:buClr>
              <a:buSzPct val="75000"/>
              <a:buChar char="■"/>
            </a:pPr>
            <a:r>
              <a:rPr lang="en-US" sz="2400">
                <a:solidFill>
                  <a:srgbClr val="8000FF"/>
                </a:solidFill>
              </a:rPr>
              <a:t>Building block:  Composition and operating of transistor</a:t>
            </a:r>
            <a:endParaRPr/>
          </a:p>
          <a:p>
            <a:pPr indent="-228600" lvl="1" marL="228600" rtl="0" algn="l">
              <a:spcBef>
                <a:spcPts val="2000"/>
              </a:spcBef>
              <a:spcAft>
                <a:spcPts val="0"/>
              </a:spcAft>
              <a:buClr>
                <a:schemeClr val="accent1"/>
              </a:buClr>
              <a:buSzPct val="75000"/>
              <a:buNone/>
            </a:pPr>
            <a:r>
              <a:rPr lang="en-US" sz="2400">
                <a:solidFill>
                  <a:srgbClr val="8000FF"/>
                </a:solidFill>
              </a:rPr>
              <a:t>      </a:t>
            </a:r>
            <a:r>
              <a:rPr lang="en-US" sz="2400">
                <a:solidFill>
                  <a:schemeClr val="dk1"/>
                </a:solidFill>
              </a:rPr>
              <a:t>More details: </a:t>
            </a:r>
            <a:r>
              <a:rPr lang="en-US" sz="2400" u="sng">
                <a:solidFill>
                  <a:schemeClr val="dk1"/>
                </a:solidFill>
                <a:hlinkClick r:id="rId3">
                  <a:extLst>
                    <a:ext uri="{A12FA001-AC4F-418D-AE19-62706E023703}">
                      <ahyp:hlinkClr val="tx"/>
                    </a:ext>
                  </a:extLst>
                </a:hlinkClick>
              </a:rPr>
              <a:t>https://en.wikipedia.org/wiki/Transistor</a:t>
            </a:r>
            <a:endParaRPr sz="2400">
              <a:solidFill>
                <a:schemeClr val="dk1"/>
              </a:solidFill>
            </a:endParaRPr>
          </a:p>
          <a:p>
            <a:pPr indent="-228600" lvl="1" marL="228600" rtl="0" algn="l">
              <a:spcBef>
                <a:spcPts val="2000"/>
              </a:spcBef>
              <a:spcAft>
                <a:spcPts val="0"/>
              </a:spcAft>
              <a:buClr>
                <a:schemeClr val="accent1"/>
              </a:buClr>
              <a:buSzPct val="75000"/>
              <a:buChar char="■"/>
            </a:pPr>
            <a:r>
              <a:rPr lang="en-US" sz="2400">
                <a:solidFill>
                  <a:schemeClr val="dk1"/>
                </a:solidFill>
              </a:rPr>
              <a:t>It’s activity is similar to those in vacuum tube</a:t>
            </a:r>
            <a:endParaRPr/>
          </a:p>
          <a:p>
            <a:pPr indent="-228600" lvl="1" marL="228600" rtl="0" algn="l">
              <a:spcBef>
                <a:spcPts val="2000"/>
              </a:spcBef>
              <a:spcAft>
                <a:spcPts val="0"/>
              </a:spcAft>
              <a:buClr>
                <a:schemeClr val="accent1"/>
              </a:buClr>
              <a:buSzPct val="75000"/>
              <a:buChar char="■"/>
            </a:pPr>
            <a:r>
              <a:rPr lang="en-US" sz="2400">
                <a:solidFill>
                  <a:schemeClr val="dk1"/>
                </a:solidFill>
              </a:rPr>
              <a:t>Smaller, Cheaper</a:t>
            </a:r>
            <a:endParaRPr/>
          </a:p>
          <a:p>
            <a:pPr indent="-228600" lvl="1" marL="228600" rtl="0" algn="l">
              <a:spcBef>
                <a:spcPts val="2000"/>
              </a:spcBef>
              <a:spcAft>
                <a:spcPts val="0"/>
              </a:spcAft>
              <a:buClr>
                <a:schemeClr val="accent1"/>
              </a:buClr>
              <a:buSzPct val="75000"/>
              <a:buChar char="■"/>
            </a:pPr>
            <a:r>
              <a:rPr lang="en-US" sz="2400">
                <a:solidFill>
                  <a:schemeClr val="dk1"/>
                </a:solidFill>
              </a:rPr>
              <a:t>Dissipates (phát tán) less heat than a vacuum tube</a:t>
            </a:r>
            <a:endParaRPr/>
          </a:p>
          <a:p>
            <a:pPr indent="-228600" lvl="1" marL="228600" rtl="0" algn="l">
              <a:spcBef>
                <a:spcPts val="2000"/>
              </a:spcBef>
              <a:spcAft>
                <a:spcPts val="0"/>
              </a:spcAft>
              <a:buClr>
                <a:schemeClr val="accent1"/>
              </a:buClr>
              <a:buSzPct val="75000"/>
              <a:buChar char="■"/>
            </a:pPr>
            <a:r>
              <a:rPr lang="en-US" sz="2400">
                <a:solidFill>
                  <a:schemeClr val="dk1"/>
                </a:solidFill>
              </a:rPr>
              <a:t>Is a </a:t>
            </a:r>
            <a:r>
              <a:rPr i="1" lang="en-US" sz="2400">
                <a:solidFill>
                  <a:schemeClr val="dk1"/>
                </a:solidFill>
              </a:rPr>
              <a:t>solid state device </a:t>
            </a:r>
            <a:r>
              <a:rPr lang="en-US" sz="2400">
                <a:solidFill>
                  <a:schemeClr val="dk1"/>
                </a:solidFill>
              </a:rPr>
              <a:t>made from silicon</a:t>
            </a:r>
            <a:endParaRPr/>
          </a:p>
          <a:p>
            <a:pPr indent="-228600" lvl="1" marL="228600" rtl="0" algn="l">
              <a:spcBef>
                <a:spcPts val="2000"/>
              </a:spcBef>
              <a:spcAft>
                <a:spcPts val="0"/>
              </a:spcAft>
              <a:buClr>
                <a:schemeClr val="accent1"/>
              </a:buClr>
              <a:buSzPct val="75000"/>
              <a:buChar char="■"/>
            </a:pPr>
            <a:r>
              <a:rPr lang="en-US" sz="2400">
                <a:solidFill>
                  <a:schemeClr val="dk1"/>
                </a:solidFill>
              </a:rPr>
              <a:t>Was invented at Bell Labs in 1947</a:t>
            </a:r>
            <a:endParaRPr/>
          </a:p>
          <a:p>
            <a:pPr indent="-228600" lvl="1" marL="228600" rtl="0" algn="l">
              <a:spcBef>
                <a:spcPts val="2000"/>
              </a:spcBef>
              <a:spcAft>
                <a:spcPts val="0"/>
              </a:spcAft>
              <a:buClr>
                <a:schemeClr val="accent1"/>
              </a:buClr>
              <a:buSzPct val="75000"/>
              <a:buChar char="■"/>
            </a:pPr>
            <a:r>
              <a:rPr lang="en-US" sz="2400">
                <a:solidFill>
                  <a:schemeClr val="dk1"/>
                </a:solidFill>
              </a:rPr>
              <a:t>It was not until the late 1950’s that fully transistorized computers were commercially available</a:t>
            </a:r>
            <a:endParaRPr/>
          </a:p>
          <a:p>
            <a:pPr indent="-228600" lvl="1" marL="228600" rtl="0" algn="l">
              <a:spcBef>
                <a:spcPts val="2000"/>
              </a:spcBef>
              <a:spcAft>
                <a:spcPts val="0"/>
              </a:spcAft>
              <a:buClr>
                <a:schemeClr val="accent1"/>
              </a:buClr>
              <a:buSzPct val="75000"/>
              <a:buChar char="■"/>
            </a:pPr>
            <a:r>
              <a:rPr lang="en-US" sz="2400">
                <a:solidFill>
                  <a:schemeClr val="dk1"/>
                </a:solidFill>
              </a:rPr>
              <a:t>Typical computers: IBM 700/7000 series</a:t>
            </a:r>
            <a:endParaRPr/>
          </a:p>
        </p:txBody>
      </p:sp>
      <p:pic>
        <p:nvPicPr>
          <p:cNvPr id="408" name="Google Shape;408;p17"/>
          <p:cNvPicPr preferRelativeResize="0"/>
          <p:nvPr/>
        </p:nvPicPr>
        <p:blipFill rotWithShape="1">
          <a:blip r:embed="rId4">
            <a:alphaModFix/>
          </a:blip>
          <a:srcRect b="0" l="0" r="0" t="0"/>
          <a:stretch/>
        </p:blipFill>
        <p:spPr>
          <a:xfrm>
            <a:off x="6572264" y="3295658"/>
            <a:ext cx="2381250" cy="1419226"/>
          </a:xfrm>
          <a:prstGeom prst="rect">
            <a:avLst/>
          </a:prstGeom>
          <a:noFill/>
          <a:ln>
            <a:noFill/>
          </a:ln>
        </p:spPr>
      </p:pic>
      <p:sp>
        <p:nvSpPr>
          <p:cNvPr id="409" name="Google Shape;409;p17"/>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10" name="Google Shape;410;p17"/>
          <p:cNvPicPr preferRelativeResize="0"/>
          <p:nvPr/>
        </p:nvPicPr>
        <p:blipFill rotWithShape="1">
          <a:blip r:embed="rId5">
            <a:alphaModFix/>
          </a:blip>
          <a:srcRect b="0" l="0" r="0" t="0"/>
          <a:stretch/>
        </p:blipFill>
        <p:spPr>
          <a:xfrm>
            <a:off x="7448581" y="1109661"/>
            <a:ext cx="1552575" cy="21050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18"/>
          <p:cNvSpPr txBox="1"/>
          <p:nvPr>
            <p:ph type="title"/>
          </p:nvPr>
        </p:nvSpPr>
        <p:spPr>
          <a:xfrm>
            <a:off x="609600" y="609600"/>
            <a:ext cx="7556313" cy="11161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Second Generation Computers</a:t>
            </a:r>
            <a:endParaRPr/>
          </a:p>
        </p:txBody>
      </p:sp>
      <p:sp>
        <p:nvSpPr>
          <p:cNvPr id="417" name="Google Shape;417;p18"/>
          <p:cNvSpPr txBox="1"/>
          <p:nvPr>
            <p:ph idx="1" type="body"/>
          </p:nvPr>
        </p:nvSpPr>
        <p:spPr>
          <a:xfrm>
            <a:off x="497541" y="1785926"/>
            <a:ext cx="3657600" cy="4105835"/>
          </a:xfrm>
          <a:prstGeom prst="rect">
            <a:avLst/>
          </a:prstGeom>
          <a:noFill/>
          <a:ln>
            <a:noFill/>
          </a:ln>
        </p:spPr>
        <p:txBody>
          <a:bodyPr anchorCtr="0" anchor="t" bIns="45700" lIns="91425" spcFirstLastPara="1" rIns="91425" wrap="square" tIns="45700">
            <a:normAutofit lnSpcReduction="10000"/>
          </a:bodyPr>
          <a:lstStyle/>
          <a:p>
            <a:pPr indent="-228600" lvl="0" marL="228600" rtl="0" algn="l">
              <a:spcBef>
                <a:spcPts val="0"/>
              </a:spcBef>
              <a:spcAft>
                <a:spcPts val="0"/>
              </a:spcAft>
              <a:buSzPts val="1350"/>
              <a:buChar char="■"/>
            </a:pPr>
            <a:r>
              <a:rPr lang="en-US">
                <a:solidFill>
                  <a:schemeClr val="dk1"/>
                </a:solidFill>
              </a:rPr>
              <a:t>Introduced:</a:t>
            </a:r>
            <a:endParaRPr/>
          </a:p>
          <a:p>
            <a:pPr indent="-228600" lvl="1" marL="457200" rtl="0" algn="l">
              <a:spcBef>
                <a:spcPts val="600"/>
              </a:spcBef>
              <a:spcAft>
                <a:spcPts val="0"/>
              </a:spcAft>
              <a:buSzPts val="1350"/>
              <a:buChar char="■"/>
            </a:pPr>
            <a:r>
              <a:rPr lang="en-US">
                <a:solidFill>
                  <a:schemeClr val="dk1"/>
                </a:solidFill>
              </a:rPr>
              <a:t>More complex arithmetic and logic units and control units</a:t>
            </a:r>
            <a:endParaRPr/>
          </a:p>
          <a:p>
            <a:pPr indent="-228600" lvl="1" marL="457200" rtl="0" algn="l">
              <a:spcBef>
                <a:spcPts val="600"/>
              </a:spcBef>
              <a:spcAft>
                <a:spcPts val="0"/>
              </a:spcAft>
              <a:buSzPts val="1350"/>
              <a:buChar char="■"/>
            </a:pPr>
            <a:r>
              <a:rPr lang="en-US">
                <a:solidFill>
                  <a:schemeClr val="dk1"/>
                </a:solidFill>
              </a:rPr>
              <a:t>The use of high-level programming languages</a:t>
            </a:r>
            <a:endParaRPr/>
          </a:p>
          <a:p>
            <a:pPr indent="-228600" lvl="1" marL="457200" rtl="0" algn="l">
              <a:spcBef>
                <a:spcPts val="600"/>
              </a:spcBef>
              <a:spcAft>
                <a:spcPts val="0"/>
              </a:spcAft>
              <a:buSzPts val="1350"/>
              <a:buChar char="■"/>
            </a:pPr>
            <a:r>
              <a:rPr lang="en-US">
                <a:solidFill>
                  <a:schemeClr val="dk1"/>
                </a:solidFill>
              </a:rPr>
              <a:t>Provision of </a:t>
            </a:r>
            <a:r>
              <a:rPr i="1" lang="en-US">
                <a:solidFill>
                  <a:schemeClr val="dk1"/>
                </a:solidFill>
              </a:rPr>
              <a:t>system software </a:t>
            </a:r>
            <a:r>
              <a:rPr lang="en-US">
                <a:solidFill>
                  <a:schemeClr val="dk1"/>
                </a:solidFill>
              </a:rPr>
              <a:t>which provided the ability to:</a:t>
            </a:r>
            <a:endParaRPr/>
          </a:p>
          <a:p>
            <a:pPr indent="-228600" lvl="2" marL="685800" rtl="0" algn="l">
              <a:spcBef>
                <a:spcPts val="600"/>
              </a:spcBef>
              <a:spcAft>
                <a:spcPts val="0"/>
              </a:spcAft>
              <a:buSzPts val="1350"/>
              <a:buChar char="■"/>
            </a:pPr>
            <a:r>
              <a:rPr lang="en-US">
                <a:solidFill>
                  <a:schemeClr val="dk1"/>
                </a:solidFill>
              </a:rPr>
              <a:t>load programs </a:t>
            </a:r>
            <a:endParaRPr/>
          </a:p>
          <a:p>
            <a:pPr indent="-228600" lvl="2" marL="685800" rtl="0" algn="l">
              <a:spcBef>
                <a:spcPts val="600"/>
              </a:spcBef>
              <a:spcAft>
                <a:spcPts val="0"/>
              </a:spcAft>
              <a:buSzPts val="1350"/>
              <a:buChar char="■"/>
            </a:pPr>
            <a:r>
              <a:rPr lang="en-US">
                <a:solidFill>
                  <a:schemeClr val="dk1"/>
                </a:solidFill>
              </a:rPr>
              <a:t>move data to peripherals and libraries</a:t>
            </a:r>
            <a:endParaRPr/>
          </a:p>
          <a:p>
            <a:pPr indent="-228600" lvl="2" marL="685800" rtl="0" algn="l">
              <a:spcBef>
                <a:spcPts val="600"/>
              </a:spcBef>
              <a:spcAft>
                <a:spcPts val="0"/>
              </a:spcAft>
              <a:buSzPts val="1350"/>
              <a:buChar char="■"/>
            </a:pPr>
            <a:r>
              <a:rPr lang="en-US">
                <a:solidFill>
                  <a:schemeClr val="dk1"/>
                </a:solidFill>
              </a:rPr>
              <a:t>perform common computations</a:t>
            </a:r>
            <a:endParaRPr/>
          </a:p>
        </p:txBody>
      </p:sp>
      <p:sp>
        <p:nvSpPr>
          <p:cNvPr id="418" name="Google Shape;418;p18"/>
          <p:cNvSpPr txBox="1"/>
          <p:nvPr>
            <p:ph idx="2" type="body"/>
          </p:nvPr>
        </p:nvSpPr>
        <p:spPr>
          <a:xfrm>
            <a:off x="4419600" y="1857364"/>
            <a:ext cx="3581424" cy="3877235"/>
          </a:xfrm>
          <a:prstGeom prst="rect">
            <a:avLst/>
          </a:prstGeom>
          <a:noFill/>
          <a:ln>
            <a:noFill/>
          </a:ln>
        </p:spPr>
        <p:txBody>
          <a:bodyPr anchorCtr="0" anchor="t" bIns="45700" lIns="91425" spcFirstLastPara="1" rIns="91425" wrap="square" tIns="45700">
            <a:normAutofit/>
          </a:bodyPr>
          <a:lstStyle/>
          <a:p>
            <a:pPr indent="-228600" lvl="0" marL="228600" rtl="0" algn="l">
              <a:spcBef>
                <a:spcPts val="0"/>
              </a:spcBef>
              <a:spcAft>
                <a:spcPts val="0"/>
              </a:spcAft>
              <a:buSzPts val="1350"/>
              <a:buChar char="■"/>
            </a:pPr>
            <a:r>
              <a:rPr lang="en-US">
                <a:solidFill>
                  <a:schemeClr val="dk1"/>
                </a:solidFill>
              </a:rPr>
              <a:t> Appearance of the Digital Equipment Corporation (DEC) in 1957</a:t>
            </a:r>
            <a:endParaRPr/>
          </a:p>
          <a:p>
            <a:pPr indent="-228600" lvl="0" marL="228600" rtl="0" algn="l">
              <a:spcBef>
                <a:spcPts val="2000"/>
              </a:spcBef>
              <a:spcAft>
                <a:spcPts val="0"/>
              </a:spcAft>
              <a:buSzPts val="1350"/>
              <a:buChar char="■"/>
            </a:pPr>
            <a:r>
              <a:rPr lang="en-US">
                <a:solidFill>
                  <a:schemeClr val="dk1"/>
                </a:solidFill>
              </a:rPr>
              <a:t>PDP-1 (programmed data processor) was DEC’s first computer</a:t>
            </a:r>
            <a:endParaRPr/>
          </a:p>
          <a:p>
            <a:pPr indent="-228600" lvl="0" marL="228600" rtl="0" algn="l">
              <a:spcBef>
                <a:spcPts val="2000"/>
              </a:spcBef>
              <a:spcAft>
                <a:spcPts val="0"/>
              </a:spcAft>
              <a:buSzPts val="1350"/>
              <a:buChar char="■"/>
            </a:pPr>
            <a:r>
              <a:rPr lang="en-US">
                <a:solidFill>
                  <a:schemeClr val="dk1"/>
                </a:solidFill>
              </a:rPr>
              <a:t>This began the mini-computer phenomenon that would become so prominent (leading) in the third generation</a:t>
            </a:r>
            <a:endParaRPr/>
          </a:p>
        </p:txBody>
      </p:sp>
      <p:sp>
        <p:nvSpPr>
          <p:cNvPr id="419" name="Google Shape;419;p18"/>
          <p:cNvSpPr txBox="1"/>
          <p:nvPr>
            <p:ph idx="3" type="body"/>
          </p:nvPr>
        </p:nvSpPr>
        <p:spPr>
          <a:xfrm>
            <a:off x="497541" y="1428736"/>
            <a:ext cx="3657600" cy="322729"/>
          </a:xfrm>
          <a:prstGeom prst="rect">
            <a:avLst/>
          </a:prstGeom>
          <a:solidFill>
            <a:schemeClr val="accent3"/>
          </a:solidFill>
          <a:ln>
            <a:noFill/>
          </a:ln>
        </p:spPr>
        <p:txBody>
          <a:bodyPr anchorCtr="0" anchor="ctr" bIns="0" lIns="91425" spcFirstLastPara="1" rIns="91425" wrap="square" tIns="0">
            <a:noAutofit/>
          </a:bodyPr>
          <a:lstStyle/>
          <a:p>
            <a:pPr indent="0" lvl="0" marL="0" rtl="0" algn="ctr">
              <a:spcBef>
                <a:spcPts val="0"/>
              </a:spcBef>
              <a:spcAft>
                <a:spcPts val="0"/>
              </a:spcAft>
              <a:buSzPts val="1350"/>
              <a:buNone/>
            </a:pPr>
            <a:r>
              <a:t/>
            </a:r>
            <a:endParaRPr/>
          </a:p>
        </p:txBody>
      </p:sp>
      <p:sp>
        <p:nvSpPr>
          <p:cNvPr id="420" name="Google Shape;420;p18"/>
          <p:cNvSpPr txBox="1"/>
          <p:nvPr>
            <p:ph idx="4" type="body"/>
          </p:nvPr>
        </p:nvSpPr>
        <p:spPr>
          <a:xfrm>
            <a:off x="4399878" y="1428736"/>
            <a:ext cx="3657600" cy="322729"/>
          </a:xfrm>
          <a:prstGeom prst="rect">
            <a:avLst/>
          </a:prstGeom>
          <a:solidFill>
            <a:srgbClr val="A2A2C1"/>
          </a:solidFill>
          <a:ln>
            <a:noFill/>
          </a:ln>
        </p:spPr>
        <p:txBody>
          <a:bodyPr anchorCtr="0" anchor="ctr" bIns="0" lIns="91425" spcFirstLastPara="1" rIns="91425" wrap="square" tIns="0">
            <a:noAutofit/>
          </a:bodyPr>
          <a:lstStyle/>
          <a:p>
            <a:pPr indent="0" lvl="0" marL="0" rtl="0" algn="ctr">
              <a:spcBef>
                <a:spcPts val="0"/>
              </a:spcBef>
              <a:spcAft>
                <a:spcPts val="0"/>
              </a:spcAft>
              <a:buSzPts val="1350"/>
              <a:buNone/>
            </a:pPr>
            <a:r>
              <a:t/>
            </a:r>
            <a:endParaRPr/>
          </a:p>
        </p:txBody>
      </p:sp>
      <p:sp>
        <p:nvSpPr>
          <p:cNvPr id="421" name="Google Shape;421;p18"/>
          <p:cNvSpPr txBox="1"/>
          <p:nvPr/>
        </p:nvSpPr>
        <p:spPr>
          <a:xfrm>
            <a:off x="4876800" y="4453467"/>
            <a:ext cx="18466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pic>
        <p:nvPicPr>
          <p:cNvPr id="422" name="Google Shape;422;p18"/>
          <p:cNvPicPr preferRelativeResize="0"/>
          <p:nvPr/>
        </p:nvPicPr>
        <p:blipFill rotWithShape="1">
          <a:blip r:embed="rId3">
            <a:alphaModFix/>
          </a:blip>
          <a:srcRect b="0" l="0" r="0" t="0"/>
          <a:stretch/>
        </p:blipFill>
        <p:spPr>
          <a:xfrm rot="384418">
            <a:off x="7563844" y="5255078"/>
            <a:ext cx="1499809" cy="1524000"/>
          </a:xfrm>
          <a:prstGeom prst="rect">
            <a:avLst/>
          </a:prstGeom>
          <a:noFill/>
          <a:ln>
            <a:noFill/>
          </a:ln>
        </p:spPr>
      </p:pic>
      <p:sp>
        <p:nvSpPr>
          <p:cNvPr id="423" name="Google Shape;423;p18"/>
          <p:cNvSpPr txBox="1"/>
          <p:nvPr/>
        </p:nvSpPr>
        <p:spPr>
          <a:xfrm>
            <a:off x="8001000" y="838200"/>
            <a:ext cx="864858" cy="1143000"/>
          </a:xfrm>
          <a:prstGeom prst="rect">
            <a:avLst/>
          </a:prstGeom>
          <a:blipFill rotWithShape="1">
            <a:blip r:embed="rId4">
              <a:alphaModFix/>
            </a:blip>
            <a:tile algn="tl" flip="none" tx="0" sx="100000" ty="0" sy="100000"/>
          </a:blip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pic>
        <p:nvPicPr>
          <p:cNvPr id="424" name="Google Shape;424;p18"/>
          <p:cNvPicPr preferRelativeResize="0"/>
          <p:nvPr/>
        </p:nvPicPr>
        <p:blipFill rotWithShape="1">
          <a:blip r:embed="rId5">
            <a:alphaModFix/>
          </a:blip>
          <a:srcRect b="0" l="0" r="0" t="0"/>
          <a:stretch/>
        </p:blipFill>
        <p:spPr>
          <a:xfrm>
            <a:off x="4857752" y="5438798"/>
            <a:ext cx="2381250" cy="1419226"/>
          </a:xfrm>
          <a:prstGeom prst="rect">
            <a:avLst/>
          </a:prstGeom>
          <a:noFill/>
          <a:ln>
            <a:noFill/>
          </a:ln>
        </p:spPr>
      </p:pic>
      <p:sp>
        <p:nvSpPr>
          <p:cNvPr id="425" name="Google Shape;425;p18"/>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19"/>
          <p:cNvSpPr txBox="1"/>
          <p:nvPr>
            <p:ph idx="4294967295" type="title"/>
          </p:nvPr>
        </p:nvSpPr>
        <p:spPr>
          <a:xfrm>
            <a:off x="32" y="228600"/>
            <a:ext cx="8929686" cy="1200136"/>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accent1"/>
              </a:buClr>
              <a:buSzPts val="3600"/>
              <a:buFont typeface="Rockwell"/>
              <a:buNone/>
            </a:pPr>
            <a:r>
              <a:rPr lang="en-US"/>
              <a:t>Table 2.3 : Example Members of the </a:t>
            </a:r>
            <a:br>
              <a:rPr lang="en-US"/>
            </a:br>
            <a:r>
              <a:rPr lang="en-US"/>
              <a:t>IBM 700/7000 Series</a:t>
            </a:r>
            <a:br>
              <a:rPr lang="en-US"/>
            </a:br>
            <a:r>
              <a:rPr lang="en-US"/>
              <a:t> </a:t>
            </a:r>
            <a:br>
              <a:rPr lang="en-US"/>
            </a:br>
            <a:endParaRPr/>
          </a:p>
        </p:txBody>
      </p:sp>
      <p:sp>
        <p:nvSpPr>
          <p:cNvPr id="432" name="Google Shape;432;p19"/>
          <p:cNvSpPr txBox="1"/>
          <p:nvPr/>
        </p:nvSpPr>
        <p:spPr>
          <a:xfrm>
            <a:off x="8839200" y="2667000"/>
            <a:ext cx="304799" cy="3048000"/>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pic>
        <p:nvPicPr>
          <p:cNvPr id="433" name="Google Shape;433;p19"/>
          <p:cNvPicPr preferRelativeResize="0"/>
          <p:nvPr/>
        </p:nvPicPr>
        <p:blipFill rotWithShape="1">
          <a:blip r:embed="rId4">
            <a:alphaModFix/>
          </a:blip>
          <a:srcRect b="0" l="0" r="0" t="0"/>
          <a:stretch/>
        </p:blipFill>
        <p:spPr>
          <a:xfrm>
            <a:off x="428596" y="1099748"/>
            <a:ext cx="1518935" cy="1543434"/>
          </a:xfrm>
          <a:prstGeom prst="rect">
            <a:avLst/>
          </a:prstGeom>
          <a:noFill/>
          <a:ln>
            <a:noFill/>
          </a:ln>
        </p:spPr>
      </p:pic>
      <p:sp>
        <p:nvSpPr>
          <p:cNvPr id="434" name="Google Shape;434;p19"/>
          <p:cNvSpPr txBox="1"/>
          <p:nvPr/>
        </p:nvSpPr>
        <p:spPr>
          <a:xfrm>
            <a:off x="1440672" y="1402880"/>
            <a:ext cx="18466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pic>
        <p:nvPicPr>
          <p:cNvPr id="435" name="Google Shape;435;p19"/>
          <p:cNvPicPr preferRelativeResize="0"/>
          <p:nvPr/>
        </p:nvPicPr>
        <p:blipFill rotWithShape="1">
          <a:blip r:embed="rId5">
            <a:alphaModFix/>
          </a:blip>
          <a:srcRect b="0" l="0" r="0" t="0"/>
          <a:stretch/>
        </p:blipFill>
        <p:spPr>
          <a:xfrm>
            <a:off x="17026" y="2843190"/>
            <a:ext cx="9109950" cy="3086140"/>
          </a:xfrm>
          <a:prstGeom prst="rect">
            <a:avLst/>
          </a:prstGeom>
          <a:noFill/>
          <a:ln>
            <a:noFill/>
          </a:ln>
        </p:spPr>
      </p:pic>
      <p:pic>
        <p:nvPicPr>
          <p:cNvPr id="436" name="Google Shape;436;p19"/>
          <p:cNvPicPr preferRelativeResize="0"/>
          <p:nvPr/>
        </p:nvPicPr>
        <p:blipFill rotWithShape="1">
          <a:blip r:embed="rId6">
            <a:alphaModFix/>
          </a:blip>
          <a:srcRect b="0" l="0" r="0" t="0"/>
          <a:stretch/>
        </p:blipFill>
        <p:spPr>
          <a:xfrm>
            <a:off x="6762750" y="1152518"/>
            <a:ext cx="2381250" cy="1419226"/>
          </a:xfrm>
          <a:prstGeom prst="rect">
            <a:avLst/>
          </a:prstGeom>
          <a:noFill/>
          <a:ln>
            <a:noFill/>
          </a:ln>
        </p:spPr>
      </p:pic>
      <p:sp>
        <p:nvSpPr>
          <p:cNvPr id="437" name="Google Shape;437;p19"/>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b="1" lang="en-US"/>
              <a:t>Objectives</a:t>
            </a:r>
            <a:endParaRPr/>
          </a:p>
        </p:txBody>
      </p:sp>
      <p:sp>
        <p:nvSpPr>
          <p:cNvPr id="222" name="Google Shape;222;p2"/>
          <p:cNvSpPr txBox="1"/>
          <p:nvPr>
            <p:ph idx="1" type="body"/>
          </p:nvPr>
        </p:nvSpPr>
        <p:spPr>
          <a:xfrm>
            <a:off x="498474" y="1981200"/>
            <a:ext cx="7556313" cy="4144963"/>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spcBef>
                <a:spcPts val="0"/>
              </a:spcBef>
              <a:spcAft>
                <a:spcPts val="0"/>
              </a:spcAft>
              <a:buSzPct val="75000"/>
              <a:buNone/>
            </a:pPr>
            <a:r>
              <a:rPr lang="en-US" sz="3200">
                <a:solidFill>
                  <a:schemeClr val="dk1"/>
                </a:solidFill>
              </a:rPr>
              <a:t>Why should we study this chapter?</a:t>
            </a:r>
            <a:endParaRPr/>
          </a:p>
          <a:p>
            <a:pPr indent="-228600" lvl="0" marL="228600" rtl="0" algn="l">
              <a:spcBef>
                <a:spcPts val="2000"/>
              </a:spcBef>
              <a:spcAft>
                <a:spcPts val="0"/>
              </a:spcAft>
              <a:buSzPct val="75000"/>
              <a:buChar char="■"/>
            </a:pPr>
            <a:r>
              <a:rPr lang="en-US" sz="2800">
                <a:solidFill>
                  <a:schemeClr val="dk1"/>
                </a:solidFill>
              </a:rPr>
              <a:t>How are computers developed? 🡪 generations</a:t>
            </a:r>
            <a:endParaRPr/>
          </a:p>
          <a:p>
            <a:pPr indent="-228600" lvl="0" marL="228600" rtl="0" algn="l">
              <a:spcBef>
                <a:spcPts val="2000"/>
              </a:spcBef>
              <a:spcAft>
                <a:spcPts val="0"/>
              </a:spcAft>
              <a:buSzPct val="75000"/>
              <a:buChar char="■"/>
            </a:pPr>
            <a:r>
              <a:rPr lang="en-US" sz="2800">
                <a:solidFill>
                  <a:schemeClr val="dk1"/>
                </a:solidFill>
              </a:rPr>
              <a:t>What applications require great power computers?</a:t>
            </a:r>
            <a:endParaRPr/>
          </a:p>
          <a:p>
            <a:pPr indent="-228600" lvl="0" marL="228600" rtl="0" algn="l">
              <a:spcBef>
                <a:spcPts val="2000"/>
              </a:spcBef>
              <a:spcAft>
                <a:spcPts val="0"/>
              </a:spcAft>
              <a:buSzPct val="75000"/>
              <a:buChar char="■"/>
            </a:pPr>
            <a:r>
              <a:rPr lang="en-US" sz="2800">
                <a:solidFill>
                  <a:schemeClr val="dk1"/>
                </a:solidFill>
              </a:rPr>
              <a:t>What are Multicore, MICs (many integrated cores), and GPGPUs (general purpose graphical processing unit)?</a:t>
            </a:r>
            <a:endParaRPr sz="2800">
              <a:solidFill>
                <a:schemeClr val="dk1"/>
              </a:solidFill>
            </a:endParaRPr>
          </a:p>
          <a:p>
            <a:pPr indent="-228600" lvl="0" marL="228600" rtl="0" algn="l">
              <a:spcBef>
                <a:spcPts val="2000"/>
              </a:spcBef>
              <a:spcAft>
                <a:spcPts val="0"/>
              </a:spcAft>
              <a:buSzPct val="75000"/>
              <a:buChar char="■"/>
            </a:pPr>
            <a:r>
              <a:rPr lang="en-US" sz="2800">
                <a:solidFill>
                  <a:schemeClr val="dk1"/>
                </a:solidFill>
              </a:rPr>
              <a:t>How to assess computer performance?</a:t>
            </a:r>
            <a:endParaRPr/>
          </a:p>
          <a:p>
            <a:pPr indent="-105251" lvl="0" marL="228600" rtl="0" algn="l">
              <a:spcBef>
                <a:spcPts val="2000"/>
              </a:spcBef>
              <a:spcAft>
                <a:spcPts val="0"/>
              </a:spcAft>
              <a:buSzPct val="75000"/>
              <a:buNone/>
            </a:pPr>
            <a:r>
              <a:t/>
            </a:r>
            <a:endParaRPr sz="2800">
              <a:solidFill>
                <a:schemeClr val="dk1"/>
              </a:solidFill>
            </a:endParaRPr>
          </a:p>
        </p:txBody>
      </p:sp>
      <p:sp>
        <p:nvSpPr>
          <p:cNvPr id="223" name="Google Shape;223;p2"/>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pic>
        <p:nvPicPr>
          <p:cNvPr descr="f5.pdf" id="443" name="Google Shape;443;p20"/>
          <p:cNvPicPr preferRelativeResize="0"/>
          <p:nvPr/>
        </p:nvPicPr>
        <p:blipFill rotWithShape="1">
          <a:blip r:embed="rId3">
            <a:alphaModFix/>
          </a:blip>
          <a:srcRect b="11817" l="11765" r="14117" t="20909"/>
          <a:stretch/>
        </p:blipFill>
        <p:spPr>
          <a:xfrm>
            <a:off x="0" y="0"/>
            <a:ext cx="5865443" cy="6889756"/>
          </a:xfrm>
          <a:prstGeom prst="rect">
            <a:avLst/>
          </a:prstGeom>
          <a:noFill/>
          <a:ln>
            <a:noFill/>
          </a:ln>
        </p:spPr>
      </p:pic>
      <p:sp>
        <p:nvSpPr>
          <p:cNvPr id="444" name="Google Shape;444;p20"/>
          <p:cNvSpPr txBox="1"/>
          <p:nvPr>
            <p:ph idx="4294967295" type="title"/>
          </p:nvPr>
        </p:nvSpPr>
        <p:spPr>
          <a:xfrm>
            <a:off x="5562600" y="785794"/>
            <a:ext cx="3581400" cy="2057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accent1"/>
              </a:buClr>
              <a:buSzPts val="3600"/>
              <a:buFont typeface="Rockwell"/>
              <a:buNone/>
            </a:pPr>
            <a:r>
              <a:rPr lang="en-US"/>
              <a:t>IBM</a:t>
            </a:r>
            <a:br>
              <a:rPr lang="en-US"/>
            </a:br>
            <a:r>
              <a:rPr lang="en-US"/>
              <a:t>7094</a:t>
            </a:r>
            <a:br>
              <a:rPr lang="en-US"/>
            </a:br>
            <a:r>
              <a:rPr lang="en-US"/>
              <a:t>Configuration</a:t>
            </a:r>
            <a:br>
              <a:rPr lang="en-US"/>
            </a:br>
            <a:r>
              <a:rPr lang="en-US" sz="2800"/>
              <a:t>Read by yourself</a:t>
            </a:r>
            <a:endParaRPr/>
          </a:p>
        </p:txBody>
      </p:sp>
      <p:pic>
        <p:nvPicPr>
          <p:cNvPr id="445" name="Google Shape;445;p20"/>
          <p:cNvPicPr preferRelativeResize="0"/>
          <p:nvPr/>
        </p:nvPicPr>
        <p:blipFill rotWithShape="1">
          <a:blip r:embed="rId4">
            <a:alphaModFix/>
          </a:blip>
          <a:srcRect b="0" l="0" r="0" t="0"/>
          <a:stretch/>
        </p:blipFill>
        <p:spPr>
          <a:xfrm>
            <a:off x="6072198" y="3500438"/>
            <a:ext cx="2381250" cy="1419226"/>
          </a:xfrm>
          <a:prstGeom prst="rect">
            <a:avLst/>
          </a:prstGeom>
          <a:noFill/>
          <a:ln>
            <a:noFill/>
          </a:ln>
        </p:spPr>
      </p:pic>
      <p:sp>
        <p:nvSpPr>
          <p:cNvPr id="446" name="Google Shape;446;p20"/>
          <p:cNvSpPr/>
          <p:nvPr/>
        </p:nvSpPr>
        <p:spPr>
          <a:xfrm>
            <a:off x="5643570" y="5214950"/>
            <a:ext cx="3357586" cy="1143008"/>
          </a:xfrm>
          <a:prstGeom prst="rect">
            <a:avLst/>
          </a:prstGeom>
          <a:noFill/>
          <a:ln cap="flat" cmpd="sng" w="12700">
            <a:solidFill>
              <a:srgbClr val="642F6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Multiplexer (mạch đa hợp) manages centrally some devices. </a:t>
            </a:r>
            <a:endParaRPr/>
          </a:p>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Mag: magnetic</a:t>
            </a:r>
            <a:endParaRPr/>
          </a:p>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Drum: magnetic drum for storing data</a:t>
            </a:r>
            <a:endParaRPr/>
          </a:p>
        </p:txBody>
      </p:sp>
      <p:sp>
        <p:nvSpPr>
          <p:cNvPr id="447" name="Google Shape;447;p20"/>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21"/>
          <p:cNvSpPr txBox="1"/>
          <p:nvPr>
            <p:ph idx="4294967295" type="title"/>
          </p:nvPr>
        </p:nvSpPr>
        <p:spPr>
          <a:xfrm>
            <a:off x="142844" y="381000"/>
            <a:ext cx="8610600" cy="11160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Third Generation:  Integrated Circuits</a:t>
            </a:r>
            <a:br>
              <a:rPr lang="en-US"/>
            </a:br>
            <a:r>
              <a:rPr lang="en-US"/>
              <a:t>IC</a:t>
            </a:r>
            <a:endParaRPr/>
          </a:p>
        </p:txBody>
      </p:sp>
      <p:sp>
        <p:nvSpPr>
          <p:cNvPr id="454" name="Google Shape;454;p21"/>
          <p:cNvSpPr txBox="1"/>
          <p:nvPr>
            <p:ph idx="4294967295" type="body"/>
          </p:nvPr>
        </p:nvSpPr>
        <p:spPr>
          <a:xfrm>
            <a:off x="515962" y="2076472"/>
            <a:ext cx="7556500" cy="4495800"/>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spcBef>
                <a:spcPts val="0"/>
              </a:spcBef>
              <a:spcAft>
                <a:spcPts val="0"/>
              </a:spcAft>
              <a:buSzPct val="75000"/>
              <a:buChar char="■"/>
            </a:pPr>
            <a:r>
              <a:rPr lang="en-US" sz="2400">
                <a:solidFill>
                  <a:schemeClr val="dk1"/>
                </a:solidFill>
              </a:rPr>
              <a:t>1958 – the invention of the integrated circuit </a:t>
            </a:r>
            <a:endParaRPr/>
          </a:p>
          <a:p>
            <a:pPr indent="-228600" lvl="0" marL="228600" rtl="0" algn="l">
              <a:spcBef>
                <a:spcPts val="2000"/>
              </a:spcBef>
              <a:spcAft>
                <a:spcPts val="0"/>
              </a:spcAft>
              <a:buSzPct val="75000"/>
              <a:buChar char="■"/>
            </a:pPr>
            <a:r>
              <a:rPr lang="en-US" sz="2400">
                <a:solidFill>
                  <a:schemeClr val="dk1"/>
                </a:solidFill>
              </a:rPr>
              <a:t>All components of a circuit are minimize to micro size. So, all of them are packed in a chip </a:t>
            </a:r>
            <a:endParaRPr/>
          </a:p>
          <a:p>
            <a:pPr indent="-228600" lvl="0" marL="228600" rtl="0" algn="l">
              <a:spcBef>
                <a:spcPts val="2000"/>
              </a:spcBef>
              <a:spcAft>
                <a:spcPts val="0"/>
              </a:spcAft>
              <a:buSzPct val="75000"/>
              <a:buChar char="■"/>
            </a:pPr>
            <a:r>
              <a:rPr i="1" lang="en-US" sz="2400">
                <a:solidFill>
                  <a:schemeClr val="dk1"/>
                </a:solidFill>
              </a:rPr>
              <a:t>Discrete component</a:t>
            </a:r>
            <a:endParaRPr/>
          </a:p>
          <a:p>
            <a:pPr indent="-228600" lvl="1" marL="457200" rtl="0" algn="l">
              <a:spcBef>
                <a:spcPts val="600"/>
              </a:spcBef>
              <a:spcAft>
                <a:spcPts val="0"/>
              </a:spcAft>
              <a:buSzPct val="75000"/>
              <a:buChar char="■"/>
            </a:pPr>
            <a:r>
              <a:rPr lang="en-US" sz="2000">
                <a:solidFill>
                  <a:schemeClr val="dk1"/>
                </a:solidFill>
              </a:rPr>
              <a:t>Single, self-contained transistor</a:t>
            </a:r>
            <a:endParaRPr/>
          </a:p>
          <a:p>
            <a:pPr indent="-228600" lvl="1" marL="457200" rtl="0" algn="l">
              <a:spcBef>
                <a:spcPts val="600"/>
              </a:spcBef>
              <a:spcAft>
                <a:spcPts val="0"/>
              </a:spcAft>
              <a:buSzPct val="75000"/>
              <a:buChar char="■"/>
            </a:pPr>
            <a:r>
              <a:rPr lang="en-US" sz="2000">
                <a:solidFill>
                  <a:schemeClr val="dk1"/>
                </a:solidFill>
              </a:rPr>
              <a:t>Manufactured separately, packaged in their own containers, and soldered or wired together onto masonite (like circuit boards)</a:t>
            </a:r>
            <a:endParaRPr/>
          </a:p>
          <a:p>
            <a:pPr indent="-228600" lvl="1" marL="457200" rtl="0" algn="l">
              <a:spcBef>
                <a:spcPts val="600"/>
              </a:spcBef>
              <a:spcAft>
                <a:spcPts val="0"/>
              </a:spcAft>
              <a:buSzPct val="75000"/>
              <a:buChar char="■"/>
            </a:pPr>
            <a:r>
              <a:rPr lang="en-US" sz="2000">
                <a:solidFill>
                  <a:schemeClr val="dk1"/>
                </a:solidFill>
              </a:rPr>
              <a:t>Manufacturing process was expensive and cumbersome (complex)</a:t>
            </a:r>
            <a:endParaRPr/>
          </a:p>
          <a:p>
            <a:pPr indent="-228600" lvl="1" marL="228600" rtl="0" algn="l">
              <a:spcBef>
                <a:spcPts val="2000"/>
              </a:spcBef>
              <a:spcAft>
                <a:spcPts val="0"/>
              </a:spcAft>
              <a:buClr>
                <a:schemeClr val="accent1"/>
              </a:buClr>
              <a:buSzPct val="75000"/>
              <a:buChar char="■"/>
            </a:pPr>
            <a:r>
              <a:rPr lang="en-US" sz="2400">
                <a:solidFill>
                  <a:schemeClr val="dk1"/>
                </a:solidFill>
              </a:rPr>
              <a:t>The two most important members of the third generation were the IBM System/360 and the DEC PDP-8 </a:t>
            </a:r>
            <a:endParaRPr/>
          </a:p>
          <a:p>
            <a:pPr indent="-140493" lvl="1" marL="457200" rtl="0" algn="l">
              <a:spcBef>
                <a:spcPts val="600"/>
              </a:spcBef>
              <a:spcAft>
                <a:spcPts val="0"/>
              </a:spcAft>
              <a:buSzPct val="75000"/>
              <a:buNone/>
            </a:pPr>
            <a:r>
              <a:t/>
            </a:r>
            <a:endParaRPr sz="2000">
              <a:solidFill>
                <a:schemeClr val="dk1"/>
              </a:solidFill>
            </a:endParaRPr>
          </a:p>
        </p:txBody>
      </p:sp>
      <p:pic>
        <p:nvPicPr>
          <p:cNvPr id="455" name="Google Shape;455;p21"/>
          <p:cNvPicPr preferRelativeResize="0"/>
          <p:nvPr/>
        </p:nvPicPr>
        <p:blipFill rotWithShape="1">
          <a:blip r:embed="rId3">
            <a:alphaModFix/>
          </a:blip>
          <a:srcRect b="0" l="0" r="0" t="0"/>
          <a:stretch/>
        </p:blipFill>
        <p:spPr>
          <a:xfrm>
            <a:off x="6858016" y="1142984"/>
            <a:ext cx="1817408" cy="1323996"/>
          </a:xfrm>
          <a:prstGeom prst="rect">
            <a:avLst/>
          </a:prstGeom>
          <a:noFill/>
          <a:ln>
            <a:noFill/>
          </a:ln>
        </p:spPr>
      </p:pic>
      <p:sp>
        <p:nvSpPr>
          <p:cNvPr id="456" name="Google Shape;456;p21"/>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22"/>
          <p:cNvSpPr txBox="1"/>
          <p:nvPr>
            <p:ph type="title"/>
          </p:nvPr>
        </p:nvSpPr>
        <p:spPr>
          <a:xfrm>
            <a:off x="1295400" y="533400"/>
            <a:ext cx="7556313" cy="1371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4400"/>
              <a:buFont typeface="Rockwell"/>
              <a:buNone/>
            </a:pPr>
            <a:r>
              <a:rPr lang="en-US" sz="4400"/>
              <a:t>Microelectronics</a:t>
            </a:r>
            <a:endParaRPr/>
          </a:p>
        </p:txBody>
      </p:sp>
      <p:pic>
        <p:nvPicPr>
          <p:cNvPr descr="f6.pdf" id="463" name="Google Shape;463;p22"/>
          <p:cNvPicPr preferRelativeResize="0"/>
          <p:nvPr/>
        </p:nvPicPr>
        <p:blipFill rotWithShape="1">
          <a:blip r:embed="rId3">
            <a:alphaModFix/>
          </a:blip>
          <a:srcRect b="31817" l="0" r="0" t="29091"/>
          <a:stretch/>
        </p:blipFill>
        <p:spPr>
          <a:xfrm>
            <a:off x="0" y="1828800"/>
            <a:ext cx="9144000" cy="4724400"/>
          </a:xfrm>
          <a:prstGeom prst="rect">
            <a:avLst/>
          </a:prstGeom>
          <a:noFill/>
          <a:ln>
            <a:noFill/>
          </a:ln>
        </p:spPr>
      </p:pic>
      <p:pic>
        <p:nvPicPr>
          <p:cNvPr id="464" name="Google Shape;464;p22"/>
          <p:cNvPicPr preferRelativeResize="0"/>
          <p:nvPr/>
        </p:nvPicPr>
        <p:blipFill rotWithShape="1">
          <a:blip r:embed="rId4">
            <a:alphaModFix/>
          </a:blip>
          <a:srcRect b="0" l="0" r="0" t="0"/>
          <a:stretch/>
        </p:blipFill>
        <p:spPr>
          <a:xfrm>
            <a:off x="6215074" y="1000108"/>
            <a:ext cx="1817408" cy="1323996"/>
          </a:xfrm>
          <a:prstGeom prst="rect">
            <a:avLst/>
          </a:prstGeom>
          <a:noFill/>
          <a:ln>
            <a:noFill/>
          </a:ln>
        </p:spPr>
      </p:pic>
      <p:sp>
        <p:nvSpPr>
          <p:cNvPr id="465" name="Google Shape;465;p22"/>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23"/>
          <p:cNvSpPr txBox="1"/>
          <p:nvPr>
            <p:ph type="title"/>
          </p:nvPr>
        </p:nvSpPr>
        <p:spPr>
          <a:xfrm>
            <a:off x="990600" y="457200"/>
            <a:ext cx="7556313" cy="11161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Integrated </a:t>
            </a:r>
            <a:br>
              <a:rPr lang="en-US"/>
            </a:br>
            <a:r>
              <a:rPr lang="en-US"/>
              <a:t>Circuits</a:t>
            </a:r>
            <a:endParaRPr/>
          </a:p>
        </p:txBody>
      </p:sp>
      <p:sp>
        <p:nvSpPr>
          <p:cNvPr id="472" name="Google Shape;472;p23"/>
          <p:cNvSpPr txBox="1"/>
          <p:nvPr>
            <p:ph idx="1" type="body"/>
          </p:nvPr>
        </p:nvSpPr>
        <p:spPr>
          <a:xfrm>
            <a:off x="4343400" y="381000"/>
            <a:ext cx="3657600" cy="2885123"/>
          </a:xfrm>
          <a:prstGeom prst="rect">
            <a:avLst/>
          </a:prstGeom>
          <a:noFill/>
          <a:ln>
            <a:noFill/>
          </a:ln>
        </p:spPr>
        <p:txBody>
          <a:bodyPr anchorCtr="0" anchor="t" bIns="45700" lIns="91425" spcFirstLastPara="1" rIns="91425" wrap="square" tIns="45700">
            <a:normAutofit/>
          </a:bodyPr>
          <a:lstStyle/>
          <a:p>
            <a:pPr indent="-228600" lvl="0" marL="228600" rtl="0" algn="l">
              <a:spcBef>
                <a:spcPts val="0"/>
              </a:spcBef>
              <a:spcAft>
                <a:spcPts val="0"/>
              </a:spcAft>
              <a:buSzPts val="1350"/>
              <a:buChar char="■"/>
            </a:pPr>
            <a:r>
              <a:rPr lang="en-US">
                <a:solidFill>
                  <a:schemeClr val="dk1"/>
                </a:solidFill>
              </a:rPr>
              <a:t>A </a:t>
            </a:r>
            <a:r>
              <a:rPr b="1" lang="en-US">
                <a:solidFill>
                  <a:schemeClr val="dk1"/>
                </a:solidFill>
              </a:rPr>
              <a:t>computer consists of</a:t>
            </a:r>
            <a:r>
              <a:rPr lang="en-US">
                <a:solidFill>
                  <a:schemeClr val="dk1"/>
                </a:solidFill>
              </a:rPr>
              <a:t> gates, memory cells, and interconnections among these elements</a:t>
            </a:r>
            <a:endParaRPr/>
          </a:p>
          <a:p>
            <a:pPr indent="-228600" lvl="0" marL="228600" rtl="0" algn="l">
              <a:spcBef>
                <a:spcPts val="2000"/>
              </a:spcBef>
              <a:spcAft>
                <a:spcPts val="0"/>
              </a:spcAft>
              <a:buSzPts val="1350"/>
              <a:buChar char="■"/>
            </a:pPr>
            <a:r>
              <a:rPr lang="en-US">
                <a:solidFill>
                  <a:schemeClr val="dk1"/>
                </a:solidFill>
              </a:rPr>
              <a:t>The gates and memory cells are constructed of simple digital electronic components</a:t>
            </a:r>
            <a:endParaRPr/>
          </a:p>
        </p:txBody>
      </p:sp>
      <p:sp>
        <p:nvSpPr>
          <p:cNvPr id="473" name="Google Shape;473;p23"/>
          <p:cNvSpPr txBox="1"/>
          <p:nvPr>
            <p:ph idx="2" type="body"/>
          </p:nvPr>
        </p:nvSpPr>
        <p:spPr>
          <a:xfrm>
            <a:off x="498518" y="1785926"/>
            <a:ext cx="3657600" cy="4140200"/>
          </a:xfrm>
          <a:prstGeom prst="rect">
            <a:avLst/>
          </a:prstGeom>
          <a:noFill/>
          <a:ln>
            <a:noFill/>
          </a:ln>
        </p:spPr>
        <p:txBody>
          <a:bodyPr anchorCtr="0" anchor="t" bIns="45700" lIns="91425" spcFirstLastPara="1" rIns="91425" wrap="square" tIns="45700">
            <a:normAutofit lnSpcReduction="10000"/>
          </a:bodyPr>
          <a:lstStyle/>
          <a:p>
            <a:pPr indent="-228600" lvl="0" marL="228600" rtl="0" algn="l">
              <a:spcBef>
                <a:spcPts val="0"/>
              </a:spcBef>
              <a:spcAft>
                <a:spcPts val="0"/>
              </a:spcAft>
              <a:buSzPts val="1350"/>
              <a:buChar char="■"/>
            </a:pPr>
            <a:r>
              <a:rPr b="1" lang="en-US">
                <a:solidFill>
                  <a:schemeClr val="dk1"/>
                </a:solidFill>
              </a:rPr>
              <a:t>Data storage </a:t>
            </a:r>
            <a:r>
              <a:rPr lang="en-US">
                <a:solidFill>
                  <a:schemeClr val="dk1"/>
                </a:solidFill>
              </a:rPr>
              <a:t>– provided by memory cells</a:t>
            </a:r>
            <a:endParaRPr/>
          </a:p>
          <a:p>
            <a:pPr indent="-228600" lvl="0" marL="228600" rtl="0" algn="l">
              <a:spcBef>
                <a:spcPts val="2000"/>
              </a:spcBef>
              <a:spcAft>
                <a:spcPts val="0"/>
              </a:spcAft>
              <a:buSzPts val="1350"/>
              <a:buChar char="■"/>
            </a:pPr>
            <a:r>
              <a:rPr b="1" lang="en-US">
                <a:solidFill>
                  <a:schemeClr val="dk1"/>
                </a:solidFill>
              </a:rPr>
              <a:t>Data processing </a:t>
            </a:r>
            <a:r>
              <a:rPr lang="en-US">
                <a:solidFill>
                  <a:schemeClr val="dk1"/>
                </a:solidFill>
              </a:rPr>
              <a:t>– provided by gates</a:t>
            </a:r>
            <a:endParaRPr/>
          </a:p>
          <a:p>
            <a:pPr indent="-228600" lvl="0" marL="228600" rtl="0" algn="l">
              <a:spcBef>
                <a:spcPts val="2000"/>
              </a:spcBef>
              <a:spcAft>
                <a:spcPts val="0"/>
              </a:spcAft>
              <a:buSzPts val="1350"/>
              <a:buChar char="■"/>
            </a:pPr>
            <a:r>
              <a:rPr b="1" lang="en-US">
                <a:solidFill>
                  <a:schemeClr val="dk1"/>
                </a:solidFill>
              </a:rPr>
              <a:t>Data movement </a:t>
            </a:r>
            <a:r>
              <a:rPr lang="en-US">
                <a:solidFill>
                  <a:schemeClr val="dk1"/>
                </a:solidFill>
              </a:rPr>
              <a:t>– the paths among components are used to move data from memory to memory and from memory through gates to memory</a:t>
            </a:r>
            <a:endParaRPr/>
          </a:p>
          <a:p>
            <a:pPr indent="-228600" lvl="0" marL="228600" rtl="0" algn="l">
              <a:spcBef>
                <a:spcPts val="2000"/>
              </a:spcBef>
              <a:spcAft>
                <a:spcPts val="0"/>
              </a:spcAft>
              <a:buSzPts val="1350"/>
              <a:buChar char="■"/>
            </a:pPr>
            <a:r>
              <a:rPr b="1" lang="en-US">
                <a:solidFill>
                  <a:schemeClr val="dk1"/>
                </a:solidFill>
              </a:rPr>
              <a:t>Control </a:t>
            </a:r>
            <a:r>
              <a:rPr lang="en-US">
                <a:solidFill>
                  <a:schemeClr val="dk1"/>
                </a:solidFill>
              </a:rPr>
              <a:t>– the paths among components can carry control signals</a:t>
            </a:r>
            <a:endParaRPr/>
          </a:p>
        </p:txBody>
      </p:sp>
      <p:sp>
        <p:nvSpPr>
          <p:cNvPr id="474" name="Google Shape;474;p23"/>
          <p:cNvSpPr txBox="1"/>
          <p:nvPr>
            <p:ph idx="3" type="body"/>
          </p:nvPr>
        </p:nvSpPr>
        <p:spPr>
          <a:xfrm>
            <a:off x="4410074" y="2895600"/>
            <a:ext cx="4376767" cy="3240024"/>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SzPts val="1350"/>
              <a:buChar char="■"/>
            </a:pPr>
            <a:r>
              <a:rPr lang="en-US">
                <a:solidFill>
                  <a:schemeClr val="dk1"/>
                </a:solidFill>
              </a:rPr>
              <a:t>Exploits the fact that such components as transistors, resistors, and conductors can be fabricated from a semiconductor such as silicon</a:t>
            </a:r>
            <a:endParaRPr/>
          </a:p>
          <a:p>
            <a:pPr indent="-228600" lvl="0" marL="228600" rtl="0" algn="l">
              <a:spcBef>
                <a:spcPts val="2000"/>
              </a:spcBef>
              <a:spcAft>
                <a:spcPts val="0"/>
              </a:spcAft>
              <a:buSzPts val="1350"/>
              <a:buChar char="■"/>
            </a:pPr>
            <a:r>
              <a:rPr lang="en-US">
                <a:solidFill>
                  <a:schemeClr val="dk1"/>
                </a:solidFill>
              </a:rPr>
              <a:t>Many transistors can be produced at the same time on a single wafer(thin piece) of silicon</a:t>
            </a:r>
            <a:endParaRPr/>
          </a:p>
          <a:p>
            <a:pPr indent="-228600" lvl="0" marL="228600" rtl="0" algn="l">
              <a:spcBef>
                <a:spcPts val="2000"/>
              </a:spcBef>
              <a:spcAft>
                <a:spcPts val="0"/>
              </a:spcAft>
              <a:buSzPts val="1350"/>
              <a:buChar char="■"/>
            </a:pPr>
            <a:r>
              <a:rPr lang="en-US">
                <a:solidFill>
                  <a:schemeClr val="dk1"/>
                </a:solidFill>
              </a:rPr>
              <a:t>Transistors can be connected with a processor metallization (cover using metal) to form circuits</a:t>
            </a:r>
            <a:endParaRPr/>
          </a:p>
        </p:txBody>
      </p:sp>
      <p:pic>
        <p:nvPicPr>
          <p:cNvPr id="475" name="Google Shape;475;p23"/>
          <p:cNvPicPr preferRelativeResize="0"/>
          <p:nvPr/>
        </p:nvPicPr>
        <p:blipFill rotWithShape="1">
          <a:blip r:embed="rId3">
            <a:alphaModFix/>
          </a:blip>
          <a:srcRect b="0" l="0" r="0" t="0"/>
          <a:stretch/>
        </p:blipFill>
        <p:spPr>
          <a:xfrm>
            <a:off x="1785918" y="5357826"/>
            <a:ext cx="1817408" cy="1323996"/>
          </a:xfrm>
          <a:prstGeom prst="rect">
            <a:avLst/>
          </a:prstGeom>
          <a:noFill/>
          <a:ln>
            <a:noFill/>
          </a:ln>
        </p:spPr>
      </p:pic>
      <p:sp>
        <p:nvSpPr>
          <p:cNvPr id="476" name="Google Shape;476;p23"/>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73">
                                            <p:txEl>
                                              <p:pRg end="0" st="0"/>
                                            </p:txEl>
                                          </p:spTgt>
                                        </p:tgtEl>
                                        <p:attrNameLst>
                                          <p:attrName>style.visibility</p:attrName>
                                        </p:attrNameLst>
                                      </p:cBhvr>
                                      <p:to>
                                        <p:strVal val="visible"/>
                                      </p:to>
                                    </p:set>
                                    <p:animEffect filter="fade" transition="in">
                                      <p:cBhvr>
                                        <p:cTn dur="2000"/>
                                        <p:tgtEl>
                                          <p:spTgt spid="473">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473">
                                            <p:txEl>
                                              <p:pRg end="1" st="1"/>
                                            </p:txEl>
                                          </p:spTgt>
                                        </p:tgtEl>
                                        <p:attrNameLst>
                                          <p:attrName>style.visibility</p:attrName>
                                        </p:attrNameLst>
                                      </p:cBhvr>
                                      <p:to>
                                        <p:strVal val="visible"/>
                                      </p:to>
                                    </p:set>
                                    <p:animEffect filter="fade" transition="in">
                                      <p:cBhvr>
                                        <p:cTn dur="2000"/>
                                        <p:tgtEl>
                                          <p:spTgt spid="473">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473">
                                            <p:txEl>
                                              <p:pRg end="2" st="2"/>
                                            </p:txEl>
                                          </p:spTgt>
                                        </p:tgtEl>
                                        <p:attrNameLst>
                                          <p:attrName>style.visibility</p:attrName>
                                        </p:attrNameLst>
                                      </p:cBhvr>
                                      <p:to>
                                        <p:strVal val="visible"/>
                                      </p:to>
                                    </p:set>
                                    <p:animEffect filter="fade" transition="in">
                                      <p:cBhvr>
                                        <p:cTn dur="2000"/>
                                        <p:tgtEl>
                                          <p:spTgt spid="473">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473">
                                            <p:txEl>
                                              <p:pRg end="3" st="3"/>
                                            </p:txEl>
                                          </p:spTgt>
                                        </p:tgtEl>
                                        <p:attrNameLst>
                                          <p:attrName>style.visibility</p:attrName>
                                        </p:attrNameLst>
                                      </p:cBhvr>
                                      <p:to>
                                        <p:strVal val="visible"/>
                                      </p:to>
                                    </p:set>
                                    <p:animEffect filter="fade" transition="in">
                                      <p:cBhvr>
                                        <p:cTn dur="2000"/>
                                        <p:tgtEl>
                                          <p:spTgt spid="473">
                                            <p:txEl>
                                              <p:pRg end="3" st="3"/>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472">
                                            <p:txEl>
                                              <p:pRg end="0" st="0"/>
                                            </p:txEl>
                                          </p:spTgt>
                                        </p:tgtEl>
                                        <p:attrNameLst>
                                          <p:attrName>style.visibility</p:attrName>
                                        </p:attrNameLst>
                                      </p:cBhvr>
                                      <p:to>
                                        <p:strVal val="visible"/>
                                      </p:to>
                                    </p:set>
                                    <p:animEffect filter="fade" transition="in">
                                      <p:cBhvr>
                                        <p:cTn dur="1000"/>
                                        <p:tgtEl>
                                          <p:spTgt spid="472">
                                            <p:txEl>
                                              <p:pRg end="0" st="0"/>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472">
                                            <p:txEl>
                                              <p:pRg end="1" st="1"/>
                                            </p:txEl>
                                          </p:spTgt>
                                        </p:tgtEl>
                                        <p:attrNameLst>
                                          <p:attrName>style.visibility</p:attrName>
                                        </p:attrNameLst>
                                      </p:cBhvr>
                                      <p:to>
                                        <p:strVal val="visible"/>
                                      </p:to>
                                    </p:set>
                                    <p:animEffect filter="fade" transition="in">
                                      <p:cBhvr>
                                        <p:cTn dur="1000"/>
                                        <p:tgtEl>
                                          <p:spTgt spid="472">
                                            <p:txEl>
                                              <p:pRg end="1" st="1"/>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474">
                                            <p:txEl>
                                              <p:pRg end="0" st="0"/>
                                            </p:txEl>
                                          </p:spTgt>
                                        </p:tgtEl>
                                        <p:attrNameLst>
                                          <p:attrName>style.visibility</p:attrName>
                                        </p:attrNameLst>
                                      </p:cBhvr>
                                      <p:to>
                                        <p:strVal val="visible"/>
                                      </p:to>
                                    </p:set>
                                    <p:animEffect filter="fade" transition="in">
                                      <p:cBhvr>
                                        <p:cTn dur="1000"/>
                                        <p:tgtEl>
                                          <p:spTgt spid="474">
                                            <p:txEl>
                                              <p:pRg end="0" st="0"/>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474">
                                            <p:txEl>
                                              <p:pRg end="1" st="1"/>
                                            </p:txEl>
                                          </p:spTgt>
                                        </p:tgtEl>
                                        <p:attrNameLst>
                                          <p:attrName>style.visibility</p:attrName>
                                        </p:attrNameLst>
                                      </p:cBhvr>
                                      <p:to>
                                        <p:strVal val="visible"/>
                                      </p:to>
                                    </p:set>
                                    <p:animEffect filter="fade" transition="in">
                                      <p:cBhvr>
                                        <p:cTn dur="1000"/>
                                        <p:tgtEl>
                                          <p:spTgt spid="474">
                                            <p:txEl>
                                              <p:pRg end="1" st="1"/>
                                            </p:txEl>
                                          </p:spTgt>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474">
                                            <p:txEl>
                                              <p:pRg end="2" st="2"/>
                                            </p:txEl>
                                          </p:spTgt>
                                        </p:tgtEl>
                                        <p:attrNameLst>
                                          <p:attrName>style.visibility</p:attrName>
                                        </p:attrNameLst>
                                      </p:cBhvr>
                                      <p:to>
                                        <p:strVal val="visible"/>
                                      </p:to>
                                    </p:set>
                                    <p:animEffect filter="fade" transition="in">
                                      <p:cBhvr>
                                        <p:cTn dur="1000"/>
                                        <p:tgtEl>
                                          <p:spTgt spid="474">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24"/>
          <p:cNvSpPr txBox="1"/>
          <p:nvPr>
            <p:ph type="title"/>
          </p:nvPr>
        </p:nvSpPr>
        <p:spPr>
          <a:xfrm>
            <a:off x="381000" y="914400"/>
            <a:ext cx="2819400" cy="4164106"/>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accent1"/>
              </a:buClr>
              <a:buSzPts val="3600"/>
              <a:buFont typeface="Rockwell"/>
              <a:buNone/>
            </a:pPr>
            <a:r>
              <a:rPr lang="en-US"/>
              <a:t>Wafer, </a:t>
            </a:r>
            <a:br>
              <a:rPr lang="en-US"/>
            </a:br>
            <a:r>
              <a:rPr lang="en-US"/>
              <a:t>Chip,</a:t>
            </a:r>
            <a:br>
              <a:rPr lang="en-US"/>
            </a:br>
            <a:r>
              <a:rPr lang="en-US"/>
              <a:t>and </a:t>
            </a:r>
            <a:br>
              <a:rPr lang="en-US"/>
            </a:br>
            <a:r>
              <a:rPr lang="en-US"/>
              <a:t>Gate</a:t>
            </a:r>
            <a:br>
              <a:rPr lang="en-US"/>
            </a:br>
            <a:r>
              <a:rPr lang="en-US"/>
              <a:t>Relationship</a:t>
            </a:r>
            <a:endParaRPr/>
          </a:p>
        </p:txBody>
      </p:sp>
      <p:pic>
        <p:nvPicPr>
          <p:cNvPr descr="f7.pdf" id="483" name="Google Shape;483;p24"/>
          <p:cNvPicPr preferRelativeResize="0"/>
          <p:nvPr/>
        </p:nvPicPr>
        <p:blipFill rotWithShape="1">
          <a:blip r:embed="rId3">
            <a:alphaModFix/>
          </a:blip>
          <a:srcRect b="12727" l="8235" r="10588" t="28182"/>
          <a:stretch/>
        </p:blipFill>
        <p:spPr>
          <a:xfrm>
            <a:off x="1600200" y="304800"/>
            <a:ext cx="7279923" cy="6857999"/>
          </a:xfrm>
          <a:prstGeom prst="rect">
            <a:avLst/>
          </a:prstGeom>
          <a:noFill/>
          <a:ln>
            <a:noFill/>
          </a:ln>
        </p:spPr>
      </p:pic>
      <p:pic>
        <p:nvPicPr>
          <p:cNvPr id="484" name="Google Shape;484;p24"/>
          <p:cNvPicPr preferRelativeResize="0"/>
          <p:nvPr/>
        </p:nvPicPr>
        <p:blipFill rotWithShape="1">
          <a:blip r:embed="rId4">
            <a:alphaModFix/>
          </a:blip>
          <a:srcRect b="0" l="0" r="0" t="0"/>
          <a:stretch/>
        </p:blipFill>
        <p:spPr>
          <a:xfrm>
            <a:off x="7326592" y="2071678"/>
            <a:ext cx="1817408" cy="1323996"/>
          </a:xfrm>
          <a:prstGeom prst="rect">
            <a:avLst/>
          </a:prstGeom>
          <a:noFill/>
          <a:ln>
            <a:noFill/>
          </a:ln>
        </p:spPr>
      </p:pic>
      <p:sp>
        <p:nvSpPr>
          <p:cNvPr id="485" name="Google Shape;485;p24"/>
          <p:cNvSpPr txBox="1"/>
          <p:nvPr/>
        </p:nvSpPr>
        <p:spPr>
          <a:xfrm>
            <a:off x="5500694" y="1282471"/>
            <a:ext cx="221457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Wafer: a thin piece of silicon (&lt; 1 mm)</a:t>
            </a:r>
            <a:endParaRPr/>
          </a:p>
        </p:txBody>
      </p:sp>
      <p:sp>
        <p:nvSpPr>
          <p:cNvPr id="486" name="Google Shape;486;p24"/>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87" name="Google Shape;487;p24"/>
          <p:cNvSpPr/>
          <p:nvPr/>
        </p:nvSpPr>
        <p:spPr>
          <a:xfrm>
            <a:off x="857224" y="142852"/>
            <a:ext cx="700092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More details: https://en.wikipedia.org/wiki/Silicon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pic>
        <p:nvPicPr>
          <p:cNvPr id="493" name="Google Shape;493;p25"/>
          <p:cNvPicPr preferRelativeResize="0"/>
          <p:nvPr/>
        </p:nvPicPr>
        <p:blipFill rotWithShape="1">
          <a:blip r:embed="rId3">
            <a:alphaModFix/>
          </a:blip>
          <a:srcRect b="0" l="0" r="0" t="0"/>
          <a:stretch/>
        </p:blipFill>
        <p:spPr>
          <a:xfrm>
            <a:off x="-32" y="1928802"/>
            <a:ext cx="9068362" cy="4193616"/>
          </a:xfrm>
          <a:prstGeom prst="rect">
            <a:avLst/>
          </a:prstGeom>
          <a:noFill/>
          <a:ln>
            <a:noFill/>
          </a:ln>
        </p:spPr>
      </p:pic>
      <p:sp>
        <p:nvSpPr>
          <p:cNvPr id="494" name="Google Shape;494;p25"/>
          <p:cNvSpPr txBox="1"/>
          <p:nvPr>
            <p:ph type="title"/>
          </p:nvPr>
        </p:nvSpPr>
        <p:spPr>
          <a:xfrm>
            <a:off x="785786" y="195258"/>
            <a:ext cx="6597487" cy="51909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Chip Growth</a:t>
            </a:r>
            <a:endParaRPr/>
          </a:p>
        </p:txBody>
      </p:sp>
      <p:sp>
        <p:nvSpPr>
          <p:cNvPr id="495" name="Google Shape;495;p25"/>
          <p:cNvSpPr/>
          <p:nvPr/>
        </p:nvSpPr>
        <p:spPr>
          <a:xfrm>
            <a:off x="6858016" y="6143668"/>
            <a:ext cx="1285884" cy="571480"/>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Times New Roman"/>
                <a:ea typeface="Times New Roman"/>
                <a:cs typeface="Times New Roman"/>
                <a:sym typeface="Times New Roman"/>
              </a:rPr>
              <a:t>m: million</a:t>
            </a:r>
            <a:endParaRPr/>
          </a:p>
          <a:p>
            <a:pPr indent="0" lvl="0" marL="0" marR="0" rtl="0" algn="l">
              <a:spcBef>
                <a:spcPts val="0"/>
              </a:spcBef>
              <a:spcAft>
                <a:spcPts val="0"/>
              </a:spcAft>
              <a:buNone/>
            </a:pPr>
            <a:r>
              <a:rPr lang="en-US" sz="1600">
                <a:solidFill>
                  <a:schemeClr val="lt1"/>
                </a:solidFill>
                <a:latin typeface="Times New Roman"/>
                <a:ea typeface="Times New Roman"/>
                <a:cs typeface="Times New Roman"/>
                <a:sym typeface="Times New Roman"/>
              </a:rPr>
              <a:t>bn: billion</a:t>
            </a:r>
            <a:endParaRPr/>
          </a:p>
        </p:txBody>
      </p:sp>
      <p:sp>
        <p:nvSpPr>
          <p:cNvPr id="496" name="Google Shape;496;p25"/>
          <p:cNvSpPr/>
          <p:nvPr/>
        </p:nvSpPr>
        <p:spPr>
          <a:xfrm>
            <a:off x="3643306" y="6143644"/>
            <a:ext cx="1000132" cy="357190"/>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Times New Roman"/>
                <a:ea typeface="Times New Roman"/>
                <a:cs typeface="Times New Roman"/>
                <a:sym typeface="Times New Roman"/>
              </a:rPr>
              <a:t>Year</a:t>
            </a:r>
            <a:endParaRPr/>
          </a:p>
        </p:txBody>
      </p:sp>
      <p:sp>
        <p:nvSpPr>
          <p:cNvPr id="497" name="Google Shape;497;p25"/>
          <p:cNvSpPr/>
          <p:nvPr/>
        </p:nvSpPr>
        <p:spPr>
          <a:xfrm>
            <a:off x="7929554" y="2214554"/>
            <a:ext cx="1214446" cy="714380"/>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Times New Roman"/>
                <a:ea typeface="Times New Roman"/>
                <a:cs typeface="Times New Roman"/>
                <a:sym typeface="Times New Roman"/>
              </a:rPr>
              <a:t>Number of transistors</a:t>
            </a:r>
            <a:endParaRPr/>
          </a:p>
        </p:txBody>
      </p:sp>
      <p:sp>
        <p:nvSpPr>
          <p:cNvPr id="498" name="Google Shape;498;p25"/>
          <p:cNvSpPr/>
          <p:nvPr/>
        </p:nvSpPr>
        <p:spPr>
          <a:xfrm>
            <a:off x="71406" y="1357298"/>
            <a:ext cx="778674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Figure 2.8 Growth in Transistor Count on Integrated Circuits</a:t>
            </a:r>
            <a:endParaRPr/>
          </a:p>
        </p:txBody>
      </p:sp>
      <p:pic>
        <p:nvPicPr>
          <p:cNvPr id="499" name="Google Shape;499;p25"/>
          <p:cNvPicPr preferRelativeResize="0"/>
          <p:nvPr/>
        </p:nvPicPr>
        <p:blipFill rotWithShape="1">
          <a:blip r:embed="rId4">
            <a:alphaModFix/>
          </a:blip>
          <a:srcRect b="0" l="0" r="0" t="0"/>
          <a:stretch/>
        </p:blipFill>
        <p:spPr>
          <a:xfrm>
            <a:off x="4214810" y="2285992"/>
            <a:ext cx="1817408" cy="1323996"/>
          </a:xfrm>
          <a:prstGeom prst="rect">
            <a:avLst/>
          </a:prstGeom>
          <a:noFill/>
          <a:ln>
            <a:noFill/>
          </a:ln>
        </p:spPr>
      </p:pic>
      <p:sp>
        <p:nvSpPr>
          <p:cNvPr id="500" name="Google Shape;500;p25"/>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26"/>
          <p:cNvSpPr txBox="1"/>
          <p:nvPr>
            <p:ph idx="4294967295" type="title"/>
          </p:nvPr>
        </p:nvSpPr>
        <p:spPr>
          <a:xfrm>
            <a:off x="228600" y="0"/>
            <a:ext cx="3048000" cy="99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3"/>
              </a:buClr>
              <a:buSzPts val="3600"/>
              <a:buFont typeface="Rockwell"/>
              <a:buNone/>
            </a:pPr>
            <a:r>
              <a:rPr lang="en-US">
                <a:solidFill>
                  <a:schemeClr val="accent3"/>
                </a:solidFill>
              </a:rPr>
              <a:t>Moore’s Law</a:t>
            </a:r>
            <a:endParaRPr/>
          </a:p>
        </p:txBody>
      </p:sp>
      <p:grpSp>
        <p:nvGrpSpPr>
          <p:cNvPr id="507" name="Google Shape;507;p26"/>
          <p:cNvGrpSpPr/>
          <p:nvPr/>
        </p:nvGrpSpPr>
        <p:grpSpPr>
          <a:xfrm>
            <a:off x="571528" y="1000108"/>
            <a:ext cx="8001000" cy="5791200"/>
            <a:chOff x="0" y="0"/>
            <a:chExt cx="8001000" cy="5791200"/>
          </a:xfrm>
        </p:grpSpPr>
        <p:sp>
          <p:nvSpPr>
            <p:cNvPr id="508" name="Google Shape;508;p26"/>
            <p:cNvSpPr/>
            <p:nvPr/>
          </p:nvSpPr>
          <p:spPr>
            <a:xfrm>
              <a:off x="0" y="0"/>
              <a:ext cx="8001000" cy="5791200"/>
            </a:xfrm>
            <a:prstGeom prst="roundRect">
              <a:avLst>
                <a:gd fmla="val 8500" name="adj"/>
              </a:avLst>
            </a:prstGeom>
            <a:solidFill>
              <a:schemeClr val="accent1"/>
            </a:solidFill>
            <a:ln>
              <a:noFill/>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6"/>
            <p:cNvSpPr txBox="1"/>
            <p:nvPr/>
          </p:nvSpPr>
          <p:spPr>
            <a:xfrm>
              <a:off x="144176" y="144176"/>
              <a:ext cx="7712648" cy="5502848"/>
            </a:xfrm>
            <a:prstGeom prst="rect">
              <a:avLst/>
            </a:prstGeom>
            <a:noFill/>
            <a:ln>
              <a:noFill/>
            </a:ln>
          </p:spPr>
          <p:txBody>
            <a:bodyPr anchorCtr="0" anchor="t" bIns="4494600" lIns="106675" spcFirstLastPara="1" rIns="106675" wrap="square" tIns="106675">
              <a:noAutofit/>
            </a:bodyPr>
            <a:lstStyle/>
            <a:p>
              <a:pPr indent="0" lvl="0" marL="0" marR="0" rtl="0" algn="l">
                <a:lnSpc>
                  <a:spcPct val="90000"/>
                </a:lnSpc>
                <a:spcBef>
                  <a:spcPts val="0"/>
                </a:spcBef>
                <a:spcAft>
                  <a:spcPts val="0"/>
                </a:spcAft>
                <a:buClr>
                  <a:schemeClr val="lt1"/>
                </a:buClr>
                <a:buSzPts val="2800"/>
                <a:buFont typeface="Times New Roman"/>
                <a:buNone/>
              </a:pPr>
              <a:r>
                <a:rPr lang="en-US" sz="2800">
                  <a:solidFill>
                    <a:schemeClr val="lt1"/>
                  </a:solidFill>
                  <a:latin typeface="Times New Roman"/>
                  <a:ea typeface="Times New Roman"/>
                  <a:cs typeface="Times New Roman"/>
                  <a:sym typeface="Times New Roman"/>
                </a:rPr>
                <a:t>1965, Gordon Moore</a:t>
              </a:r>
              <a:endParaRPr/>
            </a:p>
            <a:p>
              <a:pPr indent="0" lvl="0" marL="0" marR="0" rtl="0" algn="l">
                <a:lnSpc>
                  <a:spcPct val="90000"/>
                </a:lnSpc>
                <a:spcBef>
                  <a:spcPts val="980"/>
                </a:spcBef>
                <a:spcAft>
                  <a:spcPts val="0"/>
                </a:spcAft>
                <a:buClr>
                  <a:schemeClr val="lt1"/>
                </a:buClr>
                <a:buSzPts val="2800"/>
                <a:buFont typeface="Times New Roman"/>
                <a:buNone/>
              </a:pPr>
              <a:r>
                <a:rPr lang="en-US" sz="2800">
                  <a:solidFill>
                    <a:schemeClr val="lt1"/>
                  </a:solidFill>
                  <a:latin typeface="Times New Roman"/>
                  <a:ea typeface="Times New Roman"/>
                  <a:cs typeface="Times New Roman"/>
                  <a:sym typeface="Times New Roman"/>
                </a:rPr>
                <a:t>(co-founder of Intel)</a:t>
              </a:r>
              <a:endParaRPr sz="2800">
                <a:solidFill>
                  <a:schemeClr val="lt1"/>
                </a:solidFill>
                <a:latin typeface="Times New Roman"/>
                <a:ea typeface="Times New Roman"/>
                <a:cs typeface="Times New Roman"/>
                <a:sym typeface="Times New Roman"/>
              </a:endParaRPr>
            </a:p>
          </p:txBody>
        </p:sp>
        <p:sp>
          <p:nvSpPr>
            <p:cNvPr id="510" name="Google Shape;510;p26"/>
            <p:cNvSpPr/>
            <p:nvPr/>
          </p:nvSpPr>
          <p:spPr>
            <a:xfrm>
              <a:off x="200025" y="1447800"/>
              <a:ext cx="7600950" cy="4053840"/>
            </a:xfrm>
            <a:prstGeom prst="roundRect">
              <a:avLst>
                <a:gd fmla="val 10500" name="adj"/>
              </a:avLst>
            </a:prstGeom>
            <a:solidFill>
              <a:schemeClr val="accent4"/>
            </a:solidFill>
            <a:ln>
              <a:noFill/>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6"/>
            <p:cNvSpPr txBox="1"/>
            <p:nvPr/>
          </p:nvSpPr>
          <p:spPr>
            <a:xfrm>
              <a:off x="324695" y="1572470"/>
              <a:ext cx="7351610" cy="3804500"/>
            </a:xfrm>
            <a:prstGeom prst="rect">
              <a:avLst/>
            </a:prstGeom>
            <a:noFill/>
            <a:ln>
              <a:noFill/>
            </a:ln>
          </p:spPr>
          <p:txBody>
            <a:bodyPr anchorCtr="0" anchor="t" bIns="2574175" lIns="91425" spcFirstLastPara="1" rIns="91425" wrap="square" tIns="91425">
              <a:noAutofit/>
            </a:bodyPr>
            <a:lstStyle/>
            <a:p>
              <a:pPr indent="0" lvl="0" marL="0" marR="0" rtl="0" algn="l">
                <a:lnSpc>
                  <a:spcPct val="90000"/>
                </a:lnSpc>
                <a:spcBef>
                  <a:spcPts val="0"/>
                </a:spcBef>
                <a:spcAft>
                  <a:spcPts val="0"/>
                </a:spcAft>
                <a:buClr>
                  <a:schemeClr val="lt1"/>
                </a:buClr>
                <a:buSzPts val="2400"/>
                <a:buFont typeface="Times New Roman"/>
                <a:buNone/>
              </a:pPr>
              <a:r>
                <a:rPr lang="en-US" sz="2400">
                  <a:solidFill>
                    <a:schemeClr val="lt1"/>
                  </a:solidFill>
                  <a:latin typeface="Times New Roman"/>
                  <a:ea typeface="Times New Roman"/>
                  <a:cs typeface="Times New Roman"/>
                  <a:sym typeface="Times New Roman"/>
                </a:rPr>
                <a:t>Observed number of transistors that could be put on a single chip was doubling every year</a:t>
              </a:r>
              <a:endParaRPr/>
            </a:p>
          </p:txBody>
        </p:sp>
        <p:sp>
          <p:nvSpPr>
            <p:cNvPr id="512" name="Google Shape;512;p26"/>
            <p:cNvSpPr/>
            <p:nvPr/>
          </p:nvSpPr>
          <p:spPr>
            <a:xfrm>
              <a:off x="390048" y="2866644"/>
              <a:ext cx="1520190" cy="2330958"/>
            </a:xfrm>
            <a:prstGeom prst="roundRect">
              <a:avLst>
                <a:gd fmla="val 10500" name="adj"/>
              </a:avLst>
            </a:prstGeom>
            <a:solidFill>
              <a:schemeClr val="lt1">
                <a:alpha val="89803"/>
              </a:schemeClr>
            </a:solidFill>
            <a:ln cap="flat" cmpd="sng" w="12700">
              <a:solidFill>
                <a:srgbClr val="6433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6"/>
            <p:cNvSpPr txBox="1"/>
            <p:nvPr/>
          </p:nvSpPr>
          <p:spPr>
            <a:xfrm>
              <a:off x="436799" y="2913395"/>
              <a:ext cx="1426688" cy="2237456"/>
            </a:xfrm>
            <a:prstGeom prst="rect">
              <a:avLst/>
            </a:prstGeom>
            <a:noFill/>
            <a:ln>
              <a:noFill/>
            </a:ln>
          </p:spPr>
          <p:txBody>
            <a:bodyPr anchorCtr="0" anchor="ctr" bIns="41900" lIns="41900" spcFirstLastPara="1" rIns="41900" wrap="square" tIns="41900">
              <a:noAutofit/>
            </a:bodyPr>
            <a:lstStyle/>
            <a:p>
              <a:pPr indent="0" lvl="0" marL="0" marR="0" rtl="0" algn="ctr">
                <a:lnSpc>
                  <a:spcPct val="90000"/>
                </a:lnSpc>
                <a:spcBef>
                  <a:spcPts val="0"/>
                </a:spcBef>
                <a:spcAft>
                  <a:spcPts val="0"/>
                </a:spcAft>
                <a:buClr>
                  <a:schemeClr val="dk1"/>
                </a:buClr>
                <a:buSzPts val="1100"/>
                <a:buFont typeface="Times New Roman"/>
                <a:buNone/>
              </a:pPr>
              <a:r>
                <a:rPr b="1" lang="en-US" sz="1100">
                  <a:solidFill>
                    <a:schemeClr val="dk1"/>
                  </a:solidFill>
                  <a:latin typeface="Times New Roman"/>
                  <a:ea typeface="Times New Roman"/>
                  <a:cs typeface="Times New Roman"/>
                  <a:sym typeface="Times New Roman"/>
                </a:rPr>
                <a:t>The pace slowed to a doubling every 18 months in the 1970’s but has sustained that rate ever since</a:t>
              </a:r>
              <a:endParaRPr/>
            </a:p>
          </p:txBody>
        </p:sp>
        <p:sp>
          <p:nvSpPr>
            <p:cNvPr id="514" name="Google Shape;514;p26"/>
            <p:cNvSpPr/>
            <p:nvPr/>
          </p:nvSpPr>
          <p:spPr>
            <a:xfrm>
              <a:off x="2080260" y="2895600"/>
              <a:ext cx="5520690" cy="2316480"/>
            </a:xfrm>
            <a:prstGeom prst="roundRect">
              <a:avLst>
                <a:gd fmla="val 10500" name="adj"/>
              </a:avLst>
            </a:prstGeom>
            <a:solidFill>
              <a:schemeClr val="accent3"/>
            </a:solidFill>
            <a:ln>
              <a:noFill/>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6"/>
            <p:cNvSpPr txBox="1"/>
            <p:nvPr/>
          </p:nvSpPr>
          <p:spPr>
            <a:xfrm>
              <a:off x="2151500" y="2966840"/>
              <a:ext cx="5378210" cy="2174000"/>
            </a:xfrm>
            <a:prstGeom prst="rect">
              <a:avLst/>
            </a:prstGeom>
            <a:noFill/>
            <a:ln>
              <a:noFill/>
            </a:ln>
          </p:spPr>
          <p:txBody>
            <a:bodyPr anchorCtr="0" anchor="t" bIns="1307500" lIns="106675" spcFirstLastPara="1" rIns="106675" wrap="square" tIns="106675">
              <a:noAutofit/>
            </a:bodyPr>
            <a:lstStyle/>
            <a:p>
              <a:pPr indent="0" lvl="0" marL="0" marR="0" rtl="0" algn="l">
                <a:lnSpc>
                  <a:spcPct val="90000"/>
                </a:lnSpc>
                <a:spcBef>
                  <a:spcPts val="0"/>
                </a:spcBef>
                <a:spcAft>
                  <a:spcPts val="0"/>
                </a:spcAft>
                <a:buClr>
                  <a:schemeClr val="lt1"/>
                </a:buClr>
                <a:buSzPts val="2800"/>
                <a:buFont typeface="Times New Roman"/>
                <a:buNone/>
              </a:pPr>
              <a:r>
                <a:rPr lang="en-US" sz="2800">
                  <a:solidFill>
                    <a:schemeClr val="lt1"/>
                  </a:solidFill>
                  <a:latin typeface="Times New Roman"/>
                  <a:ea typeface="Times New Roman"/>
                  <a:cs typeface="Times New Roman"/>
                  <a:sym typeface="Times New Roman"/>
                </a:rPr>
                <a:t>Consequences of Moore’s law: </a:t>
              </a:r>
              <a:endParaRPr/>
            </a:p>
          </p:txBody>
        </p:sp>
        <p:sp>
          <p:nvSpPr>
            <p:cNvPr id="516" name="Google Shape;516;p26"/>
            <p:cNvSpPr/>
            <p:nvPr/>
          </p:nvSpPr>
          <p:spPr>
            <a:xfrm>
              <a:off x="2218277" y="3938016"/>
              <a:ext cx="1029468" cy="1042416"/>
            </a:xfrm>
            <a:prstGeom prst="roundRect">
              <a:avLst>
                <a:gd fmla="val 10500" name="adj"/>
              </a:avLst>
            </a:prstGeom>
            <a:solidFill>
              <a:schemeClr val="lt1">
                <a:alpha val="89803"/>
              </a:schemeClr>
            </a:solidFill>
            <a:ln cap="flat" cmpd="sng" w="12700">
              <a:solidFill>
                <a:srgbClr val="6433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6"/>
            <p:cNvSpPr txBox="1"/>
            <p:nvPr/>
          </p:nvSpPr>
          <p:spPr>
            <a:xfrm>
              <a:off x="2249937" y="3969676"/>
              <a:ext cx="966148" cy="979096"/>
            </a:xfrm>
            <a:prstGeom prst="rect">
              <a:avLst/>
            </a:prstGeom>
            <a:noFill/>
            <a:ln>
              <a:noFill/>
            </a:ln>
          </p:spPr>
          <p:txBody>
            <a:bodyPr anchorCtr="0" anchor="ctr" bIns="38100" lIns="38100" spcFirstLastPara="1" rIns="38100" wrap="square" tIns="38100">
              <a:noAutofit/>
            </a:bodyPr>
            <a:lstStyle/>
            <a:p>
              <a:pPr indent="0" lvl="0" marL="0" marR="0" rtl="0" algn="ctr">
                <a:lnSpc>
                  <a:spcPct val="90000"/>
                </a:lnSpc>
                <a:spcBef>
                  <a:spcPts val="0"/>
                </a:spcBef>
                <a:spcAft>
                  <a:spcPts val="0"/>
                </a:spcAft>
                <a:buClr>
                  <a:schemeClr val="dk1"/>
                </a:buClr>
                <a:buSzPts val="1000"/>
                <a:buFont typeface="Times New Roman"/>
                <a:buNone/>
              </a:pPr>
              <a:r>
                <a:rPr b="1" lang="en-US" sz="1000">
                  <a:solidFill>
                    <a:schemeClr val="dk1"/>
                  </a:solidFill>
                  <a:latin typeface="Times New Roman"/>
                  <a:ea typeface="Times New Roman"/>
                  <a:cs typeface="Times New Roman"/>
                  <a:sym typeface="Times New Roman"/>
                </a:rPr>
                <a:t>The cost of computer logic and memory circuitry has fallen at a dramatic rate</a:t>
              </a:r>
              <a:endParaRPr/>
            </a:p>
          </p:txBody>
        </p:sp>
        <p:sp>
          <p:nvSpPr>
            <p:cNvPr id="518" name="Google Shape;518;p26"/>
            <p:cNvSpPr/>
            <p:nvPr/>
          </p:nvSpPr>
          <p:spPr>
            <a:xfrm>
              <a:off x="3271303" y="3938016"/>
              <a:ext cx="1029468" cy="1042416"/>
            </a:xfrm>
            <a:prstGeom prst="roundRect">
              <a:avLst>
                <a:gd fmla="val 10500" name="adj"/>
              </a:avLst>
            </a:prstGeom>
            <a:solidFill>
              <a:schemeClr val="lt1">
                <a:alpha val="89803"/>
              </a:schemeClr>
            </a:solidFill>
            <a:ln cap="flat" cmpd="sng" w="12700">
              <a:solidFill>
                <a:srgbClr val="6433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6"/>
            <p:cNvSpPr txBox="1"/>
            <p:nvPr/>
          </p:nvSpPr>
          <p:spPr>
            <a:xfrm>
              <a:off x="3302963" y="3969676"/>
              <a:ext cx="966148" cy="979096"/>
            </a:xfrm>
            <a:prstGeom prst="rect">
              <a:avLst/>
            </a:prstGeom>
            <a:noFill/>
            <a:ln>
              <a:noFill/>
            </a:ln>
          </p:spPr>
          <p:txBody>
            <a:bodyPr anchorCtr="0" anchor="ctr" bIns="38100" lIns="38100" spcFirstLastPara="1" rIns="38100" wrap="square" tIns="38100">
              <a:noAutofit/>
            </a:bodyPr>
            <a:lstStyle/>
            <a:p>
              <a:pPr indent="0" lvl="0" marL="0" marR="0" rtl="0" algn="ctr">
                <a:lnSpc>
                  <a:spcPct val="90000"/>
                </a:lnSpc>
                <a:spcBef>
                  <a:spcPts val="0"/>
                </a:spcBef>
                <a:spcAft>
                  <a:spcPts val="0"/>
                </a:spcAft>
                <a:buClr>
                  <a:schemeClr val="dk1"/>
                </a:buClr>
                <a:buSzPts val="1000"/>
                <a:buFont typeface="Times New Roman"/>
                <a:buNone/>
              </a:pPr>
              <a:r>
                <a:rPr b="1" lang="en-US" sz="1000">
                  <a:solidFill>
                    <a:schemeClr val="dk1"/>
                  </a:solidFill>
                  <a:latin typeface="Times New Roman"/>
                  <a:ea typeface="Times New Roman"/>
                  <a:cs typeface="Times New Roman"/>
                  <a:sym typeface="Times New Roman"/>
                </a:rPr>
                <a:t>The electrical path length is shortened, increasing operating speed</a:t>
              </a:r>
              <a:endParaRPr/>
            </a:p>
          </p:txBody>
        </p:sp>
        <p:sp>
          <p:nvSpPr>
            <p:cNvPr id="520" name="Google Shape;520;p26"/>
            <p:cNvSpPr/>
            <p:nvPr/>
          </p:nvSpPr>
          <p:spPr>
            <a:xfrm>
              <a:off x="4324329" y="3938016"/>
              <a:ext cx="1029468" cy="1042416"/>
            </a:xfrm>
            <a:prstGeom prst="roundRect">
              <a:avLst>
                <a:gd fmla="val 10500" name="adj"/>
              </a:avLst>
            </a:prstGeom>
            <a:solidFill>
              <a:schemeClr val="lt1">
                <a:alpha val="89803"/>
              </a:schemeClr>
            </a:solidFill>
            <a:ln cap="flat" cmpd="sng" w="12700">
              <a:solidFill>
                <a:srgbClr val="6433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6"/>
            <p:cNvSpPr txBox="1"/>
            <p:nvPr/>
          </p:nvSpPr>
          <p:spPr>
            <a:xfrm>
              <a:off x="4355989" y="3969676"/>
              <a:ext cx="966148" cy="979096"/>
            </a:xfrm>
            <a:prstGeom prst="rect">
              <a:avLst/>
            </a:prstGeom>
            <a:noFill/>
            <a:ln>
              <a:noFill/>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chemeClr val="dk1"/>
                </a:buClr>
                <a:buSzPts val="900"/>
                <a:buFont typeface="Times New Roman"/>
                <a:buNone/>
              </a:pPr>
              <a:r>
                <a:rPr b="1" lang="en-US" sz="900">
                  <a:solidFill>
                    <a:schemeClr val="dk1"/>
                  </a:solidFill>
                  <a:latin typeface="Times New Roman"/>
                  <a:ea typeface="Times New Roman"/>
                  <a:cs typeface="Times New Roman"/>
                  <a:sym typeface="Times New Roman"/>
                </a:rPr>
                <a:t>Computer becomes smaller and is more convenient to use in a variety of environments</a:t>
              </a:r>
              <a:endParaRPr/>
            </a:p>
          </p:txBody>
        </p:sp>
        <p:sp>
          <p:nvSpPr>
            <p:cNvPr id="522" name="Google Shape;522;p26"/>
            <p:cNvSpPr/>
            <p:nvPr/>
          </p:nvSpPr>
          <p:spPr>
            <a:xfrm>
              <a:off x="5377355" y="3938016"/>
              <a:ext cx="1029468" cy="1042416"/>
            </a:xfrm>
            <a:prstGeom prst="roundRect">
              <a:avLst>
                <a:gd fmla="val 10500" name="adj"/>
              </a:avLst>
            </a:prstGeom>
            <a:solidFill>
              <a:schemeClr val="lt1">
                <a:alpha val="89803"/>
              </a:schemeClr>
            </a:solidFill>
            <a:ln cap="flat" cmpd="sng" w="12700">
              <a:solidFill>
                <a:srgbClr val="6433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6"/>
            <p:cNvSpPr txBox="1"/>
            <p:nvPr/>
          </p:nvSpPr>
          <p:spPr>
            <a:xfrm>
              <a:off x="5409015" y="3969676"/>
              <a:ext cx="966148" cy="979096"/>
            </a:xfrm>
            <a:prstGeom prst="rect">
              <a:avLst/>
            </a:prstGeom>
            <a:noFill/>
            <a:ln>
              <a:noFill/>
            </a:ln>
          </p:spPr>
          <p:txBody>
            <a:bodyPr anchorCtr="0" anchor="ctr" bIns="38100" lIns="38100" spcFirstLastPara="1" rIns="38100" wrap="square" tIns="38100">
              <a:noAutofit/>
            </a:bodyPr>
            <a:lstStyle/>
            <a:p>
              <a:pPr indent="0" lvl="0" marL="0" marR="0" rtl="0" algn="ctr">
                <a:lnSpc>
                  <a:spcPct val="90000"/>
                </a:lnSpc>
                <a:spcBef>
                  <a:spcPts val="0"/>
                </a:spcBef>
                <a:spcAft>
                  <a:spcPts val="0"/>
                </a:spcAft>
                <a:buClr>
                  <a:schemeClr val="dk1"/>
                </a:buClr>
                <a:buSzPts val="1000"/>
                <a:buFont typeface="Times New Roman"/>
                <a:buNone/>
              </a:pPr>
              <a:r>
                <a:rPr b="1" lang="en-US" sz="1000">
                  <a:solidFill>
                    <a:schemeClr val="dk1"/>
                  </a:solidFill>
                  <a:latin typeface="Times New Roman"/>
                  <a:ea typeface="Times New Roman"/>
                  <a:cs typeface="Times New Roman"/>
                  <a:sym typeface="Times New Roman"/>
                </a:rPr>
                <a:t>Reduction in power and cooling requirements</a:t>
              </a:r>
              <a:endParaRPr/>
            </a:p>
          </p:txBody>
        </p:sp>
        <p:sp>
          <p:nvSpPr>
            <p:cNvPr id="524" name="Google Shape;524;p26"/>
            <p:cNvSpPr/>
            <p:nvPr/>
          </p:nvSpPr>
          <p:spPr>
            <a:xfrm>
              <a:off x="6430381" y="3938016"/>
              <a:ext cx="1029468" cy="1042416"/>
            </a:xfrm>
            <a:prstGeom prst="roundRect">
              <a:avLst>
                <a:gd fmla="val 10500" name="adj"/>
              </a:avLst>
            </a:prstGeom>
            <a:solidFill>
              <a:schemeClr val="lt1">
                <a:alpha val="89803"/>
              </a:schemeClr>
            </a:solidFill>
            <a:ln cap="flat" cmpd="sng" w="12700">
              <a:solidFill>
                <a:srgbClr val="6433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6"/>
            <p:cNvSpPr txBox="1"/>
            <p:nvPr/>
          </p:nvSpPr>
          <p:spPr>
            <a:xfrm>
              <a:off x="6462041" y="3969676"/>
              <a:ext cx="966148" cy="979096"/>
            </a:xfrm>
            <a:prstGeom prst="rect">
              <a:avLst/>
            </a:prstGeom>
            <a:noFill/>
            <a:ln>
              <a:noFill/>
            </a:ln>
          </p:spPr>
          <p:txBody>
            <a:bodyPr anchorCtr="0" anchor="ctr" bIns="38100" lIns="38100" spcFirstLastPara="1" rIns="38100" wrap="square" tIns="38100">
              <a:noAutofit/>
            </a:bodyPr>
            <a:lstStyle/>
            <a:p>
              <a:pPr indent="0" lvl="0" marL="0" marR="0" rtl="0" algn="ctr">
                <a:lnSpc>
                  <a:spcPct val="90000"/>
                </a:lnSpc>
                <a:spcBef>
                  <a:spcPts val="0"/>
                </a:spcBef>
                <a:spcAft>
                  <a:spcPts val="0"/>
                </a:spcAft>
                <a:buClr>
                  <a:schemeClr val="dk1"/>
                </a:buClr>
                <a:buSzPts val="1000"/>
                <a:buFont typeface="Times New Roman"/>
                <a:buNone/>
              </a:pPr>
              <a:r>
                <a:rPr b="1" lang="en-US" sz="1000">
                  <a:solidFill>
                    <a:schemeClr val="dk1"/>
                  </a:solidFill>
                  <a:latin typeface="Times New Roman"/>
                  <a:ea typeface="Times New Roman"/>
                  <a:cs typeface="Times New Roman"/>
                  <a:sym typeface="Times New Roman"/>
                </a:rPr>
                <a:t>Fewer interchip connections</a:t>
              </a:r>
              <a:endParaRPr/>
            </a:p>
          </p:txBody>
        </p:sp>
      </p:grpSp>
      <p:pic>
        <p:nvPicPr>
          <p:cNvPr id="526" name="Google Shape;526;p26"/>
          <p:cNvPicPr preferRelativeResize="0"/>
          <p:nvPr/>
        </p:nvPicPr>
        <p:blipFill rotWithShape="1">
          <a:blip r:embed="rId3">
            <a:alphaModFix/>
          </a:blip>
          <a:srcRect b="0" l="0" r="0" t="0"/>
          <a:stretch/>
        </p:blipFill>
        <p:spPr>
          <a:xfrm>
            <a:off x="5000628" y="1000108"/>
            <a:ext cx="1817408" cy="1323996"/>
          </a:xfrm>
          <a:prstGeom prst="rect">
            <a:avLst/>
          </a:prstGeom>
          <a:noFill/>
          <a:ln>
            <a:noFill/>
          </a:ln>
        </p:spPr>
      </p:pic>
      <p:sp>
        <p:nvSpPr>
          <p:cNvPr id="527" name="Google Shape;527;p26"/>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27"/>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accent1"/>
              </a:buClr>
              <a:buSzPts val="3600"/>
              <a:buFont typeface="Rockwell"/>
              <a:buNone/>
            </a:pPr>
            <a:r>
              <a:rPr lang="en-US"/>
              <a:t>Table 2.4: Characteristics of the </a:t>
            </a:r>
            <a:br>
              <a:rPr lang="en-US"/>
            </a:br>
            <a:r>
              <a:rPr lang="en-US"/>
              <a:t>System/360 Family</a:t>
            </a:r>
            <a:endParaRPr/>
          </a:p>
        </p:txBody>
      </p:sp>
      <p:sp>
        <p:nvSpPr>
          <p:cNvPr id="534" name="Google Shape;534;p27"/>
          <p:cNvSpPr txBox="1"/>
          <p:nvPr/>
        </p:nvSpPr>
        <p:spPr>
          <a:xfrm>
            <a:off x="0" y="6019800"/>
            <a:ext cx="9144000" cy="1079733"/>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35" name="Google Shape;535;p27"/>
          <p:cNvSpPr/>
          <p:nvPr/>
        </p:nvSpPr>
        <p:spPr>
          <a:xfrm>
            <a:off x="23530" y="3075405"/>
            <a:ext cx="9120470" cy="3782595"/>
          </a:xfrm>
          <a:prstGeom prst="rect">
            <a:avLst/>
          </a:prstGeom>
          <a:noFill/>
          <a:ln>
            <a:noFill/>
          </a:ln>
        </p:spPr>
      </p:sp>
      <p:sp>
        <p:nvSpPr>
          <p:cNvPr id="536" name="Google Shape;536;p27"/>
          <p:cNvSpPr txBox="1"/>
          <p:nvPr/>
        </p:nvSpPr>
        <p:spPr>
          <a:xfrm>
            <a:off x="0" y="6324600"/>
            <a:ext cx="9144000" cy="584776"/>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Rockwell"/>
                <a:ea typeface="Rockwell"/>
                <a:cs typeface="Rockwell"/>
                <a:sym typeface="Rockwell"/>
              </a:rPr>
              <a:t>Table 2.4 Characteristics of the System/360 Family</a:t>
            </a:r>
            <a:endParaRPr/>
          </a:p>
          <a:p>
            <a:pPr indent="0" lvl="0" marL="0" marR="0" rtl="0" algn="ctr">
              <a:spcBef>
                <a:spcPts val="0"/>
              </a:spcBef>
              <a:spcAft>
                <a:spcPts val="0"/>
              </a:spcAft>
              <a:buNone/>
            </a:pPr>
            <a:r>
              <a:t/>
            </a:r>
            <a:endParaRPr sz="1600">
              <a:solidFill>
                <a:schemeClr val="dk1"/>
              </a:solidFill>
              <a:latin typeface="Rockwell"/>
              <a:ea typeface="Rockwell"/>
              <a:cs typeface="Rockwell"/>
              <a:sym typeface="Rockwell"/>
            </a:endParaRPr>
          </a:p>
        </p:txBody>
      </p:sp>
      <p:pic>
        <p:nvPicPr>
          <p:cNvPr id="537" name="Google Shape;537;p27"/>
          <p:cNvPicPr preferRelativeResize="0"/>
          <p:nvPr/>
        </p:nvPicPr>
        <p:blipFill rotWithShape="1">
          <a:blip r:embed="rId4">
            <a:alphaModFix/>
          </a:blip>
          <a:srcRect b="0" l="0" r="0" t="0"/>
          <a:stretch/>
        </p:blipFill>
        <p:spPr>
          <a:xfrm>
            <a:off x="-20307" y="3214686"/>
            <a:ext cx="9184616" cy="3000396"/>
          </a:xfrm>
          <a:prstGeom prst="rect">
            <a:avLst/>
          </a:prstGeom>
          <a:noFill/>
          <a:ln>
            <a:noFill/>
          </a:ln>
        </p:spPr>
      </p:pic>
      <p:pic>
        <p:nvPicPr>
          <p:cNvPr id="538" name="Google Shape;538;p27"/>
          <p:cNvPicPr preferRelativeResize="0"/>
          <p:nvPr/>
        </p:nvPicPr>
        <p:blipFill rotWithShape="1">
          <a:blip r:embed="rId5">
            <a:alphaModFix/>
          </a:blip>
          <a:srcRect b="0" l="0" r="0" t="0"/>
          <a:stretch/>
        </p:blipFill>
        <p:spPr>
          <a:xfrm>
            <a:off x="7215206" y="1643050"/>
            <a:ext cx="1817408" cy="1323996"/>
          </a:xfrm>
          <a:prstGeom prst="rect">
            <a:avLst/>
          </a:prstGeom>
          <a:noFill/>
          <a:ln>
            <a:noFill/>
          </a:ln>
        </p:spPr>
      </p:pic>
      <p:sp>
        <p:nvSpPr>
          <p:cNvPr id="539" name="Google Shape;539;p27"/>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28"/>
          <p:cNvSpPr txBox="1"/>
          <p:nvPr>
            <p:ph idx="4294967295" type="title"/>
          </p:nvPr>
        </p:nvSpPr>
        <p:spPr>
          <a:xfrm>
            <a:off x="0" y="457200"/>
            <a:ext cx="7937500" cy="82866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accent1"/>
              </a:buClr>
              <a:buSzPts val="3600"/>
              <a:buFont typeface="Rockwell"/>
              <a:buNone/>
            </a:pPr>
            <a:r>
              <a:rPr lang="en-US"/>
              <a:t>	Table 2.5: Evolution of the PDP-8</a:t>
            </a:r>
            <a:br>
              <a:rPr lang="en-US"/>
            </a:br>
            <a:r>
              <a:rPr lang="en-US" sz="2800"/>
              <a:t>(Read by yourself)</a:t>
            </a:r>
            <a:endParaRPr/>
          </a:p>
        </p:txBody>
      </p:sp>
      <p:sp>
        <p:nvSpPr>
          <p:cNvPr id="546" name="Google Shape;546;p28"/>
          <p:cNvSpPr txBox="1"/>
          <p:nvPr/>
        </p:nvSpPr>
        <p:spPr>
          <a:xfrm>
            <a:off x="9013907" y="1446575"/>
            <a:ext cx="130093" cy="5106625"/>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47" name="Google Shape;547;p28"/>
          <p:cNvSpPr/>
          <p:nvPr/>
        </p:nvSpPr>
        <p:spPr>
          <a:xfrm>
            <a:off x="1" y="2286000"/>
            <a:ext cx="9144000" cy="4010069"/>
          </a:xfrm>
          <a:prstGeom prst="rect">
            <a:avLst/>
          </a:prstGeom>
          <a:noFill/>
          <a:ln>
            <a:noFill/>
          </a:ln>
        </p:spPr>
      </p:sp>
      <p:pic>
        <p:nvPicPr>
          <p:cNvPr id="548" name="Google Shape;548;p28"/>
          <p:cNvPicPr preferRelativeResize="0"/>
          <p:nvPr/>
        </p:nvPicPr>
        <p:blipFill rotWithShape="1">
          <a:blip r:embed="rId4">
            <a:alphaModFix/>
          </a:blip>
          <a:srcRect b="0" l="0" r="0" t="0"/>
          <a:stretch/>
        </p:blipFill>
        <p:spPr>
          <a:xfrm>
            <a:off x="2" y="3172856"/>
            <a:ext cx="9143998" cy="2542160"/>
          </a:xfrm>
          <a:prstGeom prst="rect">
            <a:avLst/>
          </a:prstGeom>
          <a:noFill/>
          <a:ln>
            <a:noFill/>
          </a:ln>
        </p:spPr>
      </p:pic>
      <p:pic>
        <p:nvPicPr>
          <p:cNvPr id="549" name="Google Shape;549;p28"/>
          <p:cNvPicPr preferRelativeResize="0"/>
          <p:nvPr/>
        </p:nvPicPr>
        <p:blipFill rotWithShape="1">
          <a:blip r:embed="rId5">
            <a:alphaModFix/>
          </a:blip>
          <a:srcRect b="0" l="0" r="0" t="0"/>
          <a:stretch/>
        </p:blipFill>
        <p:spPr>
          <a:xfrm>
            <a:off x="7326592" y="1285860"/>
            <a:ext cx="1817408" cy="1323996"/>
          </a:xfrm>
          <a:prstGeom prst="rect">
            <a:avLst/>
          </a:prstGeom>
          <a:noFill/>
          <a:ln>
            <a:noFill/>
          </a:ln>
        </p:spPr>
      </p:pic>
      <p:sp>
        <p:nvSpPr>
          <p:cNvPr id="550" name="Google Shape;550;p28"/>
          <p:cNvSpPr txBox="1"/>
          <p:nvPr/>
        </p:nvSpPr>
        <p:spPr>
          <a:xfrm>
            <a:off x="0" y="1743006"/>
            <a:ext cx="5572132"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PDP: Programmed Data Processor</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Produced by </a:t>
            </a:r>
            <a:r>
              <a:rPr lang="en-US" sz="2000" u="sng">
                <a:solidFill>
                  <a:schemeClr val="dk1"/>
                </a:solidFill>
                <a:latin typeface="Times New Roman"/>
                <a:ea typeface="Times New Roman"/>
                <a:cs typeface="Times New Roman"/>
                <a:sym typeface="Times New Roman"/>
                <a:hlinkClick r:id="rId6">
                  <a:extLst>
                    <a:ext uri="{A12FA001-AC4F-418D-AE19-62706E023703}">
                      <ahyp:hlinkClr val="tx"/>
                    </a:ext>
                  </a:extLst>
                </a:hlinkClick>
              </a:rPr>
              <a:t>Digital Equipment Corporation (DEC)</a:t>
            </a:r>
            <a:endParaRPr sz="2000">
              <a:solidFill>
                <a:schemeClr val="dk1"/>
              </a:solidFill>
              <a:latin typeface="Times New Roman"/>
              <a:ea typeface="Times New Roman"/>
              <a:cs typeface="Times New Roman"/>
              <a:sym typeface="Times New Roman"/>
            </a:endParaRPr>
          </a:p>
        </p:txBody>
      </p:sp>
      <p:sp>
        <p:nvSpPr>
          <p:cNvPr id="551" name="Google Shape;551;p28"/>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29"/>
          <p:cNvSpPr txBox="1"/>
          <p:nvPr>
            <p:ph type="title"/>
          </p:nvPr>
        </p:nvSpPr>
        <p:spPr>
          <a:xfrm>
            <a:off x="990600" y="762000"/>
            <a:ext cx="7556313" cy="11161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DEC - PDP-8 Bus Structure</a:t>
            </a:r>
            <a:endParaRPr/>
          </a:p>
        </p:txBody>
      </p:sp>
      <p:pic>
        <p:nvPicPr>
          <p:cNvPr id="558" name="Google Shape;558;p29"/>
          <p:cNvPicPr preferRelativeResize="0"/>
          <p:nvPr/>
        </p:nvPicPr>
        <p:blipFill rotWithShape="1">
          <a:blip r:embed="rId3">
            <a:alphaModFix/>
          </a:blip>
          <a:srcRect b="0" l="0" r="0" t="0"/>
          <a:stretch/>
        </p:blipFill>
        <p:spPr>
          <a:xfrm>
            <a:off x="7326592" y="2000240"/>
            <a:ext cx="1817408" cy="1323996"/>
          </a:xfrm>
          <a:prstGeom prst="rect">
            <a:avLst/>
          </a:prstGeom>
          <a:noFill/>
          <a:ln>
            <a:noFill/>
          </a:ln>
        </p:spPr>
      </p:pic>
      <p:pic>
        <p:nvPicPr>
          <p:cNvPr id="559" name="Google Shape;559;p29"/>
          <p:cNvPicPr preferRelativeResize="0"/>
          <p:nvPr/>
        </p:nvPicPr>
        <p:blipFill rotWithShape="1">
          <a:blip r:embed="rId4">
            <a:alphaModFix/>
          </a:blip>
          <a:srcRect b="0" l="0" r="0" t="0"/>
          <a:stretch/>
        </p:blipFill>
        <p:spPr>
          <a:xfrm>
            <a:off x="276225" y="3538554"/>
            <a:ext cx="8591550" cy="2247900"/>
          </a:xfrm>
          <a:prstGeom prst="rect">
            <a:avLst/>
          </a:prstGeom>
          <a:noFill/>
          <a:ln>
            <a:noFill/>
          </a:ln>
        </p:spPr>
      </p:pic>
      <p:sp>
        <p:nvSpPr>
          <p:cNvPr id="560" name="Google Shape;560;p29"/>
          <p:cNvSpPr txBox="1"/>
          <p:nvPr/>
        </p:nvSpPr>
        <p:spPr>
          <a:xfrm>
            <a:off x="285720" y="1714488"/>
            <a:ext cx="4929222"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DEC: Digital Equipment Corporation</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PDP: Programmed Data Processor</a:t>
            </a:r>
            <a:endParaRPr/>
          </a:p>
        </p:txBody>
      </p:sp>
      <p:sp>
        <p:nvSpPr>
          <p:cNvPr id="561" name="Google Shape;561;p29"/>
          <p:cNvSpPr txBox="1"/>
          <p:nvPr/>
        </p:nvSpPr>
        <p:spPr>
          <a:xfrm>
            <a:off x="428596" y="6072207"/>
            <a:ext cx="378621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Omni (Latin) = for all</a:t>
            </a:r>
            <a:endParaRPr/>
          </a:p>
        </p:txBody>
      </p:sp>
      <p:sp>
        <p:nvSpPr>
          <p:cNvPr id="562" name="Google Shape;562;p29"/>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b="1" lang="en-US"/>
              <a:t>Objectives</a:t>
            </a:r>
            <a:endParaRPr/>
          </a:p>
        </p:txBody>
      </p:sp>
      <p:sp>
        <p:nvSpPr>
          <p:cNvPr id="230" name="Google Shape;230;p3"/>
          <p:cNvSpPr txBox="1"/>
          <p:nvPr>
            <p:ph idx="1" type="body"/>
          </p:nvPr>
        </p:nvSpPr>
        <p:spPr>
          <a:xfrm>
            <a:off x="357158" y="1357298"/>
            <a:ext cx="7859740" cy="4768865"/>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spcBef>
                <a:spcPts val="0"/>
              </a:spcBef>
              <a:spcAft>
                <a:spcPts val="0"/>
              </a:spcAft>
              <a:buSzPct val="75000"/>
              <a:buNone/>
            </a:pPr>
            <a:r>
              <a:rPr lang="en-US" sz="2800">
                <a:solidFill>
                  <a:srgbClr val="002060"/>
                </a:solidFill>
              </a:rPr>
              <a:t>After studying this chapter, you should be able to: </a:t>
            </a:r>
            <a:endParaRPr/>
          </a:p>
          <a:p>
            <a:pPr indent="-228600" lvl="0" marL="228600" rtl="0" algn="l">
              <a:spcBef>
                <a:spcPts val="2000"/>
              </a:spcBef>
              <a:spcAft>
                <a:spcPts val="0"/>
              </a:spcAft>
              <a:buSzPct val="75000"/>
              <a:buChar char="■"/>
            </a:pPr>
            <a:r>
              <a:rPr lang="en-US" sz="2800">
                <a:solidFill>
                  <a:srgbClr val="002060"/>
                </a:solidFill>
              </a:rPr>
              <a:t>Present an overview of the evolution of computer technology from early digital computers to the latest microprocessors. </a:t>
            </a:r>
            <a:endParaRPr/>
          </a:p>
          <a:p>
            <a:pPr indent="-228600" lvl="0" marL="228600" rtl="0" algn="l">
              <a:spcBef>
                <a:spcPts val="2000"/>
              </a:spcBef>
              <a:spcAft>
                <a:spcPts val="0"/>
              </a:spcAft>
              <a:buSzPct val="75000"/>
              <a:buChar char="■"/>
            </a:pPr>
            <a:r>
              <a:rPr lang="en-US" sz="2800">
                <a:solidFill>
                  <a:srgbClr val="002060"/>
                </a:solidFill>
              </a:rPr>
              <a:t>Understand the key performance issues that relate to computer design. </a:t>
            </a:r>
            <a:endParaRPr/>
          </a:p>
          <a:p>
            <a:pPr indent="-228600" lvl="0" marL="228600" rtl="0" algn="l">
              <a:spcBef>
                <a:spcPts val="2000"/>
              </a:spcBef>
              <a:spcAft>
                <a:spcPts val="0"/>
              </a:spcAft>
              <a:buSzPct val="75000"/>
              <a:buChar char="■"/>
            </a:pPr>
            <a:r>
              <a:rPr lang="en-US" sz="2800">
                <a:solidFill>
                  <a:srgbClr val="002060"/>
                </a:solidFill>
              </a:rPr>
              <a:t>Explain the reasons for the move to multicore organization, and understand the trade-off between cache and processor resources on a single chip. </a:t>
            </a:r>
            <a:endParaRPr sz="2800">
              <a:solidFill>
                <a:srgbClr val="002060"/>
              </a:solidFill>
            </a:endParaRPr>
          </a:p>
        </p:txBody>
      </p:sp>
      <p:sp>
        <p:nvSpPr>
          <p:cNvPr id="231" name="Google Shape;231;p3"/>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30"/>
          <p:cNvSpPr txBox="1"/>
          <p:nvPr>
            <p:ph idx="4" type="body"/>
          </p:nvPr>
        </p:nvSpPr>
        <p:spPr>
          <a:xfrm>
            <a:off x="685800" y="1371600"/>
            <a:ext cx="3429000" cy="2296399"/>
          </a:xfrm>
          <a:prstGeom prst="rect">
            <a:avLst/>
          </a:prstGeom>
          <a:noFill/>
          <a:ln>
            <a:noFill/>
          </a:ln>
        </p:spPr>
        <p:txBody>
          <a:bodyPr anchorCtr="0" anchor="t" bIns="45700" lIns="45700" spcFirstLastPara="1" rIns="45700" wrap="square" tIns="45700">
            <a:noAutofit/>
          </a:bodyPr>
          <a:lstStyle/>
          <a:p>
            <a:pPr indent="0" lvl="0" marL="0" rtl="0" algn="ctr">
              <a:spcBef>
                <a:spcPts val="0"/>
              </a:spcBef>
              <a:spcAft>
                <a:spcPts val="0"/>
              </a:spcAft>
              <a:buSzPts val="3450"/>
              <a:buNone/>
            </a:pPr>
            <a:r>
              <a:rPr lang="en-US"/>
              <a:t>Later</a:t>
            </a:r>
            <a:endParaRPr/>
          </a:p>
          <a:p>
            <a:pPr indent="0" lvl="0" marL="0" rtl="0" algn="ctr">
              <a:spcBef>
                <a:spcPts val="0"/>
              </a:spcBef>
              <a:spcAft>
                <a:spcPts val="0"/>
              </a:spcAft>
              <a:buSzPts val="3450"/>
              <a:buNone/>
            </a:pPr>
            <a:r>
              <a:rPr lang="en-US"/>
              <a:t>Generations</a:t>
            </a:r>
            <a:endParaRPr/>
          </a:p>
        </p:txBody>
      </p:sp>
      <p:sp>
        <p:nvSpPr>
          <p:cNvPr id="569" name="Google Shape;569;p30"/>
          <p:cNvSpPr txBox="1"/>
          <p:nvPr/>
        </p:nvSpPr>
        <p:spPr>
          <a:xfrm>
            <a:off x="7086600" y="533400"/>
            <a:ext cx="1524000" cy="138499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Times New Roman"/>
                <a:ea typeface="Times New Roman"/>
                <a:cs typeface="Times New Roman"/>
                <a:sym typeface="Times New Roman"/>
              </a:rPr>
              <a:t>LSI</a:t>
            </a:r>
            <a:endParaRPr/>
          </a:p>
          <a:p>
            <a:pPr indent="0" lvl="0" marL="0" marR="0" rtl="0" algn="ctr">
              <a:spcBef>
                <a:spcPts val="0"/>
              </a:spcBef>
              <a:spcAft>
                <a:spcPts val="0"/>
              </a:spcAft>
              <a:buNone/>
            </a:pPr>
            <a:r>
              <a:rPr lang="en-US" sz="2000">
                <a:solidFill>
                  <a:schemeClr val="dk1"/>
                </a:solidFill>
                <a:latin typeface="Times New Roman"/>
                <a:ea typeface="Times New Roman"/>
                <a:cs typeface="Times New Roman"/>
                <a:sym typeface="Times New Roman"/>
              </a:rPr>
              <a:t>Large </a:t>
            </a:r>
            <a:endParaRPr/>
          </a:p>
          <a:p>
            <a:pPr indent="0" lvl="0" marL="0" marR="0" rtl="0" algn="ctr">
              <a:spcBef>
                <a:spcPts val="0"/>
              </a:spcBef>
              <a:spcAft>
                <a:spcPts val="0"/>
              </a:spcAft>
              <a:buNone/>
            </a:pPr>
            <a:r>
              <a:rPr lang="en-US" sz="2000">
                <a:solidFill>
                  <a:schemeClr val="dk1"/>
                </a:solidFill>
                <a:latin typeface="Times New Roman"/>
                <a:ea typeface="Times New Roman"/>
                <a:cs typeface="Times New Roman"/>
                <a:sym typeface="Times New Roman"/>
              </a:rPr>
              <a:t>Scale Integration</a:t>
            </a:r>
            <a:endParaRPr/>
          </a:p>
        </p:txBody>
      </p:sp>
      <p:sp>
        <p:nvSpPr>
          <p:cNvPr id="570" name="Google Shape;570;p30"/>
          <p:cNvSpPr txBox="1"/>
          <p:nvPr/>
        </p:nvSpPr>
        <p:spPr>
          <a:xfrm>
            <a:off x="4800600" y="2667000"/>
            <a:ext cx="1676400" cy="138499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Times New Roman"/>
                <a:ea typeface="Times New Roman"/>
                <a:cs typeface="Times New Roman"/>
                <a:sym typeface="Times New Roman"/>
              </a:rPr>
              <a:t>VLSI</a:t>
            </a:r>
            <a:endParaRPr/>
          </a:p>
          <a:p>
            <a:pPr indent="0" lvl="0" marL="0" marR="0" rtl="0" algn="ctr">
              <a:spcBef>
                <a:spcPts val="0"/>
              </a:spcBef>
              <a:spcAft>
                <a:spcPts val="0"/>
              </a:spcAft>
              <a:buNone/>
            </a:pPr>
            <a:r>
              <a:rPr lang="en-US" sz="2000">
                <a:solidFill>
                  <a:schemeClr val="dk1"/>
                </a:solidFill>
                <a:latin typeface="Times New Roman"/>
                <a:ea typeface="Times New Roman"/>
                <a:cs typeface="Times New Roman"/>
                <a:sym typeface="Times New Roman"/>
              </a:rPr>
              <a:t>Very Large Scale Integration</a:t>
            </a:r>
            <a:endParaRPr/>
          </a:p>
        </p:txBody>
      </p:sp>
      <p:sp>
        <p:nvSpPr>
          <p:cNvPr id="571" name="Google Shape;571;p30"/>
          <p:cNvSpPr txBox="1"/>
          <p:nvPr/>
        </p:nvSpPr>
        <p:spPr>
          <a:xfrm>
            <a:off x="6781800" y="4495800"/>
            <a:ext cx="2133600" cy="2133600"/>
          </a:xfrm>
          <a:prstGeom prst="rect">
            <a:avLst/>
          </a:prstGeom>
          <a:solidFill>
            <a:srgbClr val="660066">
              <a:alpha val="80000"/>
            </a:srgbClr>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lang="en-US" sz="2400">
                <a:solidFill>
                  <a:schemeClr val="dk1"/>
                </a:solidFill>
                <a:latin typeface="Times New Roman"/>
                <a:ea typeface="Times New Roman"/>
                <a:cs typeface="Times New Roman"/>
                <a:sym typeface="Times New Roman"/>
              </a:rPr>
              <a:t>ULSI</a:t>
            </a:r>
            <a:endParaRPr/>
          </a:p>
          <a:p>
            <a:pPr indent="0" lvl="0" marL="0" marR="0" rtl="0" algn="ctr">
              <a:spcBef>
                <a:spcPts val="0"/>
              </a:spcBef>
              <a:spcAft>
                <a:spcPts val="0"/>
              </a:spcAft>
              <a:buNone/>
            </a:pPr>
            <a:r>
              <a:rPr lang="en-US" sz="2000">
                <a:solidFill>
                  <a:schemeClr val="dk1"/>
                </a:solidFill>
                <a:latin typeface="Times New Roman"/>
                <a:ea typeface="Times New Roman"/>
                <a:cs typeface="Times New Roman"/>
                <a:sym typeface="Times New Roman"/>
              </a:rPr>
              <a:t>Ultra Large</a:t>
            </a:r>
            <a:endParaRPr/>
          </a:p>
          <a:p>
            <a:pPr indent="0" lvl="0" marL="0" marR="0" rtl="0" algn="ctr">
              <a:spcBef>
                <a:spcPts val="0"/>
              </a:spcBef>
              <a:spcAft>
                <a:spcPts val="0"/>
              </a:spcAft>
              <a:buNone/>
            </a:pPr>
            <a:r>
              <a:rPr lang="en-US" sz="2000">
                <a:solidFill>
                  <a:schemeClr val="dk1"/>
                </a:solidFill>
                <a:latin typeface="Times New Roman"/>
                <a:ea typeface="Times New Roman"/>
                <a:cs typeface="Times New Roman"/>
                <a:sym typeface="Times New Roman"/>
              </a:rPr>
              <a:t> Scale </a:t>
            </a:r>
            <a:endParaRPr/>
          </a:p>
          <a:p>
            <a:pPr indent="0" lvl="0" marL="0" marR="0" rtl="0" algn="ctr">
              <a:spcBef>
                <a:spcPts val="0"/>
              </a:spcBef>
              <a:spcAft>
                <a:spcPts val="0"/>
              </a:spcAft>
              <a:buNone/>
            </a:pPr>
            <a:r>
              <a:rPr lang="en-US" sz="2000">
                <a:solidFill>
                  <a:schemeClr val="dk1"/>
                </a:solidFill>
                <a:latin typeface="Times New Roman"/>
                <a:ea typeface="Times New Roman"/>
                <a:cs typeface="Times New Roman"/>
                <a:sym typeface="Times New Roman"/>
              </a:rPr>
              <a:t>Integration</a:t>
            </a:r>
            <a:endParaRPr/>
          </a:p>
          <a:p>
            <a:pPr indent="0" lvl="0" marL="0" marR="0" rtl="0" algn="ctr">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sz="2000">
              <a:solidFill>
                <a:schemeClr val="dk1"/>
              </a:solidFill>
              <a:latin typeface="Times New Roman"/>
              <a:ea typeface="Times New Roman"/>
              <a:cs typeface="Times New Roman"/>
              <a:sym typeface="Times New Roman"/>
            </a:endParaRPr>
          </a:p>
        </p:txBody>
      </p:sp>
      <p:sp>
        <p:nvSpPr>
          <p:cNvPr id="572" name="Google Shape;572;p30"/>
          <p:cNvSpPr txBox="1"/>
          <p:nvPr>
            <p:ph type="ctrTitle"/>
          </p:nvPr>
        </p:nvSpPr>
        <p:spPr>
          <a:xfrm>
            <a:off x="1752600" y="5105400"/>
            <a:ext cx="4038600" cy="1143000"/>
          </a:xfrm>
          <a:prstGeom prst="rect">
            <a:avLst/>
          </a:prstGeom>
          <a:noFill/>
          <a:ln>
            <a:noFill/>
          </a:ln>
        </p:spPr>
        <p:txBody>
          <a:bodyPr anchorCtr="0" anchor="t" bIns="45700" lIns="91425" spcFirstLastPara="1" rIns="91425" wrap="square" tIns="45700">
            <a:normAutofit fontScale="90000"/>
          </a:bodyPr>
          <a:lstStyle/>
          <a:p>
            <a:pPr indent="0" lvl="0" marL="0" rtl="0" algn="ctr">
              <a:spcBef>
                <a:spcPts val="0"/>
              </a:spcBef>
              <a:spcAft>
                <a:spcPts val="0"/>
              </a:spcAft>
              <a:buClr>
                <a:srgbClr val="2B142D"/>
              </a:buClr>
              <a:buSzPct val="100000"/>
              <a:buFont typeface="Rockwell"/>
              <a:buNone/>
            </a:pPr>
            <a:r>
              <a:rPr lang="en-US">
                <a:solidFill>
                  <a:srgbClr val="2B142D"/>
                </a:solidFill>
              </a:rPr>
              <a:t>Semiconductor Memory</a:t>
            </a:r>
            <a:br>
              <a:rPr lang="en-US">
                <a:solidFill>
                  <a:srgbClr val="2B142D"/>
                </a:solidFill>
              </a:rPr>
            </a:br>
            <a:r>
              <a:rPr lang="en-US">
                <a:solidFill>
                  <a:srgbClr val="2B142D"/>
                </a:solidFill>
              </a:rPr>
              <a:t>Microprocessors</a:t>
            </a:r>
            <a:endParaRPr/>
          </a:p>
        </p:txBody>
      </p:sp>
      <p:pic>
        <p:nvPicPr>
          <p:cNvPr id="573" name="Google Shape;573;p30"/>
          <p:cNvPicPr preferRelativeResize="0"/>
          <p:nvPr/>
        </p:nvPicPr>
        <p:blipFill rotWithShape="1">
          <a:blip r:embed="rId3">
            <a:alphaModFix/>
          </a:blip>
          <a:srcRect b="0" l="0" r="0" t="0"/>
          <a:stretch/>
        </p:blipFill>
        <p:spPr>
          <a:xfrm rot="-1503203">
            <a:off x="389684" y="4619341"/>
            <a:ext cx="1548749" cy="1104900"/>
          </a:xfrm>
          <a:prstGeom prst="rect">
            <a:avLst/>
          </a:prstGeom>
          <a:noFill/>
          <a:ln>
            <a:noFill/>
          </a:ln>
        </p:spPr>
      </p:pic>
      <p:pic>
        <p:nvPicPr>
          <p:cNvPr id="574" name="Google Shape;574;p30"/>
          <p:cNvPicPr preferRelativeResize="0"/>
          <p:nvPr/>
        </p:nvPicPr>
        <p:blipFill rotWithShape="1">
          <a:blip r:embed="rId4">
            <a:alphaModFix/>
          </a:blip>
          <a:srcRect b="0" l="0" r="0" t="0"/>
          <a:stretch/>
        </p:blipFill>
        <p:spPr>
          <a:xfrm>
            <a:off x="1500166" y="2857496"/>
            <a:ext cx="1817408" cy="132399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31"/>
          <p:cNvSpPr txBox="1"/>
          <p:nvPr>
            <p:ph type="title"/>
          </p:nvPr>
        </p:nvSpPr>
        <p:spPr>
          <a:xfrm>
            <a:off x="762000" y="304800"/>
            <a:ext cx="8382000" cy="8113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3"/>
              </a:buClr>
              <a:buSzPts val="3600"/>
              <a:buFont typeface="Rockwell"/>
              <a:buNone/>
            </a:pPr>
            <a:r>
              <a:rPr b="1" lang="en-US">
                <a:solidFill>
                  <a:schemeClr val="accent3"/>
                </a:solidFill>
              </a:rPr>
              <a:t>Semiconductor Memory</a:t>
            </a:r>
            <a:endParaRPr/>
          </a:p>
        </p:txBody>
      </p:sp>
      <p:grpSp>
        <p:nvGrpSpPr>
          <p:cNvPr id="581" name="Google Shape;581;p31"/>
          <p:cNvGrpSpPr/>
          <p:nvPr/>
        </p:nvGrpSpPr>
        <p:grpSpPr>
          <a:xfrm>
            <a:off x="228600" y="1143956"/>
            <a:ext cx="8610599" cy="5409243"/>
            <a:chOff x="0" y="956"/>
            <a:chExt cx="8610599" cy="5409243"/>
          </a:xfrm>
        </p:grpSpPr>
        <p:sp>
          <p:nvSpPr>
            <p:cNvPr id="582" name="Google Shape;582;p31"/>
            <p:cNvSpPr/>
            <p:nvPr/>
          </p:nvSpPr>
          <p:spPr>
            <a:xfrm>
              <a:off x="0" y="4073500"/>
              <a:ext cx="8610599" cy="1336699"/>
            </a:xfrm>
            <a:prstGeom prst="rect">
              <a:avLst/>
            </a:prstGeom>
            <a:gradFill>
              <a:gsLst>
                <a:gs pos="0">
                  <a:srgbClr val="47174B"/>
                </a:gs>
                <a:gs pos="100000">
                  <a:srgbClr val="AC90AE"/>
                </a:gs>
              </a:gsLst>
              <a:lin ang="5400000" scaled="0"/>
            </a:gradFill>
            <a:ln>
              <a:noFill/>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1"/>
            <p:cNvSpPr txBox="1"/>
            <p:nvPr/>
          </p:nvSpPr>
          <p:spPr>
            <a:xfrm>
              <a:off x="0" y="4073500"/>
              <a:ext cx="8610599" cy="721817"/>
            </a:xfrm>
            <a:prstGeom prst="rect">
              <a:avLst/>
            </a:prstGeom>
            <a:noFill/>
            <a:ln>
              <a:noFill/>
            </a:ln>
          </p:spPr>
          <p:txBody>
            <a:bodyPr anchorCtr="0" anchor="ctr" bIns="120900" lIns="120900" spcFirstLastPara="1" rIns="120900" wrap="square" tIns="120900">
              <a:noAutofit/>
            </a:bodyPr>
            <a:lstStyle/>
            <a:p>
              <a:pPr indent="0" lvl="0" marL="0" marR="0" rtl="0" algn="ctr">
                <a:lnSpc>
                  <a:spcPct val="90000"/>
                </a:lnSpc>
                <a:spcBef>
                  <a:spcPts val="0"/>
                </a:spcBef>
                <a:spcAft>
                  <a:spcPts val="0"/>
                </a:spcAft>
                <a:buClr>
                  <a:schemeClr val="lt1"/>
                </a:buClr>
                <a:buSzPts val="1700"/>
                <a:buFont typeface="Times New Roman"/>
                <a:buNone/>
              </a:pPr>
              <a:r>
                <a:rPr lang="en-US" sz="1700">
                  <a:solidFill>
                    <a:schemeClr val="lt1"/>
                  </a:solidFill>
                  <a:latin typeface="Times New Roman"/>
                  <a:ea typeface="Times New Roman"/>
                  <a:cs typeface="Times New Roman"/>
                  <a:sym typeface="Times New Roman"/>
                </a:rPr>
                <a:t>Since 1970 semiconductor memory has been through 13 generations</a:t>
              </a:r>
              <a:endParaRPr/>
            </a:p>
          </p:txBody>
        </p:sp>
        <p:sp>
          <p:nvSpPr>
            <p:cNvPr id="584" name="Google Shape;584;p31"/>
            <p:cNvSpPr/>
            <p:nvPr/>
          </p:nvSpPr>
          <p:spPr>
            <a:xfrm>
              <a:off x="0" y="4767627"/>
              <a:ext cx="8610599" cy="614881"/>
            </a:xfrm>
            <a:prstGeom prst="rect">
              <a:avLst/>
            </a:prstGeom>
            <a:solidFill>
              <a:srgbClr val="D2CCD2">
                <a:alpha val="89803"/>
              </a:srgbClr>
            </a:solidFill>
            <a:ln cap="flat" cmpd="sng" w="127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1"/>
            <p:cNvSpPr txBox="1"/>
            <p:nvPr/>
          </p:nvSpPr>
          <p:spPr>
            <a:xfrm>
              <a:off x="0" y="4767627"/>
              <a:ext cx="8610599" cy="614881"/>
            </a:xfrm>
            <a:prstGeom prst="rect">
              <a:avLst/>
            </a:prstGeom>
            <a:noFill/>
            <a:ln>
              <a:noFill/>
            </a:ln>
          </p:spPr>
          <p:txBody>
            <a:bodyPr anchorCtr="0" anchor="ctr" bIns="17775" lIns="99550" spcFirstLastPara="1" rIns="99550" wrap="square" tIns="17775">
              <a:noAutofit/>
            </a:bodyPr>
            <a:lstStyle/>
            <a:p>
              <a:pPr indent="0" lvl="0" marL="0" marR="0" rtl="0" algn="ctr">
                <a:lnSpc>
                  <a:spcPct val="90000"/>
                </a:lnSpc>
                <a:spcBef>
                  <a:spcPts val="0"/>
                </a:spcBef>
                <a:spcAft>
                  <a:spcPts val="0"/>
                </a:spcAft>
                <a:buClr>
                  <a:schemeClr val="dk1"/>
                </a:buClr>
                <a:buSzPts val="1400"/>
                <a:buFont typeface="Times New Roman"/>
                <a:buNone/>
              </a:pPr>
              <a:r>
                <a:rPr lang="en-US" sz="1400">
                  <a:solidFill>
                    <a:schemeClr val="dk1"/>
                  </a:solidFill>
                  <a:latin typeface="Times New Roman"/>
                  <a:ea typeface="Times New Roman"/>
                  <a:cs typeface="Times New Roman"/>
                  <a:sym typeface="Times New Roman"/>
                </a:rPr>
                <a:t>Each generation has provided four times the storage density of the previous generation, accompanied by declining cost per bit and declining access time</a:t>
              </a:r>
              <a:endParaRPr/>
            </a:p>
          </p:txBody>
        </p:sp>
        <p:sp>
          <p:nvSpPr>
            <p:cNvPr id="586" name="Google Shape;586;p31"/>
            <p:cNvSpPr/>
            <p:nvPr/>
          </p:nvSpPr>
          <p:spPr>
            <a:xfrm rot="10800000">
              <a:off x="0" y="2036750"/>
              <a:ext cx="8610599" cy="2055844"/>
            </a:xfrm>
            <a:prstGeom prst="upArrowCallout">
              <a:avLst>
                <a:gd fmla="val 25000" name="adj1"/>
                <a:gd fmla="val 25000" name="adj2"/>
                <a:gd fmla="val 25000" name="adj3"/>
                <a:gd fmla="val 64977" name="adj4"/>
              </a:avLst>
            </a:prstGeom>
            <a:gradFill>
              <a:gsLst>
                <a:gs pos="0">
                  <a:srgbClr val="47174B"/>
                </a:gs>
                <a:gs pos="100000">
                  <a:srgbClr val="AC90AE"/>
                </a:gs>
              </a:gsLst>
              <a:lin ang="5400000" scaled="0"/>
            </a:gradFill>
            <a:ln cap="flat" cmpd="sng" w="9525">
              <a:solidFill>
                <a:srgbClr val="8000FF"/>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1"/>
            <p:cNvSpPr txBox="1"/>
            <p:nvPr/>
          </p:nvSpPr>
          <p:spPr>
            <a:xfrm>
              <a:off x="0" y="2036750"/>
              <a:ext cx="8610599" cy="721601"/>
            </a:xfrm>
            <a:prstGeom prst="rect">
              <a:avLst/>
            </a:prstGeom>
            <a:noFill/>
            <a:ln>
              <a:noFill/>
            </a:ln>
          </p:spPr>
          <p:txBody>
            <a:bodyPr anchorCtr="0" anchor="ctr" bIns="120900" lIns="120900" spcFirstLastPara="1" rIns="120900" wrap="square" tIns="120900">
              <a:noAutofit/>
            </a:bodyPr>
            <a:lstStyle/>
            <a:p>
              <a:pPr indent="0" lvl="0" marL="0" marR="0" rtl="0" algn="ctr">
                <a:lnSpc>
                  <a:spcPct val="90000"/>
                </a:lnSpc>
                <a:spcBef>
                  <a:spcPts val="0"/>
                </a:spcBef>
                <a:spcAft>
                  <a:spcPts val="0"/>
                </a:spcAft>
                <a:buClr>
                  <a:schemeClr val="lt1"/>
                </a:buClr>
                <a:buSzPts val="1700"/>
                <a:buFont typeface="Times New Roman"/>
                <a:buNone/>
              </a:pPr>
              <a:r>
                <a:rPr lang="en-US" sz="1700">
                  <a:solidFill>
                    <a:schemeClr val="lt1"/>
                  </a:solidFill>
                  <a:latin typeface="Times New Roman"/>
                  <a:ea typeface="Times New Roman"/>
                  <a:cs typeface="Times New Roman"/>
                  <a:sym typeface="Times New Roman"/>
                </a:rPr>
                <a:t>In 1974 the price per bit of semiconductor memory dropped below the price per bit of core memory</a:t>
              </a:r>
              <a:endParaRPr/>
            </a:p>
          </p:txBody>
        </p:sp>
        <p:sp>
          <p:nvSpPr>
            <p:cNvPr id="588" name="Google Shape;588;p31"/>
            <p:cNvSpPr/>
            <p:nvPr/>
          </p:nvSpPr>
          <p:spPr>
            <a:xfrm>
              <a:off x="0" y="2758351"/>
              <a:ext cx="4305299" cy="614697"/>
            </a:xfrm>
            <a:prstGeom prst="rect">
              <a:avLst/>
            </a:prstGeom>
            <a:solidFill>
              <a:srgbClr val="D2CCD2">
                <a:alpha val="89803"/>
              </a:srgbClr>
            </a:solidFill>
            <a:ln cap="flat" cmpd="sng" w="127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1"/>
            <p:cNvSpPr txBox="1"/>
            <p:nvPr/>
          </p:nvSpPr>
          <p:spPr>
            <a:xfrm>
              <a:off x="0" y="2758351"/>
              <a:ext cx="4305299" cy="614697"/>
            </a:xfrm>
            <a:prstGeom prst="rect">
              <a:avLst/>
            </a:prstGeom>
            <a:noFill/>
            <a:ln>
              <a:noFill/>
            </a:ln>
          </p:spPr>
          <p:txBody>
            <a:bodyPr anchorCtr="0" anchor="ctr" bIns="17775" lIns="99550" spcFirstLastPara="1" rIns="99550" wrap="square" tIns="17775">
              <a:noAutofit/>
            </a:bodyPr>
            <a:lstStyle/>
            <a:p>
              <a:pPr indent="0" lvl="0" marL="0" marR="0" rtl="0" algn="ctr">
                <a:lnSpc>
                  <a:spcPct val="90000"/>
                </a:lnSpc>
                <a:spcBef>
                  <a:spcPts val="0"/>
                </a:spcBef>
                <a:spcAft>
                  <a:spcPts val="0"/>
                </a:spcAft>
                <a:buClr>
                  <a:schemeClr val="dk1"/>
                </a:buClr>
                <a:buSzPts val="1400"/>
                <a:buFont typeface="Times New Roman"/>
                <a:buNone/>
              </a:pPr>
              <a:r>
                <a:rPr lang="en-US" sz="1400">
                  <a:solidFill>
                    <a:schemeClr val="dk1"/>
                  </a:solidFill>
                  <a:latin typeface="Times New Roman"/>
                  <a:ea typeface="Times New Roman"/>
                  <a:cs typeface="Times New Roman"/>
                  <a:sym typeface="Times New Roman"/>
                </a:rPr>
                <a:t>There has been a continuing and rapid decline in memory cost accompanied by a corresponding increase in physical memory density</a:t>
              </a:r>
              <a:endParaRPr/>
            </a:p>
          </p:txBody>
        </p:sp>
        <p:sp>
          <p:nvSpPr>
            <p:cNvPr id="590" name="Google Shape;590;p31"/>
            <p:cNvSpPr/>
            <p:nvPr/>
          </p:nvSpPr>
          <p:spPr>
            <a:xfrm>
              <a:off x="4305299" y="2758351"/>
              <a:ext cx="4305299" cy="614697"/>
            </a:xfrm>
            <a:prstGeom prst="rect">
              <a:avLst/>
            </a:prstGeom>
            <a:solidFill>
              <a:srgbClr val="D2CCD2">
                <a:alpha val="89803"/>
              </a:srgbClr>
            </a:solidFill>
            <a:ln cap="flat" cmpd="sng" w="127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1"/>
            <p:cNvSpPr txBox="1"/>
            <p:nvPr/>
          </p:nvSpPr>
          <p:spPr>
            <a:xfrm>
              <a:off x="4305299" y="2758351"/>
              <a:ext cx="4305299" cy="614697"/>
            </a:xfrm>
            <a:prstGeom prst="rect">
              <a:avLst/>
            </a:prstGeom>
            <a:noFill/>
            <a:ln>
              <a:noFill/>
            </a:ln>
          </p:spPr>
          <p:txBody>
            <a:bodyPr anchorCtr="0" anchor="ctr" bIns="17775" lIns="99550" spcFirstLastPara="1" rIns="99550" wrap="square" tIns="17775">
              <a:noAutofit/>
            </a:bodyPr>
            <a:lstStyle/>
            <a:p>
              <a:pPr indent="0" lvl="0" marL="0" marR="0" rtl="0" algn="ctr">
                <a:lnSpc>
                  <a:spcPct val="90000"/>
                </a:lnSpc>
                <a:spcBef>
                  <a:spcPts val="0"/>
                </a:spcBef>
                <a:spcAft>
                  <a:spcPts val="0"/>
                </a:spcAft>
                <a:buClr>
                  <a:schemeClr val="dk1"/>
                </a:buClr>
                <a:buSzPts val="1400"/>
                <a:buFont typeface="Times New Roman"/>
                <a:buNone/>
              </a:pPr>
              <a:r>
                <a:rPr lang="en-US" sz="1400">
                  <a:solidFill>
                    <a:schemeClr val="dk1"/>
                  </a:solidFill>
                  <a:latin typeface="Times New Roman"/>
                  <a:ea typeface="Times New Roman"/>
                  <a:cs typeface="Times New Roman"/>
                  <a:sym typeface="Times New Roman"/>
                </a:rPr>
                <a:t>Developments in memory and processor technologies changed the nature of computers in less than a decade</a:t>
              </a:r>
              <a:endParaRPr/>
            </a:p>
          </p:txBody>
        </p:sp>
        <p:sp>
          <p:nvSpPr>
            <p:cNvPr id="592" name="Google Shape;592;p31"/>
            <p:cNvSpPr/>
            <p:nvPr/>
          </p:nvSpPr>
          <p:spPr>
            <a:xfrm rot="10800000">
              <a:off x="0" y="956"/>
              <a:ext cx="8610599" cy="2055844"/>
            </a:xfrm>
            <a:prstGeom prst="upArrowCallout">
              <a:avLst>
                <a:gd fmla="val 25000" name="adj1"/>
                <a:gd fmla="val 25000" name="adj2"/>
                <a:gd fmla="val 25000" name="adj3"/>
                <a:gd fmla="val 64977" name="adj4"/>
              </a:avLst>
            </a:prstGeom>
            <a:gradFill>
              <a:gsLst>
                <a:gs pos="0">
                  <a:srgbClr val="47174B"/>
                </a:gs>
                <a:gs pos="100000">
                  <a:srgbClr val="AC90AE"/>
                </a:gs>
              </a:gsLst>
              <a:lin ang="5400000" scaled="0"/>
            </a:gradFill>
            <a:ln cap="flat" cmpd="sng" w="9525">
              <a:solidFill>
                <a:srgbClr val="8000FF"/>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1"/>
            <p:cNvSpPr txBox="1"/>
            <p:nvPr/>
          </p:nvSpPr>
          <p:spPr>
            <a:xfrm>
              <a:off x="0" y="956"/>
              <a:ext cx="8610599" cy="721601"/>
            </a:xfrm>
            <a:prstGeom prst="rect">
              <a:avLst/>
            </a:prstGeom>
            <a:noFill/>
            <a:ln>
              <a:noFill/>
            </a:ln>
          </p:spPr>
          <p:txBody>
            <a:bodyPr anchorCtr="0" anchor="ctr" bIns="120900" lIns="120900" spcFirstLastPara="1" rIns="120900" wrap="square" tIns="120900">
              <a:noAutofit/>
            </a:bodyPr>
            <a:lstStyle/>
            <a:p>
              <a:pPr indent="0" lvl="0" marL="0" marR="0" rtl="0" algn="ctr">
                <a:lnSpc>
                  <a:spcPct val="90000"/>
                </a:lnSpc>
                <a:spcBef>
                  <a:spcPts val="0"/>
                </a:spcBef>
                <a:spcAft>
                  <a:spcPts val="0"/>
                </a:spcAft>
                <a:buClr>
                  <a:schemeClr val="lt1"/>
                </a:buClr>
                <a:buSzPts val="1700"/>
                <a:buFont typeface="Times New Roman"/>
                <a:buNone/>
              </a:pPr>
              <a:r>
                <a:rPr lang="en-US" sz="1700">
                  <a:solidFill>
                    <a:schemeClr val="lt1"/>
                  </a:solidFill>
                  <a:latin typeface="Times New Roman"/>
                  <a:ea typeface="Times New Roman"/>
                  <a:cs typeface="Times New Roman"/>
                  <a:sym typeface="Times New Roman"/>
                </a:rPr>
                <a:t>In 1970 Fairchild produced the first relatively capacious semiconductor memory</a:t>
              </a:r>
              <a:endParaRPr/>
            </a:p>
          </p:txBody>
        </p:sp>
        <p:sp>
          <p:nvSpPr>
            <p:cNvPr id="594" name="Google Shape;594;p31"/>
            <p:cNvSpPr/>
            <p:nvPr/>
          </p:nvSpPr>
          <p:spPr>
            <a:xfrm>
              <a:off x="0" y="722557"/>
              <a:ext cx="2152649" cy="614697"/>
            </a:xfrm>
            <a:prstGeom prst="rect">
              <a:avLst/>
            </a:prstGeom>
            <a:solidFill>
              <a:srgbClr val="D2CCD2">
                <a:alpha val="89803"/>
              </a:srgbClr>
            </a:solidFill>
            <a:ln cap="flat" cmpd="sng" w="127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1"/>
            <p:cNvSpPr txBox="1"/>
            <p:nvPr/>
          </p:nvSpPr>
          <p:spPr>
            <a:xfrm>
              <a:off x="0" y="722557"/>
              <a:ext cx="2152649" cy="614697"/>
            </a:xfrm>
            <a:prstGeom prst="rect">
              <a:avLst/>
            </a:prstGeom>
            <a:noFill/>
            <a:ln>
              <a:noFill/>
            </a:ln>
          </p:spPr>
          <p:txBody>
            <a:bodyPr anchorCtr="0" anchor="ctr" bIns="17775" lIns="99550" spcFirstLastPara="1" rIns="99550" wrap="square" tIns="17775">
              <a:noAutofit/>
            </a:bodyPr>
            <a:lstStyle/>
            <a:p>
              <a:pPr indent="0" lvl="0" marL="0" marR="0" rtl="0" algn="ctr">
                <a:lnSpc>
                  <a:spcPct val="90000"/>
                </a:lnSpc>
                <a:spcBef>
                  <a:spcPts val="0"/>
                </a:spcBef>
                <a:spcAft>
                  <a:spcPts val="0"/>
                </a:spcAft>
                <a:buClr>
                  <a:schemeClr val="dk1"/>
                </a:buClr>
                <a:buSzPts val="1400"/>
                <a:buFont typeface="Times New Roman"/>
                <a:buNone/>
              </a:pPr>
              <a:r>
                <a:rPr lang="en-US" sz="1400">
                  <a:solidFill>
                    <a:schemeClr val="dk1"/>
                  </a:solidFill>
                  <a:latin typeface="Times New Roman"/>
                  <a:ea typeface="Times New Roman"/>
                  <a:cs typeface="Times New Roman"/>
                  <a:sym typeface="Times New Roman"/>
                </a:rPr>
                <a:t>Chip was about the size of a single core</a:t>
              </a:r>
              <a:endParaRPr/>
            </a:p>
          </p:txBody>
        </p:sp>
        <p:sp>
          <p:nvSpPr>
            <p:cNvPr id="596" name="Google Shape;596;p31"/>
            <p:cNvSpPr/>
            <p:nvPr/>
          </p:nvSpPr>
          <p:spPr>
            <a:xfrm>
              <a:off x="2152649" y="722557"/>
              <a:ext cx="2152649" cy="614697"/>
            </a:xfrm>
            <a:prstGeom prst="rect">
              <a:avLst/>
            </a:prstGeom>
            <a:solidFill>
              <a:srgbClr val="D2CCD2">
                <a:alpha val="89803"/>
              </a:srgbClr>
            </a:solidFill>
            <a:ln cap="flat" cmpd="sng" w="127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1"/>
            <p:cNvSpPr txBox="1"/>
            <p:nvPr/>
          </p:nvSpPr>
          <p:spPr>
            <a:xfrm>
              <a:off x="2152649" y="722557"/>
              <a:ext cx="2152649" cy="614697"/>
            </a:xfrm>
            <a:prstGeom prst="rect">
              <a:avLst/>
            </a:prstGeom>
            <a:noFill/>
            <a:ln>
              <a:noFill/>
            </a:ln>
          </p:spPr>
          <p:txBody>
            <a:bodyPr anchorCtr="0" anchor="ctr" bIns="17775" lIns="99550" spcFirstLastPara="1" rIns="99550" wrap="square" tIns="17775">
              <a:noAutofit/>
            </a:bodyPr>
            <a:lstStyle/>
            <a:p>
              <a:pPr indent="0" lvl="0" marL="0" marR="0" rtl="0" algn="ctr">
                <a:lnSpc>
                  <a:spcPct val="90000"/>
                </a:lnSpc>
                <a:spcBef>
                  <a:spcPts val="0"/>
                </a:spcBef>
                <a:spcAft>
                  <a:spcPts val="0"/>
                </a:spcAft>
                <a:buClr>
                  <a:schemeClr val="dk1"/>
                </a:buClr>
                <a:buSzPts val="1400"/>
                <a:buFont typeface="Times New Roman"/>
                <a:buNone/>
              </a:pPr>
              <a:r>
                <a:rPr lang="en-US" sz="1400">
                  <a:solidFill>
                    <a:schemeClr val="dk1"/>
                  </a:solidFill>
                  <a:latin typeface="Times New Roman"/>
                  <a:ea typeface="Times New Roman"/>
                  <a:cs typeface="Times New Roman"/>
                  <a:sym typeface="Times New Roman"/>
                </a:rPr>
                <a:t>Could hold 256 bits of memory</a:t>
              </a:r>
              <a:endParaRPr/>
            </a:p>
          </p:txBody>
        </p:sp>
        <p:sp>
          <p:nvSpPr>
            <p:cNvPr id="598" name="Google Shape;598;p31"/>
            <p:cNvSpPr/>
            <p:nvPr/>
          </p:nvSpPr>
          <p:spPr>
            <a:xfrm>
              <a:off x="4305299" y="722557"/>
              <a:ext cx="2152649" cy="614697"/>
            </a:xfrm>
            <a:prstGeom prst="rect">
              <a:avLst/>
            </a:prstGeom>
            <a:solidFill>
              <a:srgbClr val="D2CCD2">
                <a:alpha val="89803"/>
              </a:srgbClr>
            </a:solidFill>
            <a:ln cap="flat" cmpd="sng" w="127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1"/>
            <p:cNvSpPr txBox="1"/>
            <p:nvPr/>
          </p:nvSpPr>
          <p:spPr>
            <a:xfrm>
              <a:off x="4305299" y="722557"/>
              <a:ext cx="2152649" cy="614697"/>
            </a:xfrm>
            <a:prstGeom prst="rect">
              <a:avLst/>
            </a:prstGeom>
            <a:noFill/>
            <a:ln>
              <a:noFill/>
            </a:ln>
          </p:spPr>
          <p:txBody>
            <a:bodyPr anchorCtr="0" anchor="ctr" bIns="17775" lIns="99550" spcFirstLastPara="1" rIns="99550" wrap="square" tIns="17775">
              <a:noAutofit/>
            </a:bodyPr>
            <a:lstStyle/>
            <a:p>
              <a:pPr indent="0" lvl="0" marL="0" marR="0" rtl="0" algn="ctr">
                <a:lnSpc>
                  <a:spcPct val="90000"/>
                </a:lnSpc>
                <a:spcBef>
                  <a:spcPts val="0"/>
                </a:spcBef>
                <a:spcAft>
                  <a:spcPts val="0"/>
                </a:spcAft>
                <a:buClr>
                  <a:schemeClr val="dk1"/>
                </a:buClr>
                <a:buSzPts val="1400"/>
                <a:buFont typeface="Times New Roman"/>
                <a:buNone/>
              </a:pPr>
              <a:r>
                <a:rPr lang="en-US" sz="1400">
                  <a:solidFill>
                    <a:schemeClr val="dk1"/>
                  </a:solidFill>
                  <a:latin typeface="Times New Roman"/>
                  <a:ea typeface="Times New Roman"/>
                  <a:cs typeface="Times New Roman"/>
                  <a:sym typeface="Times New Roman"/>
                </a:rPr>
                <a:t>Non-destructive</a:t>
              </a:r>
              <a:endParaRPr/>
            </a:p>
          </p:txBody>
        </p:sp>
        <p:sp>
          <p:nvSpPr>
            <p:cNvPr id="600" name="Google Shape;600;p31"/>
            <p:cNvSpPr/>
            <p:nvPr/>
          </p:nvSpPr>
          <p:spPr>
            <a:xfrm>
              <a:off x="6457949" y="722557"/>
              <a:ext cx="2152649" cy="614697"/>
            </a:xfrm>
            <a:prstGeom prst="rect">
              <a:avLst/>
            </a:prstGeom>
            <a:solidFill>
              <a:srgbClr val="D2CCD2">
                <a:alpha val="89803"/>
              </a:srgbClr>
            </a:solidFill>
            <a:ln cap="flat" cmpd="sng" w="127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1"/>
            <p:cNvSpPr txBox="1"/>
            <p:nvPr/>
          </p:nvSpPr>
          <p:spPr>
            <a:xfrm>
              <a:off x="6457949" y="722557"/>
              <a:ext cx="2152649" cy="614697"/>
            </a:xfrm>
            <a:prstGeom prst="rect">
              <a:avLst/>
            </a:prstGeom>
            <a:noFill/>
            <a:ln>
              <a:noFill/>
            </a:ln>
          </p:spPr>
          <p:txBody>
            <a:bodyPr anchorCtr="0" anchor="ctr" bIns="17775" lIns="99550" spcFirstLastPara="1" rIns="99550" wrap="square" tIns="17775">
              <a:noAutofit/>
            </a:bodyPr>
            <a:lstStyle/>
            <a:p>
              <a:pPr indent="0" lvl="0" marL="0" marR="0" rtl="0" algn="ctr">
                <a:lnSpc>
                  <a:spcPct val="90000"/>
                </a:lnSpc>
                <a:spcBef>
                  <a:spcPts val="0"/>
                </a:spcBef>
                <a:spcAft>
                  <a:spcPts val="0"/>
                </a:spcAft>
                <a:buClr>
                  <a:schemeClr val="dk1"/>
                </a:buClr>
                <a:buSzPts val="1400"/>
                <a:buFont typeface="Times New Roman"/>
                <a:buNone/>
              </a:pPr>
              <a:r>
                <a:rPr lang="en-US" sz="1400">
                  <a:solidFill>
                    <a:schemeClr val="dk1"/>
                  </a:solidFill>
                  <a:latin typeface="Times New Roman"/>
                  <a:ea typeface="Times New Roman"/>
                  <a:cs typeface="Times New Roman"/>
                  <a:sym typeface="Times New Roman"/>
                </a:rPr>
                <a:t>Much faster than core </a:t>
              </a:r>
              <a:endParaRPr/>
            </a:p>
          </p:txBody>
        </p:sp>
      </p:grpSp>
      <p:sp>
        <p:nvSpPr>
          <p:cNvPr id="602" name="Google Shape;602;p31"/>
          <p:cNvSpPr txBox="1"/>
          <p:nvPr/>
        </p:nvSpPr>
        <p:spPr>
          <a:xfrm>
            <a:off x="6959600" y="795867"/>
            <a:ext cx="18466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03" name="Google Shape;603;p31"/>
          <p:cNvSpPr txBox="1"/>
          <p:nvPr/>
        </p:nvSpPr>
        <p:spPr>
          <a:xfrm>
            <a:off x="7924800" y="228600"/>
            <a:ext cx="990600" cy="914399"/>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04" name="Google Shape;604;p31"/>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32"/>
          <p:cNvSpPr txBox="1"/>
          <p:nvPr>
            <p:ph type="title"/>
          </p:nvPr>
        </p:nvSpPr>
        <p:spPr>
          <a:xfrm>
            <a:off x="685800" y="484094"/>
            <a:ext cx="7368987" cy="11161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Microprocessors</a:t>
            </a:r>
            <a:endParaRPr/>
          </a:p>
        </p:txBody>
      </p:sp>
      <p:sp>
        <p:nvSpPr>
          <p:cNvPr id="611" name="Google Shape;611;p32"/>
          <p:cNvSpPr txBox="1"/>
          <p:nvPr>
            <p:ph idx="1" type="body"/>
          </p:nvPr>
        </p:nvSpPr>
        <p:spPr>
          <a:xfrm>
            <a:off x="498474" y="1447800"/>
            <a:ext cx="7556313" cy="5181600"/>
          </a:xfrm>
          <a:prstGeom prst="rect">
            <a:avLst/>
          </a:prstGeom>
          <a:noFill/>
          <a:ln>
            <a:noFill/>
          </a:ln>
        </p:spPr>
        <p:txBody>
          <a:bodyPr anchorCtr="0" anchor="t" bIns="45700" lIns="91425" spcFirstLastPara="1" rIns="91425" wrap="square" tIns="45700">
            <a:normAutofit lnSpcReduction="10000"/>
          </a:bodyPr>
          <a:lstStyle/>
          <a:p>
            <a:pPr indent="-228600" lvl="0" marL="228600" rtl="0" algn="l">
              <a:spcBef>
                <a:spcPts val="0"/>
              </a:spcBef>
              <a:spcAft>
                <a:spcPts val="0"/>
              </a:spcAft>
              <a:buSzPts val="1500"/>
              <a:buChar char="■"/>
            </a:pPr>
            <a:r>
              <a:rPr lang="en-US">
                <a:solidFill>
                  <a:schemeClr val="dk1"/>
                </a:solidFill>
              </a:rPr>
              <a:t>The density of elements on processor chips continued to rise</a:t>
            </a:r>
            <a:endParaRPr/>
          </a:p>
          <a:p>
            <a:pPr indent="-228600" lvl="1" marL="457200" rtl="0" algn="l">
              <a:spcBef>
                <a:spcPts val="600"/>
              </a:spcBef>
              <a:spcAft>
                <a:spcPts val="0"/>
              </a:spcAft>
              <a:buSzPts val="1350"/>
              <a:buChar char="■"/>
            </a:pPr>
            <a:r>
              <a:rPr lang="en-US">
                <a:solidFill>
                  <a:schemeClr val="dk1"/>
                </a:solidFill>
              </a:rPr>
              <a:t>More and more elements were placed on each chip so that fewer and fewer chips were needed to construct a single computer processor</a:t>
            </a:r>
            <a:endParaRPr/>
          </a:p>
          <a:p>
            <a:pPr indent="-228600" lvl="0" marL="228600" rtl="0" algn="l">
              <a:spcBef>
                <a:spcPts val="2000"/>
              </a:spcBef>
              <a:spcAft>
                <a:spcPts val="0"/>
              </a:spcAft>
              <a:buSzPts val="1500"/>
              <a:buChar char="■"/>
            </a:pPr>
            <a:r>
              <a:rPr lang="en-US">
                <a:solidFill>
                  <a:schemeClr val="dk1"/>
                </a:solidFill>
              </a:rPr>
              <a:t>1971 Intel developed 4004</a:t>
            </a:r>
            <a:endParaRPr/>
          </a:p>
          <a:p>
            <a:pPr indent="-228600" lvl="1" marL="457200" rtl="0" algn="l">
              <a:spcBef>
                <a:spcPts val="600"/>
              </a:spcBef>
              <a:spcAft>
                <a:spcPts val="0"/>
              </a:spcAft>
              <a:buSzPts val="1350"/>
              <a:buChar char="■"/>
            </a:pPr>
            <a:r>
              <a:rPr lang="en-US">
                <a:solidFill>
                  <a:schemeClr val="dk1"/>
                </a:solidFill>
              </a:rPr>
              <a:t>First chip to contain all of the components of a CPU on a single chip</a:t>
            </a:r>
            <a:endParaRPr/>
          </a:p>
          <a:p>
            <a:pPr indent="-228600" lvl="1" marL="457200" rtl="0" algn="l">
              <a:spcBef>
                <a:spcPts val="600"/>
              </a:spcBef>
              <a:spcAft>
                <a:spcPts val="0"/>
              </a:spcAft>
              <a:buSzPts val="1350"/>
              <a:buChar char="■"/>
            </a:pPr>
            <a:r>
              <a:rPr lang="en-US">
                <a:solidFill>
                  <a:schemeClr val="dk1"/>
                </a:solidFill>
              </a:rPr>
              <a:t>Birth of microprocessor</a:t>
            </a:r>
            <a:endParaRPr/>
          </a:p>
          <a:p>
            <a:pPr indent="-228600" lvl="0" marL="228600" rtl="0" algn="l">
              <a:spcBef>
                <a:spcPts val="2000"/>
              </a:spcBef>
              <a:spcAft>
                <a:spcPts val="0"/>
              </a:spcAft>
              <a:buSzPts val="1500"/>
              <a:buChar char="■"/>
            </a:pPr>
            <a:r>
              <a:rPr lang="en-US">
                <a:solidFill>
                  <a:schemeClr val="dk1"/>
                </a:solidFill>
              </a:rPr>
              <a:t>1972 Intel developed 8008</a:t>
            </a:r>
            <a:endParaRPr/>
          </a:p>
          <a:p>
            <a:pPr indent="-228600" lvl="1" marL="457200" rtl="0" algn="l">
              <a:spcBef>
                <a:spcPts val="600"/>
              </a:spcBef>
              <a:spcAft>
                <a:spcPts val="0"/>
              </a:spcAft>
              <a:buSzPts val="1350"/>
              <a:buChar char="■"/>
            </a:pPr>
            <a:r>
              <a:rPr lang="en-US">
                <a:solidFill>
                  <a:schemeClr val="dk1"/>
                </a:solidFill>
              </a:rPr>
              <a:t>First 8-bit microprocessor</a:t>
            </a:r>
            <a:endParaRPr/>
          </a:p>
          <a:p>
            <a:pPr indent="-228600" lvl="0" marL="228600" rtl="0" algn="l">
              <a:spcBef>
                <a:spcPts val="2000"/>
              </a:spcBef>
              <a:spcAft>
                <a:spcPts val="0"/>
              </a:spcAft>
              <a:buSzPts val="1500"/>
              <a:buChar char="■"/>
            </a:pPr>
            <a:r>
              <a:rPr lang="en-US">
                <a:solidFill>
                  <a:schemeClr val="dk1"/>
                </a:solidFill>
              </a:rPr>
              <a:t>1974 Intel developed 8080</a:t>
            </a:r>
            <a:endParaRPr/>
          </a:p>
          <a:p>
            <a:pPr indent="-228600" lvl="1" marL="457200" rtl="0" algn="l">
              <a:spcBef>
                <a:spcPts val="600"/>
              </a:spcBef>
              <a:spcAft>
                <a:spcPts val="0"/>
              </a:spcAft>
              <a:buSzPts val="1350"/>
              <a:buChar char="■"/>
            </a:pPr>
            <a:r>
              <a:rPr lang="en-US">
                <a:solidFill>
                  <a:schemeClr val="dk1"/>
                </a:solidFill>
              </a:rPr>
              <a:t>First general purpose microprocessor</a:t>
            </a:r>
            <a:endParaRPr/>
          </a:p>
          <a:p>
            <a:pPr indent="-228600" lvl="1" marL="457200" rtl="0" algn="l">
              <a:spcBef>
                <a:spcPts val="600"/>
              </a:spcBef>
              <a:spcAft>
                <a:spcPts val="0"/>
              </a:spcAft>
              <a:buSzPts val="1350"/>
              <a:buChar char="■"/>
            </a:pPr>
            <a:r>
              <a:rPr lang="en-US">
                <a:solidFill>
                  <a:schemeClr val="dk1"/>
                </a:solidFill>
              </a:rPr>
              <a:t>Faster, has a richer instruction set, has a large addressing capability</a:t>
            </a:r>
            <a:endParaRPr/>
          </a:p>
          <a:p>
            <a:pPr indent="-133350" lvl="0" marL="228600" rtl="0" algn="l">
              <a:spcBef>
                <a:spcPts val="2000"/>
              </a:spcBef>
              <a:spcAft>
                <a:spcPts val="0"/>
              </a:spcAft>
              <a:buSzPts val="1500"/>
              <a:buNone/>
            </a:pPr>
            <a:r>
              <a:t/>
            </a:r>
            <a:endParaRPr>
              <a:solidFill>
                <a:schemeClr val="dk1"/>
              </a:solidFill>
            </a:endParaRPr>
          </a:p>
        </p:txBody>
      </p:sp>
      <p:pic>
        <p:nvPicPr>
          <p:cNvPr id="612" name="Google Shape;612;p32"/>
          <p:cNvPicPr preferRelativeResize="0"/>
          <p:nvPr/>
        </p:nvPicPr>
        <p:blipFill rotWithShape="1">
          <a:blip r:embed="rId3">
            <a:alphaModFix/>
          </a:blip>
          <a:srcRect b="0" l="0" r="0" t="0"/>
          <a:stretch/>
        </p:blipFill>
        <p:spPr>
          <a:xfrm rot="657724">
            <a:off x="6310058" y="3994177"/>
            <a:ext cx="2095500" cy="1651000"/>
          </a:xfrm>
          <a:prstGeom prst="rect">
            <a:avLst/>
          </a:prstGeom>
          <a:noFill/>
          <a:ln>
            <a:noFill/>
          </a:ln>
        </p:spPr>
      </p:pic>
      <p:sp>
        <p:nvSpPr>
          <p:cNvPr id="613" name="Google Shape;613;p32"/>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33"/>
          <p:cNvSpPr txBox="1"/>
          <p:nvPr>
            <p:ph idx="4294967295" type="title"/>
          </p:nvPr>
        </p:nvSpPr>
        <p:spPr>
          <a:xfrm>
            <a:off x="0" y="134938"/>
            <a:ext cx="8077200" cy="995362"/>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accent1"/>
              </a:buClr>
              <a:buSzPts val="3600"/>
              <a:buFont typeface="Rockwell"/>
              <a:buNone/>
            </a:pPr>
            <a:r>
              <a:rPr lang="en-US"/>
              <a:t>Evolution of Intel Microprocessors</a:t>
            </a:r>
            <a:endParaRPr/>
          </a:p>
        </p:txBody>
      </p:sp>
      <p:graphicFrame>
        <p:nvGraphicFramePr>
          <p:cNvPr id="620" name="Google Shape;620;p33"/>
          <p:cNvGraphicFramePr/>
          <p:nvPr/>
        </p:nvGraphicFramePr>
        <p:xfrm>
          <a:off x="228600" y="1066800"/>
          <a:ext cx="8686800" cy="2410345"/>
        </p:xfrm>
        <a:graphic>
          <a:graphicData uri="http://schemas.openxmlformats.org/presentationml/2006/ole">
            <mc:AlternateContent>
              <mc:Choice Requires="v">
                <p:oleObj r:id="rId4" imgH="2410345" imgW="8686800" progId="Word.Document.12" spid="_x0000_s1">
                  <p:embed/>
                </p:oleObj>
              </mc:Choice>
              <mc:Fallback>
                <p:oleObj r:id="rId5" imgH="2410345" imgW="8686800" progId="Word.Document.12">
                  <p:embed/>
                </p:oleObj>
              </mc:Fallback>
            </mc:AlternateContent>
          </a:graphicData>
        </a:graphic>
      </p:graphicFrame>
      <p:graphicFrame>
        <p:nvGraphicFramePr>
          <p:cNvPr id="621" name="Google Shape;621;p33"/>
          <p:cNvGraphicFramePr/>
          <p:nvPr/>
        </p:nvGraphicFramePr>
        <p:xfrm>
          <a:off x="228600" y="3733800"/>
          <a:ext cx="8686800" cy="3124200"/>
        </p:xfrm>
        <a:graphic>
          <a:graphicData uri="http://schemas.openxmlformats.org/presentationml/2006/ole">
            <mc:AlternateContent>
              <mc:Choice Requires="v">
                <p:oleObj r:id="rId6" imgH="3124200" imgW="8686800" progId="Word.Document.12" spid="_x0000_s2">
                  <p:embed/>
                </p:oleObj>
              </mc:Choice>
              <mc:Fallback>
                <p:oleObj r:id="rId7" imgH="3124200" imgW="8686800" progId="Word.Document.12">
                  <p:embed/>
                </p:oleObj>
              </mc:Fallback>
            </mc:AlternateContent>
          </a:graphicData>
        </a:graphic>
      </p:graphicFrame>
      <p:pic>
        <p:nvPicPr>
          <p:cNvPr id="622" name="Google Shape;622;p33"/>
          <p:cNvPicPr preferRelativeResize="0"/>
          <p:nvPr/>
        </p:nvPicPr>
        <p:blipFill rotWithShape="1">
          <a:blip r:embed="rId8">
            <a:alphaModFix/>
          </a:blip>
          <a:srcRect b="0" l="0" r="0" t="0"/>
          <a:stretch/>
        </p:blipFill>
        <p:spPr>
          <a:xfrm>
            <a:off x="235491" y="1071546"/>
            <a:ext cx="8673020" cy="5286412"/>
          </a:xfrm>
          <a:prstGeom prst="rect">
            <a:avLst/>
          </a:prstGeom>
          <a:noFill/>
          <a:ln>
            <a:noFill/>
          </a:ln>
        </p:spPr>
      </p:pic>
      <p:sp>
        <p:nvSpPr>
          <p:cNvPr id="623" name="Google Shape;623;p33"/>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34"/>
          <p:cNvSpPr txBox="1"/>
          <p:nvPr>
            <p:ph idx="4294967295" type="title"/>
          </p:nvPr>
        </p:nvSpPr>
        <p:spPr>
          <a:xfrm>
            <a:off x="0" y="134938"/>
            <a:ext cx="8077200" cy="995362"/>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accent1"/>
              </a:buClr>
              <a:buSzPts val="3600"/>
              <a:buFont typeface="Rockwell"/>
              <a:buNone/>
            </a:pPr>
            <a:r>
              <a:rPr lang="en-US"/>
              <a:t>Evolution of Intel Microprocessors</a:t>
            </a:r>
            <a:endParaRPr/>
          </a:p>
        </p:txBody>
      </p:sp>
      <p:sp>
        <p:nvSpPr>
          <p:cNvPr id="630" name="Google Shape;630;p34"/>
          <p:cNvSpPr/>
          <p:nvPr/>
        </p:nvSpPr>
        <p:spPr>
          <a:xfrm>
            <a:off x="304800" y="1066800"/>
            <a:ext cx="8610600" cy="2654300"/>
          </a:xfrm>
          <a:prstGeom prst="rect">
            <a:avLst/>
          </a:prstGeom>
          <a:noFill/>
          <a:ln>
            <a:noFill/>
          </a:ln>
        </p:spPr>
      </p:sp>
      <p:sp>
        <p:nvSpPr>
          <p:cNvPr id="631" name="Google Shape;631;p34"/>
          <p:cNvSpPr/>
          <p:nvPr/>
        </p:nvSpPr>
        <p:spPr>
          <a:xfrm>
            <a:off x="304800" y="4038600"/>
            <a:ext cx="8610600" cy="2438400"/>
          </a:xfrm>
          <a:prstGeom prst="rect">
            <a:avLst/>
          </a:prstGeom>
          <a:noFill/>
          <a:ln>
            <a:noFill/>
          </a:ln>
        </p:spPr>
      </p:sp>
      <p:pic>
        <p:nvPicPr>
          <p:cNvPr id="632" name="Google Shape;632;p34"/>
          <p:cNvPicPr preferRelativeResize="0"/>
          <p:nvPr/>
        </p:nvPicPr>
        <p:blipFill rotWithShape="1">
          <a:blip r:embed="rId3">
            <a:alphaModFix/>
          </a:blip>
          <a:srcRect b="0" l="0" r="0" t="0"/>
          <a:stretch/>
        </p:blipFill>
        <p:spPr>
          <a:xfrm>
            <a:off x="71406" y="785794"/>
            <a:ext cx="8979206" cy="6087804"/>
          </a:xfrm>
          <a:prstGeom prst="rect">
            <a:avLst/>
          </a:prstGeom>
          <a:noFill/>
          <a:ln>
            <a:noFill/>
          </a:ln>
        </p:spPr>
      </p:pic>
      <p:sp>
        <p:nvSpPr>
          <p:cNvPr id="633" name="Google Shape;633;p34"/>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35"/>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b="1" lang="en-US"/>
              <a:t>2.2- Designing for Performance </a:t>
            </a:r>
            <a:endParaRPr/>
          </a:p>
        </p:txBody>
      </p:sp>
      <p:sp>
        <p:nvSpPr>
          <p:cNvPr id="639" name="Google Shape;639;p35"/>
          <p:cNvSpPr txBox="1"/>
          <p:nvPr>
            <p:ph idx="1" type="body"/>
          </p:nvPr>
        </p:nvSpPr>
        <p:spPr>
          <a:xfrm>
            <a:off x="498474" y="1785926"/>
            <a:ext cx="7556313" cy="4144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sz="2400">
                <a:solidFill>
                  <a:schemeClr val="dk1"/>
                </a:solidFill>
              </a:rPr>
              <a:t>Desktop applications that require the great power of today’s microprocessor-based systems include </a:t>
            </a:r>
            <a:endParaRPr/>
          </a:p>
          <a:p>
            <a:pPr indent="-228600" lvl="0" marL="228600" rtl="0" algn="l">
              <a:spcBef>
                <a:spcPts val="2000"/>
              </a:spcBef>
              <a:spcAft>
                <a:spcPts val="0"/>
              </a:spcAft>
              <a:buSzPts val="1800"/>
              <a:buNone/>
            </a:pPr>
            <a:r>
              <a:rPr lang="en-US" sz="2400">
                <a:solidFill>
                  <a:schemeClr val="dk1"/>
                </a:solidFill>
              </a:rPr>
              <a:t>• Image processing </a:t>
            </a:r>
            <a:endParaRPr/>
          </a:p>
          <a:p>
            <a:pPr indent="-228600" lvl="0" marL="228600" rtl="0" algn="l">
              <a:spcBef>
                <a:spcPts val="2000"/>
              </a:spcBef>
              <a:spcAft>
                <a:spcPts val="0"/>
              </a:spcAft>
              <a:buSzPts val="1800"/>
              <a:buNone/>
            </a:pPr>
            <a:r>
              <a:rPr lang="en-US" sz="2400">
                <a:solidFill>
                  <a:schemeClr val="dk1"/>
                </a:solidFill>
              </a:rPr>
              <a:t>• Speech recognition </a:t>
            </a:r>
            <a:endParaRPr/>
          </a:p>
          <a:p>
            <a:pPr indent="-228600" lvl="0" marL="228600" rtl="0" algn="l">
              <a:spcBef>
                <a:spcPts val="2000"/>
              </a:spcBef>
              <a:spcAft>
                <a:spcPts val="0"/>
              </a:spcAft>
              <a:buSzPts val="1800"/>
              <a:buNone/>
            </a:pPr>
            <a:r>
              <a:rPr lang="en-US" sz="2400">
                <a:solidFill>
                  <a:schemeClr val="dk1"/>
                </a:solidFill>
              </a:rPr>
              <a:t>• Videoconferencing </a:t>
            </a:r>
            <a:endParaRPr/>
          </a:p>
          <a:p>
            <a:pPr indent="-228600" lvl="0" marL="228600" rtl="0" algn="l">
              <a:spcBef>
                <a:spcPts val="2000"/>
              </a:spcBef>
              <a:spcAft>
                <a:spcPts val="0"/>
              </a:spcAft>
              <a:buSzPts val="1800"/>
              <a:buNone/>
            </a:pPr>
            <a:r>
              <a:rPr lang="en-US" sz="2400">
                <a:solidFill>
                  <a:schemeClr val="dk1"/>
                </a:solidFill>
              </a:rPr>
              <a:t>• Multimedia authoring </a:t>
            </a:r>
            <a:endParaRPr/>
          </a:p>
          <a:p>
            <a:pPr indent="-228600" lvl="0" marL="228600" rtl="0" algn="l">
              <a:spcBef>
                <a:spcPts val="2000"/>
              </a:spcBef>
              <a:spcAft>
                <a:spcPts val="0"/>
              </a:spcAft>
              <a:buSzPts val="1800"/>
              <a:buNone/>
            </a:pPr>
            <a:r>
              <a:rPr lang="en-US" sz="2400">
                <a:solidFill>
                  <a:schemeClr val="dk1"/>
                </a:solidFill>
              </a:rPr>
              <a:t>• Voice and video annotation of files </a:t>
            </a:r>
            <a:endParaRPr/>
          </a:p>
          <a:p>
            <a:pPr indent="-228600" lvl="0" marL="228600" rtl="0" algn="l">
              <a:spcBef>
                <a:spcPts val="2000"/>
              </a:spcBef>
              <a:spcAft>
                <a:spcPts val="0"/>
              </a:spcAft>
              <a:buSzPts val="1800"/>
              <a:buNone/>
            </a:pPr>
            <a:r>
              <a:rPr lang="en-US" sz="2400">
                <a:solidFill>
                  <a:schemeClr val="dk1"/>
                </a:solidFill>
              </a:rPr>
              <a:t>• Simulation modeling</a:t>
            </a:r>
            <a:endParaRPr/>
          </a:p>
        </p:txBody>
      </p:sp>
      <p:sp>
        <p:nvSpPr>
          <p:cNvPr id="640" name="Google Shape;640;p35"/>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36"/>
          <p:cNvSpPr txBox="1"/>
          <p:nvPr>
            <p:ph type="title"/>
          </p:nvPr>
        </p:nvSpPr>
        <p:spPr>
          <a:xfrm>
            <a:off x="498474" y="71414"/>
            <a:ext cx="7556313" cy="80176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Microprocessor Speed</a:t>
            </a:r>
            <a:endParaRPr/>
          </a:p>
        </p:txBody>
      </p:sp>
      <p:sp>
        <p:nvSpPr>
          <p:cNvPr id="646" name="Google Shape;646;p36"/>
          <p:cNvSpPr/>
          <p:nvPr/>
        </p:nvSpPr>
        <p:spPr>
          <a:xfrm>
            <a:off x="-32" y="1752733"/>
            <a:ext cx="4533787" cy="4533787"/>
          </a:xfrm>
          <a:prstGeom prst="pie">
            <a:avLst>
              <a:gd fmla="val 5400000" name="adj1"/>
              <a:gd fmla="val 16200000" name="adj2"/>
            </a:avLst>
          </a:prstGeom>
          <a:gradFill>
            <a:gsLst>
              <a:gs pos="0">
                <a:srgbClr val="47174B"/>
              </a:gs>
              <a:gs pos="100000">
                <a:srgbClr val="AC90AE"/>
              </a:gs>
            </a:gsLst>
            <a:lin ang="5400000" scaled="0"/>
          </a:gradFill>
          <a:ln>
            <a:noFill/>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6"/>
          <p:cNvSpPr/>
          <p:nvPr/>
        </p:nvSpPr>
        <p:spPr>
          <a:xfrm>
            <a:off x="595027" y="2716163"/>
            <a:ext cx="3343668" cy="3343668"/>
          </a:xfrm>
          <a:prstGeom prst="pie">
            <a:avLst>
              <a:gd fmla="val 5400000" name="adj1"/>
              <a:gd fmla="val 16200000" name="adj2"/>
            </a:avLst>
          </a:prstGeom>
          <a:gradFill>
            <a:gsLst>
              <a:gs pos="0">
                <a:srgbClr val="47174B"/>
              </a:gs>
              <a:gs pos="100000">
                <a:srgbClr val="AC90AE"/>
              </a:gs>
            </a:gsLst>
            <a:lin ang="5400000" scaled="0"/>
          </a:gradFill>
          <a:ln>
            <a:noFill/>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6"/>
          <p:cNvSpPr/>
          <p:nvPr/>
        </p:nvSpPr>
        <p:spPr>
          <a:xfrm>
            <a:off x="1190087" y="3679592"/>
            <a:ext cx="2153549" cy="2153549"/>
          </a:xfrm>
          <a:prstGeom prst="pie">
            <a:avLst>
              <a:gd fmla="val 5400000" name="adj1"/>
              <a:gd fmla="val 16200000" name="adj2"/>
            </a:avLst>
          </a:prstGeom>
          <a:gradFill>
            <a:gsLst>
              <a:gs pos="0">
                <a:srgbClr val="47174B"/>
              </a:gs>
              <a:gs pos="100000">
                <a:srgbClr val="AC90AE"/>
              </a:gs>
            </a:gsLst>
            <a:lin ang="5400000" scaled="0"/>
          </a:gradFill>
          <a:ln>
            <a:noFill/>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6"/>
          <p:cNvSpPr/>
          <p:nvPr/>
        </p:nvSpPr>
        <p:spPr>
          <a:xfrm>
            <a:off x="1785146" y="4643022"/>
            <a:ext cx="963429" cy="963429"/>
          </a:xfrm>
          <a:prstGeom prst="pie">
            <a:avLst>
              <a:gd fmla="val 5400000" name="adj1"/>
              <a:gd fmla="val 16200000" name="adj2"/>
            </a:avLst>
          </a:prstGeom>
          <a:gradFill>
            <a:gsLst>
              <a:gs pos="0">
                <a:srgbClr val="47174B"/>
              </a:gs>
              <a:gs pos="100000">
                <a:srgbClr val="AC90AE"/>
              </a:gs>
            </a:gsLst>
            <a:lin ang="5400000" scaled="0"/>
          </a:gradFill>
          <a:ln>
            <a:noFill/>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650" name="Google Shape;650;p36"/>
          <p:cNvGraphicFramePr/>
          <p:nvPr/>
        </p:nvGraphicFramePr>
        <p:xfrm>
          <a:off x="2190776" y="1243670"/>
          <a:ext cx="3000000" cy="3000000"/>
        </p:xfrm>
        <a:graphic>
          <a:graphicData uri="http://schemas.openxmlformats.org/drawingml/2006/table">
            <a:tbl>
              <a:tblPr bandRow="1" firstRow="1">
                <a:noFill/>
                <a:tableStyleId>{014D08A5-9BEA-4F85-95E8-450CE6B2E937}</a:tableStyleId>
              </a:tblPr>
              <a:tblGrid>
                <a:gridCol w="1500200"/>
                <a:gridCol w="5310175"/>
              </a:tblGrid>
              <a:tr h="370850">
                <a:tc>
                  <a:txBody>
                    <a:bodyPr/>
                    <a:lstStyle/>
                    <a:p>
                      <a:pPr indent="0" lvl="0" marL="0" marR="0" rtl="0" algn="l">
                        <a:spcBef>
                          <a:spcPts val="0"/>
                        </a:spcBef>
                        <a:spcAft>
                          <a:spcPts val="0"/>
                        </a:spcAft>
                        <a:buNone/>
                      </a:pPr>
                      <a:r>
                        <a:rPr lang="en-US" sz="1800" u="none" cap="none" strike="noStrike"/>
                        <a:t>Technique</a:t>
                      </a:r>
                      <a:endParaRPr/>
                    </a:p>
                  </a:txBody>
                  <a:tcPr marT="45725" marB="45725" marR="91450" marL="91450"/>
                </a:tc>
                <a:tc>
                  <a:txBody>
                    <a:bodyPr/>
                    <a:lstStyle/>
                    <a:p>
                      <a:pPr indent="0" lvl="0" marL="0" marR="0" rtl="0" algn="l">
                        <a:spcBef>
                          <a:spcPts val="0"/>
                        </a:spcBef>
                        <a:spcAft>
                          <a:spcPts val="0"/>
                        </a:spcAft>
                        <a:buNone/>
                      </a:pPr>
                      <a:r>
                        <a:rPr lang="en-US" sz="1800"/>
                        <a:t>Description</a:t>
                      </a:r>
                      <a:endParaRPr/>
                    </a:p>
                  </a:txBody>
                  <a:tcPr marT="45725" marB="45725" marR="91450" marL="91450"/>
                </a:tc>
              </a:tr>
              <a:tr h="370850">
                <a:tc>
                  <a:txBody>
                    <a:bodyPr/>
                    <a:lstStyle/>
                    <a:p>
                      <a:pPr indent="0" lvl="0" marL="0" marR="0" rtl="0" algn="l">
                        <a:spcBef>
                          <a:spcPts val="0"/>
                        </a:spcBef>
                        <a:spcAft>
                          <a:spcPts val="0"/>
                        </a:spcAft>
                        <a:buNone/>
                      </a:pPr>
                      <a:r>
                        <a:rPr lang="en-US" sz="1800"/>
                        <a:t>Pipelining</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Rockwell"/>
                        <a:buNone/>
                      </a:pPr>
                      <a:r>
                        <a:rPr lang="en-US" sz="1800"/>
                        <a:t>Processor moves data or instructions into a conceptual pipe with all stages of the pipe processing simultaneously</a:t>
                      </a:r>
                      <a:endParaRPr/>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800"/>
                        <a:buFont typeface="Rockwell"/>
                        <a:buNone/>
                      </a:pPr>
                      <a:r>
                        <a:rPr lang="en-US" sz="1800"/>
                        <a:t>Branch prediction</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Rockwell"/>
                        <a:buNone/>
                      </a:pPr>
                      <a:r>
                        <a:rPr lang="en-US" sz="1800"/>
                        <a:t>Processor looks ahead in the instruction code fetched from memory and predicts which branches, or groups of instructions, are likely to be processed next</a:t>
                      </a:r>
                      <a:endParaRPr/>
                    </a:p>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800"/>
                        <a:buFont typeface="Rockwell"/>
                        <a:buNone/>
                      </a:pPr>
                      <a:r>
                        <a:rPr lang="en-US" sz="1800"/>
                        <a:t>Data flow analysis</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Rockwell"/>
                        <a:buNone/>
                      </a:pPr>
                      <a:r>
                        <a:rPr lang="en-US" sz="1800"/>
                        <a:t>Processor analyzes which instructions are dependent on each other’s results, or data, to create an optimized schedule of instructions</a:t>
                      </a:r>
                      <a:endParaRPr/>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800"/>
                        <a:buFont typeface="Rockwell"/>
                        <a:buNone/>
                      </a:pPr>
                      <a:r>
                        <a:rPr lang="en-US" sz="1800"/>
                        <a:t>Speculative (suy đoán)</a:t>
                      </a:r>
                      <a:endParaRPr/>
                    </a:p>
                    <a:p>
                      <a:pPr indent="0" lvl="0" marL="0" marR="0" rtl="0" algn="l">
                        <a:lnSpc>
                          <a:spcPct val="100000"/>
                        </a:lnSpc>
                        <a:spcBef>
                          <a:spcPts val="0"/>
                        </a:spcBef>
                        <a:spcAft>
                          <a:spcPts val="0"/>
                        </a:spcAft>
                        <a:buClr>
                          <a:schemeClr val="dk1"/>
                        </a:buClr>
                        <a:buSzPts val="1800"/>
                        <a:buFont typeface="Rockwell"/>
                        <a:buNone/>
                      </a:pPr>
                      <a:r>
                        <a:rPr lang="en-US" sz="1800"/>
                        <a:t>execution</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Rockwell"/>
                        <a:buNone/>
                      </a:pPr>
                      <a:r>
                        <a:rPr lang="en-US" sz="1800"/>
                        <a:t>Using branch prediction and data flow analysis, some processors speculatively execute instructions ahead of their actual appearance in the program execution, holding the results in temporary locations, keeping execution engines as busy as possible</a:t>
                      </a:r>
                      <a:endParaRPr/>
                    </a:p>
                  </a:txBody>
                  <a:tcPr marT="45725" marB="45725" marR="91450" marL="91450"/>
                </a:tc>
              </a:tr>
            </a:tbl>
          </a:graphicData>
        </a:graphic>
      </p:graphicFrame>
      <p:sp>
        <p:nvSpPr>
          <p:cNvPr id="651" name="Google Shape;651;p36"/>
          <p:cNvSpPr txBox="1"/>
          <p:nvPr/>
        </p:nvSpPr>
        <p:spPr>
          <a:xfrm>
            <a:off x="228600" y="819136"/>
            <a:ext cx="7559675" cy="609600"/>
          </a:xfrm>
          <a:prstGeom prst="rect">
            <a:avLst/>
          </a:prstGeom>
          <a:noFill/>
          <a:ln>
            <a:noFill/>
          </a:ln>
        </p:spPr>
        <p:txBody>
          <a:bodyPr anchorCtr="0" anchor="t" bIns="45700" lIns="91425" spcFirstLastPara="1" rIns="91425" wrap="square" tIns="45700">
            <a:normAutofit fontScale="92500"/>
          </a:bodyPr>
          <a:lstStyle/>
          <a:p>
            <a:pPr indent="-228600" lvl="0" marL="228600" marR="0" rtl="0" algn="l">
              <a:lnSpc>
                <a:spcPct val="100000"/>
              </a:lnSpc>
              <a:spcBef>
                <a:spcPts val="0"/>
              </a:spcBef>
              <a:spcAft>
                <a:spcPts val="0"/>
              </a:spcAft>
              <a:buClr>
                <a:schemeClr val="accent1"/>
              </a:buClr>
              <a:buSzPct val="75000"/>
              <a:buFont typeface="Noto Sans Symbols"/>
              <a:buNone/>
            </a:pPr>
            <a:r>
              <a:rPr b="0" i="0" lang="en-US" sz="2000" u="none" cap="none" strike="noStrike">
                <a:solidFill>
                  <a:schemeClr val="dk1"/>
                </a:solidFill>
                <a:latin typeface="Rockwell"/>
                <a:ea typeface="Rockwell"/>
                <a:cs typeface="Rockwell"/>
                <a:sym typeface="Rockwell"/>
              </a:rPr>
              <a:t>Techniques built into contemporary (current) processors include:</a:t>
            </a:r>
            <a:endParaRPr/>
          </a:p>
        </p:txBody>
      </p:sp>
      <p:sp>
        <p:nvSpPr>
          <p:cNvPr id="652" name="Google Shape;652;p36"/>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37"/>
          <p:cNvSpPr txBox="1"/>
          <p:nvPr>
            <p:ph type="title"/>
          </p:nvPr>
        </p:nvSpPr>
        <p:spPr>
          <a:xfrm>
            <a:off x="498475" y="484094"/>
            <a:ext cx="4759325" cy="13447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Performance </a:t>
            </a:r>
            <a:br>
              <a:rPr lang="en-US"/>
            </a:br>
            <a:r>
              <a:rPr lang="en-US"/>
              <a:t>Balance</a:t>
            </a:r>
            <a:endParaRPr/>
          </a:p>
        </p:txBody>
      </p:sp>
      <p:grpSp>
        <p:nvGrpSpPr>
          <p:cNvPr id="659" name="Google Shape;659;p37"/>
          <p:cNvGrpSpPr/>
          <p:nvPr/>
        </p:nvGrpSpPr>
        <p:grpSpPr>
          <a:xfrm>
            <a:off x="2171694" y="0"/>
            <a:ext cx="6934210" cy="6858000"/>
            <a:chOff x="1333494" y="0"/>
            <a:chExt cx="6934210" cy="6858000"/>
          </a:xfrm>
        </p:grpSpPr>
        <p:sp>
          <p:nvSpPr>
            <p:cNvPr id="660" name="Google Shape;660;p37"/>
            <p:cNvSpPr/>
            <p:nvPr/>
          </p:nvSpPr>
          <p:spPr>
            <a:xfrm>
              <a:off x="3047994" y="0"/>
              <a:ext cx="3429000" cy="3429000"/>
            </a:xfrm>
            <a:prstGeom prst="triangle">
              <a:avLst>
                <a:gd fmla="val 50000" name="adj"/>
              </a:avLst>
            </a:prstGeom>
            <a:gradFill>
              <a:gsLst>
                <a:gs pos="0">
                  <a:srgbClr val="47174B"/>
                </a:gs>
                <a:gs pos="100000">
                  <a:srgbClr val="AC90AE"/>
                </a:gs>
              </a:gsLst>
              <a:lin ang="5400000" scaled="0"/>
            </a:gradFill>
            <a:ln>
              <a:noFill/>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7"/>
            <p:cNvSpPr txBox="1"/>
            <p:nvPr/>
          </p:nvSpPr>
          <p:spPr>
            <a:xfrm>
              <a:off x="3905244" y="1714500"/>
              <a:ext cx="1714500" cy="1714500"/>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chemeClr val="lt1"/>
                </a:buClr>
                <a:buSzPts val="1200"/>
                <a:buFont typeface="Times New Roman"/>
                <a:buNone/>
              </a:pPr>
              <a:r>
                <a:rPr b="1" lang="en-US" sz="1200">
                  <a:solidFill>
                    <a:schemeClr val="lt1"/>
                  </a:solidFill>
                  <a:latin typeface="Times New Roman"/>
                  <a:ea typeface="Times New Roman"/>
                  <a:cs typeface="Times New Roman"/>
                  <a:sym typeface="Times New Roman"/>
                </a:rPr>
                <a:t>Increase the number of bits that are retrieved at one time by making DRAMs “</a:t>
              </a:r>
              <a:r>
                <a:rPr b="1" lang="en-US" sz="1200">
                  <a:solidFill>
                    <a:srgbClr val="FFFC2D"/>
                  </a:solidFill>
                  <a:latin typeface="Times New Roman"/>
                  <a:ea typeface="Times New Roman"/>
                  <a:cs typeface="Times New Roman"/>
                  <a:sym typeface="Times New Roman"/>
                </a:rPr>
                <a:t>wider</a:t>
              </a:r>
              <a:r>
                <a:rPr b="1" lang="en-US" sz="1200">
                  <a:solidFill>
                    <a:schemeClr val="lt1"/>
                  </a:solidFill>
                  <a:latin typeface="Times New Roman"/>
                  <a:ea typeface="Times New Roman"/>
                  <a:cs typeface="Times New Roman"/>
                  <a:sym typeface="Times New Roman"/>
                </a:rPr>
                <a:t>” rather than “deeper” and by using </a:t>
              </a:r>
              <a:r>
                <a:rPr b="1" lang="en-US" sz="1200">
                  <a:solidFill>
                    <a:srgbClr val="FFFC2D"/>
                  </a:solidFill>
                  <a:latin typeface="Times New Roman"/>
                  <a:ea typeface="Times New Roman"/>
                  <a:cs typeface="Times New Roman"/>
                  <a:sym typeface="Times New Roman"/>
                </a:rPr>
                <a:t>wide bus data paths</a:t>
              </a:r>
              <a:endParaRPr/>
            </a:p>
          </p:txBody>
        </p:sp>
        <p:sp>
          <p:nvSpPr>
            <p:cNvPr id="662" name="Google Shape;662;p37"/>
            <p:cNvSpPr/>
            <p:nvPr/>
          </p:nvSpPr>
          <p:spPr>
            <a:xfrm>
              <a:off x="1333494" y="3429000"/>
              <a:ext cx="3429000" cy="3429000"/>
            </a:xfrm>
            <a:prstGeom prst="triangle">
              <a:avLst>
                <a:gd fmla="val 50000" name="adj"/>
              </a:avLst>
            </a:prstGeom>
            <a:gradFill>
              <a:gsLst>
                <a:gs pos="0">
                  <a:srgbClr val="47174B"/>
                </a:gs>
                <a:gs pos="100000">
                  <a:srgbClr val="AC90AE"/>
                </a:gs>
              </a:gsLst>
              <a:lin ang="5400000" scaled="0"/>
            </a:gradFill>
            <a:ln>
              <a:noFill/>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7"/>
            <p:cNvSpPr txBox="1"/>
            <p:nvPr/>
          </p:nvSpPr>
          <p:spPr>
            <a:xfrm>
              <a:off x="2190744" y="5143500"/>
              <a:ext cx="1714500" cy="1714500"/>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chemeClr val="lt1"/>
                </a:buClr>
                <a:buSzPts val="1200"/>
                <a:buFont typeface="Times New Roman"/>
                <a:buNone/>
              </a:pPr>
              <a:r>
                <a:rPr b="1" lang="en-US" sz="1200">
                  <a:solidFill>
                    <a:schemeClr val="lt1"/>
                  </a:solidFill>
                  <a:latin typeface="Times New Roman"/>
                  <a:ea typeface="Times New Roman"/>
                  <a:cs typeface="Times New Roman"/>
                  <a:sym typeface="Times New Roman"/>
                </a:rPr>
                <a:t>Change the DRAM interface to make it more efficient by including a </a:t>
              </a:r>
              <a:r>
                <a:rPr b="1" lang="en-US" sz="1400" u="sng">
                  <a:solidFill>
                    <a:srgbClr val="FFFC2D"/>
                  </a:solidFill>
                  <a:latin typeface="Times New Roman"/>
                  <a:ea typeface="Times New Roman"/>
                  <a:cs typeface="Times New Roman"/>
                  <a:sym typeface="Times New Roman"/>
                </a:rPr>
                <a:t>cache</a:t>
              </a:r>
              <a:r>
                <a:rPr b="1" lang="en-US" sz="1200">
                  <a:solidFill>
                    <a:schemeClr val="lt1"/>
                  </a:solidFill>
                  <a:latin typeface="Times New Roman"/>
                  <a:ea typeface="Times New Roman"/>
                  <a:cs typeface="Times New Roman"/>
                  <a:sym typeface="Times New Roman"/>
                </a:rPr>
                <a:t> or other buffering scheme on the DRAM chip</a:t>
              </a:r>
              <a:endParaRPr/>
            </a:p>
          </p:txBody>
        </p:sp>
        <p:sp>
          <p:nvSpPr>
            <p:cNvPr id="664" name="Google Shape;664;p37"/>
            <p:cNvSpPr/>
            <p:nvPr/>
          </p:nvSpPr>
          <p:spPr>
            <a:xfrm rot="10800000">
              <a:off x="3047994" y="3429000"/>
              <a:ext cx="3429000" cy="3429000"/>
            </a:xfrm>
            <a:prstGeom prst="triangle">
              <a:avLst>
                <a:gd fmla="val 50000" name="adj"/>
              </a:avLst>
            </a:prstGeom>
            <a:gradFill>
              <a:gsLst>
                <a:gs pos="0">
                  <a:srgbClr val="47174B"/>
                </a:gs>
                <a:gs pos="100000">
                  <a:srgbClr val="AC90AE"/>
                </a:gs>
              </a:gsLst>
              <a:lin ang="5400000" scaled="0"/>
            </a:gradFill>
            <a:ln>
              <a:noFill/>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7"/>
            <p:cNvSpPr txBox="1"/>
            <p:nvPr/>
          </p:nvSpPr>
          <p:spPr>
            <a:xfrm>
              <a:off x="3905244" y="3429000"/>
              <a:ext cx="1714500" cy="1714500"/>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chemeClr val="lt1"/>
                </a:buClr>
                <a:buSzPts val="1200"/>
                <a:buFont typeface="Times New Roman"/>
                <a:buNone/>
              </a:pPr>
              <a:r>
                <a:rPr b="1" lang="en-US" sz="1200">
                  <a:solidFill>
                    <a:schemeClr val="lt1"/>
                  </a:solidFill>
                  <a:latin typeface="Times New Roman"/>
                  <a:ea typeface="Times New Roman"/>
                  <a:cs typeface="Times New Roman"/>
                  <a:sym typeface="Times New Roman"/>
                </a:rPr>
                <a:t>Reduce the frequency of memory access by incorporating increasingly complex and </a:t>
              </a:r>
              <a:r>
                <a:rPr b="1" lang="en-US" sz="1200">
                  <a:solidFill>
                    <a:srgbClr val="FFFC2D"/>
                  </a:solidFill>
                  <a:latin typeface="Times New Roman"/>
                  <a:ea typeface="Times New Roman"/>
                  <a:cs typeface="Times New Roman"/>
                  <a:sym typeface="Times New Roman"/>
                </a:rPr>
                <a:t>efficient cache structures between the processor and main memory</a:t>
              </a:r>
              <a:endParaRPr/>
            </a:p>
          </p:txBody>
        </p:sp>
        <p:sp>
          <p:nvSpPr>
            <p:cNvPr id="666" name="Google Shape;666;p37"/>
            <p:cNvSpPr/>
            <p:nvPr/>
          </p:nvSpPr>
          <p:spPr>
            <a:xfrm>
              <a:off x="4686285" y="3429000"/>
              <a:ext cx="3581419" cy="3429000"/>
            </a:xfrm>
            <a:prstGeom prst="triangle">
              <a:avLst>
                <a:gd fmla="val 50000" name="adj"/>
              </a:avLst>
            </a:prstGeom>
            <a:gradFill>
              <a:gsLst>
                <a:gs pos="0">
                  <a:srgbClr val="47174B"/>
                </a:gs>
                <a:gs pos="100000">
                  <a:srgbClr val="AC90AE"/>
                </a:gs>
              </a:gsLst>
              <a:lin ang="5400000" scaled="0"/>
            </a:gradFill>
            <a:ln>
              <a:noFill/>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7"/>
            <p:cNvSpPr txBox="1"/>
            <p:nvPr/>
          </p:nvSpPr>
          <p:spPr>
            <a:xfrm>
              <a:off x="5581640" y="5143500"/>
              <a:ext cx="1790709" cy="1714500"/>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chemeClr val="lt1"/>
                </a:buClr>
                <a:buSzPts val="1200"/>
                <a:buFont typeface="Times New Roman"/>
                <a:buNone/>
              </a:pPr>
              <a:r>
                <a:rPr b="1" lang="en-US" sz="1200">
                  <a:solidFill>
                    <a:schemeClr val="lt1"/>
                  </a:solidFill>
                  <a:latin typeface="Times New Roman"/>
                  <a:ea typeface="Times New Roman"/>
                  <a:cs typeface="Times New Roman"/>
                  <a:sym typeface="Times New Roman"/>
                </a:rPr>
                <a:t>Increase the interconnect bandwidth between processors and memory by using </a:t>
              </a:r>
              <a:r>
                <a:rPr b="1" lang="en-US" sz="1200" u="sng">
                  <a:solidFill>
                    <a:srgbClr val="FFFC2D"/>
                  </a:solidFill>
                  <a:latin typeface="Times New Roman"/>
                  <a:ea typeface="Times New Roman"/>
                  <a:cs typeface="Times New Roman"/>
                  <a:sym typeface="Times New Roman"/>
                </a:rPr>
                <a:t>higher speed buses </a:t>
              </a:r>
              <a:r>
                <a:rPr b="1" lang="en-US" sz="1200">
                  <a:solidFill>
                    <a:schemeClr val="lt1"/>
                  </a:solidFill>
                  <a:latin typeface="Times New Roman"/>
                  <a:ea typeface="Times New Roman"/>
                  <a:cs typeface="Times New Roman"/>
                  <a:sym typeface="Times New Roman"/>
                </a:rPr>
                <a:t>and a hierarchy of buses to buffer and structure data flow</a:t>
              </a:r>
              <a:endParaRPr/>
            </a:p>
          </p:txBody>
        </p:sp>
      </p:grpSp>
      <p:sp>
        <p:nvSpPr>
          <p:cNvPr id="668" name="Google Shape;668;p37"/>
          <p:cNvSpPr txBox="1"/>
          <p:nvPr/>
        </p:nvSpPr>
        <p:spPr>
          <a:xfrm>
            <a:off x="-9525" y="2019300"/>
            <a:ext cx="4419600" cy="2755200"/>
          </a:xfrm>
          <a:prstGeom prst="rect">
            <a:avLst/>
          </a:prstGeom>
          <a:noFill/>
          <a:ln>
            <a:noFill/>
          </a:ln>
        </p:spPr>
        <p:txBody>
          <a:bodyPr anchorCtr="0" anchor="t" bIns="45700" lIns="91425" spcFirstLastPara="1" rIns="91425" wrap="square" tIns="45700">
            <a:spAutoFit/>
          </a:bodyPr>
          <a:lstStyle/>
          <a:p>
            <a:pPr indent="-228600" lvl="1" marL="457200" marR="0" rtl="0" algn="l">
              <a:spcBef>
                <a:spcPts val="0"/>
              </a:spcBef>
              <a:spcAft>
                <a:spcPts val="0"/>
              </a:spcAft>
              <a:buClr>
                <a:schemeClr val="accent1"/>
              </a:buClr>
              <a:buSzPts val="1500"/>
              <a:buFont typeface="Noto Sans Symbols"/>
              <a:buChar char="■"/>
            </a:pPr>
            <a:r>
              <a:rPr b="0" i="0" lang="en-US" sz="2000" u="none" cap="none" strike="noStrike">
                <a:solidFill>
                  <a:srgbClr val="595959"/>
                </a:solidFill>
                <a:latin typeface="Rockwell"/>
                <a:ea typeface="Rockwell"/>
                <a:cs typeface="Rockwell"/>
                <a:sym typeface="Rockwell"/>
              </a:rPr>
              <a:t>Adjust the organization and</a:t>
            </a:r>
            <a:endParaRPr/>
          </a:p>
          <a:p>
            <a:pPr indent="-228600" lvl="1" marL="457200" marR="0" rtl="0" algn="l">
              <a:spcBef>
                <a:spcPts val="0"/>
              </a:spcBef>
              <a:spcAft>
                <a:spcPts val="0"/>
              </a:spcAft>
              <a:buNone/>
            </a:pPr>
            <a:r>
              <a:rPr b="0" i="0" lang="en-US" sz="2000" u="none" cap="none" strike="noStrike">
                <a:solidFill>
                  <a:srgbClr val="595959"/>
                </a:solidFill>
                <a:latin typeface="Rockwell"/>
                <a:ea typeface="Rockwell"/>
                <a:cs typeface="Rockwell"/>
                <a:sym typeface="Rockwell"/>
              </a:rPr>
              <a:t>architecture to compensate</a:t>
            </a:r>
            <a:endParaRPr/>
          </a:p>
          <a:p>
            <a:pPr indent="-228600" lvl="1" marL="457200" marR="0" rtl="0" algn="l">
              <a:spcBef>
                <a:spcPts val="0"/>
              </a:spcBef>
              <a:spcAft>
                <a:spcPts val="0"/>
              </a:spcAft>
              <a:buNone/>
            </a:pPr>
            <a:r>
              <a:rPr b="0" i="0" lang="en-US" sz="2000" u="none" cap="none" strike="noStrike">
                <a:solidFill>
                  <a:srgbClr val="595959"/>
                </a:solidFill>
                <a:latin typeface="Rockwell"/>
                <a:ea typeface="Rockwell"/>
                <a:cs typeface="Rockwell"/>
                <a:sym typeface="Rockwell"/>
              </a:rPr>
              <a:t>for the mismatch among the</a:t>
            </a:r>
            <a:endParaRPr/>
          </a:p>
          <a:p>
            <a:pPr indent="-228600" lvl="1" marL="457200" marR="0" rtl="0" algn="l">
              <a:spcBef>
                <a:spcPts val="0"/>
              </a:spcBef>
              <a:spcAft>
                <a:spcPts val="0"/>
              </a:spcAft>
              <a:buNone/>
            </a:pPr>
            <a:r>
              <a:rPr b="0" i="0" lang="en-US" sz="2000" u="none" cap="none" strike="noStrike">
                <a:solidFill>
                  <a:srgbClr val="595959"/>
                </a:solidFill>
                <a:latin typeface="Rockwell"/>
                <a:ea typeface="Rockwell"/>
                <a:cs typeface="Rockwell"/>
                <a:sym typeface="Rockwell"/>
              </a:rPr>
              <a:t>capabilities of the various</a:t>
            </a:r>
            <a:endParaRPr/>
          </a:p>
          <a:p>
            <a:pPr indent="-228600" lvl="1" marL="457200" marR="0" rtl="0" algn="l">
              <a:spcBef>
                <a:spcPts val="0"/>
              </a:spcBef>
              <a:spcAft>
                <a:spcPts val="0"/>
              </a:spcAft>
              <a:buNone/>
            </a:pPr>
            <a:r>
              <a:rPr b="0" i="0" lang="en-US" sz="2000" u="none" cap="none" strike="noStrike">
                <a:solidFill>
                  <a:srgbClr val="595959"/>
                </a:solidFill>
                <a:latin typeface="Rockwell"/>
                <a:ea typeface="Rockwell"/>
                <a:cs typeface="Rockwell"/>
                <a:sym typeface="Rockwell"/>
              </a:rPr>
              <a:t>components</a:t>
            </a:r>
            <a:endParaRPr/>
          </a:p>
          <a:p>
            <a:pPr indent="-228600" lvl="1" marL="457200" marR="0" rtl="0" algn="l">
              <a:spcBef>
                <a:spcPts val="1200"/>
              </a:spcBef>
              <a:spcAft>
                <a:spcPts val="0"/>
              </a:spcAft>
              <a:buClr>
                <a:schemeClr val="accent1"/>
              </a:buClr>
              <a:buSzPts val="1500"/>
              <a:buFont typeface="Noto Sans Symbols"/>
              <a:buChar char="■"/>
            </a:pPr>
            <a:r>
              <a:rPr b="0" i="0" lang="en-US" sz="2000" u="none" cap="none" strike="noStrike">
                <a:solidFill>
                  <a:srgbClr val="595959"/>
                </a:solidFill>
                <a:latin typeface="Rockwell"/>
                <a:ea typeface="Rockwell"/>
                <a:cs typeface="Rockwell"/>
                <a:sym typeface="Rockwell"/>
              </a:rPr>
              <a:t>Architectural examples </a:t>
            </a:r>
            <a:endParaRPr/>
          </a:p>
          <a:p>
            <a:pPr indent="-228600" lvl="1" marL="457200" marR="0" rtl="0" algn="l">
              <a:spcBef>
                <a:spcPts val="0"/>
              </a:spcBef>
              <a:spcAft>
                <a:spcPts val="0"/>
              </a:spcAft>
              <a:buNone/>
            </a:pPr>
            <a:r>
              <a:rPr b="0" i="0" lang="en-US" sz="2000" u="none" cap="none" strike="noStrike">
                <a:solidFill>
                  <a:srgbClr val="595959"/>
                </a:solidFill>
                <a:latin typeface="Rockwell"/>
                <a:ea typeface="Rockwell"/>
                <a:cs typeface="Rockwell"/>
                <a:sym typeface="Rockwell"/>
              </a:rPr>
              <a:t>include:</a:t>
            </a:r>
            <a:endParaRPr/>
          </a:p>
          <a:p>
            <a:pPr indent="-142875" lvl="1" marL="457200" marR="0" rtl="0" algn="l">
              <a:spcBef>
                <a:spcPts val="600"/>
              </a:spcBef>
              <a:spcAft>
                <a:spcPts val="0"/>
              </a:spcAft>
              <a:buClr>
                <a:srgbClr val="B86EB8"/>
              </a:buClr>
              <a:buSzPts val="1350"/>
              <a:buFont typeface="Noto Sans Symbols"/>
              <a:buNone/>
            </a:pPr>
            <a:r>
              <a:t/>
            </a:r>
            <a:endParaRPr b="0" i="0" sz="1800" u="none" cap="none" strike="noStrike">
              <a:solidFill>
                <a:srgbClr val="595959"/>
              </a:solidFill>
              <a:latin typeface="Rockwell"/>
              <a:ea typeface="Rockwell"/>
              <a:cs typeface="Rockwell"/>
              <a:sym typeface="Rockwell"/>
            </a:endParaRPr>
          </a:p>
        </p:txBody>
      </p:sp>
      <p:sp>
        <p:nvSpPr>
          <p:cNvPr id="669" name="Google Shape;669;p37"/>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38"/>
          <p:cNvSpPr txBox="1"/>
          <p:nvPr>
            <p:ph idx="4294967295" type="title"/>
          </p:nvPr>
        </p:nvSpPr>
        <p:spPr>
          <a:xfrm>
            <a:off x="381000" y="0"/>
            <a:ext cx="7772400" cy="111601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Typical I/O Device Data Rates</a:t>
            </a:r>
            <a:endParaRPr/>
          </a:p>
        </p:txBody>
      </p:sp>
      <p:pic>
        <p:nvPicPr>
          <p:cNvPr id="676" name="Google Shape;676;p38"/>
          <p:cNvPicPr preferRelativeResize="0"/>
          <p:nvPr/>
        </p:nvPicPr>
        <p:blipFill rotWithShape="1">
          <a:blip r:embed="rId3">
            <a:alphaModFix/>
          </a:blip>
          <a:srcRect b="0" l="0" r="0" t="0"/>
          <a:stretch/>
        </p:blipFill>
        <p:spPr>
          <a:xfrm>
            <a:off x="214282" y="861672"/>
            <a:ext cx="8715436" cy="5853476"/>
          </a:xfrm>
          <a:prstGeom prst="rect">
            <a:avLst/>
          </a:prstGeom>
          <a:noFill/>
          <a:ln>
            <a:noFill/>
          </a:ln>
        </p:spPr>
      </p:pic>
      <p:sp>
        <p:nvSpPr>
          <p:cNvPr id="677" name="Google Shape;677;p38"/>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39"/>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Improvements in Chip Organization and Architecture</a:t>
            </a:r>
            <a:endParaRPr/>
          </a:p>
        </p:txBody>
      </p:sp>
      <p:sp>
        <p:nvSpPr>
          <p:cNvPr id="684" name="Google Shape;684;p39"/>
          <p:cNvSpPr txBox="1"/>
          <p:nvPr>
            <p:ph idx="1" type="body"/>
          </p:nvPr>
        </p:nvSpPr>
        <p:spPr>
          <a:xfrm>
            <a:off x="498474" y="1981200"/>
            <a:ext cx="8145492" cy="4144963"/>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SzPts val="1800"/>
              <a:buChar char="■"/>
            </a:pPr>
            <a:r>
              <a:rPr b="1" lang="en-US" sz="2400">
                <a:solidFill>
                  <a:schemeClr val="dk1"/>
                </a:solidFill>
              </a:rPr>
              <a:t>Increase hardware speed of processor</a:t>
            </a:r>
            <a:endParaRPr/>
          </a:p>
          <a:p>
            <a:pPr indent="-228600" lvl="1" marL="457200" rtl="0" algn="l">
              <a:spcBef>
                <a:spcPts val="600"/>
              </a:spcBef>
              <a:spcAft>
                <a:spcPts val="0"/>
              </a:spcAft>
              <a:buSzPts val="1500"/>
              <a:buChar char="■"/>
            </a:pPr>
            <a:r>
              <a:rPr lang="en-US" sz="2000">
                <a:solidFill>
                  <a:schemeClr val="dk1"/>
                </a:solidFill>
              </a:rPr>
              <a:t>Fundamentally due to shrinking logic gate size</a:t>
            </a:r>
            <a:endParaRPr/>
          </a:p>
          <a:p>
            <a:pPr indent="-228600" lvl="2" marL="685800" rtl="0" algn="l">
              <a:spcBef>
                <a:spcPts val="600"/>
              </a:spcBef>
              <a:spcAft>
                <a:spcPts val="0"/>
              </a:spcAft>
              <a:buSzPts val="1500"/>
              <a:buChar char="■"/>
            </a:pPr>
            <a:r>
              <a:rPr lang="en-US" sz="2000">
                <a:solidFill>
                  <a:schemeClr val="dk1"/>
                </a:solidFill>
              </a:rPr>
              <a:t>More gates, packed more tightly, increasing clock rate</a:t>
            </a:r>
            <a:endParaRPr/>
          </a:p>
          <a:p>
            <a:pPr indent="-228600" lvl="2" marL="685800" rtl="0" algn="l">
              <a:spcBef>
                <a:spcPts val="600"/>
              </a:spcBef>
              <a:spcAft>
                <a:spcPts val="0"/>
              </a:spcAft>
              <a:buSzPts val="1500"/>
              <a:buChar char="■"/>
            </a:pPr>
            <a:r>
              <a:rPr lang="en-US" sz="2000">
                <a:solidFill>
                  <a:schemeClr val="dk1"/>
                </a:solidFill>
              </a:rPr>
              <a:t>Propagation time for signals reduced</a:t>
            </a:r>
            <a:endParaRPr/>
          </a:p>
          <a:p>
            <a:pPr indent="-228600" lvl="0" marL="228600" rtl="0" algn="l">
              <a:spcBef>
                <a:spcPts val="2000"/>
              </a:spcBef>
              <a:spcAft>
                <a:spcPts val="0"/>
              </a:spcAft>
              <a:buSzPts val="1800"/>
              <a:buChar char="■"/>
            </a:pPr>
            <a:r>
              <a:rPr b="1" lang="en-US" sz="2400">
                <a:solidFill>
                  <a:schemeClr val="dk1"/>
                </a:solidFill>
              </a:rPr>
              <a:t>Increase size and speed of caches</a:t>
            </a:r>
            <a:endParaRPr/>
          </a:p>
          <a:p>
            <a:pPr indent="-228600" lvl="1" marL="457200" rtl="0" algn="l">
              <a:spcBef>
                <a:spcPts val="600"/>
              </a:spcBef>
              <a:spcAft>
                <a:spcPts val="0"/>
              </a:spcAft>
              <a:buSzPts val="1500"/>
              <a:buChar char="■"/>
            </a:pPr>
            <a:r>
              <a:rPr lang="en-US" sz="2000">
                <a:solidFill>
                  <a:schemeClr val="dk1"/>
                </a:solidFill>
              </a:rPr>
              <a:t>Dedicating part of processor chip </a:t>
            </a:r>
            <a:endParaRPr/>
          </a:p>
          <a:p>
            <a:pPr indent="-228600" lvl="2" marL="685800" rtl="0" algn="l">
              <a:spcBef>
                <a:spcPts val="600"/>
              </a:spcBef>
              <a:spcAft>
                <a:spcPts val="0"/>
              </a:spcAft>
              <a:buSzPts val="1500"/>
              <a:buChar char="■"/>
            </a:pPr>
            <a:r>
              <a:rPr lang="en-US" sz="2000">
                <a:solidFill>
                  <a:schemeClr val="dk1"/>
                </a:solidFill>
              </a:rPr>
              <a:t>Cache access times drop significantly</a:t>
            </a:r>
            <a:endParaRPr/>
          </a:p>
          <a:p>
            <a:pPr indent="-228600" lvl="0" marL="228600" rtl="0" algn="l">
              <a:spcBef>
                <a:spcPts val="2000"/>
              </a:spcBef>
              <a:spcAft>
                <a:spcPts val="0"/>
              </a:spcAft>
              <a:buSzPts val="1800"/>
              <a:buChar char="■"/>
            </a:pPr>
            <a:r>
              <a:rPr b="1" lang="en-US" sz="2400">
                <a:solidFill>
                  <a:schemeClr val="dk1"/>
                </a:solidFill>
              </a:rPr>
              <a:t>Change processor organization and architecture</a:t>
            </a:r>
            <a:endParaRPr/>
          </a:p>
          <a:p>
            <a:pPr indent="-228600" lvl="1" marL="457200" rtl="0" algn="l">
              <a:spcBef>
                <a:spcPts val="600"/>
              </a:spcBef>
              <a:spcAft>
                <a:spcPts val="0"/>
              </a:spcAft>
              <a:buSzPts val="1500"/>
              <a:buChar char="■"/>
            </a:pPr>
            <a:r>
              <a:rPr lang="en-US" sz="2000">
                <a:solidFill>
                  <a:schemeClr val="dk1"/>
                </a:solidFill>
              </a:rPr>
              <a:t>Increase effective speed of instruction execution</a:t>
            </a:r>
            <a:endParaRPr/>
          </a:p>
          <a:p>
            <a:pPr indent="-228600" lvl="1" marL="457200" rtl="0" algn="l">
              <a:spcBef>
                <a:spcPts val="600"/>
              </a:spcBef>
              <a:spcAft>
                <a:spcPts val="0"/>
              </a:spcAft>
              <a:buSzPts val="1500"/>
              <a:buChar char="■"/>
            </a:pPr>
            <a:r>
              <a:rPr lang="en-US" sz="2000">
                <a:solidFill>
                  <a:schemeClr val="dk1"/>
                </a:solidFill>
              </a:rPr>
              <a:t>Parallelism</a:t>
            </a:r>
            <a:endParaRPr/>
          </a:p>
          <a:p>
            <a:pPr indent="-228600" lvl="0" marL="228600" rtl="0" algn="l">
              <a:spcBef>
                <a:spcPts val="2000"/>
              </a:spcBef>
              <a:spcAft>
                <a:spcPts val="0"/>
              </a:spcAft>
              <a:buSzPts val="1800"/>
              <a:buFont typeface="Rockwell"/>
              <a:buNone/>
            </a:pPr>
            <a:r>
              <a:t/>
            </a:r>
            <a:endParaRPr sz="2400">
              <a:solidFill>
                <a:schemeClr val="dk1"/>
              </a:solidFill>
            </a:endParaRPr>
          </a:p>
        </p:txBody>
      </p:sp>
      <p:sp>
        <p:nvSpPr>
          <p:cNvPr id="685" name="Google Shape;685;p39"/>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4000"/>
              <a:buFont typeface="Rockwell"/>
              <a:buNone/>
            </a:pPr>
            <a:r>
              <a:rPr b="1" lang="en-US" sz="4000"/>
              <a:t>Contents</a:t>
            </a:r>
            <a:endParaRPr b="1" sz="4000"/>
          </a:p>
        </p:txBody>
      </p:sp>
      <p:sp>
        <p:nvSpPr>
          <p:cNvPr id="238" name="Google Shape;238;p4"/>
          <p:cNvSpPr txBox="1"/>
          <p:nvPr>
            <p:ph idx="1" type="body"/>
          </p:nvPr>
        </p:nvSpPr>
        <p:spPr>
          <a:xfrm>
            <a:off x="498474" y="1981200"/>
            <a:ext cx="7556313" cy="4144963"/>
          </a:xfrm>
          <a:prstGeom prst="rect">
            <a:avLst/>
          </a:prstGeom>
          <a:noFill/>
          <a:ln>
            <a:noFill/>
          </a:ln>
        </p:spPr>
        <p:txBody>
          <a:bodyPr anchorCtr="0" anchor="t" bIns="45700" lIns="91425" spcFirstLastPara="1" rIns="91425" wrap="square" tIns="45700">
            <a:normAutofit/>
          </a:bodyPr>
          <a:lstStyle/>
          <a:p>
            <a:pPr indent="-228600" lvl="0" marL="228600" rtl="0" algn="l">
              <a:spcBef>
                <a:spcPts val="0"/>
              </a:spcBef>
              <a:spcAft>
                <a:spcPts val="0"/>
              </a:spcAft>
              <a:buSzPts val="2100"/>
              <a:buChar char="■"/>
            </a:pPr>
            <a:r>
              <a:rPr lang="en-US" sz="2800">
                <a:solidFill>
                  <a:schemeClr val="dk1"/>
                </a:solidFill>
              </a:rPr>
              <a:t>2.1- A Brief History of Computers </a:t>
            </a:r>
            <a:endParaRPr/>
          </a:p>
          <a:p>
            <a:pPr indent="-228600" lvl="0" marL="228600" rtl="0" algn="l">
              <a:spcBef>
                <a:spcPts val="2000"/>
              </a:spcBef>
              <a:spcAft>
                <a:spcPts val="0"/>
              </a:spcAft>
              <a:buSzPts val="2100"/>
              <a:buChar char="■"/>
            </a:pPr>
            <a:r>
              <a:rPr lang="en-US" sz="2800">
                <a:solidFill>
                  <a:schemeClr val="dk1"/>
                </a:solidFill>
              </a:rPr>
              <a:t>2.2- Designing for Performance</a:t>
            </a:r>
            <a:endParaRPr/>
          </a:p>
          <a:p>
            <a:pPr indent="-228600" lvl="0" marL="228600" rtl="0" algn="l">
              <a:spcBef>
                <a:spcPts val="2000"/>
              </a:spcBef>
              <a:spcAft>
                <a:spcPts val="0"/>
              </a:spcAft>
              <a:buSzPts val="2100"/>
              <a:buChar char="■"/>
            </a:pPr>
            <a:r>
              <a:rPr lang="en-US" sz="2800">
                <a:solidFill>
                  <a:schemeClr val="dk1"/>
                </a:solidFill>
              </a:rPr>
              <a:t>2.3- Multicore, MICs, and GPGPUs</a:t>
            </a:r>
            <a:endParaRPr/>
          </a:p>
          <a:p>
            <a:pPr indent="-228600" lvl="0" marL="228600" rtl="0" algn="l">
              <a:spcBef>
                <a:spcPts val="2000"/>
              </a:spcBef>
              <a:spcAft>
                <a:spcPts val="0"/>
              </a:spcAft>
              <a:buSzPts val="2100"/>
              <a:buChar char="■"/>
            </a:pPr>
            <a:r>
              <a:rPr lang="en-US" sz="2800">
                <a:solidFill>
                  <a:schemeClr val="dk1"/>
                </a:solidFill>
              </a:rPr>
              <a:t>2.6- Performance Assessment</a:t>
            </a:r>
            <a:endParaRPr/>
          </a:p>
        </p:txBody>
      </p:sp>
      <p:sp>
        <p:nvSpPr>
          <p:cNvPr id="239" name="Google Shape;239;p4"/>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40"/>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Problems with Clock Speed and Login Density</a:t>
            </a:r>
            <a:endParaRPr/>
          </a:p>
        </p:txBody>
      </p:sp>
      <p:sp>
        <p:nvSpPr>
          <p:cNvPr id="692" name="Google Shape;692;p40"/>
          <p:cNvSpPr txBox="1"/>
          <p:nvPr>
            <p:ph idx="1" type="body"/>
          </p:nvPr>
        </p:nvSpPr>
        <p:spPr>
          <a:xfrm>
            <a:off x="498474" y="1857364"/>
            <a:ext cx="8288368" cy="4343400"/>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SzPts val="1800"/>
              <a:buChar char="■"/>
            </a:pPr>
            <a:r>
              <a:rPr lang="en-US" sz="2400">
                <a:solidFill>
                  <a:schemeClr val="dk1"/>
                </a:solidFill>
              </a:rPr>
              <a:t>Power</a:t>
            </a:r>
            <a:endParaRPr/>
          </a:p>
          <a:p>
            <a:pPr indent="-228600" lvl="1" marL="457200" rtl="0" algn="l">
              <a:spcBef>
                <a:spcPts val="600"/>
              </a:spcBef>
              <a:spcAft>
                <a:spcPts val="0"/>
              </a:spcAft>
              <a:buSzPts val="1500"/>
              <a:buChar char="■"/>
            </a:pPr>
            <a:r>
              <a:rPr lang="en-US" sz="2000">
                <a:solidFill>
                  <a:schemeClr val="dk1"/>
                </a:solidFill>
              </a:rPr>
              <a:t>Power density increases with density of logic and clock speed</a:t>
            </a:r>
            <a:endParaRPr/>
          </a:p>
          <a:p>
            <a:pPr indent="-228600" lvl="1" marL="457200" rtl="0" algn="l">
              <a:spcBef>
                <a:spcPts val="600"/>
              </a:spcBef>
              <a:spcAft>
                <a:spcPts val="0"/>
              </a:spcAft>
              <a:buSzPts val="1500"/>
              <a:buChar char="■"/>
            </a:pPr>
            <a:r>
              <a:rPr lang="en-US" sz="2000">
                <a:solidFill>
                  <a:schemeClr val="dk1"/>
                </a:solidFill>
              </a:rPr>
              <a:t>Dissipating heat</a:t>
            </a:r>
            <a:endParaRPr/>
          </a:p>
          <a:p>
            <a:pPr indent="-228600" lvl="0" marL="228600" rtl="0" algn="l">
              <a:spcBef>
                <a:spcPts val="2000"/>
              </a:spcBef>
              <a:spcAft>
                <a:spcPts val="0"/>
              </a:spcAft>
              <a:buSzPts val="1800"/>
              <a:buChar char="■"/>
            </a:pPr>
            <a:r>
              <a:rPr lang="en-US" sz="2400">
                <a:solidFill>
                  <a:schemeClr val="dk1"/>
                </a:solidFill>
              </a:rPr>
              <a:t>RC (Resistance and Capacitance) delay</a:t>
            </a:r>
            <a:endParaRPr/>
          </a:p>
          <a:p>
            <a:pPr indent="-228600" lvl="1" marL="457200" rtl="0" algn="l">
              <a:spcBef>
                <a:spcPts val="600"/>
              </a:spcBef>
              <a:spcAft>
                <a:spcPts val="0"/>
              </a:spcAft>
              <a:buSzPts val="1500"/>
              <a:buChar char="■"/>
            </a:pPr>
            <a:r>
              <a:rPr lang="en-US" sz="2000">
                <a:solidFill>
                  <a:schemeClr val="dk1"/>
                </a:solidFill>
              </a:rPr>
              <a:t>Speed at which electrons flow limited by resistance and capacitance of metal wires connecting them</a:t>
            </a:r>
            <a:endParaRPr/>
          </a:p>
          <a:p>
            <a:pPr indent="-228600" lvl="1" marL="457200" rtl="0" algn="l">
              <a:spcBef>
                <a:spcPts val="600"/>
              </a:spcBef>
              <a:spcAft>
                <a:spcPts val="0"/>
              </a:spcAft>
              <a:buSzPts val="1500"/>
              <a:buChar char="■"/>
            </a:pPr>
            <a:r>
              <a:rPr lang="en-US" sz="2000">
                <a:solidFill>
                  <a:schemeClr val="dk1"/>
                </a:solidFill>
              </a:rPr>
              <a:t>Delay increases as RC product increases</a:t>
            </a:r>
            <a:endParaRPr/>
          </a:p>
          <a:p>
            <a:pPr indent="-228600" lvl="1" marL="457200" rtl="0" algn="l">
              <a:spcBef>
                <a:spcPts val="600"/>
              </a:spcBef>
              <a:spcAft>
                <a:spcPts val="0"/>
              </a:spcAft>
              <a:buSzPts val="1500"/>
              <a:buChar char="■"/>
            </a:pPr>
            <a:r>
              <a:rPr b="1" lang="en-US" sz="2000">
                <a:solidFill>
                  <a:srgbClr val="FF0000"/>
                </a:solidFill>
              </a:rPr>
              <a:t>Wire interconnects thinner, increasing resistance</a:t>
            </a:r>
            <a:endParaRPr/>
          </a:p>
          <a:p>
            <a:pPr indent="-228600" lvl="1" marL="457200" rtl="0" algn="l">
              <a:spcBef>
                <a:spcPts val="600"/>
              </a:spcBef>
              <a:spcAft>
                <a:spcPts val="0"/>
              </a:spcAft>
              <a:buSzPts val="1500"/>
              <a:buChar char="■"/>
            </a:pPr>
            <a:r>
              <a:rPr b="1" lang="en-US" sz="2000">
                <a:solidFill>
                  <a:srgbClr val="FF0000"/>
                </a:solidFill>
              </a:rPr>
              <a:t>Wires closer together, increasing capacitance</a:t>
            </a:r>
            <a:endParaRPr/>
          </a:p>
          <a:p>
            <a:pPr indent="-228600" lvl="0" marL="228600" rtl="0" algn="l">
              <a:spcBef>
                <a:spcPts val="2000"/>
              </a:spcBef>
              <a:spcAft>
                <a:spcPts val="0"/>
              </a:spcAft>
              <a:buSzPts val="1800"/>
              <a:buChar char="■"/>
            </a:pPr>
            <a:r>
              <a:rPr lang="en-US" sz="2400">
                <a:solidFill>
                  <a:schemeClr val="dk1"/>
                </a:solidFill>
              </a:rPr>
              <a:t>Memory latency</a:t>
            </a:r>
            <a:endParaRPr/>
          </a:p>
          <a:p>
            <a:pPr indent="-228600" lvl="1" marL="457200" rtl="0" algn="l">
              <a:spcBef>
                <a:spcPts val="600"/>
              </a:spcBef>
              <a:spcAft>
                <a:spcPts val="0"/>
              </a:spcAft>
              <a:buSzPts val="1500"/>
              <a:buChar char="■"/>
            </a:pPr>
            <a:r>
              <a:rPr lang="en-US" sz="2000">
                <a:solidFill>
                  <a:schemeClr val="dk1"/>
                </a:solidFill>
              </a:rPr>
              <a:t>Memory speeds lag (slow down) processor speeds</a:t>
            </a:r>
            <a:endParaRPr/>
          </a:p>
        </p:txBody>
      </p:sp>
      <p:sp>
        <p:nvSpPr>
          <p:cNvPr id="693" name="Google Shape;693;p40"/>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p41"/>
          <p:cNvSpPr txBox="1"/>
          <p:nvPr>
            <p:ph type="title"/>
          </p:nvPr>
        </p:nvSpPr>
        <p:spPr>
          <a:xfrm>
            <a:off x="428596" y="71414"/>
            <a:ext cx="4557714" cy="838184"/>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lt1"/>
              </a:buClr>
              <a:buSzPts val="3200"/>
              <a:buFont typeface="Rockwell"/>
              <a:buNone/>
            </a:pPr>
            <a:r>
              <a:rPr lang="en-US" sz="3200"/>
              <a:t>Processor Trends</a:t>
            </a:r>
            <a:endParaRPr/>
          </a:p>
        </p:txBody>
      </p:sp>
      <p:pic>
        <p:nvPicPr>
          <p:cNvPr descr="f11.pdf" id="700" name="Google Shape;700;p41"/>
          <p:cNvPicPr preferRelativeResize="0"/>
          <p:nvPr/>
        </p:nvPicPr>
        <p:blipFill rotWithShape="1">
          <a:blip r:embed="rId3">
            <a:alphaModFix/>
          </a:blip>
          <a:srcRect b="30000" l="8235" r="3528" t="20000"/>
          <a:stretch/>
        </p:blipFill>
        <p:spPr>
          <a:xfrm>
            <a:off x="71438" y="714356"/>
            <a:ext cx="9072594" cy="6000768"/>
          </a:xfrm>
          <a:prstGeom prst="rect">
            <a:avLst/>
          </a:prstGeom>
          <a:noFill/>
          <a:ln>
            <a:noFill/>
          </a:ln>
        </p:spPr>
      </p:pic>
      <p:sp>
        <p:nvSpPr>
          <p:cNvPr id="701" name="Google Shape;701;p41"/>
          <p:cNvSpPr txBox="1"/>
          <p:nvPr/>
        </p:nvSpPr>
        <p:spPr>
          <a:xfrm>
            <a:off x="8720667" y="1049867"/>
            <a:ext cx="18466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cxnSp>
        <p:nvCxnSpPr>
          <p:cNvPr id="702" name="Google Shape;702;p41"/>
          <p:cNvCxnSpPr/>
          <p:nvPr/>
        </p:nvCxnSpPr>
        <p:spPr>
          <a:xfrm flipH="1" rot="-5400000">
            <a:off x="1821637" y="3393281"/>
            <a:ext cx="2071702" cy="1428760"/>
          </a:xfrm>
          <a:prstGeom prst="straightConnector1">
            <a:avLst/>
          </a:prstGeom>
          <a:noFill/>
          <a:ln cap="flat" cmpd="sng" w="9525">
            <a:solidFill>
              <a:srgbClr val="00B050"/>
            </a:solidFill>
            <a:prstDash val="dash"/>
            <a:round/>
            <a:headEnd len="sm" w="sm" type="none"/>
            <a:tailEnd len="med" w="med" type="stealth"/>
          </a:ln>
        </p:spPr>
      </p:cxnSp>
      <p:cxnSp>
        <p:nvCxnSpPr>
          <p:cNvPr id="703" name="Google Shape;703;p41"/>
          <p:cNvCxnSpPr/>
          <p:nvPr/>
        </p:nvCxnSpPr>
        <p:spPr>
          <a:xfrm flipH="1" rot="-5400000">
            <a:off x="2500297" y="3071809"/>
            <a:ext cx="2000264" cy="1428761"/>
          </a:xfrm>
          <a:prstGeom prst="straightConnector1">
            <a:avLst/>
          </a:prstGeom>
          <a:noFill/>
          <a:ln cap="flat" cmpd="sng" w="9525">
            <a:solidFill>
              <a:srgbClr val="762299"/>
            </a:solidFill>
            <a:prstDash val="dash"/>
            <a:round/>
            <a:headEnd len="sm" w="sm" type="none"/>
            <a:tailEnd len="med" w="med" type="stealth"/>
          </a:ln>
        </p:spPr>
      </p:cxnSp>
      <p:cxnSp>
        <p:nvCxnSpPr>
          <p:cNvPr id="704" name="Google Shape;704;p41"/>
          <p:cNvCxnSpPr/>
          <p:nvPr/>
        </p:nvCxnSpPr>
        <p:spPr>
          <a:xfrm flipH="1" rot="-5400000">
            <a:off x="3679024" y="2750339"/>
            <a:ext cx="1500199" cy="1000134"/>
          </a:xfrm>
          <a:prstGeom prst="straightConnector1">
            <a:avLst/>
          </a:prstGeom>
          <a:noFill/>
          <a:ln cap="flat" cmpd="sng" w="9525">
            <a:solidFill>
              <a:srgbClr val="FF0000"/>
            </a:solidFill>
            <a:prstDash val="dash"/>
            <a:round/>
            <a:headEnd len="sm" w="sm" type="none"/>
            <a:tailEnd len="med" w="med" type="stealth"/>
          </a:ln>
        </p:spPr>
      </p:cxnSp>
      <p:cxnSp>
        <p:nvCxnSpPr>
          <p:cNvPr id="705" name="Google Shape;705;p41"/>
          <p:cNvCxnSpPr/>
          <p:nvPr/>
        </p:nvCxnSpPr>
        <p:spPr>
          <a:xfrm flipH="1" rot="-5400000">
            <a:off x="4571999" y="2357430"/>
            <a:ext cx="928695" cy="642944"/>
          </a:xfrm>
          <a:prstGeom prst="straightConnector1">
            <a:avLst/>
          </a:prstGeom>
          <a:noFill/>
          <a:ln cap="flat" cmpd="sng" w="9525">
            <a:solidFill>
              <a:srgbClr val="002060"/>
            </a:solidFill>
            <a:prstDash val="dash"/>
            <a:round/>
            <a:headEnd len="sm" w="sm" type="none"/>
            <a:tailEnd len="med" w="med" type="stealth"/>
          </a:ln>
        </p:spPr>
      </p:cxnSp>
      <p:sp>
        <p:nvSpPr>
          <p:cNvPr id="706" name="Google Shape;706;p41"/>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p42"/>
          <p:cNvSpPr txBox="1"/>
          <p:nvPr>
            <p:ph type="title"/>
          </p:nvPr>
        </p:nvSpPr>
        <p:spPr>
          <a:xfrm>
            <a:off x="374833" y="428604"/>
            <a:ext cx="7769067" cy="80176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2.3- Multicore, MICs, and GPGPUs</a:t>
            </a:r>
            <a:endParaRPr/>
          </a:p>
        </p:txBody>
      </p:sp>
      <p:sp>
        <p:nvSpPr>
          <p:cNvPr id="713" name="Google Shape;713;p42"/>
          <p:cNvSpPr txBox="1"/>
          <p:nvPr>
            <p:ph idx="1" type="body"/>
          </p:nvPr>
        </p:nvSpPr>
        <p:spPr>
          <a:xfrm>
            <a:off x="497540" y="2447365"/>
            <a:ext cx="8074987" cy="2696147"/>
          </a:xfrm>
          <a:prstGeom prst="rect">
            <a:avLst/>
          </a:prstGeom>
          <a:noFill/>
          <a:ln>
            <a:noFill/>
          </a:ln>
        </p:spPr>
        <p:txBody>
          <a:bodyPr anchorCtr="0" anchor="t" bIns="45700" lIns="91425" spcFirstLastPara="1" rIns="91425" wrap="square" tIns="45700">
            <a:normAutofit lnSpcReduction="10000"/>
          </a:bodyPr>
          <a:lstStyle/>
          <a:p>
            <a:pPr indent="-228600" lvl="0" marL="228600" rtl="0" algn="l">
              <a:spcBef>
                <a:spcPts val="0"/>
              </a:spcBef>
              <a:spcAft>
                <a:spcPts val="0"/>
              </a:spcAft>
              <a:buSzPts val="2100"/>
              <a:buChar char="■"/>
            </a:pPr>
            <a:r>
              <a:rPr lang="en-US" sz="2800">
                <a:solidFill>
                  <a:schemeClr val="dk1"/>
                </a:solidFill>
              </a:rPr>
              <a:t>Multicore CPU: CPU has some cores running concurrently.</a:t>
            </a:r>
            <a:endParaRPr/>
          </a:p>
          <a:p>
            <a:pPr indent="-228600" lvl="0" marL="228600" rtl="0" algn="l">
              <a:spcBef>
                <a:spcPts val="2000"/>
              </a:spcBef>
              <a:spcAft>
                <a:spcPts val="0"/>
              </a:spcAft>
              <a:buSzPts val="2100"/>
              <a:buChar char="■"/>
            </a:pPr>
            <a:r>
              <a:rPr lang="en-US" sz="2800">
                <a:solidFill>
                  <a:schemeClr val="dk1"/>
                </a:solidFill>
              </a:rPr>
              <a:t>MIC: Many integrated core</a:t>
            </a:r>
            <a:endParaRPr/>
          </a:p>
          <a:p>
            <a:pPr indent="-228600" lvl="0" marL="228600" rtl="0" algn="l">
              <a:spcBef>
                <a:spcPts val="2000"/>
              </a:spcBef>
              <a:spcAft>
                <a:spcPts val="0"/>
              </a:spcAft>
              <a:buSzPts val="2100"/>
              <a:buChar char="■"/>
            </a:pPr>
            <a:r>
              <a:rPr lang="en-US" sz="2800">
                <a:solidFill>
                  <a:schemeClr val="dk1"/>
                </a:solidFill>
              </a:rPr>
              <a:t>GPGPU: General Purpose Graphical Processing Unit</a:t>
            </a:r>
            <a:endParaRPr/>
          </a:p>
        </p:txBody>
      </p:sp>
      <p:sp>
        <p:nvSpPr>
          <p:cNvPr id="714" name="Google Shape;714;p42"/>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19" name="Shape 719"/>
        <p:cNvGrpSpPr/>
        <p:nvPr/>
      </p:nvGrpSpPr>
      <p:grpSpPr>
        <a:xfrm>
          <a:off x="0" y="0"/>
          <a:ext cx="0" cy="0"/>
          <a:chOff x="0" y="0"/>
          <a:chExt cx="0" cy="0"/>
        </a:xfrm>
      </p:grpSpPr>
      <p:grpSp>
        <p:nvGrpSpPr>
          <p:cNvPr id="720" name="Google Shape;720;p43"/>
          <p:cNvGrpSpPr/>
          <p:nvPr/>
        </p:nvGrpSpPr>
        <p:grpSpPr>
          <a:xfrm>
            <a:off x="742950" y="381000"/>
            <a:ext cx="7810500" cy="6248400"/>
            <a:chOff x="209550" y="0"/>
            <a:chExt cx="7810500" cy="6248400"/>
          </a:xfrm>
        </p:grpSpPr>
        <p:sp>
          <p:nvSpPr>
            <p:cNvPr id="721" name="Google Shape;721;p43"/>
            <p:cNvSpPr/>
            <p:nvPr/>
          </p:nvSpPr>
          <p:spPr>
            <a:xfrm>
              <a:off x="209550" y="1562100"/>
              <a:ext cx="4686300" cy="4686300"/>
            </a:xfrm>
            <a:prstGeom prst="ellipse">
              <a:avLst/>
            </a:prstGeom>
            <a:gradFill>
              <a:gsLst>
                <a:gs pos="0">
                  <a:srgbClr val="47174B"/>
                </a:gs>
                <a:gs pos="100000">
                  <a:srgbClr val="AC90AE"/>
                </a:gs>
              </a:gsLst>
              <a:lin ang="5400000" scaled="0"/>
            </a:gradFill>
            <a:ln cap="flat" cmpd="sng" w="12700">
              <a:solidFill>
                <a:schemeClr val="lt1"/>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43"/>
            <p:cNvSpPr/>
            <p:nvPr/>
          </p:nvSpPr>
          <p:spPr>
            <a:xfrm>
              <a:off x="879300" y="2231850"/>
              <a:ext cx="3346799" cy="3346799"/>
            </a:xfrm>
            <a:prstGeom prst="ellipse">
              <a:avLst/>
            </a:prstGeom>
            <a:gradFill>
              <a:gsLst>
                <a:gs pos="0">
                  <a:srgbClr val="47174B"/>
                </a:gs>
                <a:gs pos="100000">
                  <a:srgbClr val="AC90AE"/>
                </a:gs>
              </a:gsLst>
              <a:lin ang="5400000" scaled="0"/>
            </a:gradFill>
            <a:ln cap="flat" cmpd="sng" w="12700">
              <a:solidFill>
                <a:schemeClr val="lt1"/>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43"/>
            <p:cNvSpPr/>
            <p:nvPr/>
          </p:nvSpPr>
          <p:spPr>
            <a:xfrm>
              <a:off x="1548660" y="2901210"/>
              <a:ext cx="2008079" cy="2008079"/>
            </a:xfrm>
            <a:prstGeom prst="ellipse">
              <a:avLst/>
            </a:prstGeom>
            <a:gradFill>
              <a:gsLst>
                <a:gs pos="0">
                  <a:srgbClr val="47174B"/>
                </a:gs>
                <a:gs pos="100000">
                  <a:srgbClr val="AC90AE"/>
                </a:gs>
              </a:gsLst>
              <a:lin ang="5400000" scaled="0"/>
            </a:gradFill>
            <a:ln cap="flat" cmpd="sng" w="12700">
              <a:solidFill>
                <a:schemeClr val="lt1"/>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43"/>
            <p:cNvSpPr/>
            <p:nvPr/>
          </p:nvSpPr>
          <p:spPr>
            <a:xfrm>
              <a:off x="2218020" y="3570570"/>
              <a:ext cx="669359" cy="669359"/>
            </a:xfrm>
            <a:prstGeom prst="ellipse">
              <a:avLst/>
            </a:prstGeom>
            <a:gradFill>
              <a:gsLst>
                <a:gs pos="0">
                  <a:srgbClr val="47174B"/>
                </a:gs>
                <a:gs pos="100000">
                  <a:srgbClr val="AC90AE"/>
                </a:gs>
              </a:gsLst>
              <a:lin ang="5400000" scaled="0"/>
            </a:gradFill>
            <a:ln cap="flat" cmpd="sng" w="12700">
              <a:solidFill>
                <a:schemeClr val="lt1"/>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43"/>
            <p:cNvSpPr/>
            <p:nvPr/>
          </p:nvSpPr>
          <p:spPr>
            <a:xfrm>
              <a:off x="5676900" y="0"/>
              <a:ext cx="2343150" cy="112080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43"/>
            <p:cNvSpPr txBox="1"/>
            <p:nvPr/>
          </p:nvSpPr>
          <p:spPr>
            <a:xfrm>
              <a:off x="5676900" y="0"/>
              <a:ext cx="2343150" cy="1120806"/>
            </a:xfrm>
            <a:prstGeom prst="rect">
              <a:avLst/>
            </a:prstGeom>
            <a:noFill/>
            <a:ln>
              <a:noFill/>
            </a:ln>
          </p:spPr>
          <p:txBody>
            <a:bodyPr anchorCtr="0" anchor="ctr" bIns="16500" lIns="92450" spcFirstLastPara="1" rIns="16500" wrap="square" tIns="16500">
              <a:noAutofit/>
            </a:bodyPr>
            <a:lstStyle/>
            <a:p>
              <a:pPr indent="0" lvl="0" marL="0" marR="0" rtl="0" algn="l">
                <a:lnSpc>
                  <a:spcPct val="90000"/>
                </a:lnSpc>
                <a:spcBef>
                  <a:spcPts val="0"/>
                </a:spcBef>
                <a:spcAft>
                  <a:spcPts val="0"/>
                </a:spcAft>
                <a:buClr>
                  <a:schemeClr val="dk1"/>
                </a:buClr>
                <a:buSzPts val="1300"/>
                <a:buFont typeface="Times New Roman"/>
                <a:buNone/>
              </a:pPr>
              <a:r>
                <a:rPr lang="en-US" sz="1300">
                  <a:solidFill>
                    <a:schemeClr val="dk1"/>
                  </a:solidFill>
                  <a:latin typeface="Times New Roman"/>
                  <a:ea typeface="Times New Roman"/>
                  <a:cs typeface="Times New Roman"/>
                  <a:sym typeface="Times New Roman"/>
                </a:rPr>
                <a:t>The use of multiple processors on the same chip provides the potential to increase performance without increasing the clock rate</a:t>
              </a:r>
              <a:endParaRPr/>
            </a:p>
          </p:txBody>
        </p:sp>
        <p:cxnSp>
          <p:nvCxnSpPr>
            <p:cNvPr id="727" name="Google Shape;727;p43"/>
            <p:cNvCxnSpPr/>
            <p:nvPr/>
          </p:nvCxnSpPr>
          <p:spPr>
            <a:xfrm>
              <a:off x="5091112" y="560403"/>
              <a:ext cx="585787" cy="0"/>
            </a:xfrm>
            <a:prstGeom prst="straightConnector1">
              <a:avLst/>
            </a:prstGeom>
            <a:solidFill>
              <a:srgbClr val="643366"/>
            </a:solidFill>
            <a:ln cap="flat" cmpd="sng" w="25400">
              <a:solidFill>
                <a:schemeClr val="accent4"/>
              </a:solidFill>
              <a:prstDash val="solid"/>
              <a:round/>
              <a:headEnd len="sm" w="sm" type="none"/>
              <a:tailEnd len="sm" w="sm" type="none"/>
            </a:ln>
          </p:spPr>
        </p:cxnSp>
        <p:cxnSp>
          <p:nvCxnSpPr>
            <p:cNvPr id="728" name="Google Shape;728;p43"/>
            <p:cNvCxnSpPr/>
            <p:nvPr/>
          </p:nvCxnSpPr>
          <p:spPr>
            <a:xfrm rot="5400000">
              <a:off x="2146554" y="929449"/>
              <a:ext cx="3311652" cy="2577465"/>
            </a:xfrm>
            <a:prstGeom prst="straightConnector1">
              <a:avLst/>
            </a:prstGeom>
            <a:solidFill>
              <a:srgbClr val="643366"/>
            </a:solidFill>
            <a:ln cap="flat" cmpd="sng" w="25400">
              <a:solidFill>
                <a:schemeClr val="accent4"/>
              </a:solidFill>
              <a:prstDash val="solid"/>
              <a:round/>
              <a:headEnd len="sm" w="sm" type="none"/>
              <a:tailEnd len="sm" w="sm" type="none"/>
            </a:ln>
          </p:spPr>
        </p:cxnSp>
        <p:sp>
          <p:nvSpPr>
            <p:cNvPr id="729" name="Google Shape;729;p43"/>
            <p:cNvSpPr/>
            <p:nvPr/>
          </p:nvSpPr>
          <p:spPr>
            <a:xfrm>
              <a:off x="5676900" y="1120806"/>
              <a:ext cx="2343150" cy="112080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43"/>
            <p:cNvSpPr txBox="1"/>
            <p:nvPr/>
          </p:nvSpPr>
          <p:spPr>
            <a:xfrm>
              <a:off x="5676900" y="1120806"/>
              <a:ext cx="2343150" cy="1120806"/>
            </a:xfrm>
            <a:prstGeom prst="rect">
              <a:avLst/>
            </a:prstGeom>
            <a:noFill/>
            <a:ln>
              <a:noFill/>
            </a:ln>
          </p:spPr>
          <p:txBody>
            <a:bodyPr anchorCtr="0" anchor="ctr" bIns="16500" lIns="92450" spcFirstLastPara="1" rIns="16500" wrap="square" tIns="16500">
              <a:noAutofit/>
            </a:bodyPr>
            <a:lstStyle/>
            <a:p>
              <a:pPr indent="0" lvl="0" marL="0" marR="0" rtl="0" algn="l">
                <a:lnSpc>
                  <a:spcPct val="90000"/>
                </a:lnSpc>
                <a:spcBef>
                  <a:spcPts val="0"/>
                </a:spcBef>
                <a:spcAft>
                  <a:spcPts val="0"/>
                </a:spcAft>
                <a:buClr>
                  <a:schemeClr val="dk1"/>
                </a:buClr>
                <a:buSzPts val="1300"/>
                <a:buFont typeface="Times New Roman"/>
                <a:buNone/>
              </a:pPr>
              <a:r>
                <a:rPr b="1" lang="en-US" sz="1300">
                  <a:solidFill>
                    <a:schemeClr val="dk1"/>
                  </a:solidFill>
                  <a:latin typeface="Times New Roman"/>
                  <a:ea typeface="Times New Roman"/>
                  <a:cs typeface="Times New Roman"/>
                  <a:sym typeface="Times New Roman"/>
                </a:rPr>
                <a:t>Strategy is to use two simpler processors on the chip rather than one more complex processor</a:t>
              </a:r>
              <a:endParaRPr/>
            </a:p>
          </p:txBody>
        </p:sp>
        <p:cxnSp>
          <p:nvCxnSpPr>
            <p:cNvPr id="731" name="Google Shape;731;p43"/>
            <p:cNvCxnSpPr/>
            <p:nvPr/>
          </p:nvCxnSpPr>
          <p:spPr>
            <a:xfrm>
              <a:off x="5091112" y="1681210"/>
              <a:ext cx="585787" cy="0"/>
            </a:xfrm>
            <a:prstGeom prst="straightConnector1">
              <a:avLst/>
            </a:prstGeom>
            <a:solidFill>
              <a:srgbClr val="643366"/>
            </a:solidFill>
            <a:ln cap="flat" cmpd="sng" w="25400">
              <a:solidFill>
                <a:schemeClr val="accent4"/>
              </a:solidFill>
              <a:prstDash val="solid"/>
              <a:round/>
              <a:headEnd len="sm" w="sm" type="none"/>
              <a:tailEnd len="sm" w="sm" type="none"/>
            </a:ln>
          </p:spPr>
        </p:cxnSp>
        <p:cxnSp>
          <p:nvCxnSpPr>
            <p:cNvPr id="732" name="Google Shape;732;p43"/>
            <p:cNvCxnSpPr/>
            <p:nvPr/>
          </p:nvCxnSpPr>
          <p:spPr>
            <a:xfrm rot="5400000">
              <a:off x="2719844" y="2031901"/>
              <a:ext cx="2719616" cy="2019014"/>
            </a:xfrm>
            <a:prstGeom prst="straightConnector1">
              <a:avLst/>
            </a:prstGeom>
            <a:solidFill>
              <a:srgbClr val="643366"/>
            </a:solidFill>
            <a:ln cap="flat" cmpd="sng" w="25400">
              <a:solidFill>
                <a:schemeClr val="accent4"/>
              </a:solidFill>
              <a:prstDash val="solid"/>
              <a:round/>
              <a:headEnd len="sm" w="sm" type="none"/>
              <a:tailEnd len="sm" w="sm" type="none"/>
            </a:ln>
          </p:spPr>
        </p:cxnSp>
        <p:sp>
          <p:nvSpPr>
            <p:cNvPr id="733" name="Google Shape;733;p43"/>
            <p:cNvSpPr/>
            <p:nvPr/>
          </p:nvSpPr>
          <p:spPr>
            <a:xfrm>
              <a:off x="5676900" y="2241613"/>
              <a:ext cx="2343150" cy="112080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43"/>
            <p:cNvSpPr txBox="1"/>
            <p:nvPr/>
          </p:nvSpPr>
          <p:spPr>
            <a:xfrm>
              <a:off x="5676900" y="2241613"/>
              <a:ext cx="2343150" cy="1120806"/>
            </a:xfrm>
            <a:prstGeom prst="rect">
              <a:avLst/>
            </a:prstGeom>
            <a:noFill/>
            <a:ln>
              <a:noFill/>
            </a:ln>
          </p:spPr>
          <p:txBody>
            <a:bodyPr anchorCtr="0" anchor="ctr" bIns="16500" lIns="92450" spcFirstLastPara="1" rIns="16500" wrap="square" tIns="16500">
              <a:noAutofit/>
            </a:bodyPr>
            <a:lstStyle/>
            <a:p>
              <a:pPr indent="0" lvl="0" marL="0" marR="0" rtl="0" algn="l">
                <a:lnSpc>
                  <a:spcPct val="90000"/>
                </a:lnSpc>
                <a:spcBef>
                  <a:spcPts val="0"/>
                </a:spcBef>
                <a:spcAft>
                  <a:spcPts val="0"/>
                </a:spcAft>
                <a:buClr>
                  <a:schemeClr val="dk1"/>
                </a:buClr>
                <a:buSzPts val="1300"/>
                <a:buFont typeface="Times New Roman"/>
                <a:buNone/>
              </a:pPr>
              <a:r>
                <a:rPr lang="en-US" sz="1300">
                  <a:solidFill>
                    <a:schemeClr val="dk1"/>
                  </a:solidFill>
                  <a:latin typeface="Times New Roman"/>
                  <a:ea typeface="Times New Roman"/>
                  <a:cs typeface="Times New Roman"/>
                  <a:sym typeface="Times New Roman"/>
                </a:rPr>
                <a:t>With two processors larger caches are justified</a:t>
              </a:r>
              <a:endParaRPr/>
            </a:p>
          </p:txBody>
        </p:sp>
        <p:cxnSp>
          <p:nvCxnSpPr>
            <p:cNvPr id="735" name="Google Shape;735;p43"/>
            <p:cNvCxnSpPr/>
            <p:nvPr/>
          </p:nvCxnSpPr>
          <p:spPr>
            <a:xfrm>
              <a:off x="5091112" y="2802016"/>
              <a:ext cx="585787" cy="0"/>
            </a:xfrm>
            <a:prstGeom prst="straightConnector1">
              <a:avLst/>
            </a:prstGeom>
            <a:solidFill>
              <a:srgbClr val="643366"/>
            </a:solidFill>
            <a:ln cap="flat" cmpd="sng" w="25400">
              <a:solidFill>
                <a:schemeClr val="accent4"/>
              </a:solidFill>
              <a:prstDash val="solid"/>
              <a:round/>
              <a:headEnd len="sm" w="sm" type="none"/>
              <a:tailEnd len="sm" w="sm" type="none"/>
            </a:ln>
          </p:spPr>
        </p:cxnSp>
        <p:cxnSp>
          <p:nvCxnSpPr>
            <p:cNvPr id="736" name="Google Shape;736;p43"/>
            <p:cNvCxnSpPr/>
            <p:nvPr/>
          </p:nvCxnSpPr>
          <p:spPr>
            <a:xfrm rot="5400000">
              <a:off x="3274780" y="3059372"/>
              <a:ext cx="2074468" cy="1558194"/>
            </a:xfrm>
            <a:prstGeom prst="straightConnector1">
              <a:avLst/>
            </a:prstGeom>
            <a:solidFill>
              <a:srgbClr val="643366"/>
            </a:solidFill>
            <a:ln cap="flat" cmpd="sng" w="25400">
              <a:solidFill>
                <a:schemeClr val="accent4"/>
              </a:solidFill>
              <a:prstDash val="solid"/>
              <a:round/>
              <a:headEnd len="sm" w="sm" type="none"/>
              <a:tailEnd len="sm" w="sm" type="none"/>
            </a:ln>
          </p:spPr>
        </p:cxnSp>
        <p:sp>
          <p:nvSpPr>
            <p:cNvPr id="737" name="Google Shape;737;p43"/>
            <p:cNvSpPr/>
            <p:nvPr/>
          </p:nvSpPr>
          <p:spPr>
            <a:xfrm>
              <a:off x="5676900" y="3362420"/>
              <a:ext cx="2343150" cy="112080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43"/>
            <p:cNvSpPr txBox="1"/>
            <p:nvPr/>
          </p:nvSpPr>
          <p:spPr>
            <a:xfrm>
              <a:off x="5676900" y="3362420"/>
              <a:ext cx="2343150" cy="1120806"/>
            </a:xfrm>
            <a:prstGeom prst="rect">
              <a:avLst/>
            </a:prstGeom>
            <a:noFill/>
            <a:ln>
              <a:noFill/>
            </a:ln>
          </p:spPr>
          <p:txBody>
            <a:bodyPr anchorCtr="0" anchor="ctr" bIns="16500" lIns="92450" spcFirstLastPara="1" rIns="16500" wrap="square" tIns="16500">
              <a:noAutofit/>
            </a:bodyPr>
            <a:lstStyle/>
            <a:p>
              <a:pPr indent="0" lvl="0" marL="0" marR="0" rtl="0" algn="l">
                <a:lnSpc>
                  <a:spcPct val="90000"/>
                </a:lnSpc>
                <a:spcBef>
                  <a:spcPts val="0"/>
                </a:spcBef>
                <a:spcAft>
                  <a:spcPts val="0"/>
                </a:spcAft>
                <a:buClr>
                  <a:schemeClr val="dk1"/>
                </a:buClr>
                <a:buSzPts val="1300"/>
                <a:buFont typeface="Times New Roman"/>
                <a:buNone/>
              </a:pPr>
              <a:r>
                <a:rPr b="1" lang="en-US" sz="1300">
                  <a:solidFill>
                    <a:schemeClr val="dk1"/>
                  </a:solidFill>
                  <a:latin typeface="Times New Roman"/>
                  <a:ea typeface="Times New Roman"/>
                  <a:cs typeface="Times New Roman"/>
                  <a:sym typeface="Times New Roman"/>
                </a:rPr>
                <a:t>As caches became larger it made performance sense to create two and then three levels of cache on a chip</a:t>
              </a:r>
              <a:endParaRPr/>
            </a:p>
          </p:txBody>
        </p:sp>
        <p:cxnSp>
          <p:nvCxnSpPr>
            <p:cNvPr id="739" name="Google Shape;739;p43"/>
            <p:cNvCxnSpPr/>
            <p:nvPr/>
          </p:nvCxnSpPr>
          <p:spPr>
            <a:xfrm>
              <a:off x="5091112" y="3922823"/>
              <a:ext cx="585787" cy="0"/>
            </a:xfrm>
            <a:prstGeom prst="straightConnector1">
              <a:avLst/>
            </a:prstGeom>
            <a:solidFill>
              <a:srgbClr val="643366"/>
            </a:solidFill>
            <a:ln cap="flat" cmpd="sng" w="25400">
              <a:solidFill>
                <a:schemeClr val="accent4"/>
              </a:solidFill>
              <a:prstDash val="solid"/>
              <a:round/>
              <a:headEnd len="sm" w="sm" type="none"/>
              <a:tailEnd len="sm" w="sm" type="none"/>
            </a:ln>
          </p:spPr>
        </p:cxnSp>
        <p:cxnSp>
          <p:nvCxnSpPr>
            <p:cNvPr id="740" name="Google Shape;740;p43"/>
            <p:cNvCxnSpPr/>
            <p:nvPr/>
          </p:nvCxnSpPr>
          <p:spPr>
            <a:xfrm rot="5400000">
              <a:off x="3831044" y="4090905"/>
              <a:ext cx="1425884" cy="1088783"/>
            </a:xfrm>
            <a:prstGeom prst="straightConnector1">
              <a:avLst/>
            </a:prstGeom>
            <a:solidFill>
              <a:srgbClr val="643366"/>
            </a:solidFill>
            <a:ln cap="flat" cmpd="sng" w="25400">
              <a:solidFill>
                <a:schemeClr val="accent4"/>
              </a:solidFill>
              <a:prstDash val="solid"/>
              <a:round/>
              <a:headEnd len="sm" w="sm" type="none"/>
              <a:tailEnd len="sm" w="sm" type="none"/>
            </a:ln>
          </p:spPr>
        </p:cxnSp>
      </p:grpSp>
      <p:sp>
        <p:nvSpPr>
          <p:cNvPr id="741" name="Google Shape;741;p43"/>
          <p:cNvSpPr txBox="1"/>
          <p:nvPr>
            <p:ph idx="4294967295" type="title"/>
          </p:nvPr>
        </p:nvSpPr>
        <p:spPr>
          <a:xfrm>
            <a:off x="533400" y="457200"/>
            <a:ext cx="7556500" cy="11160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Multicore</a:t>
            </a:r>
            <a:endParaRPr/>
          </a:p>
        </p:txBody>
      </p:sp>
      <p:sp>
        <p:nvSpPr>
          <p:cNvPr id="742" name="Google Shape;742;p43"/>
          <p:cNvSpPr txBox="1"/>
          <p:nvPr/>
        </p:nvSpPr>
        <p:spPr>
          <a:xfrm>
            <a:off x="186267" y="1811867"/>
            <a:ext cx="18466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743" name="Google Shape;743;p43"/>
          <p:cNvSpPr txBox="1"/>
          <p:nvPr/>
        </p:nvSpPr>
        <p:spPr>
          <a:xfrm>
            <a:off x="321733" y="795867"/>
            <a:ext cx="18466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744" name="Google Shape;744;p43"/>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44"/>
          <p:cNvSpPr txBox="1"/>
          <p:nvPr>
            <p:ph type="title"/>
          </p:nvPr>
        </p:nvSpPr>
        <p:spPr>
          <a:xfrm>
            <a:off x="498474" y="484094"/>
            <a:ext cx="7556313" cy="13447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Many Integrated Core (MIC)</a:t>
            </a:r>
            <a:br>
              <a:rPr lang="en-US"/>
            </a:br>
            <a:r>
              <a:rPr lang="en-US"/>
              <a:t>Graphics Processing Unit (GPU)</a:t>
            </a:r>
            <a:br>
              <a:rPr lang="en-US"/>
            </a:br>
            <a:endParaRPr/>
          </a:p>
        </p:txBody>
      </p:sp>
      <p:sp>
        <p:nvSpPr>
          <p:cNvPr id="751" name="Google Shape;751;p44"/>
          <p:cNvSpPr txBox="1"/>
          <p:nvPr>
            <p:ph idx="1" type="body"/>
          </p:nvPr>
        </p:nvSpPr>
        <p:spPr>
          <a:xfrm>
            <a:off x="202545" y="2571744"/>
            <a:ext cx="4155141" cy="3357586"/>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SzPts val="1500"/>
              <a:buChar char="■"/>
            </a:pPr>
            <a:r>
              <a:rPr lang="en-US" sz="2000">
                <a:solidFill>
                  <a:schemeClr val="dk1"/>
                </a:solidFill>
              </a:rPr>
              <a:t>Leap (fast growth) in performance as well as the challenges in developing software to exploit such a large number of cores</a:t>
            </a:r>
            <a:endParaRPr/>
          </a:p>
          <a:p>
            <a:pPr indent="-228600" lvl="0" marL="228600" rtl="0" algn="l">
              <a:spcBef>
                <a:spcPts val="2000"/>
              </a:spcBef>
              <a:spcAft>
                <a:spcPts val="0"/>
              </a:spcAft>
              <a:buSzPts val="1500"/>
              <a:buChar char="■"/>
            </a:pPr>
            <a:r>
              <a:rPr lang="en-US" sz="2000">
                <a:solidFill>
                  <a:schemeClr val="dk1"/>
                </a:solidFill>
              </a:rPr>
              <a:t>The multicore and MIC strategy involves a homogeneous (same kind)  collection of general purpose processors on a single chip</a:t>
            </a:r>
            <a:endParaRPr/>
          </a:p>
        </p:txBody>
      </p:sp>
      <p:sp>
        <p:nvSpPr>
          <p:cNvPr id="752" name="Google Shape;752;p44"/>
          <p:cNvSpPr txBox="1"/>
          <p:nvPr>
            <p:ph idx="2" type="body"/>
          </p:nvPr>
        </p:nvSpPr>
        <p:spPr>
          <a:xfrm>
            <a:off x="4429124" y="2500306"/>
            <a:ext cx="4714876" cy="3500462"/>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SzPts val="1500"/>
              <a:buChar char="■"/>
            </a:pPr>
            <a:r>
              <a:rPr lang="en-US" sz="2000">
                <a:solidFill>
                  <a:schemeClr val="dk1"/>
                </a:solidFill>
              </a:rPr>
              <a:t>Core designed to perform parallel operations on graphics data</a:t>
            </a:r>
            <a:endParaRPr/>
          </a:p>
          <a:p>
            <a:pPr indent="-228600" lvl="0" marL="228600" rtl="0" algn="l">
              <a:spcBef>
                <a:spcPts val="2000"/>
              </a:spcBef>
              <a:spcAft>
                <a:spcPts val="0"/>
              </a:spcAft>
              <a:buSzPts val="1500"/>
              <a:buChar char="■"/>
            </a:pPr>
            <a:r>
              <a:rPr lang="en-US" sz="2000">
                <a:solidFill>
                  <a:schemeClr val="dk1"/>
                </a:solidFill>
              </a:rPr>
              <a:t>Traditionally found on a plug-in graphics card, it is used to encode and render 2D and 3D graphics as well as process video</a:t>
            </a:r>
            <a:endParaRPr/>
          </a:p>
          <a:p>
            <a:pPr indent="-228600" lvl="0" marL="228600" rtl="0" algn="l">
              <a:spcBef>
                <a:spcPts val="2000"/>
              </a:spcBef>
              <a:spcAft>
                <a:spcPts val="0"/>
              </a:spcAft>
              <a:buSzPts val="1500"/>
              <a:buChar char="■"/>
            </a:pPr>
            <a:r>
              <a:rPr lang="en-US" sz="2000">
                <a:solidFill>
                  <a:schemeClr val="dk1"/>
                </a:solidFill>
              </a:rPr>
              <a:t>Used as vector processors for a variety of applications that require repetitive computations</a:t>
            </a:r>
            <a:endParaRPr/>
          </a:p>
        </p:txBody>
      </p:sp>
      <p:sp>
        <p:nvSpPr>
          <p:cNvPr id="753" name="Google Shape;753;p44"/>
          <p:cNvSpPr txBox="1"/>
          <p:nvPr>
            <p:ph idx="3" type="body"/>
          </p:nvPr>
        </p:nvSpPr>
        <p:spPr>
          <a:xfrm>
            <a:off x="285720" y="2214554"/>
            <a:ext cx="3657600" cy="322729"/>
          </a:xfrm>
          <a:prstGeom prst="rect">
            <a:avLst/>
          </a:prstGeom>
          <a:solidFill>
            <a:schemeClr val="accent3"/>
          </a:solidFill>
          <a:ln>
            <a:noFill/>
          </a:ln>
        </p:spPr>
        <p:txBody>
          <a:bodyPr anchorCtr="0" anchor="ctr" bIns="0" lIns="91425" spcFirstLastPara="1" rIns="91425" wrap="square" tIns="0">
            <a:noAutofit/>
          </a:bodyPr>
          <a:lstStyle/>
          <a:p>
            <a:pPr indent="0" lvl="0" marL="0" rtl="0" algn="ctr">
              <a:spcBef>
                <a:spcPts val="0"/>
              </a:spcBef>
              <a:spcAft>
                <a:spcPts val="0"/>
              </a:spcAft>
              <a:buSzPts val="1350"/>
              <a:buNone/>
            </a:pPr>
            <a:r>
              <a:rPr b="1" lang="en-US"/>
              <a:t>MIC	</a:t>
            </a:r>
            <a:endParaRPr b="1" sz="3000">
              <a:solidFill>
                <a:schemeClr val="accent1"/>
              </a:solidFill>
            </a:endParaRPr>
          </a:p>
        </p:txBody>
      </p:sp>
      <p:sp>
        <p:nvSpPr>
          <p:cNvPr id="754" name="Google Shape;754;p44"/>
          <p:cNvSpPr txBox="1"/>
          <p:nvPr>
            <p:ph idx="4" type="body"/>
          </p:nvPr>
        </p:nvSpPr>
        <p:spPr>
          <a:xfrm>
            <a:off x="4572000" y="2177577"/>
            <a:ext cx="3657600" cy="322729"/>
          </a:xfrm>
          <a:prstGeom prst="rect">
            <a:avLst/>
          </a:prstGeom>
          <a:solidFill>
            <a:srgbClr val="A2A2C1"/>
          </a:solidFill>
          <a:ln>
            <a:noFill/>
          </a:ln>
        </p:spPr>
        <p:txBody>
          <a:bodyPr anchorCtr="0" anchor="ctr" bIns="0" lIns="91425" spcFirstLastPara="1" rIns="91425" wrap="square" tIns="0">
            <a:noAutofit/>
          </a:bodyPr>
          <a:lstStyle/>
          <a:p>
            <a:pPr indent="0" lvl="0" marL="0" rtl="0" algn="ctr">
              <a:spcBef>
                <a:spcPts val="0"/>
              </a:spcBef>
              <a:spcAft>
                <a:spcPts val="0"/>
              </a:spcAft>
              <a:buSzPts val="1350"/>
              <a:buNone/>
            </a:pPr>
            <a:r>
              <a:rPr b="1" lang="en-US"/>
              <a:t>GPU</a:t>
            </a:r>
            <a:endParaRPr/>
          </a:p>
        </p:txBody>
      </p:sp>
      <p:sp>
        <p:nvSpPr>
          <p:cNvPr id="755" name="Google Shape;755;p44"/>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0" name="Shape 760"/>
        <p:cNvGrpSpPr/>
        <p:nvPr/>
      </p:nvGrpSpPr>
      <p:grpSpPr>
        <a:xfrm>
          <a:off x="0" y="0"/>
          <a:ext cx="0" cy="0"/>
          <a:chOff x="0" y="0"/>
          <a:chExt cx="0" cy="0"/>
        </a:xfrm>
      </p:grpSpPr>
      <p:sp>
        <p:nvSpPr>
          <p:cNvPr id="761" name="Google Shape;761;p45"/>
          <p:cNvSpPr txBox="1"/>
          <p:nvPr>
            <p:ph idx="4294967295" type="title"/>
          </p:nvPr>
        </p:nvSpPr>
        <p:spPr>
          <a:xfrm>
            <a:off x="428596" y="214290"/>
            <a:ext cx="7861300" cy="111601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200"/>
              <a:buFont typeface="Rockwell"/>
              <a:buNone/>
            </a:pPr>
            <a:r>
              <a:rPr b="1" lang="en-US" sz="3200"/>
              <a:t>Read by Yourself</a:t>
            </a:r>
            <a:endParaRPr b="1" sz="3200"/>
          </a:p>
        </p:txBody>
      </p:sp>
      <p:sp>
        <p:nvSpPr>
          <p:cNvPr id="762" name="Google Shape;762;p45"/>
          <p:cNvSpPr/>
          <p:nvPr/>
        </p:nvSpPr>
        <p:spPr>
          <a:xfrm>
            <a:off x="714348" y="2000240"/>
            <a:ext cx="7500990"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2.4- The Evolution of The Intel x86 Architecture</a:t>
            </a:r>
            <a:endParaRPr/>
          </a:p>
          <a:p>
            <a:pPr indent="0" lvl="0" marL="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2.5- Embedded Systems and the ARM</a:t>
            </a:r>
            <a:endParaRPr/>
          </a:p>
        </p:txBody>
      </p:sp>
      <p:sp>
        <p:nvSpPr>
          <p:cNvPr id="763" name="Google Shape;763;p45"/>
          <p:cNvSpPr/>
          <p:nvPr/>
        </p:nvSpPr>
        <p:spPr>
          <a:xfrm>
            <a:off x="428596" y="3835320"/>
            <a:ext cx="8358246"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CISC</a:t>
            </a:r>
            <a:r>
              <a:rPr lang="en-US" sz="2400">
                <a:solidFill>
                  <a:schemeClr val="dk1"/>
                </a:solidFill>
                <a:latin typeface="Times New Roman"/>
                <a:ea typeface="Times New Roman"/>
                <a:cs typeface="Times New Roman"/>
                <a:sym typeface="Times New Roman"/>
              </a:rPr>
              <a:t>: Complex Instruction Set Computer, CPU is equipped a large set of instructions </a:t>
            </a:r>
            <a:endParaRPr/>
          </a:p>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RISC</a:t>
            </a:r>
            <a:r>
              <a:rPr lang="en-US" sz="2400">
                <a:solidFill>
                  <a:schemeClr val="dk1"/>
                </a:solidFill>
                <a:latin typeface="Times New Roman"/>
                <a:ea typeface="Times New Roman"/>
                <a:cs typeface="Times New Roman"/>
                <a:sym typeface="Times New Roman"/>
              </a:rPr>
              <a:t>: Reduced Instruction Set Computer, CPU is equipped basic instructions only based on the thinking: A high instruction is created using some basic instructions. </a:t>
            </a:r>
            <a:endParaRPr/>
          </a:p>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ARM</a:t>
            </a:r>
            <a:r>
              <a:rPr lang="en-US" sz="2400">
                <a:solidFill>
                  <a:schemeClr val="dk1"/>
                </a:solidFill>
                <a:latin typeface="Times New Roman"/>
                <a:ea typeface="Times New Roman"/>
                <a:cs typeface="Times New Roman"/>
                <a:sym typeface="Times New Roman"/>
              </a:rPr>
              <a:t>: Advanced RISC Machine</a:t>
            </a:r>
            <a:endParaRPr/>
          </a:p>
        </p:txBody>
      </p:sp>
      <p:sp>
        <p:nvSpPr>
          <p:cNvPr id="764" name="Google Shape;764;p45"/>
          <p:cNvSpPr/>
          <p:nvPr/>
        </p:nvSpPr>
        <p:spPr>
          <a:xfrm>
            <a:off x="71406" y="3357562"/>
            <a:ext cx="3214710" cy="428628"/>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Times New Roman"/>
                <a:ea typeface="Times New Roman"/>
                <a:cs typeface="Times New Roman"/>
                <a:sym typeface="Times New Roman"/>
              </a:rPr>
              <a:t>Some definitions:</a:t>
            </a:r>
            <a:endParaRPr/>
          </a:p>
        </p:txBody>
      </p:sp>
      <p:sp>
        <p:nvSpPr>
          <p:cNvPr id="765" name="Google Shape;765;p45"/>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0" name="Shape 770"/>
        <p:cNvGrpSpPr/>
        <p:nvPr/>
      </p:nvGrpSpPr>
      <p:grpSpPr>
        <a:xfrm>
          <a:off x="0" y="0"/>
          <a:ext cx="0" cy="0"/>
          <a:chOff x="0" y="0"/>
          <a:chExt cx="0" cy="0"/>
        </a:xfrm>
      </p:grpSpPr>
      <p:sp>
        <p:nvSpPr>
          <p:cNvPr id="771" name="Google Shape;771;p46"/>
          <p:cNvSpPr txBox="1"/>
          <p:nvPr>
            <p:ph type="title"/>
          </p:nvPr>
        </p:nvSpPr>
        <p:spPr>
          <a:xfrm>
            <a:off x="285720" y="457200"/>
            <a:ext cx="7970679" cy="11161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4400"/>
              <a:buFont typeface="Rockwell"/>
              <a:buNone/>
            </a:pPr>
            <a:r>
              <a:rPr lang="en-US" sz="4400"/>
              <a:t>2.6- Performance Assessment</a:t>
            </a:r>
            <a:endParaRPr/>
          </a:p>
        </p:txBody>
      </p:sp>
      <p:sp>
        <p:nvSpPr>
          <p:cNvPr id="772" name="Google Shape;772;p46"/>
          <p:cNvSpPr/>
          <p:nvPr/>
        </p:nvSpPr>
        <p:spPr>
          <a:xfrm>
            <a:off x="580996" y="2571744"/>
            <a:ext cx="8358300" cy="2677800"/>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None/>
            </a:pPr>
            <a:r>
              <a:rPr b="1" lang="en-US" sz="2400" u="sng">
                <a:solidFill>
                  <a:schemeClr val="dk1"/>
                </a:solidFill>
                <a:latin typeface="Times New Roman"/>
                <a:ea typeface="Times New Roman"/>
                <a:cs typeface="Times New Roman"/>
                <a:sym typeface="Times New Roman"/>
              </a:rPr>
              <a:t>Factors</a:t>
            </a:r>
            <a:endParaRPr/>
          </a:p>
          <a:p>
            <a:pPr indent="-457200" lvl="1" marL="914400" marR="0" rtl="0" algn="l">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Clock Speed and Instructions per Second</a:t>
            </a:r>
            <a:endParaRPr/>
          </a:p>
          <a:p>
            <a:pPr indent="-457200" lvl="1" marL="914400" marR="0" rtl="0" algn="l">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Instruction execution rate</a:t>
            </a:r>
            <a:endParaRPr/>
          </a:p>
          <a:p>
            <a:pPr indent="-457200" lvl="0" marL="457200" marR="0" rtl="0" algn="l">
              <a:spcBef>
                <a:spcPts val="0"/>
              </a:spcBef>
              <a:spcAft>
                <a:spcPts val="0"/>
              </a:spcAft>
              <a:buNone/>
            </a:pPr>
            <a:r>
              <a:rPr b="1" lang="en-US" sz="2400" u="sng">
                <a:solidFill>
                  <a:schemeClr val="dk1"/>
                </a:solidFill>
                <a:latin typeface="Times New Roman"/>
                <a:ea typeface="Times New Roman"/>
                <a:cs typeface="Times New Roman"/>
                <a:sym typeface="Times New Roman"/>
              </a:rPr>
              <a:t>Methods</a:t>
            </a:r>
            <a:r>
              <a:rPr lang="en-US" sz="2400">
                <a:solidFill>
                  <a:schemeClr val="dk1"/>
                </a:solidFill>
                <a:latin typeface="Times New Roman"/>
                <a:ea typeface="Times New Roman"/>
                <a:cs typeface="Times New Roman"/>
                <a:sym typeface="Times New Roman"/>
              </a:rPr>
              <a:t>: Benchmarks</a:t>
            </a:r>
            <a:endParaRPr/>
          </a:p>
          <a:p>
            <a:pPr indent="-457200" lvl="0" marL="457200" marR="0" rtl="0" algn="l">
              <a:spcBef>
                <a:spcPts val="0"/>
              </a:spcBef>
              <a:spcAft>
                <a:spcPts val="0"/>
              </a:spcAft>
              <a:buNone/>
            </a:pPr>
            <a:r>
              <a:rPr b="1" lang="en-US" sz="2400" u="sng">
                <a:solidFill>
                  <a:schemeClr val="dk1"/>
                </a:solidFill>
                <a:latin typeface="Times New Roman"/>
                <a:ea typeface="Times New Roman"/>
                <a:cs typeface="Times New Roman"/>
                <a:sym typeface="Times New Roman"/>
              </a:rPr>
              <a:t>Some laws</a:t>
            </a:r>
            <a:r>
              <a:rPr lang="en-US" sz="2400">
                <a:solidFill>
                  <a:schemeClr val="dk1"/>
                </a:solidFill>
                <a:latin typeface="Times New Roman"/>
                <a:ea typeface="Times New Roman"/>
                <a:cs typeface="Times New Roman"/>
                <a:sym typeface="Times New Roman"/>
              </a:rPr>
              <a:t>: Read by yourself</a:t>
            </a:r>
            <a:endParaRPr/>
          </a:p>
          <a:p>
            <a:pPr indent="-457200" lvl="1" marL="914400" marR="0" rtl="0" algn="l">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Amdahl’s Law</a:t>
            </a:r>
            <a:endParaRPr/>
          </a:p>
          <a:p>
            <a:pPr indent="-457200" lvl="1" marL="914400" marR="0" rtl="0" algn="l">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Little’s Law</a:t>
            </a:r>
            <a:endParaRPr/>
          </a:p>
        </p:txBody>
      </p:sp>
      <p:sp>
        <p:nvSpPr>
          <p:cNvPr id="773" name="Google Shape;773;p46"/>
          <p:cNvSpPr/>
          <p:nvPr/>
        </p:nvSpPr>
        <p:spPr>
          <a:xfrm>
            <a:off x="214282" y="1643050"/>
            <a:ext cx="6286544" cy="428628"/>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Times New Roman"/>
                <a:ea typeface="Times New Roman"/>
                <a:cs typeface="Times New Roman"/>
                <a:sym typeface="Times New Roman"/>
              </a:rPr>
              <a:t>Factors affect on computer performance:</a:t>
            </a:r>
            <a:endParaRPr/>
          </a:p>
        </p:txBody>
      </p:sp>
      <p:sp>
        <p:nvSpPr>
          <p:cNvPr id="774" name="Google Shape;774;p46"/>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g27d3cd78f4e_0_0"/>
          <p:cNvSpPr txBox="1"/>
          <p:nvPr>
            <p:ph type="title"/>
          </p:nvPr>
        </p:nvSpPr>
        <p:spPr>
          <a:xfrm>
            <a:off x="285720" y="457200"/>
            <a:ext cx="7970700" cy="1116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4400"/>
              <a:buFont typeface="Rockwell"/>
              <a:buNone/>
            </a:pPr>
            <a:r>
              <a:rPr lang="en-US" sz="4400"/>
              <a:t>2.6- Performance Assessment</a:t>
            </a:r>
            <a:endParaRPr/>
          </a:p>
        </p:txBody>
      </p:sp>
      <p:sp>
        <p:nvSpPr>
          <p:cNvPr id="781" name="Google Shape;781;g27d3cd78f4e_0_0"/>
          <p:cNvSpPr/>
          <p:nvPr/>
        </p:nvSpPr>
        <p:spPr>
          <a:xfrm>
            <a:off x="580996" y="2571744"/>
            <a:ext cx="8358300" cy="2677800"/>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None/>
            </a:pPr>
            <a:r>
              <a:rPr b="1" lang="en-US" sz="2400" u="sng">
                <a:solidFill>
                  <a:schemeClr val="dk1"/>
                </a:solidFill>
                <a:latin typeface="Times New Roman"/>
                <a:ea typeface="Times New Roman"/>
                <a:cs typeface="Times New Roman"/>
                <a:sym typeface="Times New Roman"/>
              </a:rPr>
              <a:t>Factors</a:t>
            </a:r>
            <a:endParaRPr/>
          </a:p>
          <a:p>
            <a:pPr indent="-457200" lvl="1" marL="914400" marR="0" rtl="0" algn="l">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Clock Speed and Instructions per Second</a:t>
            </a:r>
            <a:endParaRPr/>
          </a:p>
          <a:p>
            <a:pPr indent="-457200" lvl="1" marL="914400" marR="0" rtl="0" algn="l">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Instruction execution rate</a:t>
            </a:r>
            <a:endParaRPr/>
          </a:p>
          <a:p>
            <a:pPr indent="-457200" lvl="0" marL="457200" marR="0" rtl="0" algn="l">
              <a:spcBef>
                <a:spcPts val="0"/>
              </a:spcBef>
              <a:spcAft>
                <a:spcPts val="0"/>
              </a:spcAft>
              <a:buNone/>
            </a:pPr>
            <a:r>
              <a:rPr b="1" lang="en-US" sz="2400" u="sng">
                <a:solidFill>
                  <a:schemeClr val="dk1"/>
                </a:solidFill>
                <a:latin typeface="Times New Roman"/>
                <a:ea typeface="Times New Roman"/>
                <a:cs typeface="Times New Roman"/>
                <a:sym typeface="Times New Roman"/>
              </a:rPr>
              <a:t>Methods</a:t>
            </a:r>
            <a:r>
              <a:rPr lang="en-US" sz="2400">
                <a:solidFill>
                  <a:schemeClr val="dk1"/>
                </a:solidFill>
                <a:latin typeface="Times New Roman"/>
                <a:ea typeface="Times New Roman"/>
                <a:cs typeface="Times New Roman"/>
                <a:sym typeface="Times New Roman"/>
              </a:rPr>
              <a:t>: Benchmarks</a:t>
            </a:r>
            <a:endParaRPr/>
          </a:p>
          <a:p>
            <a:pPr indent="-457200" lvl="0" marL="457200" marR="0" rtl="0" algn="l">
              <a:spcBef>
                <a:spcPts val="0"/>
              </a:spcBef>
              <a:spcAft>
                <a:spcPts val="0"/>
              </a:spcAft>
              <a:buNone/>
            </a:pPr>
            <a:r>
              <a:rPr b="1" lang="en-US" sz="2400" u="sng">
                <a:solidFill>
                  <a:schemeClr val="dk1"/>
                </a:solidFill>
                <a:latin typeface="Times New Roman"/>
                <a:ea typeface="Times New Roman"/>
                <a:cs typeface="Times New Roman"/>
                <a:sym typeface="Times New Roman"/>
              </a:rPr>
              <a:t>Some laws</a:t>
            </a:r>
            <a:r>
              <a:rPr lang="en-US" sz="2400">
                <a:solidFill>
                  <a:schemeClr val="dk1"/>
                </a:solidFill>
                <a:latin typeface="Times New Roman"/>
                <a:ea typeface="Times New Roman"/>
                <a:cs typeface="Times New Roman"/>
                <a:sym typeface="Times New Roman"/>
              </a:rPr>
              <a:t>: Read by yourself</a:t>
            </a:r>
            <a:endParaRPr/>
          </a:p>
          <a:p>
            <a:pPr indent="-457200" lvl="1" marL="914400" marR="0" rtl="0" algn="l">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Amdahl’s Law</a:t>
            </a:r>
            <a:endParaRPr/>
          </a:p>
          <a:p>
            <a:pPr indent="-457200" lvl="1" marL="914400" marR="0" rtl="0" algn="l">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Little’s Law</a:t>
            </a:r>
            <a:endParaRPr/>
          </a:p>
        </p:txBody>
      </p:sp>
      <p:sp>
        <p:nvSpPr>
          <p:cNvPr id="782" name="Google Shape;782;g27d3cd78f4e_0_0"/>
          <p:cNvSpPr/>
          <p:nvPr/>
        </p:nvSpPr>
        <p:spPr>
          <a:xfrm>
            <a:off x="214282" y="1643050"/>
            <a:ext cx="6286500" cy="428700"/>
          </a:xfrm>
          <a:prstGeom prst="rect">
            <a:avLst/>
          </a:prstGeom>
          <a:gradFill>
            <a:gsLst>
              <a:gs pos="0">
                <a:srgbClr val="4A174B"/>
              </a:gs>
              <a:gs pos="100000">
                <a:srgbClr val="AD90AE"/>
              </a:gs>
            </a:gsLst>
            <a:lin ang="5400012" scaled="0"/>
          </a:gradFill>
          <a:ln cap="flat" cmpd="sng" w="12700">
            <a:solidFill>
              <a:srgbClr val="642F64"/>
            </a:solidFill>
            <a:prstDash val="solid"/>
            <a:round/>
            <a:headEnd len="sm" w="sm" type="none"/>
            <a:tailEnd len="sm" w="sm" type="none"/>
          </a:ln>
          <a:effectLst>
            <a:outerShdw blurRad="63500" rotWithShape="0" dir="5400000" dist="25400">
              <a:srgbClr val="808080">
                <a:alpha val="7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Times New Roman"/>
                <a:ea typeface="Times New Roman"/>
                <a:cs typeface="Times New Roman"/>
                <a:sym typeface="Times New Roman"/>
              </a:rPr>
              <a:t>Factors affect on computer performance:</a:t>
            </a:r>
            <a:endParaRPr/>
          </a:p>
        </p:txBody>
      </p:sp>
      <p:sp>
        <p:nvSpPr>
          <p:cNvPr id="783" name="Google Shape;783;g27d3cd78f4e_0_0"/>
          <p:cNvSpPr txBox="1"/>
          <p:nvPr>
            <p:ph idx="12" type="sldNum"/>
          </p:nvPr>
        </p:nvSpPr>
        <p:spPr>
          <a:xfrm>
            <a:off x="8305800" y="242234"/>
            <a:ext cx="5541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8" name="Shape 788"/>
        <p:cNvGrpSpPr/>
        <p:nvPr/>
      </p:nvGrpSpPr>
      <p:grpSpPr>
        <a:xfrm>
          <a:off x="0" y="0"/>
          <a:ext cx="0" cy="0"/>
          <a:chOff x="0" y="0"/>
          <a:chExt cx="0" cy="0"/>
        </a:xfrm>
      </p:grpSpPr>
      <p:sp>
        <p:nvSpPr>
          <p:cNvPr id="789" name="Google Shape;789;p47"/>
          <p:cNvSpPr txBox="1"/>
          <p:nvPr>
            <p:ph type="title"/>
          </p:nvPr>
        </p:nvSpPr>
        <p:spPr>
          <a:xfrm>
            <a:off x="914400" y="457200"/>
            <a:ext cx="7556313" cy="11161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4400"/>
              <a:buFont typeface="Rockwell"/>
              <a:buNone/>
            </a:pPr>
            <a:r>
              <a:rPr lang="en-US" sz="4400"/>
              <a:t>System Clock</a:t>
            </a:r>
            <a:endParaRPr/>
          </a:p>
        </p:txBody>
      </p:sp>
      <p:sp>
        <p:nvSpPr>
          <p:cNvPr id="790" name="Google Shape;790;p47"/>
          <p:cNvSpPr/>
          <p:nvPr/>
        </p:nvSpPr>
        <p:spPr>
          <a:xfrm>
            <a:off x="285720" y="1845784"/>
            <a:ext cx="8643998" cy="4154984"/>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  Digital devices need pulses to operate. Pulses are created by a clock generator (a hardware using crystal oscillator)</a:t>
            </a:r>
            <a:endParaRPr sz="2400">
              <a:solidFill>
                <a:schemeClr val="dk1"/>
              </a:solidFill>
              <a:latin typeface="Times New Roman"/>
              <a:ea typeface="Times New Roman"/>
              <a:cs typeface="Times New Roman"/>
              <a:sym typeface="Times New Roman"/>
            </a:endParaRPr>
          </a:p>
          <a:p>
            <a:pPr indent="-152400" lvl="0" marL="0" marR="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  The rate of pulses is known as the </a:t>
            </a:r>
            <a:r>
              <a:rPr b="1" lang="en-US" sz="2400">
                <a:solidFill>
                  <a:schemeClr val="dk1"/>
                </a:solidFill>
                <a:latin typeface="Times New Roman"/>
                <a:ea typeface="Times New Roman"/>
                <a:cs typeface="Times New Roman"/>
                <a:sym typeface="Times New Roman"/>
              </a:rPr>
              <a:t>clock rate, or clock speed. </a:t>
            </a:r>
            <a:endParaRPr/>
          </a:p>
          <a:p>
            <a:pPr indent="-152400" lvl="0" marL="0" marR="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  The time between pulses is the </a:t>
            </a:r>
            <a:r>
              <a:rPr b="1" lang="en-US" sz="2400">
                <a:solidFill>
                  <a:schemeClr val="dk1"/>
                </a:solidFill>
                <a:latin typeface="Times New Roman"/>
                <a:ea typeface="Times New Roman"/>
                <a:cs typeface="Times New Roman"/>
                <a:sym typeface="Times New Roman"/>
              </a:rPr>
              <a:t>cycle time.</a:t>
            </a:r>
            <a:endParaRPr/>
          </a:p>
          <a:p>
            <a:pPr indent="-152400" lvl="0" marL="0" marR="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  One increment, or pulse, of the clock is referred to as a clock cycle, or a clock tick. </a:t>
            </a:r>
            <a:endParaRPr/>
          </a:p>
          <a:p>
            <a:pPr indent="-152400" lvl="0" marL="0" marR="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  Unit: cycles per second, Hertz (Hz)</a:t>
            </a:r>
            <a:endParaRPr/>
          </a:p>
          <a:p>
            <a:pPr indent="-152400" lvl="0" marL="0" marR="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  Operations performed by a processor, such as fetching an instruction, decoding the instruction, performing an arithmetic operation, and so on, are governed by a system clock.</a:t>
            </a:r>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 High clock rate 🡪 High performance. </a:t>
            </a:r>
            <a:endParaRPr sz="2400">
              <a:solidFill>
                <a:schemeClr val="dk1"/>
              </a:solidFill>
              <a:latin typeface="Times New Roman"/>
              <a:ea typeface="Times New Roman"/>
              <a:cs typeface="Times New Roman"/>
              <a:sym typeface="Times New Roman"/>
            </a:endParaRPr>
          </a:p>
        </p:txBody>
      </p:sp>
      <p:sp>
        <p:nvSpPr>
          <p:cNvPr id="791" name="Google Shape;791;p47"/>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6" name="Shape 796"/>
        <p:cNvGrpSpPr/>
        <p:nvPr/>
      </p:nvGrpSpPr>
      <p:grpSpPr>
        <a:xfrm>
          <a:off x="0" y="0"/>
          <a:ext cx="0" cy="0"/>
          <a:chOff x="0" y="0"/>
          <a:chExt cx="0" cy="0"/>
        </a:xfrm>
      </p:grpSpPr>
      <p:sp>
        <p:nvSpPr>
          <p:cNvPr id="797" name="Google Shape;797;p48"/>
          <p:cNvSpPr txBox="1"/>
          <p:nvPr>
            <p:ph type="title"/>
          </p:nvPr>
        </p:nvSpPr>
        <p:spPr>
          <a:xfrm>
            <a:off x="500034" y="457200"/>
            <a:ext cx="7970679" cy="11161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4400"/>
              <a:buFont typeface="Rockwell"/>
              <a:buNone/>
            </a:pPr>
            <a:r>
              <a:rPr lang="en-US" sz="4400"/>
              <a:t>Instruction Execution Rate</a:t>
            </a:r>
            <a:endParaRPr/>
          </a:p>
        </p:txBody>
      </p:sp>
      <p:sp>
        <p:nvSpPr>
          <p:cNvPr id="798" name="Google Shape;798;p48"/>
          <p:cNvSpPr/>
          <p:nvPr/>
        </p:nvSpPr>
        <p:spPr>
          <a:xfrm>
            <a:off x="285720" y="1930778"/>
            <a:ext cx="8643998" cy="2062103"/>
          </a:xfrm>
          <a:prstGeom prst="rect">
            <a:avLst/>
          </a:prstGeom>
          <a:noFill/>
          <a:ln>
            <a:noFill/>
          </a:ln>
        </p:spPr>
        <p:txBody>
          <a:bodyPr anchorCtr="0" anchor="t" bIns="45700" lIns="91425" spcFirstLastPara="1" rIns="91425" wrap="square" tIns="45700">
            <a:spAutoFit/>
          </a:bodyPr>
          <a:lstStyle/>
          <a:p>
            <a:pPr indent="-203200" lvl="0" marL="0" marR="0" rtl="0" algn="l">
              <a:spcBef>
                <a:spcPts val="0"/>
              </a:spcBef>
              <a:spcAft>
                <a:spcPts val="0"/>
              </a:spcAft>
              <a:buClr>
                <a:schemeClr val="dk1"/>
              </a:buClr>
              <a:buSzPts val="3200"/>
              <a:buFont typeface="Times New Roman"/>
              <a:buChar char="-"/>
            </a:pPr>
            <a:r>
              <a:rPr lang="en-US" sz="3200">
                <a:solidFill>
                  <a:schemeClr val="dk1"/>
                </a:solidFill>
                <a:latin typeface="Times New Roman"/>
                <a:ea typeface="Times New Roman"/>
                <a:cs typeface="Times New Roman"/>
                <a:sym typeface="Times New Roman"/>
              </a:rPr>
              <a:t>Unit: MIPS (millions of instructions per second)</a:t>
            </a:r>
            <a:endParaRPr/>
          </a:p>
          <a:p>
            <a:pPr indent="-203200" lvl="0" marL="0" marR="0" rtl="0" algn="l">
              <a:spcBef>
                <a:spcPts val="0"/>
              </a:spcBef>
              <a:spcAft>
                <a:spcPts val="0"/>
              </a:spcAft>
              <a:buClr>
                <a:schemeClr val="dk1"/>
              </a:buClr>
              <a:buSzPts val="3200"/>
              <a:buFont typeface="Times New Roman"/>
              <a:buChar char="-"/>
            </a:pPr>
            <a:r>
              <a:rPr lang="en-US" sz="3200">
                <a:solidFill>
                  <a:schemeClr val="dk1"/>
                </a:solidFill>
                <a:latin typeface="Times New Roman"/>
                <a:ea typeface="Times New Roman"/>
                <a:cs typeface="Times New Roman"/>
                <a:sym typeface="Times New Roman"/>
              </a:rPr>
              <a:t> Unit: MFLOPs (Floating-point performance is expressed as millions of floating-point operations per second)</a:t>
            </a:r>
            <a:endParaRPr/>
          </a:p>
        </p:txBody>
      </p:sp>
      <p:pic>
        <p:nvPicPr>
          <p:cNvPr id="799" name="Google Shape;799;p48"/>
          <p:cNvPicPr preferRelativeResize="0"/>
          <p:nvPr/>
        </p:nvPicPr>
        <p:blipFill rotWithShape="1">
          <a:blip r:embed="rId3">
            <a:alphaModFix/>
          </a:blip>
          <a:srcRect b="0" l="0" r="0" t="0"/>
          <a:stretch/>
        </p:blipFill>
        <p:spPr>
          <a:xfrm>
            <a:off x="642910" y="4643446"/>
            <a:ext cx="7439025" cy="619125"/>
          </a:xfrm>
          <a:prstGeom prst="rect">
            <a:avLst/>
          </a:prstGeom>
          <a:noFill/>
          <a:ln>
            <a:noFill/>
          </a:ln>
        </p:spPr>
      </p:pic>
      <p:sp>
        <p:nvSpPr>
          <p:cNvPr id="800" name="Google Shape;800;p48"/>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pic>
        <p:nvPicPr>
          <p:cNvPr id="245" name="Google Shape;245;p5"/>
          <p:cNvPicPr preferRelativeResize="0"/>
          <p:nvPr/>
        </p:nvPicPr>
        <p:blipFill rotWithShape="1">
          <a:blip r:embed="rId3">
            <a:alphaModFix/>
          </a:blip>
          <a:srcRect b="0" l="0" r="0" t="0"/>
          <a:stretch/>
        </p:blipFill>
        <p:spPr>
          <a:xfrm>
            <a:off x="142336" y="1500174"/>
            <a:ext cx="8858820" cy="2676556"/>
          </a:xfrm>
          <a:prstGeom prst="rect">
            <a:avLst/>
          </a:prstGeom>
          <a:noFill/>
          <a:ln>
            <a:noFill/>
          </a:ln>
        </p:spPr>
      </p:pic>
      <p:sp>
        <p:nvSpPr>
          <p:cNvPr id="246" name="Google Shape;246;p5"/>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2.1- History of Computers</a:t>
            </a:r>
            <a:endParaRPr/>
          </a:p>
        </p:txBody>
      </p:sp>
      <p:pic>
        <p:nvPicPr>
          <p:cNvPr id="247" name="Google Shape;247;p5"/>
          <p:cNvPicPr preferRelativeResize="0"/>
          <p:nvPr/>
        </p:nvPicPr>
        <p:blipFill rotWithShape="1">
          <a:blip r:embed="rId4">
            <a:alphaModFix/>
          </a:blip>
          <a:srcRect b="0" l="0" r="0" t="0"/>
          <a:stretch/>
        </p:blipFill>
        <p:spPr>
          <a:xfrm>
            <a:off x="500034" y="4286256"/>
            <a:ext cx="1181100" cy="1371600"/>
          </a:xfrm>
          <a:prstGeom prst="rect">
            <a:avLst/>
          </a:prstGeom>
          <a:noFill/>
          <a:ln>
            <a:noFill/>
          </a:ln>
        </p:spPr>
      </p:pic>
      <p:pic>
        <p:nvPicPr>
          <p:cNvPr id="248" name="Google Shape;248;p5"/>
          <p:cNvPicPr preferRelativeResize="0"/>
          <p:nvPr/>
        </p:nvPicPr>
        <p:blipFill rotWithShape="1">
          <a:blip r:embed="rId5">
            <a:alphaModFix/>
          </a:blip>
          <a:srcRect b="0" l="0" r="0" t="0"/>
          <a:stretch/>
        </p:blipFill>
        <p:spPr>
          <a:xfrm>
            <a:off x="1976436" y="4357694"/>
            <a:ext cx="2381250" cy="1419225"/>
          </a:xfrm>
          <a:prstGeom prst="rect">
            <a:avLst/>
          </a:prstGeom>
          <a:noFill/>
          <a:ln>
            <a:noFill/>
          </a:ln>
        </p:spPr>
      </p:pic>
      <p:pic>
        <p:nvPicPr>
          <p:cNvPr id="249" name="Google Shape;249;p5"/>
          <p:cNvPicPr preferRelativeResize="0"/>
          <p:nvPr/>
        </p:nvPicPr>
        <p:blipFill rotWithShape="1">
          <a:blip r:embed="rId6">
            <a:alphaModFix/>
          </a:blip>
          <a:srcRect b="0" l="0" r="0" t="0"/>
          <a:stretch/>
        </p:blipFill>
        <p:spPr>
          <a:xfrm>
            <a:off x="4643438" y="4357694"/>
            <a:ext cx="1781194" cy="1571642"/>
          </a:xfrm>
          <a:prstGeom prst="rect">
            <a:avLst/>
          </a:prstGeom>
          <a:noFill/>
          <a:ln>
            <a:noFill/>
          </a:ln>
        </p:spPr>
      </p:pic>
      <p:pic>
        <p:nvPicPr>
          <p:cNvPr id="250" name="Google Shape;250;p5"/>
          <p:cNvPicPr preferRelativeResize="0"/>
          <p:nvPr/>
        </p:nvPicPr>
        <p:blipFill rotWithShape="1">
          <a:blip r:embed="rId7">
            <a:alphaModFix/>
          </a:blip>
          <a:srcRect b="0" l="0" r="0" t="0"/>
          <a:stretch/>
        </p:blipFill>
        <p:spPr>
          <a:xfrm>
            <a:off x="6643702" y="4286256"/>
            <a:ext cx="2105025" cy="1533525"/>
          </a:xfrm>
          <a:prstGeom prst="rect">
            <a:avLst/>
          </a:prstGeom>
          <a:noFill/>
          <a:ln>
            <a:noFill/>
          </a:ln>
        </p:spPr>
      </p:pic>
      <p:cxnSp>
        <p:nvCxnSpPr>
          <p:cNvPr id="251" name="Google Shape;251;p5"/>
          <p:cNvCxnSpPr/>
          <p:nvPr/>
        </p:nvCxnSpPr>
        <p:spPr>
          <a:xfrm flipH="1">
            <a:off x="1643042" y="2357430"/>
            <a:ext cx="2214578" cy="2000264"/>
          </a:xfrm>
          <a:prstGeom prst="straightConnector1">
            <a:avLst/>
          </a:prstGeom>
          <a:noFill/>
          <a:ln cap="flat" cmpd="sng" w="9525">
            <a:solidFill>
              <a:srgbClr val="762299"/>
            </a:solidFill>
            <a:prstDash val="solid"/>
            <a:round/>
            <a:headEnd len="sm" w="sm" type="none"/>
            <a:tailEnd len="med" w="med" type="stealth"/>
          </a:ln>
        </p:spPr>
      </p:cxnSp>
      <p:cxnSp>
        <p:nvCxnSpPr>
          <p:cNvPr id="252" name="Google Shape;252;p5"/>
          <p:cNvCxnSpPr/>
          <p:nvPr/>
        </p:nvCxnSpPr>
        <p:spPr>
          <a:xfrm rot="5400000">
            <a:off x="2678893" y="3321843"/>
            <a:ext cx="1785950" cy="571504"/>
          </a:xfrm>
          <a:prstGeom prst="straightConnector1">
            <a:avLst/>
          </a:prstGeom>
          <a:noFill/>
          <a:ln cap="flat" cmpd="sng" w="9525">
            <a:solidFill>
              <a:srgbClr val="762299"/>
            </a:solidFill>
            <a:prstDash val="solid"/>
            <a:round/>
            <a:headEnd len="sm" w="sm" type="none"/>
            <a:tailEnd len="med" w="med" type="stealth"/>
          </a:ln>
        </p:spPr>
      </p:cxnSp>
      <p:cxnSp>
        <p:nvCxnSpPr>
          <p:cNvPr id="253" name="Google Shape;253;p5"/>
          <p:cNvCxnSpPr/>
          <p:nvPr/>
        </p:nvCxnSpPr>
        <p:spPr>
          <a:xfrm flipH="1" rot="-5400000">
            <a:off x="4750595" y="3679033"/>
            <a:ext cx="1285884" cy="71438"/>
          </a:xfrm>
          <a:prstGeom prst="straightConnector1">
            <a:avLst/>
          </a:prstGeom>
          <a:noFill/>
          <a:ln cap="flat" cmpd="sng" w="9525">
            <a:solidFill>
              <a:srgbClr val="762299"/>
            </a:solidFill>
            <a:prstDash val="solid"/>
            <a:round/>
            <a:headEnd len="sm" w="sm" type="none"/>
            <a:tailEnd len="med" w="med" type="stealth"/>
          </a:ln>
        </p:spPr>
      </p:cxnSp>
      <p:sp>
        <p:nvSpPr>
          <p:cNvPr id="254" name="Google Shape;254;p5"/>
          <p:cNvSpPr/>
          <p:nvPr/>
        </p:nvSpPr>
        <p:spPr>
          <a:xfrm>
            <a:off x="5429256" y="6072206"/>
            <a:ext cx="2500330" cy="357190"/>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Times New Roman"/>
                <a:ea typeface="Times New Roman"/>
                <a:cs typeface="Times New Roman"/>
                <a:sym typeface="Times New Roman"/>
              </a:rPr>
              <a:t>IC: Integrated Circuit</a:t>
            </a:r>
            <a:endParaRPr/>
          </a:p>
        </p:txBody>
      </p:sp>
      <p:sp>
        <p:nvSpPr>
          <p:cNvPr id="255" name="Google Shape;255;p5"/>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56" name="Google Shape;256;p5"/>
          <p:cNvSpPr/>
          <p:nvPr/>
        </p:nvSpPr>
        <p:spPr>
          <a:xfrm>
            <a:off x="285720" y="5929330"/>
            <a:ext cx="4286280" cy="714380"/>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A generation is engraved based on an event/essential invention</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5" name="Shape 805"/>
        <p:cNvGrpSpPr/>
        <p:nvPr/>
      </p:nvGrpSpPr>
      <p:grpSpPr>
        <a:xfrm>
          <a:off x="0" y="0"/>
          <a:ext cx="0" cy="0"/>
          <a:chOff x="0" y="0"/>
          <a:chExt cx="0" cy="0"/>
        </a:xfrm>
      </p:grpSpPr>
      <p:sp>
        <p:nvSpPr>
          <p:cNvPr id="806" name="Google Shape;806;p49"/>
          <p:cNvSpPr txBox="1"/>
          <p:nvPr>
            <p:ph type="title"/>
          </p:nvPr>
        </p:nvSpPr>
        <p:spPr>
          <a:xfrm>
            <a:off x="500034" y="457200"/>
            <a:ext cx="7970679" cy="11161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4400"/>
              <a:buFont typeface="Rockwell"/>
              <a:buNone/>
            </a:pPr>
            <a:r>
              <a:rPr lang="en-US" sz="4400"/>
              <a:t>Benchmark</a:t>
            </a:r>
            <a:endParaRPr/>
          </a:p>
        </p:txBody>
      </p:sp>
      <p:sp>
        <p:nvSpPr>
          <p:cNvPr id="807" name="Google Shape;807;p49"/>
          <p:cNvSpPr/>
          <p:nvPr/>
        </p:nvSpPr>
        <p:spPr>
          <a:xfrm>
            <a:off x="285720" y="1959012"/>
            <a:ext cx="8643998" cy="4401205"/>
          </a:xfrm>
          <a:prstGeom prst="rect">
            <a:avLst/>
          </a:prstGeom>
          <a:noFill/>
          <a:ln>
            <a:noFill/>
          </a:ln>
        </p:spPr>
        <p:txBody>
          <a:bodyPr anchorCtr="0" anchor="t" bIns="45700" lIns="91425" spcFirstLastPara="1" rIns="91425" wrap="square" tIns="45700">
            <a:spAutoFit/>
          </a:bodyPr>
          <a:lstStyle/>
          <a:p>
            <a:pPr indent="-177800" lvl="0" marL="0" marR="0" rtl="0" algn="l">
              <a:spcBef>
                <a:spcPts val="0"/>
              </a:spcBef>
              <a:spcAft>
                <a:spcPts val="0"/>
              </a:spcAft>
              <a:buClr>
                <a:schemeClr val="dk1"/>
              </a:buClr>
              <a:buSzPts val="2800"/>
              <a:buFont typeface="Times New Roman"/>
              <a:buChar char="-"/>
            </a:pPr>
            <a:r>
              <a:rPr lang="en-US" sz="2800">
                <a:solidFill>
                  <a:schemeClr val="dk1"/>
                </a:solidFill>
                <a:latin typeface="Times New Roman"/>
                <a:ea typeface="Times New Roman"/>
                <a:cs typeface="Times New Roman"/>
                <a:sym typeface="Times New Roman"/>
              </a:rPr>
              <a:t>A test used to measure hardware or software performance. </a:t>
            </a:r>
            <a:endParaRPr/>
          </a:p>
          <a:p>
            <a:pPr indent="-177800" lvl="0" marL="0" marR="0" rtl="0" algn="l">
              <a:spcBef>
                <a:spcPts val="0"/>
              </a:spcBef>
              <a:spcAft>
                <a:spcPts val="0"/>
              </a:spcAft>
              <a:buClr>
                <a:schemeClr val="dk1"/>
              </a:buClr>
              <a:buSzPts val="2800"/>
              <a:buFont typeface="Times New Roman"/>
              <a:buChar char="-"/>
            </a:pPr>
            <a:r>
              <a:rPr lang="en-US" sz="2800">
                <a:solidFill>
                  <a:schemeClr val="dk1"/>
                </a:solidFill>
                <a:latin typeface="Times New Roman"/>
                <a:ea typeface="Times New Roman"/>
                <a:cs typeface="Times New Roman"/>
                <a:sym typeface="Times New Roman"/>
              </a:rPr>
              <a:t>Benchmarks for hardware use programs that test the capabilities of the equipment</a:t>
            </a:r>
            <a:endParaRPr/>
          </a:p>
          <a:p>
            <a:pPr indent="-177800" lvl="0" marL="0" marR="0" rtl="0" algn="l">
              <a:spcBef>
                <a:spcPts val="0"/>
              </a:spcBef>
              <a:spcAft>
                <a:spcPts val="0"/>
              </a:spcAft>
              <a:buClr>
                <a:schemeClr val="dk1"/>
              </a:buClr>
              <a:buSzPts val="2800"/>
              <a:buFont typeface="Times New Roman"/>
              <a:buChar char="-"/>
            </a:pPr>
            <a:r>
              <a:rPr lang="en-US" sz="2800">
                <a:solidFill>
                  <a:schemeClr val="dk1"/>
                </a:solidFill>
                <a:latin typeface="Times New Roman"/>
                <a:ea typeface="Times New Roman"/>
                <a:cs typeface="Times New Roman"/>
                <a:sym typeface="Times New Roman"/>
              </a:rPr>
              <a:t> Benchmarks for software determine the efficiency, accuracy, or speed of a program in performing a particular task, such as recalculating data in a spreadsheet. </a:t>
            </a:r>
            <a:endParaRPr/>
          </a:p>
          <a:p>
            <a:pPr indent="-177800" lvl="0" marL="0" marR="0" rtl="0" algn="l">
              <a:spcBef>
                <a:spcPts val="0"/>
              </a:spcBef>
              <a:spcAft>
                <a:spcPts val="0"/>
              </a:spcAft>
              <a:buClr>
                <a:schemeClr val="dk1"/>
              </a:buClr>
              <a:buSzPts val="2800"/>
              <a:buFont typeface="Times New Roman"/>
              <a:buChar char="-"/>
            </a:pPr>
            <a:r>
              <a:rPr lang="en-US" sz="2800">
                <a:solidFill>
                  <a:schemeClr val="dk1"/>
                </a:solidFill>
                <a:latin typeface="Times New Roman"/>
                <a:ea typeface="Times New Roman"/>
                <a:cs typeface="Times New Roman"/>
                <a:sym typeface="Times New Roman"/>
              </a:rPr>
              <a:t>The same data is used with each program tested, so the resulting scores can be compared to see which programs perform well and in what areas. </a:t>
            </a:r>
            <a:endParaRPr/>
          </a:p>
          <a:p>
            <a:pPr indent="0" lvl="0" marL="0" marR="0" rtl="0" algn="l">
              <a:spcBef>
                <a:spcPts val="0"/>
              </a:spcBef>
              <a:spcAft>
                <a:spcPts val="0"/>
              </a:spcAft>
              <a:buNone/>
            </a:pPr>
            <a:r>
              <a:rPr lang="en-US" sz="2800">
                <a:solidFill>
                  <a:schemeClr val="dk1"/>
                </a:solidFill>
                <a:latin typeface="Times New Roman"/>
                <a:ea typeface="Times New Roman"/>
                <a:cs typeface="Times New Roman"/>
                <a:sym typeface="Times New Roman"/>
              </a:rPr>
              <a:t>(MS Computer Dictionary)</a:t>
            </a:r>
            <a:endParaRPr/>
          </a:p>
        </p:txBody>
      </p:sp>
      <p:sp>
        <p:nvSpPr>
          <p:cNvPr id="808" name="Google Shape;808;p49"/>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3" name="Shape 813"/>
        <p:cNvGrpSpPr/>
        <p:nvPr/>
      </p:nvGrpSpPr>
      <p:grpSpPr>
        <a:xfrm>
          <a:off x="0" y="0"/>
          <a:ext cx="0" cy="0"/>
          <a:chOff x="0" y="0"/>
          <a:chExt cx="0" cy="0"/>
        </a:xfrm>
      </p:grpSpPr>
      <p:sp>
        <p:nvSpPr>
          <p:cNvPr id="814" name="Google Shape;814;p50"/>
          <p:cNvSpPr txBox="1"/>
          <p:nvPr>
            <p:ph idx="4294967295" type="title"/>
          </p:nvPr>
        </p:nvSpPr>
        <p:spPr>
          <a:xfrm>
            <a:off x="642910" y="228600"/>
            <a:ext cx="5757890" cy="838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Benchmarks …</a:t>
            </a:r>
            <a:endParaRPr/>
          </a:p>
        </p:txBody>
      </p:sp>
      <p:sp>
        <p:nvSpPr>
          <p:cNvPr id="815" name="Google Shape;815;p50"/>
          <p:cNvSpPr txBox="1"/>
          <p:nvPr>
            <p:ph idx="4294967295" type="body"/>
          </p:nvPr>
        </p:nvSpPr>
        <p:spPr>
          <a:xfrm>
            <a:off x="142844" y="1219200"/>
            <a:ext cx="7924800" cy="3048000"/>
          </a:xfrm>
          <a:prstGeom prst="rect">
            <a:avLst/>
          </a:prstGeom>
          <a:noFill/>
          <a:ln cap="flat" cmpd="thinThick" w="5715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228600" lvl="0" marL="228600" rtl="0" algn="l">
              <a:spcBef>
                <a:spcPts val="0"/>
              </a:spcBef>
              <a:spcAft>
                <a:spcPts val="0"/>
              </a:spcAft>
              <a:buSzPts val="1350"/>
              <a:buNone/>
            </a:pPr>
            <a:r>
              <a:rPr lang="en-US" sz="1800">
                <a:solidFill>
                  <a:schemeClr val="dk1"/>
                </a:solidFill>
              </a:rPr>
              <a:t>For example, consider this high-level language statement:</a:t>
            </a:r>
            <a:endParaRPr/>
          </a:p>
          <a:p>
            <a:pPr indent="-228600" lvl="0" marL="228600" rtl="0" algn="l">
              <a:spcBef>
                <a:spcPts val="2000"/>
              </a:spcBef>
              <a:spcAft>
                <a:spcPts val="0"/>
              </a:spcAft>
              <a:buSzPts val="1350"/>
              <a:buNone/>
            </a:pPr>
            <a:r>
              <a:rPr lang="en-US" sz="1800">
                <a:solidFill>
                  <a:schemeClr val="dk1"/>
                </a:solidFill>
              </a:rPr>
              <a:t>A = B + C /* assume all quantities in main memory */</a:t>
            </a:r>
            <a:endParaRPr sz="1000">
              <a:solidFill>
                <a:schemeClr val="dk1"/>
              </a:solidFill>
            </a:endParaRPr>
          </a:p>
          <a:p>
            <a:pPr indent="-228600" lvl="0" marL="228600" rtl="0" algn="l">
              <a:spcBef>
                <a:spcPts val="2000"/>
              </a:spcBef>
              <a:spcAft>
                <a:spcPts val="0"/>
              </a:spcAft>
              <a:buSzPts val="600"/>
              <a:buNone/>
            </a:pPr>
            <a:r>
              <a:t/>
            </a:r>
            <a:endParaRPr sz="800">
              <a:solidFill>
                <a:schemeClr val="dk1"/>
              </a:solidFill>
            </a:endParaRPr>
          </a:p>
          <a:p>
            <a:pPr indent="-228600" lvl="0" marL="228600" rtl="0" algn="l">
              <a:lnSpc>
                <a:spcPct val="120000"/>
              </a:lnSpc>
              <a:spcBef>
                <a:spcPts val="0"/>
              </a:spcBef>
              <a:spcAft>
                <a:spcPts val="0"/>
              </a:spcAft>
              <a:buSzPts val="1350"/>
              <a:buNone/>
            </a:pPr>
            <a:r>
              <a:rPr lang="en-US" sz="1800">
                <a:solidFill>
                  <a:schemeClr val="dk1"/>
                </a:solidFill>
              </a:rPr>
              <a:t>With a traditional instruction set architecture, referred to as a complex instruction set computer (CISC), this instruction can be compiled into one processor instruction:</a:t>
            </a:r>
            <a:endParaRPr/>
          </a:p>
          <a:p>
            <a:pPr indent="-228600" lvl="0" marL="228600" rtl="0" algn="ctr">
              <a:lnSpc>
                <a:spcPct val="120000"/>
              </a:lnSpc>
              <a:spcBef>
                <a:spcPts val="0"/>
              </a:spcBef>
              <a:spcAft>
                <a:spcPts val="0"/>
              </a:spcAft>
              <a:buSzPts val="600"/>
              <a:buNone/>
            </a:pPr>
            <a:r>
              <a:t/>
            </a:r>
            <a:endParaRPr sz="800">
              <a:solidFill>
                <a:schemeClr val="dk1"/>
              </a:solidFill>
            </a:endParaRPr>
          </a:p>
          <a:p>
            <a:pPr indent="-228600" lvl="0" marL="228600" rtl="0" algn="ctr">
              <a:lnSpc>
                <a:spcPct val="120000"/>
              </a:lnSpc>
              <a:spcBef>
                <a:spcPts val="0"/>
              </a:spcBef>
              <a:spcAft>
                <a:spcPts val="0"/>
              </a:spcAft>
              <a:buSzPts val="1350"/>
              <a:buNone/>
            </a:pPr>
            <a:r>
              <a:rPr lang="en-US" sz="1800">
                <a:solidFill>
                  <a:schemeClr val="dk1"/>
                </a:solidFill>
              </a:rPr>
              <a:t>add mem(B), mem(C), mem (A)</a:t>
            </a:r>
            <a:endParaRPr/>
          </a:p>
        </p:txBody>
      </p:sp>
      <p:sp>
        <p:nvSpPr>
          <p:cNvPr id="816" name="Google Shape;816;p50"/>
          <p:cNvSpPr txBox="1"/>
          <p:nvPr>
            <p:ph idx="4294967295" type="body"/>
          </p:nvPr>
        </p:nvSpPr>
        <p:spPr>
          <a:xfrm>
            <a:off x="142844" y="4267200"/>
            <a:ext cx="7620000" cy="2286000"/>
          </a:xfrm>
          <a:prstGeom prst="rect">
            <a:avLst/>
          </a:prstGeom>
          <a:noFill/>
          <a:ln cap="flat" cmpd="thickThin" w="73025">
            <a:solidFill>
              <a:schemeClr val="accent1"/>
            </a:solidFill>
            <a:prstDash val="solid"/>
            <a:round/>
            <a:headEnd len="sm" w="sm" type="none"/>
            <a:tailEnd len="sm" w="sm" type="none"/>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SzPts val="1500"/>
              <a:buNone/>
            </a:pPr>
            <a:r>
              <a:rPr lang="en-US">
                <a:solidFill>
                  <a:schemeClr val="dk1"/>
                </a:solidFill>
              </a:rPr>
              <a:t>On a typical RISC machine, the compilation would look something like this:</a:t>
            </a:r>
            <a:endParaRPr/>
          </a:p>
          <a:p>
            <a:pPr indent="-228600" lvl="0" marL="228600" rtl="0" algn="ctr">
              <a:lnSpc>
                <a:spcPct val="110000"/>
              </a:lnSpc>
              <a:spcBef>
                <a:spcPts val="0"/>
              </a:spcBef>
              <a:spcAft>
                <a:spcPts val="0"/>
              </a:spcAft>
              <a:buSzPts val="1500"/>
              <a:buNone/>
            </a:pPr>
            <a:r>
              <a:rPr lang="en-US">
                <a:solidFill>
                  <a:schemeClr val="dk1"/>
                </a:solidFill>
              </a:rPr>
              <a:t>load mem(B), reg(1);</a:t>
            </a:r>
            <a:endParaRPr/>
          </a:p>
          <a:p>
            <a:pPr indent="-228600" lvl="0" marL="228600" rtl="0" algn="ctr">
              <a:lnSpc>
                <a:spcPct val="110000"/>
              </a:lnSpc>
              <a:spcBef>
                <a:spcPts val="0"/>
              </a:spcBef>
              <a:spcAft>
                <a:spcPts val="0"/>
              </a:spcAft>
              <a:buSzPts val="1500"/>
              <a:buNone/>
            </a:pPr>
            <a:r>
              <a:rPr lang="en-US">
                <a:solidFill>
                  <a:schemeClr val="dk1"/>
                </a:solidFill>
              </a:rPr>
              <a:t>load mem(C), reg(2);</a:t>
            </a:r>
            <a:endParaRPr/>
          </a:p>
          <a:p>
            <a:pPr indent="-228600" lvl="0" marL="228600" rtl="0" algn="ctr">
              <a:lnSpc>
                <a:spcPct val="110000"/>
              </a:lnSpc>
              <a:spcBef>
                <a:spcPts val="0"/>
              </a:spcBef>
              <a:spcAft>
                <a:spcPts val="0"/>
              </a:spcAft>
              <a:buSzPts val="1500"/>
              <a:buNone/>
            </a:pPr>
            <a:r>
              <a:rPr lang="en-US">
                <a:solidFill>
                  <a:schemeClr val="dk1"/>
                </a:solidFill>
              </a:rPr>
              <a:t>add reg(1), reg(2), reg(3);</a:t>
            </a:r>
            <a:endParaRPr/>
          </a:p>
          <a:p>
            <a:pPr indent="-228600" lvl="0" marL="228600" rtl="0" algn="ctr">
              <a:lnSpc>
                <a:spcPct val="110000"/>
              </a:lnSpc>
              <a:spcBef>
                <a:spcPts val="0"/>
              </a:spcBef>
              <a:spcAft>
                <a:spcPts val="0"/>
              </a:spcAft>
              <a:buSzPts val="1500"/>
              <a:buNone/>
            </a:pPr>
            <a:r>
              <a:rPr lang="en-US">
                <a:solidFill>
                  <a:schemeClr val="dk1"/>
                </a:solidFill>
              </a:rPr>
              <a:t>store reg(3), mem (A)</a:t>
            </a:r>
            <a:endParaRPr/>
          </a:p>
        </p:txBody>
      </p:sp>
      <p:pic>
        <p:nvPicPr>
          <p:cNvPr id="817" name="Google Shape;817;p50"/>
          <p:cNvPicPr preferRelativeResize="0"/>
          <p:nvPr/>
        </p:nvPicPr>
        <p:blipFill rotWithShape="1">
          <a:blip r:embed="rId3">
            <a:alphaModFix/>
          </a:blip>
          <a:srcRect b="0" l="0" r="0" t="0"/>
          <a:stretch/>
        </p:blipFill>
        <p:spPr>
          <a:xfrm rot="1420986">
            <a:off x="7357165" y="594008"/>
            <a:ext cx="1321596" cy="1244858"/>
          </a:xfrm>
          <a:prstGeom prst="rect">
            <a:avLst/>
          </a:prstGeom>
          <a:noFill/>
          <a:ln>
            <a:noFill/>
          </a:ln>
        </p:spPr>
      </p:pic>
      <p:sp>
        <p:nvSpPr>
          <p:cNvPr id="818" name="Google Shape;818;p50"/>
          <p:cNvSpPr/>
          <p:nvPr/>
        </p:nvSpPr>
        <p:spPr>
          <a:xfrm>
            <a:off x="7000892" y="3286124"/>
            <a:ext cx="2143108" cy="2308324"/>
          </a:xfrm>
          <a:prstGeom prst="rect">
            <a:avLst/>
          </a:prstGeom>
          <a:solidFill>
            <a:srgbClr val="FFFF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2 codes may  need the same amount of time when they execute on 2 machines.</a:t>
            </a:r>
            <a:endParaRPr/>
          </a:p>
        </p:txBody>
      </p:sp>
      <p:sp>
        <p:nvSpPr>
          <p:cNvPr id="819" name="Google Shape;819;p50"/>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4" name="Shape 824"/>
        <p:cNvGrpSpPr/>
        <p:nvPr/>
      </p:nvGrpSpPr>
      <p:grpSpPr>
        <a:xfrm>
          <a:off x="0" y="0"/>
          <a:ext cx="0" cy="0"/>
          <a:chOff x="0" y="0"/>
          <a:chExt cx="0" cy="0"/>
        </a:xfrm>
      </p:grpSpPr>
      <p:sp>
        <p:nvSpPr>
          <p:cNvPr id="825" name="Google Shape;825;p51"/>
          <p:cNvSpPr txBox="1"/>
          <p:nvPr>
            <p:ph type="title"/>
          </p:nvPr>
        </p:nvSpPr>
        <p:spPr>
          <a:xfrm>
            <a:off x="500034" y="457200"/>
            <a:ext cx="7970679" cy="11161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4400"/>
              <a:buFont typeface="Rockwell"/>
              <a:buNone/>
            </a:pPr>
            <a:r>
              <a:rPr lang="en-US" sz="4400"/>
              <a:t>Benchmark</a:t>
            </a:r>
            <a:endParaRPr/>
          </a:p>
        </p:txBody>
      </p:sp>
      <p:sp>
        <p:nvSpPr>
          <p:cNvPr id="826" name="Google Shape;826;p51"/>
          <p:cNvSpPr/>
          <p:nvPr/>
        </p:nvSpPr>
        <p:spPr>
          <a:xfrm>
            <a:off x="285720" y="1749217"/>
            <a:ext cx="8643998" cy="4832092"/>
          </a:xfrm>
          <a:prstGeom prst="rect">
            <a:avLst/>
          </a:prstGeom>
          <a:noFill/>
          <a:ln>
            <a:noFill/>
          </a:ln>
        </p:spPr>
        <p:txBody>
          <a:bodyPr anchorCtr="0" anchor="t" bIns="45700" lIns="91425" spcFirstLastPara="1" rIns="91425" wrap="square" tIns="45700">
            <a:spAutoFit/>
          </a:bodyPr>
          <a:lstStyle/>
          <a:p>
            <a:pPr indent="-177800" lvl="0" marL="0" marR="0" rtl="0" algn="l">
              <a:spcBef>
                <a:spcPts val="0"/>
              </a:spcBef>
              <a:spcAft>
                <a:spcPts val="0"/>
              </a:spcAft>
              <a:buClr>
                <a:schemeClr val="dk1"/>
              </a:buClr>
              <a:buSzPts val="2800"/>
              <a:buFont typeface="Times New Roman"/>
              <a:buChar char="-"/>
            </a:pPr>
            <a:r>
              <a:rPr lang="en-US" sz="2800">
                <a:solidFill>
                  <a:schemeClr val="dk1"/>
                </a:solidFill>
                <a:latin typeface="Times New Roman"/>
                <a:ea typeface="Times New Roman"/>
                <a:cs typeface="Times New Roman"/>
                <a:sym typeface="Times New Roman"/>
              </a:rPr>
              <a:t>The design of fair benchmarks is something of an art, because various combinations of hardware and software can exhibit widely variable performance under different conditions. Often, after a benchmark has become a standard, developers try to optimize a product to run that benchmark faster than similar products run it in order to enhance sales (MS Computer Dictionary)</a:t>
            </a:r>
            <a:endParaRPr/>
          </a:p>
          <a:p>
            <a:pPr indent="0" lvl="0" marL="0" marR="0" rtl="0" algn="l">
              <a:spcBef>
                <a:spcPts val="0"/>
              </a:spcBef>
              <a:spcAft>
                <a:spcPts val="0"/>
              </a:spcAft>
              <a:buNone/>
            </a:pPr>
            <a:r>
              <a:rPr lang="en-US" sz="2800">
                <a:solidFill>
                  <a:schemeClr val="dk1"/>
                </a:solidFill>
                <a:latin typeface="Times New Roman"/>
                <a:ea typeface="Times New Roman"/>
                <a:cs typeface="Times New Roman"/>
                <a:sym typeface="Times New Roman"/>
              </a:rPr>
              <a:t>🡺 Beginning in the late 1980s and early 1990s, industry and academic interest shifted to measuring the performance of systems using a set of benchmark programs</a:t>
            </a:r>
            <a:endParaRPr/>
          </a:p>
        </p:txBody>
      </p:sp>
      <p:sp>
        <p:nvSpPr>
          <p:cNvPr id="827" name="Google Shape;827;p51"/>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2" name="Shape 832"/>
        <p:cNvGrpSpPr/>
        <p:nvPr/>
      </p:nvGrpSpPr>
      <p:grpSpPr>
        <a:xfrm>
          <a:off x="0" y="0"/>
          <a:ext cx="0" cy="0"/>
          <a:chOff x="0" y="0"/>
          <a:chExt cx="0" cy="0"/>
        </a:xfrm>
      </p:grpSpPr>
      <p:sp>
        <p:nvSpPr>
          <p:cNvPr id="833" name="Google Shape;833;p52"/>
          <p:cNvSpPr txBox="1"/>
          <p:nvPr>
            <p:ph type="title"/>
          </p:nvPr>
        </p:nvSpPr>
        <p:spPr>
          <a:xfrm>
            <a:off x="214282" y="738190"/>
            <a:ext cx="8858280" cy="69054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Desirable Benchmark Characteristics</a:t>
            </a:r>
            <a:endParaRPr/>
          </a:p>
        </p:txBody>
      </p:sp>
      <p:sp>
        <p:nvSpPr>
          <p:cNvPr id="834" name="Google Shape;834;p52"/>
          <p:cNvSpPr/>
          <p:nvPr/>
        </p:nvSpPr>
        <p:spPr>
          <a:xfrm>
            <a:off x="428596" y="1714488"/>
            <a:ext cx="8072494" cy="4031873"/>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3200"/>
              <a:buFont typeface="Times New Roman"/>
              <a:buAutoNum type="arabicPeriod"/>
            </a:pPr>
            <a:r>
              <a:rPr lang="en-US" sz="3200">
                <a:solidFill>
                  <a:schemeClr val="dk1"/>
                </a:solidFill>
                <a:latin typeface="Times New Roman"/>
                <a:ea typeface="Times New Roman"/>
                <a:cs typeface="Times New Roman"/>
                <a:sym typeface="Times New Roman"/>
              </a:rPr>
              <a:t>It is written in a high-level language, making it portable across different machines. </a:t>
            </a:r>
            <a:endParaRPr/>
          </a:p>
          <a:p>
            <a:pPr indent="-457200" lvl="0" marL="457200" marR="0" rtl="0" algn="l">
              <a:spcBef>
                <a:spcPts val="0"/>
              </a:spcBef>
              <a:spcAft>
                <a:spcPts val="0"/>
              </a:spcAft>
              <a:buClr>
                <a:schemeClr val="dk1"/>
              </a:buClr>
              <a:buSzPts val="3200"/>
              <a:buFont typeface="Times New Roman"/>
              <a:buAutoNum type="arabicPeriod"/>
            </a:pPr>
            <a:r>
              <a:rPr lang="en-US" sz="3200">
                <a:solidFill>
                  <a:schemeClr val="dk1"/>
                </a:solidFill>
                <a:latin typeface="Times New Roman"/>
                <a:ea typeface="Times New Roman"/>
                <a:cs typeface="Times New Roman"/>
                <a:sym typeface="Times New Roman"/>
              </a:rPr>
              <a:t>It is representative of a particular kind of programming style, such as system programming, numerical programming, or commercial programming. </a:t>
            </a:r>
            <a:endParaRPr/>
          </a:p>
          <a:p>
            <a:pPr indent="-457200" lvl="0" marL="457200" marR="0" rtl="0" algn="l">
              <a:spcBef>
                <a:spcPts val="0"/>
              </a:spcBef>
              <a:spcAft>
                <a:spcPts val="0"/>
              </a:spcAft>
              <a:buClr>
                <a:schemeClr val="dk1"/>
              </a:buClr>
              <a:buSzPts val="3200"/>
              <a:buFont typeface="Times New Roman"/>
              <a:buAutoNum type="arabicPeriod"/>
            </a:pPr>
            <a:r>
              <a:rPr lang="en-US" sz="3200">
                <a:solidFill>
                  <a:schemeClr val="dk1"/>
                </a:solidFill>
                <a:latin typeface="Times New Roman"/>
                <a:ea typeface="Times New Roman"/>
                <a:cs typeface="Times New Roman"/>
                <a:sym typeface="Times New Roman"/>
              </a:rPr>
              <a:t>It can be measured easily. </a:t>
            </a:r>
            <a:endParaRPr/>
          </a:p>
          <a:p>
            <a:pPr indent="-457200" lvl="0" marL="457200" marR="0" rtl="0" algn="l">
              <a:spcBef>
                <a:spcPts val="0"/>
              </a:spcBef>
              <a:spcAft>
                <a:spcPts val="0"/>
              </a:spcAft>
              <a:buClr>
                <a:schemeClr val="dk1"/>
              </a:buClr>
              <a:buSzPts val="3200"/>
              <a:buFont typeface="Times New Roman"/>
              <a:buAutoNum type="arabicPeriod"/>
            </a:pPr>
            <a:r>
              <a:rPr lang="en-US" sz="3200">
                <a:solidFill>
                  <a:schemeClr val="dk1"/>
                </a:solidFill>
                <a:latin typeface="Times New Roman"/>
                <a:ea typeface="Times New Roman"/>
                <a:cs typeface="Times New Roman"/>
                <a:sym typeface="Times New Roman"/>
              </a:rPr>
              <a:t>It has wide distribution.</a:t>
            </a:r>
            <a:endParaRPr/>
          </a:p>
        </p:txBody>
      </p:sp>
      <p:sp>
        <p:nvSpPr>
          <p:cNvPr id="835" name="Google Shape;835;p52"/>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0" name="Shape 840"/>
        <p:cNvGrpSpPr/>
        <p:nvPr/>
      </p:nvGrpSpPr>
      <p:grpSpPr>
        <a:xfrm>
          <a:off x="0" y="0"/>
          <a:ext cx="0" cy="0"/>
          <a:chOff x="0" y="0"/>
          <a:chExt cx="0" cy="0"/>
        </a:xfrm>
      </p:grpSpPr>
      <p:sp>
        <p:nvSpPr>
          <p:cNvPr id="841" name="Google Shape;841;p53"/>
          <p:cNvSpPr txBox="1"/>
          <p:nvPr>
            <p:ph type="title"/>
          </p:nvPr>
        </p:nvSpPr>
        <p:spPr>
          <a:xfrm>
            <a:off x="498474" y="484094"/>
            <a:ext cx="7556313" cy="12685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System Performance Evaluation Corporation (SPEC)</a:t>
            </a:r>
            <a:endParaRPr/>
          </a:p>
        </p:txBody>
      </p:sp>
      <p:sp>
        <p:nvSpPr>
          <p:cNvPr id="842" name="Google Shape;842;p53"/>
          <p:cNvSpPr txBox="1"/>
          <p:nvPr>
            <p:ph idx="1" type="body"/>
          </p:nvPr>
        </p:nvSpPr>
        <p:spPr>
          <a:xfrm>
            <a:off x="285720" y="1857364"/>
            <a:ext cx="8572560" cy="4144963"/>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SzPts val="2100"/>
              <a:buChar char="■"/>
            </a:pPr>
            <a:r>
              <a:rPr lang="en-US" sz="2800">
                <a:solidFill>
                  <a:schemeClr val="dk1"/>
                </a:solidFill>
              </a:rPr>
              <a:t>Benchmark suite</a:t>
            </a:r>
            <a:endParaRPr/>
          </a:p>
          <a:p>
            <a:pPr indent="-228600" lvl="1" marL="457200" rtl="0" algn="l">
              <a:spcBef>
                <a:spcPts val="600"/>
              </a:spcBef>
              <a:spcAft>
                <a:spcPts val="0"/>
              </a:spcAft>
              <a:buSzPts val="1800"/>
              <a:buChar char="■"/>
            </a:pPr>
            <a:r>
              <a:rPr lang="en-US" sz="2400">
                <a:solidFill>
                  <a:schemeClr val="dk1"/>
                </a:solidFill>
              </a:rPr>
              <a:t>A collection of programs, defined in a high-level language</a:t>
            </a:r>
            <a:endParaRPr/>
          </a:p>
          <a:p>
            <a:pPr indent="-228600" lvl="1" marL="457200" rtl="0" algn="l">
              <a:spcBef>
                <a:spcPts val="600"/>
              </a:spcBef>
              <a:spcAft>
                <a:spcPts val="0"/>
              </a:spcAft>
              <a:buSzPts val="1800"/>
              <a:buChar char="■"/>
            </a:pPr>
            <a:r>
              <a:rPr lang="en-US" sz="2400">
                <a:solidFill>
                  <a:schemeClr val="dk1"/>
                </a:solidFill>
              </a:rPr>
              <a:t>Attempts to provide a representative test of a computer in a particular application or system programming area</a:t>
            </a:r>
            <a:endParaRPr/>
          </a:p>
          <a:p>
            <a:pPr indent="-228600" lvl="1" marL="228600" rtl="0" algn="l">
              <a:spcBef>
                <a:spcPts val="2000"/>
              </a:spcBef>
              <a:spcAft>
                <a:spcPts val="0"/>
              </a:spcAft>
              <a:buClr>
                <a:schemeClr val="accent1"/>
              </a:buClr>
              <a:buSzPts val="2100"/>
              <a:buChar char="■"/>
            </a:pPr>
            <a:r>
              <a:rPr lang="en-US" sz="2800">
                <a:solidFill>
                  <a:schemeClr val="dk1"/>
                </a:solidFill>
              </a:rPr>
              <a:t>SPEC</a:t>
            </a:r>
            <a:endParaRPr/>
          </a:p>
          <a:p>
            <a:pPr indent="-228600" lvl="1" marL="457200" rtl="0" algn="l">
              <a:spcBef>
                <a:spcPts val="600"/>
              </a:spcBef>
              <a:spcAft>
                <a:spcPts val="0"/>
              </a:spcAft>
              <a:buSzPts val="1800"/>
              <a:buChar char="■"/>
            </a:pPr>
            <a:r>
              <a:rPr lang="en-US" sz="2400">
                <a:solidFill>
                  <a:schemeClr val="dk1"/>
                </a:solidFill>
              </a:rPr>
              <a:t>An industry consortium</a:t>
            </a:r>
            <a:endParaRPr/>
          </a:p>
          <a:p>
            <a:pPr indent="-228600" lvl="1" marL="457200" rtl="0" algn="l">
              <a:spcBef>
                <a:spcPts val="600"/>
              </a:spcBef>
              <a:spcAft>
                <a:spcPts val="0"/>
              </a:spcAft>
              <a:buSzPts val="1800"/>
              <a:buChar char="■"/>
            </a:pPr>
            <a:r>
              <a:rPr lang="en-US" sz="2400">
                <a:solidFill>
                  <a:schemeClr val="dk1"/>
                </a:solidFill>
              </a:rPr>
              <a:t>Defines and maintains the best known collection of benchmark suites</a:t>
            </a:r>
            <a:endParaRPr/>
          </a:p>
          <a:p>
            <a:pPr indent="-228600" lvl="1" marL="457200" rtl="0" algn="l">
              <a:spcBef>
                <a:spcPts val="600"/>
              </a:spcBef>
              <a:spcAft>
                <a:spcPts val="0"/>
              </a:spcAft>
              <a:buSzPts val="1800"/>
              <a:buChar char="■"/>
            </a:pPr>
            <a:r>
              <a:rPr lang="en-US" sz="2400">
                <a:solidFill>
                  <a:schemeClr val="dk1"/>
                </a:solidFill>
              </a:rPr>
              <a:t>Performance measurements are widely used for comparison and research purposes</a:t>
            </a:r>
            <a:endParaRPr sz="2800">
              <a:solidFill>
                <a:schemeClr val="dk1"/>
              </a:solidFill>
            </a:endParaRPr>
          </a:p>
        </p:txBody>
      </p:sp>
      <p:sp>
        <p:nvSpPr>
          <p:cNvPr id="843" name="Google Shape;843;p53"/>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8" name="Shape 848"/>
        <p:cNvGrpSpPr/>
        <p:nvPr/>
      </p:nvGrpSpPr>
      <p:grpSpPr>
        <a:xfrm>
          <a:off x="0" y="0"/>
          <a:ext cx="0" cy="0"/>
          <a:chOff x="0" y="0"/>
          <a:chExt cx="0" cy="0"/>
        </a:xfrm>
      </p:grpSpPr>
      <p:sp>
        <p:nvSpPr>
          <p:cNvPr id="849" name="Google Shape;849;p54"/>
          <p:cNvSpPr txBox="1"/>
          <p:nvPr>
            <p:ph type="title"/>
          </p:nvPr>
        </p:nvSpPr>
        <p:spPr>
          <a:xfrm>
            <a:off x="381000" y="2362200"/>
            <a:ext cx="3255264" cy="116205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lt1"/>
              </a:buClr>
              <a:buSzPts val="4400"/>
              <a:buFont typeface="Rockwell"/>
              <a:buNone/>
            </a:pPr>
            <a:r>
              <a:rPr lang="en-US" sz="4400"/>
              <a:t>SPEC </a:t>
            </a:r>
            <a:br>
              <a:rPr lang="en-US" sz="4400"/>
            </a:br>
            <a:br>
              <a:rPr lang="en-US" sz="4400"/>
            </a:br>
            <a:r>
              <a:rPr lang="en-US" sz="4400"/>
              <a:t>CPU2006</a:t>
            </a:r>
            <a:endParaRPr/>
          </a:p>
        </p:txBody>
      </p:sp>
      <p:sp>
        <p:nvSpPr>
          <p:cNvPr id="850" name="Google Shape;850;p54"/>
          <p:cNvSpPr txBox="1"/>
          <p:nvPr>
            <p:ph idx="1" type="body"/>
          </p:nvPr>
        </p:nvSpPr>
        <p:spPr>
          <a:xfrm>
            <a:off x="3857620" y="285728"/>
            <a:ext cx="5072098" cy="6100785"/>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SzPts val="1650"/>
              <a:buChar char="■"/>
            </a:pPr>
            <a:r>
              <a:rPr lang="en-US" sz="2200">
                <a:solidFill>
                  <a:schemeClr val="dk1"/>
                </a:solidFill>
              </a:rPr>
              <a:t>Best known SPEC benchmark suite</a:t>
            </a:r>
            <a:endParaRPr/>
          </a:p>
          <a:p>
            <a:pPr indent="-228600" lvl="0" marL="228600" rtl="0" algn="l">
              <a:spcBef>
                <a:spcPts val="2000"/>
              </a:spcBef>
              <a:spcAft>
                <a:spcPts val="0"/>
              </a:spcAft>
              <a:buSzPts val="1650"/>
              <a:buChar char="■"/>
            </a:pPr>
            <a:r>
              <a:rPr lang="en-US" sz="2200">
                <a:solidFill>
                  <a:schemeClr val="dk1"/>
                </a:solidFill>
              </a:rPr>
              <a:t>Industry standard suite for processor intensive applications</a:t>
            </a:r>
            <a:endParaRPr/>
          </a:p>
          <a:p>
            <a:pPr indent="-228600" lvl="0" marL="228600" rtl="0" algn="l">
              <a:spcBef>
                <a:spcPts val="2000"/>
              </a:spcBef>
              <a:spcAft>
                <a:spcPts val="0"/>
              </a:spcAft>
              <a:buSzPts val="1650"/>
              <a:buChar char="■"/>
            </a:pPr>
            <a:r>
              <a:rPr lang="en-US" sz="2200">
                <a:solidFill>
                  <a:schemeClr val="dk1"/>
                </a:solidFill>
              </a:rPr>
              <a:t>Appropriate for measuring performance for applications that spend most of their time doing computation rather than I/O</a:t>
            </a:r>
            <a:endParaRPr/>
          </a:p>
          <a:p>
            <a:pPr indent="-228600" lvl="0" marL="228600" rtl="0" algn="l">
              <a:spcBef>
                <a:spcPts val="2000"/>
              </a:spcBef>
              <a:spcAft>
                <a:spcPts val="0"/>
              </a:spcAft>
              <a:buSzPts val="1650"/>
              <a:buChar char="■"/>
            </a:pPr>
            <a:r>
              <a:rPr lang="en-US" sz="2200">
                <a:solidFill>
                  <a:schemeClr val="dk1"/>
                </a:solidFill>
              </a:rPr>
              <a:t>Consists of 17 floating point programs written in C, C++, and Fortran and 12 integer programs written in C and C++</a:t>
            </a:r>
            <a:endParaRPr/>
          </a:p>
          <a:p>
            <a:pPr indent="-228600" lvl="0" marL="228600" rtl="0" algn="l">
              <a:spcBef>
                <a:spcPts val="2000"/>
              </a:spcBef>
              <a:spcAft>
                <a:spcPts val="0"/>
              </a:spcAft>
              <a:buSzPts val="1650"/>
              <a:buChar char="■"/>
            </a:pPr>
            <a:r>
              <a:rPr lang="en-US" sz="2200">
                <a:solidFill>
                  <a:schemeClr val="dk1"/>
                </a:solidFill>
              </a:rPr>
              <a:t>Suite contains over 3 million lines of code</a:t>
            </a:r>
            <a:endParaRPr/>
          </a:p>
          <a:p>
            <a:pPr indent="-228600" lvl="0" marL="228600" rtl="0" algn="l">
              <a:spcBef>
                <a:spcPts val="2000"/>
              </a:spcBef>
              <a:spcAft>
                <a:spcPts val="0"/>
              </a:spcAft>
              <a:buSzPts val="1650"/>
              <a:buChar char="■"/>
            </a:pPr>
            <a:r>
              <a:rPr lang="en-US" sz="2200">
                <a:solidFill>
                  <a:schemeClr val="dk1"/>
                </a:solidFill>
              </a:rPr>
              <a:t>Fifth generation of processor intensive suites from SPEC</a:t>
            </a:r>
            <a:endParaRPr/>
          </a:p>
        </p:txBody>
      </p:sp>
      <p:pic>
        <p:nvPicPr>
          <p:cNvPr id="851" name="Google Shape;851;p54"/>
          <p:cNvPicPr preferRelativeResize="0"/>
          <p:nvPr/>
        </p:nvPicPr>
        <p:blipFill rotWithShape="1">
          <a:blip r:embed="rId3">
            <a:alphaModFix/>
          </a:blip>
          <a:srcRect b="0" l="0" r="0" t="0"/>
          <a:stretch/>
        </p:blipFill>
        <p:spPr>
          <a:xfrm>
            <a:off x="1066800" y="4191000"/>
            <a:ext cx="2082800" cy="20447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6" name="Shape 856"/>
        <p:cNvGrpSpPr/>
        <p:nvPr/>
      </p:nvGrpSpPr>
      <p:grpSpPr>
        <a:xfrm>
          <a:off x="0" y="0"/>
          <a:ext cx="0" cy="0"/>
          <a:chOff x="0" y="0"/>
          <a:chExt cx="0" cy="0"/>
        </a:xfrm>
      </p:grpSpPr>
      <p:sp>
        <p:nvSpPr>
          <p:cNvPr id="857" name="Google Shape;857;p55"/>
          <p:cNvSpPr txBox="1"/>
          <p:nvPr>
            <p:ph type="title"/>
          </p:nvPr>
        </p:nvSpPr>
        <p:spPr>
          <a:xfrm>
            <a:off x="304800" y="1905000"/>
            <a:ext cx="3255264" cy="116205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lt1"/>
              </a:buClr>
              <a:buSzPts val="4400"/>
              <a:buFont typeface="Rockwell"/>
              <a:buNone/>
            </a:pPr>
            <a:r>
              <a:rPr lang="en-US" sz="4400"/>
              <a:t>Amdahl’s Law</a:t>
            </a:r>
            <a:br>
              <a:rPr lang="en-US" sz="4400"/>
            </a:br>
            <a:r>
              <a:rPr lang="en-US" sz="4400"/>
              <a:t>(Read by yourself)</a:t>
            </a:r>
            <a:endParaRPr sz="4400"/>
          </a:p>
        </p:txBody>
      </p:sp>
      <p:sp>
        <p:nvSpPr>
          <p:cNvPr id="858" name="Google Shape;858;p55"/>
          <p:cNvSpPr txBox="1"/>
          <p:nvPr>
            <p:ph idx="1" type="body"/>
          </p:nvPr>
        </p:nvSpPr>
        <p:spPr>
          <a:xfrm>
            <a:off x="3857620" y="71414"/>
            <a:ext cx="5072097" cy="6096000"/>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SzPts val="1800"/>
              <a:buChar char="■"/>
            </a:pPr>
            <a:r>
              <a:rPr lang="en-US" sz="2400">
                <a:solidFill>
                  <a:schemeClr val="dk1"/>
                </a:solidFill>
              </a:rPr>
              <a:t>Gene Amdahl [AMDA67]</a:t>
            </a:r>
            <a:endParaRPr/>
          </a:p>
          <a:p>
            <a:pPr indent="-228600" lvl="0" marL="228600" rtl="0" algn="l">
              <a:spcBef>
                <a:spcPts val="2000"/>
              </a:spcBef>
              <a:spcAft>
                <a:spcPts val="0"/>
              </a:spcAft>
              <a:buSzPts val="1800"/>
              <a:buChar char="■"/>
            </a:pPr>
            <a:r>
              <a:rPr lang="en-US" sz="2400">
                <a:solidFill>
                  <a:schemeClr val="dk1"/>
                </a:solidFill>
              </a:rPr>
              <a:t>Deals with the </a:t>
            </a:r>
            <a:r>
              <a:rPr b="1" lang="en-US" sz="2400" u="sng">
                <a:solidFill>
                  <a:schemeClr val="dk1"/>
                </a:solidFill>
              </a:rPr>
              <a:t>potential speedup of a program using multiple processors</a:t>
            </a:r>
            <a:r>
              <a:rPr lang="en-US" sz="2400">
                <a:solidFill>
                  <a:schemeClr val="dk1"/>
                </a:solidFill>
              </a:rPr>
              <a:t> compared to a single processor</a:t>
            </a:r>
            <a:endParaRPr/>
          </a:p>
          <a:p>
            <a:pPr indent="-228600" lvl="0" marL="228600" rtl="0" algn="l">
              <a:spcBef>
                <a:spcPts val="2000"/>
              </a:spcBef>
              <a:spcAft>
                <a:spcPts val="0"/>
              </a:spcAft>
              <a:buSzPts val="1800"/>
              <a:buChar char="■"/>
            </a:pPr>
            <a:r>
              <a:rPr lang="en-US" sz="2400">
                <a:solidFill>
                  <a:schemeClr val="dk1"/>
                </a:solidFill>
              </a:rPr>
              <a:t>Illustrates the problems facing industry in the development of multi-core machines</a:t>
            </a:r>
            <a:endParaRPr/>
          </a:p>
          <a:p>
            <a:pPr indent="-228600" lvl="1" marL="457200" rtl="0" algn="l">
              <a:spcBef>
                <a:spcPts val="600"/>
              </a:spcBef>
              <a:spcAft>
                <a:spcPts val="0"/>
              </a:spcAft>
              <a:buSzPts val="1800"/>
              <a:buChar char="■"/>
            </a:pPr>
            <a:r>
              <a:rPr lang="en-US" sz="2400" u="sng">
                <a:solidFill>
                  <a:schemeClr val="dk1"/>
                </a:solidFill>
              </a:rPr>
              <a:t>Software must be adapted to a highly parallel execution environment to exploit the power of parallel processing</a:t>
            </a:r>
            <a:endParaRPr/>
          </a:p>
          <a:p>
            <a:pPr indent="-228600" lvl="0" marL="228600" rtl="0" algn="l">
              <a:spcBef>
                <a:spcPts val="2000"/>
              </a:spcBef>
              <a:spcAft>
                <a:spcPts val="0"/>
              </a:spcAft>
              <a:buSzPts val="1800"/>
              <a:buChar char="■"/>
            </a:pPr>
            <a:r>
              <a:rPr lang="en-US" sz="2400">
                <a:solidFill>
                  <a:schemeClr val="dk1"/>
                </a:solidFill>
              </a:rPr>
              <a:t>Can be generalized to evaluate and design technical improvement in a computer system</a:t>
            </a:r>
            <a:endParaRPr/>
          </a:p>
        </p:txBody>
      </p:sp>
      <p:pic>
        <p:nvPicPr>
          <p:cNvPr id="859" name="Google Shape;859;p55"/>
          <p:cNvPicPr preferRelativeResize="0"/>
          <p:nvPr/>
        </p:nvPicPr>
        <p:blipFill rotWithShape="1">
          <a:blip r:embed="rId3">
            <a:alphaModFix/>
          </a:blip>
          <a:srcRect b="0" l="0" r="0" t="0"/>
          <a:stretch/>
        </p:blipFill>
        <p:spPr>
          <a:xfrm>
            <a:off x="914400" y="4267200"/>
            <a:ext cx="2010551" cy="198120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4" name="Shape 864"/>
        <p:cNvGrpSpPr/>
        <p:nvPr/>
      </p:nvGrpSpPr>
      <p:grpSpPr>
        <a:xfrm>
          <a:off x="0" y="0"/>
          <a:ext cx="0" cy="0"/>
          <a:chOff x="0" y="0"/>
          <a:chExt cx="0" cy="0"/>
        </a:xfrm>
      </p:grpSpPr>
      <p:sp>
        <p:nvSpPr>
          <p:cNvPr id="865" name="Google Shape;865;p56"/>
          <p:cNvSpPr txBox="1"/>
          <p:nvPr>
            <p:ph type="title"/>
          </p:nvPr>
        </p:nvSpPr>
        <p:spPr>
          <a:xfrm>
            <a:off x="762000" y="171448"/>
            <a:ext cx="7556400" cy="614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b="1" lang="en-US"/>
              <a:t>Amdahl’s Law </a:t>
            </a:r>
            <a:r>
              <a:rPr lang="en-US"/>
              <a:t>(Read by yourself)</a:t>
            </a:r>
            <a:endParaRPr b="1"/>
          </a:p>
        </p:txBody>
      </p:sp>
      <p:pic>
        <p:nvPicPr>
          <p:cNvPr descr="f14.pdf" id="866" name="Google Shape;866;p56"/>
          <p:cNvPicPr preferRelativeResize="0"/>
          <p:nvPr/>
        </p:nvPicPr>
        <p:blipFill rotWithShape="1">
          <a:blip r:embed="rId3">
            <a:alphaModFix/>
          </a:blip>
          <a:srcRect b="15455" l="-4705" r="0" t="21818"/>
          <a:stretch/>
        </p:blipFill>
        <p:spPr>
          <a:xfrm>
            <a:off x="762000" y="1362202"/>
            <a:ext cx="7088912" cy="5495823"/>
          </a:xfrm>
          <a:prstGeom prst="rect">
            <a:avLst/>
          </a:prstGeom>
          <a:noFill/>
          <a:ln>
            <a:noFill/>
          </a:ln>
        </p:spPr>
      </p:pic>
      <p:pic>
        <p:nvPicPr>
          <p:cNvPr id="867" name="Google Shape;867;p56"/>
          <p:cNvPicPr preferRelativeResize="0"/>
          <p:nvPr/>
        </p:nvPicPr>
        <p:blipFill rotWithShape="1">
          <a:blip r:embed="rId4">
            <a:alphaModFix/>
          </a:blip>
          <a:srcRect b="0" l="-940" r="940" t="0"/>
          <a:stretch/>
        </p:blipFill>
        <p:spPr>
          <a:xfrm>
            <a:off x="538086" y="946682"/>
            <a:ext cx="8105880" cy="697402"/>
          </a:xfrm>
          <a:prstGeom prst="rect">
            <a:avLst/>
          </a:prstGeom>
          <a:noFill/>
          <a:ln>
            <a:noFill/>
          </a:ln>
        </p:spPr>
      </p:pic>
      <p:sp>
        <p:nvSpPr>
          <p:cNvPr id="868" name="Google Shape;868;p56"/>
          <p:cNvSpPr txBox="1"/>
          <p:nvPr>
            <p:ph idx="12" type="sldNum"/>
          </p:nvPr>
        </p:nvSpPr>
        <p:spPr>
          <a:xfrm>
            <a:off x="8305800" y="242234"/>
            <a:ext cx="5541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3" name="Shape 873"/>
        <p:cNvGrpSpPr/>
        <p:nvPr/>
      </p:nvGrpSpPr>
      <p:grpSpPr>
        <a:xfrm>
          <a:off x="0" y="0"/>
          <a:ext cx="0" cy="0"/>
          <a:chOff x="0" y="0"/>
          <a:chExt cx="0" cy="0"/>
        </a:xfrm>
      </p:grpSpPr>
      <p:sp>
        <p:nvSpPr>
          <p:cNvPr id="874" name="Google Shape;874;p57"/>
          <p:cNvSpPr txBox="1"/>
          <p:nvPr>
            <p:ph type="title"/>
          </p:nvPr>
        </p:nvSpPr>
        <p:spPr>
          <a:xfrm>
            <a:off x="609600" y="457200"/>
            <a:ext cx="5105400" cy="1116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b="1" lang="en-US"/>
              <a:t>Little’s Law </a:t>
            </a:r>
            <a:r>
              <a:rPr lang="en-US" sz="2000"/>
              <a:t> (Read by yourself)</a:t>
            </a:r>
            <a:endParaRPr b="1" sz="2400"/>
          </a:p>
        </p:txBody>
      </p:sp>
      <p:sp>
        <p:nvSpPr>
          <p:cNvPr id="875" name="Google Shape;875;p57"/>
          <p:cNvSpPr txBox="1"/>
          <p:nvPr>
            <p:ph idx="1" type="body"/>
          </p:nvPr>
        </p:nvSpPr>
        <p:spPr>
          <a:xfrm>
            <a:off x="500034" y="1071546"/>
            <a:ext cx="7554753" cy="5481654"/>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SzPts val="1200"/>
              <a:buChar char="■"/>
            </a:pPr>
            <a:r>
              <a:rPr lang="en-US" sz="1600">
                <a:solidFill>
                  <a:schemeClr val="dk1"/>
                </a:solidFill>
              </a:rPr>
              <a:t>The general setup is that we have a steady state system to which items arrive at an average rate of  </a:t>
            </a:r>
            <a:r>
              <a:rPr lang="en-US" sz="1600">
                <a:solidFill>
                  <a:schemeClr val="dk1"/>
                </a:solidFill>
                <a:latin typeface="Arimo"/>
                <a:ea typeface="Arimo"/>
                <a:cs typeface="Arimo"/>
                <a:sym typeface="Arimo"/>
              </a:rPr>
              <a:t>λ</a:t>
            </a:r>
            <a:r>
              <a:rPr lang="en-US" sz="1600">
                <a:solidFill>
                  <a:schemeClr val="dk1"/>
                </a:solidFill>
              </a:rPr>
              <a:t> items per unit time. The items stay in the system an average of W units of time. Finally, there is an average of L units in the system at any one time. Little’s Law relates these three variables as L = </a:t>
            </a:r>
            <a:r>
              <a:rPr lang="en-US" sz="1600">
                <a:solidFill>
                  <a:schemeClr val="dk1"/>
                </a:solidFill>
                <a:latin typeface="Arimo"/>
                <a:ea typeface="Arimo"/>
                <a:cs typeface="Arimo"/>
                <a:sym typeface="Arimo"/>
              </a:rPr>
              <a:t>λ </a:t>
            </a:r>
            <a:r>
              <a:rPr lang="en-US" sz="1600">
                <a:solidFill>
                  <a:schemeClr val="dk1"/>
                </a:solidFill>
              </a:rPr>
              <a:t>W.</a:t>
            </a:r>
            <a:endParaRPr/>
          </a:p>
          <a:p>
            <a:pPr indent="-228600" lvl="0" marL="228600" rtl="0" algn="l">
              <a:spcBef>
                <a:spcPts val="2000"/>
              </a:spcBef>
              <a:spcAft>
                <a:spcPts val="0"/>
              </a:spcAft>
              <a:buSzPts val="1200"/>
              <a:buChar char="■"/>
            </a:pPr>
            <a:r>
              <a:rPr lang="en-US" sz="1600">
                <a:solidFill>
                  <a:schemeClr val="dk1"/>
                </a:solidFill>
              </a:rPr>
              <a:t>Fundamental and simple relation with broad applications</a:t>
            </a:r>
            <a:endParaRPr/>
          </a:p>
          <a:p>
            <a:pPr indent="-228600" lvl="0" marL="228600" rtl="0" algn="l">
              <a:spcBef>
                <a:spcPts val="2000"/>
              </a:spcBef>
              <a:spcAft>
                <a:spcPts val="0"/>
              </a:spcAft>
              <a:buSzPts val="1200"/>
              <a:buChar char="■"/>
            </a:pPr>
            <a:r>
              <a:rPr lang="en-US" sz="1600">
                <a:solidFill>
                  <a:schemeClr val="dk1"/>
                </a:solidFill>
              </a:rPr>
              <a:t>Can be applied to almost any system that is statistically in steady state, and in which there is no leakage</a:t>
            </a:r>
            <a:endParaRPr/>
          </a:p>
          <a:p>
            <a:pPr indent="-228600" lvl="0" marL="228600" rtl="0" algn="l">
              <a:spcBef>
                <a:spcPts val="2000"/>
              </a:spcBef>
              <a:spcAft>
                <a:spcPts val="0"/>
              </a:spcAft>
              <a:buSzPts val="1200"/>
              <a:buChar char="■"/>
            </a:pPr>
            <a:r>
              <a:rPr lang="en-US" sz="1600">
                <a:solidFill>
                  <a:schemeClr val="dk1"/>
                </a:solidFill>
              </a:rPr>
              <a:t>Queuing system</a:t>
            </a:r>
            <a:endParaRPr/>
          </a:p>
          <a:p>
            <a:pPr indent="-228600" lvl="1" marL="457200" rtl="0" algn="l">
              <a:spcBef>
                <a:spcPts val="600"/>
              </a:spcBef>
              <a:spcAft>
                <a:spcPts val="0"/>
              </a:spcAft>
              <a:buSzPts val="1200"/>
              <a:buChar char="■"/>
            </a:pPr>
            <a:r>
              <a:rPr lang="en-US" sz="1600">
                <a:solidFill>
                  <a:schemeClr val="dk1"/>
                </a:solidFill>
              </a:rPr>
              <a:t>If server is idle an item is served immediately, otherwise an arriving item joins a queue</a:t>
            </a:r>
            <a:endParaRPr/>
          </a:p>
          <a:p>
            <a:pPr indent="-228600" lvl="1" marL="457200" rtl="0" algn="l">
              <a:spcBef>
                <a:spcPts val="600"/>
              </a:spcBef>
              <a:spcAft>
                <a:spcPts val="0"/>
              </a:spcAft>
              <a:buSzPts val="1200"/>
              <a:buChar char="■"/>
            </a:pPr>
            <a:r>
              <a:rPr lang="en-US" sz="1600">
                <a:solidFill>
                  <a:schemeClr val="dk1"/>
                </a:solidFill>
              </a:rPr>
              <a:t>There can be a single queue for a single server or for multiple servers, or multiples queues with one being for each of multiple servers</a:t>
            </a:r>
            <a:endParaRPr/>
          </a:p>
          <a:p>
            <a:pPr indent="-228600" lvl="0" marL="228600" rtl="0" algn="l">
              <a:spcBef>
                <a:spcPts val="2000"/>
              </a:spcBef>
              <a:spcAft>
                <a:spcPts val="0"/>
              </a:spcAft>
              <a:buSzPts val="1200"/>
              <a:buChar char="■"/>
            </a:pPr>
            <a:r>
              <a:rPr lang="en-US" sz="1600">
                <a:solidFill>
                  <a:schemeClr val="dk1"/>
                </a:solidFill>
              </a:rPr>
              <a:t>Average number of items in a queuing system equals the average rate at which items arrive multiplied by the  time that an item spends in the system</a:t>
            </a:r>
            <a:endParaRPr/>
          </a:p>
          <a:p>
            <a:pPr indent="-228600" lvl="1" marL="457200" rtl="0" algn="l">
              <a:spcBef>
                <a:spcPts val="600"/>
              </a:spcBef>
              <a:spcAft>
                <a:spcPts val="0"/>
              </a:spcAft>
              <a:buSzPts val="1200"/>
              <a:buChar char="■"/>
            </a:pPr>
            <a:r>
              <a:rPr lang="en-US" sz="1600">
                <a:solidFill>
                  <a:schemeClr val="dk1"/>
                </a:solidFill>
              </a:rPr>
              <a:t>Relationship requires very few assumptions</a:t>
            </a:r>
            <a:endParaRPr/>
          </a:p>
          <a:p>
            <a:pPr indent="-228600" lvl="1" marL="457200" rtl="0" algn="l">
              <a:spcBef>
                <a:spcPts val="600"/>
              </a:spcBef>
              <a:spcAft>
                <a:spcPts val="0"/>
              </a:spcAft>
              <a:buSzPts val="1200"/>
              <a:buChar char="■"/>
            </a:pPr>
            <a:r>
              <a:rPr lang="en-US" sz="1600">
                <a:solidFill>
                  <a:schemeClr val="dk1"/>
                </a:solidFill>
              </a:rPr>
              <a:t>Because of its simplicity and generality it is extremely useful</a:t>
            </a:r>
            <a:endParaRPr/>
          </a:p>
        </p:txBody>
      </p:sp>
      <p:pic>
        <p:nvPicPr>
          <p:cNvPr id="876" name="Google Shape;876;p57"/>
          <p:cNvPicPr preferRelativeResize="0"/>
          <p:nvPr/>
        </p:nvPicPr>
        <p:blipFill rotWithShape="1">
          <a:blip r:embed="rId3">
            <a:alphaModFix/>
          </a:blip>
          <a:srcRect b="0" l="0" r="0" t="0"/>
          <a:stretch/>
        </p:blipFill>
        <p:spPr>
          <a:xfrm>
            <a:off x="5748340" y="214290"/>
            <a:ext cx="2181246" cy="706602"/>
          </a:xfrm>
          <a:prstGeom prst="rect">
            <a:avLst/>
          </a:prstGeom>
          <a:noFill/>
          <a:ln>
            <a:noFill/>
          </a:ln>
        </p:spPr>
      </p:pic>
      <p:sp>
        <p:nvSpPr>
          <p:cNvPr id="877" name="Google Shape;877;p57"/>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1" name="Shape 881"/>
        <p:cNvGrpSpPr/>
        <p:nvPr/>
      </p:nvGrpSpPr>
      <p:grpSpPr>
        <a:xfrm>
          <a:off x="0" y="0"/>
          <a:ext cx="0" cy="0"/>
          <a:chOff x="0" y="0"/>
          <a:chExt cx="0" cy="0"/>
        </a:xfrm>
      </p:grpSpPr>
      <p:sp>
        <p:nvSpPr>
          <p:cNvPr id="882" name="Google Shape;882;p58"/>
          <p:cNvSpPr txBox="1"/>
          <p:nvPr>
            <p:ph type="title"/>
          </p:nvPr>
        </p:nvSpPr>
        <p:spPr>
          <a:xfrm>
            <a:off x="498474" y="71414"/>
            <a:ext cx="7556313" cy="78581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Questions </a:t>
            </a:r>
            <a:r>
              <a:rPr lang="en-US" sz="2400"/>
              <a:t>(Use your notebook)</a:t>
            </a:r>
            <a:endParaRPr/>
          </a:p>
        </p:txBody>
      </p:sp>
      <p:sp>
        <p:nvSpPr>
          <p:cNvPr id="883" name="Google Shape;883;p58"/>
          <p:cNvSpPr txBox="1"/>
          <p:nvPr>
            <p:ph idx="1" type="body"/>
          </p:nvPr>
        </p:nvSpPr>
        <p:spPr>
          <a:xfrm>
            <a:off x="498474" y="714356"/>
            <a:ext cx="7573988" cy="3571899"/>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SzPts val="1200"/>
              <a:buNone/>
            </a:pPr>
            <a:r>
              <a:rPr lang="en-US" sz="1600">
                <a:solidFill>
                  <a:srgbClr val="8000FF"/>
                </a:solidFill>
              </a:rPr>
              <a:t>Building blocks:  Composition and operating of vacuum tube/transistor</a:t>
            </a:r>
            <a:endParaRPr sz="1600">
              <a:solidFill>
                <a:schemeClr val="dk1"/>
              </a:solidFill>
            </a:endParaRPr>
          </a:p>
          <a:p>
            <a:pPr indent="-228600" lvl="0" marL="228600" rtl="0" algn="l">
              <a:spcBef>
                <a:spcPts val="2000"/>
              </a:spcBef>
              <a:spcAft>
                <a:spcPts val="0"/>
              </a:spcAft>
              <a:buSzPts val="1200"/>
              <a:buNone/>
            </a:pPr>
            <a:r>
              <a:rPr lang="en-US" sz="1600">
                <a:solidFill>
                  <a:schemeClr val="dk1"/>
                </a:solidFill>
              </a:rPr>
              <a:t>2.1 What is a stored program computer?</a:t>
            </a:r>
            <a:endParaRPr/>
          </a:p>
          <a:p>
            <a:pPr indent="-228600" lvl="0" marL="228600" rtl="0" algn="l">
              <a:spcBef>
                <a:spcPts val="2000"/>
              </a:spcBef>
              <a:spcAft>
                <a:spcPts val="0"/>
              </a:spcAft>
              <a:buSzPts val="1200"/>
              <a:buNone/>
            </a:pPr>
            <a:r>
              <a:rPr lang="en-US" sz="1600">
                <a:solidFill>
                  <a:schemeClr val="dk1"/>
                </a:solidFill>
              </a:rPr>
              <a:t>2.2 What are the four main components of any general-purpose computer? </a:t>
            </a:r>
            <a:endParaRPr/>
          </a:p>
          <a:p>
            <a:pPr indent="-228600" lvl="0" marL="228600" rtl="0" algn="l">
              <a:spcBef>
                <a:spcPts val="2000"/>
              </a:spcBef>
              <a:spcAft>
                <a:spcPts val="0"/>
              </a:spcAft>
              <a:buSzPts val="1200"/>
              <a:buNone/>
            </a:pPr>
            <a:r>
              <a:rPr lang="en-US" sz="1600">
                <a:solidFill>
                  <a:schemeClr val="dk1"/>
                </a:solidFill>
              </a:rPr>
              <a:t>2.3 At the integrated circuit level, what are the three principal constituents of a computer system? </a:t>
            </a:r>
            <a:endParaRPr/>
          </a:p>
          <a:p>
            <a:pPr indent="-228600" lvl="0" marL="228600" rtl="0" algn="l">
              <a:spcBef>
                <a:spcPts val="2000"/>
              </a:spcBef>
              <a:spcAft>
                <a:spcPts val="0"/>
              </a:spcAft>
              <a:buSzPts val="1200"/>
              <a:buNone/>
            </a:pPr>
            <a:r>
              <a:rPr lang="en-US" sz="1600">
                <a:solidFill>
                  <a:schemeClr val="dk1"/>
                </a:solidFill>
              </a:rPr>
              <a:t>2.4 Explain Moore’s law. </a:t>
            </a:r>
            <a:endParaRPr/>
          </a:p>
          <a:p>
            <a:pPr indent="-228600" lvl="0" marL="228600" rtl="0" algn="l">
              <a:spcBef>
                <a:spcPts val="2000"/>
              </a:spcBef>
              <a:spcAft>
                <a:spcPts val="0"/>
              </a:spcAft>
              <a:buSzPts val="1200"/>
              <a:buNone/>
            </a:pPr>
            <a:r>
              <a:rPr lang="en-US" sz="1600">
                <a:solidFill>
                  <a:schemeClr val="dk1"/>
                </a:solidFill>
              </a:rPr>
              <a:t>2.5 List and explain the key characteristics of a computer family. </a:t>
            </a:r>
            <a:endParaRPr/>
          </a:p>
          <a:p>
            <a:pPr indent="-228600" lvl="0" marL="228600" rtl="0" algn="l">
              <a:spcBef>
                <a:spcPts val="2000"/>
              </a:spcBef>
              <a:spcAft>
                <a:spcPts val="0"/>
              </a:spcAft>
              <a:buSzPts val="1200"/>
              <a:buNone/>
            </a:pPr>
            <a:r>
              <a:rPr lang="en-US" sz="1600">
                <a:solidFill>
                  <a:schemeClr val="dk1"/>
                </a:solidFill>
              </a:rPr>
              <a:t>2.6 What is the key distinguishing feature of a microprocessor?</a:t>
            </a:r>
            <a:endParaRPr/>
          </a:p>
          <a:p>
            <a:pPr indent="-228600" lvl="0" marL="228600" rtl="0" algn="l">
              <a:spcBef>
                <a:spcPts val="2000"/>
              </a:spcBef>
              <a:spcAft>
                <a:spcPts val="0"/>
              </a:spcAft>
              <a:buSzPts val="1200"/>
              <a:buNone/>
            </a:pPr>
            <a:r>
              <a:rPr b="1" lang="en-US" sz="1600" u="sng">
                <a:solidFill>
                  <a:schemeClr val="dk1"/>
                </a:solidFill>
              </a:rPr>
              <a:t>2.7- Refer to the table 2.1</a:t>
            </a:r>
            <a:endParaRPr/>
          </a:p>
        </p:txBody>
      </p:sp>
      <p:pic>
        <p:nvPicPr>
          <p:cNvPr id="884" name="Google Shape;884;p58"/>
          <p:cNvPicPr preferRelativeResize="0"/>
          <p:nvPr/>
        </p:nvPicPr>
        <p:blipFill rotWithShape="1">
          <a:blip r:embed="rId3">
            <a:alphaModFix/>
          </a:blip>
          <a:srcRect b="0" l="0" r="0" t="0"/>
          <a:stretch/>
        </p:blipFill>
        <p:spPr>
          <a:xfrm>
            <a:off x="571472" y="4786322"/>
            <a:ext cx="5895975" cy="1781175"/>
          </a:xfrm>
          <a:prstGeom prst="rect">
            <a:avLst/>
          </a:prstGeom>
          <a:noFill/>
          <a:ln>
            <a:noFill/>
          </a:ln>
        </p:spPr>
      </p:pic>
      <p:sp>
        <p:nvSpPr>
          <p:cNvPr id="885" name="Google Shape;885;p58"/>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6"/>
          <p:cNvSpPr txBox="1"/>
          <p:nvPr>
            <p:ph type="title"/>
          </p:nvPr>
        </p:nvSpPr>
        <p:spPr>
          <a:xfrm>
            <a:off x="71406" y="98316"/>
            <a:ext cx="8501090" cy="11161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First Generation:  Vacuum Tubes</a:t>
            </a:r>
            <a:br>
              <a:rPr lang="en-US"/>
            </a:br>
            <a:endParaRPr/>
          </a:p>
        </p:txBody>
      </p:sp>
      <p:sp>
        <p:nvSpPr>
          <p:cNvPr id="263" name="Google Shape;263;p6"/>
          <p:cNvSpPr txBox="1"/>
          <p:nvPr>
            <p:ph idx="1" type="body"/>
          </p:nvPr>
        </p:nvSpPr>
        <p:spPr>
          <a:xfrm>
            <a:off x="214282" y="1643050"/>
            <a:ext cx="8286808" cy="3929089"/>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SzPts val="1800"/>
              <a:buChar char="■"/>
            </a:pPr>
            <a:r>
              <a:rPr lang="en-US" sz="2400">
                <a:solidFill>
                  <a:schemeClr val="dk1"/>
                </a:solidFill>
              </a:rPr>
              <a:t>Basic technology: Vacuum tubes</a:t>
            </a:r>
            <a:endParaRPr/>
          </a:p>
          <a:p>
            <a:pPr indent="-228600" lvl="0" marL="228600" rtl="0" algn="l">
              <a:spcBef>
                <a:spcPts val="2000"/>
              </a:spcBef>
              <a:spcAft>
                <a:spcPts val="0"/>
              </a:spcAft>
              <a:buSzPts val="1800"/>
              <a:buChar char="■"/>
            </a:pPr>
            <a:r>
              <a:rPr lang="en-US" sz="2400">
                <a:solidFill>
                  <a:srgbClr val="8000FF"/>
                </a:solidFill>
              </a:rPr>
              <a:t>Building block:  Composition and operating of vacuum tube (</a:t>
            </a:r>
            <a:r>
              <a:rPr lang="en-US" sz="2400">
                <a:solidFill>
                  <a:srgbClr val="6666FF"/>
                </a:solidFill>
              </a:rPr>
              <a:t>https://en.wikipedia.org/wiki/Vacuum_tube)</a:t>
            </a:r>
            <a:endParaRPr/>
          </a:p>
          <a:p>
            <a:pPr indent="-228600" lvl="0" marL="228600" rtl="0" algn="l">
              <a:spcBef>
                <a:spcPts val="2000"/>
              </a:spcBef>
              <a:spcAft>
                <a:spcPts val="0"/>
              </a:spcAft>
              <a:buSzPts val="1800"/>
              <a:buChar char="■"/>
            </a:pPr>
            <a:r>
              <a:rPr lang="en-US" sz="2400">
                <a:solidFill>
                  <a:schemeClr val="dk1"/>
                </a:solidFill>
              </a:rPr>
              <a:t>Typical computers:</a:t>
            </a:r>
            <a:endParaRPr/>
          </a:p>
          <a:p>
            <a:pPr indent="-228600" lvl="1" marL="457200" rtl="0" algn="l">
              <a:spcBef>
                <a:spcPts val="600"/>
              </a:spcBef>
              <a:spcAft>
                <a:spcPts val="0"/>
              </a:spcAft>
              <a:buSzPts val="1500"/>
              <a:buChar char="■"/>
            </a:pPr>
            <a:r>
              <a:rPr lang="en-US" sz="2000">
                <a:solidFill>
                  <a:schemeClr val="dk1"/>
                </a:solidFill>
              </a:rPr>
              <a:t>ENIAC (</a:t>
            </a:r>
            <a:r>
              <a:rPr lang="en-US" sz="2000" u="sng">
                <a:solidFill>
                  <a:schemeClr val="dk1"/>
                </a:solidFill>
              </a:rPr>
              <a:t>E</a:t>
            </a:r>
            <a:r>
              <a:rPr lang="en-US" sz="2000">
                <a:solidFill>
                  <a:schemeClr val="dk1"/>
                </a:solidFill>
              </a:rPr>
              <a:t>lectronic </a:t>
            </a:r>
            <a:r>
              <a:rPr lang="en-US" sz="2000" u="sng">
                <a:solidFill>
                  <a:schemeClr val="dk1"/>
                </a:solidFill>
              </a:rPr>
              <a:t>N</a:t>
            </a:r>
            <a:r>
              <a:rPr lang="en-US" sz="2000">
                <a:solidFill>
                  <a:schemeClr val="dk1"/>
                </a:solidFill>
              </a:rPr>
              <a:t>umerical </a:t>
            </a:r>
            <a:r>
              <a:rPr lang="en-US" sz="2000" u="sng">
                <a:solidFill>
                  <a:schemeClr val="dk1"/>
                </a:solidFill>
              </a:rPr>
              <a:t>I</a:t>
            </a:r>
            <a:r>
              <a:rPr lang="en-US" sz="2000">
                <a:solidFill>
                  <a:schemeClr val="dk1"/>
                </a:solidFill>
              </a:rPr>
              <a:t>ntegrator </a:t>
            </a:r>
            <a:r>
              <a:rPr lang="en-US" sz="2000" u="sng">
                <a:solidFill>
                  <a:schemeClr val="dk1"/>
                </a:solidFill>
              </a:rPr>
              <a:t>A</a:t>
            </a:r>
            <a:r>
              <a:rPr lang="en-US" sz="2000">
                <a:solidFill>
                  <a:schemeClr val="dk1"/>
                </a:solidFill>
              </a:rPr>
              <a:t>nd </a:t>
            </a:r>
            <a:r>
              <a:rPr lang="en-US" sz="2000" u="sng">
                <a:solidFill>
                  <a:schemeClr val="dk1"/>
                </a:solidFill>
              </a:rPr>
              <a:t>C</a:t>
            </a:r>
            <a:r>
              <a:rPr lang="en-US" sz="2000">
                <a:solidFill>
                  <a:schemeClr val="dk1"/>
                </a:solidFill>
              </a:rPr>
              <a:t>omputer)</a:t>
            </a:r>
            <a:endParaRPr/>
          </a:p>
          <a:p>
            <a:pPr indent="-228600" lvl="1" marL="457200" rtl="0" algn="l">
              <a:spcBef>
                <a:spcPts val="600"/>
              </a:spcBef>
              <a:spcAft>
                <a:spcPts val="0"/>
              </a:spcAft>
              <a:buSzPts val="1500"/>
              <a:buChar char="■"/>
            </a:pPr>
            <a:r>
              <a:rPr lang="en-US" sz="2000">
                <a:solidFill>
                  <a:schemeClr val="dk1"/>
                </a:solidFill>
              </a:rPr>
              <a:t>EDVAC (Electronic Discrete Variable Computer) and John Von Neumann</a:t>
            </a:r>
            <a:endParaRPr/>
          </a:p>
          <a:p>
            <a:pPr indent="-228600" lvl="1" marL="457200" rtl="0" algn="l">
              <a:spcBef>
                <a:spcPts val="600"/>
              </a:spcBef>
              <a:spcAft>
                <a:spcPts val="0"/>
              </a:spcAft>
              <a:buSzPts val="1500"/>
              <a:buChar char="■"/>
            </a:pPr>
            <a:r>
              <a:rPr lang="en-US" sz="2000">
                <a:solidFill>
                  <a:schemeClr val="dk1"/>
                </a:solidFill>
              </a:rPr>
              <a:t>IAS computer (Princeton </a:t>
            </a:r>
            <a:r>
              <a:rPr lang="en-US" sz="2000" u="sng">
                <a:solidFill>
                  <a:schemeClr val="dk1"/>
                </a:solidFill>
              </a:rPr>
              <a:t>I</a:t>
            </a:r>
            <a:r>
              <a:rPr lang="en-US" sz="2000">
                <a:solidFill>
                  <a:schemeClr val="dk1"/>
                </a:solidFill>
              </a:rPr>
              <a:t>nstitute for </a:t>
            </a:r>
            <a:r>
              <a:rPr lang="en-US" sz="2000" u="sng">
                <a:solidFill>
                  <a:schemeClr val="dk1"/>
                </a:solidFill>
              </a:rPr>
              <a:t>A</a:t>
            </a:r>
            <a:r>
              <a:rPr lang="en-US" sz="2000">
                <a:solidFill>
                  <a:schemeClr val="dk1"/>
                </a:solidFill>
              </a:rPr>
              <a:t>dvanced </a:t>
            </a:r>
            <a:r>
              <a:rPr lang="en-US" sz="2000" u="sng">
                <a:solidFill>
                  <a:schemeClr val="dk1"/>
                </a:solidFill>
              </a:rPr>
              <a:t>S</a:t>
            </a:r>
            <a:r>
              <a:rPr lang="en-US" sz="2000">
                <a:solidFill>
                  <a:schemeClr val="dk1"/>
                </a:solidFill>
              </a:rPr>
              <a:t>tudies)</a:t>
            </a:r>
            <a:endParaRPr/>
          </a:p>
          <a:p>
            <a:pPr indent="-228600" lvl="1" marL="457200" rtl="0" algn="l">
              <a:spcBef>
                <a:spcPts val="600"/>
              </a:spcBef>
              <a:spcAft>
                <a:spcPts val="0"/>
              </a:spcAft>
              <a:buSzPts val="1500"/>
              <a:buChar char="■"/>
            </a:pPr>
            <a:r>
              <a:rPr lang="en-US" sz="2000">
                <a:solidFill>
                  <a:schemeClr val="dk1"/>
                </a:solidFill>
              </a:rPr>
              <a:t>Commercial Computers: UNIVAC ((Universal Automatic Computer)</a:t>
            </a:r>
            <a:endParaRPr/>
          </a:p>
          <a:p>
            <a:pPr indent="-228600" lvl="1" marL="457200" rtl="0" algn="l">
              <a:spcBef>
                <a:spcPts val="600"/>
              </a:spcBef>
              <a:spcAft>
                <a:spcPts val="0"/>
              </a:spcAft>
              <a:buSzPts val="1500"/>
              <a:buChar char="■"/>
            </a:pPr>
            <a:r>
              <a:rPr lang="en-US" sz="2000">
                <a:solidFill>
                  <a:schemeClr val="dk1"/>
                </a:solidFill>
              </a:rPr>
              <a:t>IBM Computers ( International Business Machines)</a:t>
            </a:r>
            <a:endParaRPr/>
          </a:p>
          <a:p>
            <a:pPr indent="-133350" lvl="1" marL="457200" rtl="0" algn="l">
              <a:spcBef>
                <a:spcPts val="600"/>
              </a:spcBef>
              <a:spcAft>
                <a:spcPts val="0"/>
              </a:spcAft>
              <a:buSzPts val="1500"/>
              <a:buNone/>
            </a:pPr>
            <a:r>
              <a:t/>
            </a:r>
            <a:endParaRPr sz="2000">
              <a:solidFill>
                <a:schemeClr val="dk1"/>
              </a:solidFill>
            </a:endParaRPr>
          </a:p>
          <a:p>
            <a:pPr indent="-133350" lvl="1" marL="457200" rtl="0" algn="l">
              <a:spcBef>
                <a:spcPts val="600"/>
              </a:spcBef>
              <a:spcAft>
                <a:spcPts val="0"/>
              </a:spcAft>
              <a:buSzPts val="1500"/>
              <a:buNone/>
            </a:pPr>
            <a:r>
              <a:t/>
            </a:r>
            <a:endParaRPr sz="2000">
              <a:solidFill>
                <a:schemeClr val="dk1"/>
              </a:solidFill>
            </a:endParaRPr>
          </a:p>
          <a:p>
            <a:pPr indent="-133350" lvl="1" marL="457200" rtl="0" algn="l">
              <a:spcBef>
                <a:spcPts val="600"/>
              </a:spcBef>
              <a:spcAft>
                <a:spcPts val="0"/>
              </a:spcAft>
              <a:buSzPts val="1500"/>
              <a:buNone/>
            </a:pPr>
            <a:r>
              <a:t/>
            </a:r>
            <a:endParaRPr sz="2000">
              <a:solidFill>
                <a:schemeClr val="dk1"/>
              </a:solidFill>
            </a:endParaRPr>
          </a:p>
          <a:p>
            <a:pPr indent="-133350" lvl="1" marL="457200" rtl="0" algn="l">
              <a:spcBef>
                <a:spcPts val="600"/>
              </a:spcBef>
              <a:spcAft>
                <a:spcPts val="0"/>
              </a:spcAft>
              <a:buSzPts val="1500"/>
              <a:buNone/>
            </a:pPr>
            <a:r>
              <a:t/>
            </a:r>
            <a:endParaRPr sz="2000">
              <a:solidFill>
                <a:schemeClr val="dk1"/>
              </a:solidFill>
            </a:endParaRPr>
          </a:p>
          <a:p>
            <a:pPr indent="-133350" lvl="1" marL="457200" rtl="0" algn="l">
              <a:spcBef>
                <a:spcPts val="600"/>
              </a:spcBef>
              <a:spcAft>
                <a:spcPts val="0"/>
              </a:spcAft>
              <a:buSzPts val="1500"/>
              <a:buNone/>
            </a:pPr>
            <a:r>
              <a:t/>
            </a:r>
            <a:endParaRPr sz="2000">
              <a:solidFill>
                <a:schemeClr val="dk1"/>
              </a:solidFill>
            </a:endParaRPr>
          </a:p>
          <a:p>
            <a:pPr indent="-133350" lvl="1" marL="457200" rtl="0" algn="l">
              <a:spcBef>
                <a:spcPts val="600"/>
              </a:spcBef>
              <a:spcAft>
                <a:spcPts val="0"/>
              </a:spcAft>
              <a:buSzPts val="1500"/>
              <a:buNone/>
            </a:pPr>
            <a:r>
              <a:t/>
            </a:r>
            <a:endParaRPr sz="2000">
              <a:solidFill>
                <a:schemeClr val="dk1"/>
              </a:solidFill>
            </a:endParaRPr>
          </a:p>
        </p:txBody>
      </p:sp>
      <p:pic>
        <p:nvPicPr>
          <p:cNvPr id="264" name="Google Shape;264;p6"/>
          <p:cNvPicPr preferRelativeResize="0"/>
          <p:nvPr/>
        </p:nvPicPr>
        <p:blipFill rotWithShape="1">
          <a:blip r:embed="rId3">
            <a:alphaModFix/>
          </a:blip>
          <a:srcRect b="0" l="0" r="0" t="0"/>
          <a:stretch/>
        </p:blipFill>
        <p:spPr>
          <a:xfrm>
            <a:off x="6357950" y="928670"/>
            <a:ext cx="1181100" cy="1371600"/>
          </a:xfrm>
          <a:prstGeom prst="rect">
            <a:avLst/>
          </a:prstGeom>
          <a:noFill/>
          <a:ln>
            <a:noFill/>
          </a:ln>
        </p:spPr>
      </p:pic>
      <p:sp>
        <p:nvSpPr>
          <p:cNvPr id="265" name="Google Shape;265;p6"/>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0" name="Shape 890"/>
        <p:cNvGrpSpPr/>
        <p:nvPr/>
      </p:nvGrpSpPr>
      <p:grpSpPr>
        <a:xfrm>
          <a:off x="0" y="0"/>
          <a:ext cx="0" cy="0"/>
          <a:chOff x="0" y="0"/>
          <a:chExt cx="0" cy="0"/>
        </a:xfrm>
      </p:grpSpPr>
      <p:sp>
        <p:nvSpPr>
          <p:cNvPr id="891" name="Google Shape;891;p59"/>
          <p:cNvSpPr txBox="1"/>
          <p:nvPr>
            <p:ph type="title"/>
          </p:nvPr>
        </p:nvSpPr>
        <p:spPr>
          <a:xfrm>
            <a:off x="762000" y="228600"/>
            <a:ext cx="3428999" cy="111610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4400"/>
              <a:buFont typeface="Rockwell"/>
              <a:buNone/>
            </a:pPr>
            <a:r>
              <a:rPr lang="en-US" sz="4400"/>
              <a:t>Summary</a:t>
            </a:r>
            <a:endParaRPr/>
          </a:p>
        </p:txBody>
      </p:sp>
      <p:sp>
        <p:nvSpPr>
          <p:cNvPr id="892" name="Google Shape;892;p59"/>
          <p:cNvSpPr txBox="1"/>
          <p:nvPr>
            <p:ph idx="1" type="body"/>
          </p:nvPr>
        </p:nvSpPr>
        <p:spPr>
          <a:xfrm>
            <a:off x="457200" y="2514600"/>
            <a:ext cx="3657600" cy="4343400"/>
          </a:xfrm>
          <a:prstGeom prst="rect">
            <a:avLst/>
          </a:prstGeom>
          <a:noFill/>
          <a:ln>
            <a:noFill/>
          </a:ln>
        </p:spPr>
        <p:txBody>
          <a:bodyPr anchorCtr="0" anchor="t" bIns="45700" lIns="91425" spcFirstLastPara="1" rIns="91425" wrap="square" tIns="45700">
            <a:normAutofit/>
          </a:bodyPr>
          <a:lstStyle/>
          <a:p>
            <a:pPr indent="-228600" lvl="0" marL="228600" rtl="0" algn="l">
              <a:spcBef>
                <a:spcPts val="0"/>
              </a:spcBef>
              <a:spcAft>
                <a:spcPts val="0"/>
              </a:spcAft>
              <a:buSzPts val="1350"/>
              <a:buChar char="■"/>
            </a:pPr>
            <a:r>
              <a:rPr lang="en-US"/>
              <a:t>First generation computers</a:t>
            </a:r>
            <a:endParaRPr/>
          </a:p>
          <a:p>
            <a:pPr indent="-228600" lvl="1" marL="457200" rtl="0" algn="l">
              <a:spcBef>
                <a:spcPts val="600"/>
              </a:spcBef>
              <a:spcAft>
                <a:spcPts val="0"/>
              </a:spcAft>
              <a:buSzPts val="1350"/>
              <a:buChar char="■"/>
            </a:pPr>
            <a:r>
              <a:rPr lang="en-US"/>
              <a:t>Vacuum tubes</a:t>
            </a:r>
            <a:endParaRPr/>
          </a:p>
          <a:p>
            <a:pPr indent="-228600" lvl="1" marL="228600" rtl="0" algn="l">
              <a:spcBef>
                <a:spcPts val="600"/>
              </a:spcBef>
              <a:spcAft>
                <a:spcPts val="0"/>
              </a:spcAft>
              <a:buClr>
                <a:schemeClr val="accent1"/>
              </a:buClr>
              <a:buSzPts val="1350"/>
              <a:buChar char="■"/>
            </a:pPr>
            <a:r>
              <a:rPr lang="en-US"/>
              <a:t>Second generation computers</a:t>
            </a:r>
            <a:endParaRPr/>
          </a:p>
          <a:p>
            <a:pPr indent="-228600" lvl="1" marL="457200" rtl="0" algn="l">
              <a:spcBef>
                <a:spcPts val="600"/>
              </a:spcBef>
              <a:spcAft>
                <a:spcPts val="0"/>
              </a:spcAft>
              <a:buSzPts val="1350"/>
              <a:buChar char="■"/>
            </a:pPr>
            <a:r>
              <a:rPr lang="en-US"/>
              <a:t>Transistors</a:t>
            </a:r>
            <a:endParaRPr/>
          </a:p>
          <a:p>
            <a:pPr indent="-228600" lvl="1" marL="228600" rtl="0" algn="l">
              <a:spcBef>
                <a:spcPts val="600"/>
              </a:spcBef>
              <a:spcAft>
                <a:spcPts val="0"/>
              </a:spcAft>
              <a:buClr>
                <a:schemeClr val="accent1"/>
              </a:buClr>
              <a:buSzPts val="1350"/>
              <a:buChar char="■"/>
            </a:pPr>
            <a:r>
              <a:rPr lang="en-US"/>
              <a:t>Third generation computers</a:t>
            </a:r>
            <a:endParaRPr/>
          </a:p>
          <a:p>
            <a:pPr indent="-228600" lvl="1" marL="457200" rtl="0" algn="l">
              <a:spcBef>
                <a:spcPts val="600"/>
              </a:spcBef>
              <a:spcAft>
                <a:spcPts val="0"/>
              </a:spcAft>
              <a:buSzPts val="1350"/>
              <a:buChar char="■"/>
            </a:pPr>
            <a:r>
              <a:rPr lang="en-US"/>
              <a:t>Integrated circuits</a:t>
            </a:r>
            <a:endParaRPr/>
          </a:p>
          <a:p>
            <a:pPr indent="-228600" lvl="1" marL="228600" rtl="0" algn="l">
              <a:spcBef>
                <a:spcPts val="1800"/>
              </a:spcBef>
              <a:spcAft>
                <a:spcPts val="0"/>
              </a:spcAft>
              <a:buClr>
                <a:schemeClr val="accent1"/>
              </a:buClr>
              <a:buSzPts val="1350"/>
              <a:buChar char="■"/>
            </a:pPr>
            <a:r>
              <a:rPr lang="en-US"/>
              <a:t>Performance designs</a:t>
            </a:r>
            <a:endParaRPr/>
          </a:p>
          <a:p>
            <a:pPr indent="-228600" lvl="1" marL="457200" rtl="0" algn="l">
              <a:spcBef>
                <a:spcPts val="600"/>
              </a:spcBef>
              <a:spcAft>
                <a:spcPts val="0"/>
              </a:spcAft>
              <a:buSzPts val="1350"/>
              <a:buChar char="■"/>
            </a:pPr>
            <a:r>
              <a:rPr lang="en-US"/>
              <a:t>Microprocessor speed</a:t>
            </a:r>
            <a:endParaRPr/>
          </a:p>
          <a:p>
            <a:pPr indent="-228600" lvl="1" marL="457200" rtl="0" algn="l">
              <a:spcBef>
                <a:spcPts val="600"/>
              </a:spcBef>
              <a:spcAft>
                <a:spcPts val="0"/>
              </a:spcAft>
              <a:buSzPts val="1350"/>
              <a:buChar char="■"/>
            </a:pPr>
            <a:r>
              <a:rPr lang="en-US"/>
              <a:t>Performance balance</a:t>
            </a:r>
            <a:endParaRPr/>
          </a:p>
          <a:p>
            <a:pPr indent="-228600" lvl="1" marL="457200" rtl="0" algn="l">
              <a:spcBef>
                <a:spcPts val="600"/>
              </a:spcBef>
              <a:spcAft>
                <a:spcPts val="0"/>
              </a:spcAft>
              <a:buSzPts val="1350"/>
              <a:buChar char="■"/>
            </a:pPr>
            <a:r>
              <a:rPr lang="en-US"/>
              <a:t>Chip organization and architecture</a:t>
            </a:r>
            <a:endParaRPr/>
          </a:p>
        </p:txBody>
      </p:sp>
      <p:sp>
        <p:nvSpPr>
          <p:cNvPr id="893" name="Google Shape;893;p59"/>
          <p:cNvSpPr txBox="1"/>
          <p:nvPr>
            <p:ph idx="2" type="body"/>
          </p:nvPr>
        </p:nvSpPr>
        <p:spPr>
          <a:xfrm>
            <a:off x="4495800" y="2133600"/>
            <a:ext cx="3810000" cy="4724400"/>
          </a:xfrm>
          <a:prstGeom prst="rect">
            <a:avLst/>
          </a:prstGeom>
          <a:noFill/>
          <a:ln>
            <a:noFill/>
          </a:ln>
        </p:spPr>
        <p:txBody>
          <a:bodyPr anchorCtr="0" anchor="t" bIns="45700" lIns="91425" spcFirstLastPara="1" rIns="91425" wrap="square" tIns="45700">
            <a:normAutofit/>
          </a:bodyPr>
          <a:lstStyle/>
          <a:p>
            <a:pPr indent="-228600" lvl="1" marL="228600" rtl="0" algn="l">
              <a:spcBef>
                <a:spcPts val="0"/>
              </a:spcBef>
              <a:spcAft>
                <a:spcPts val="0"/>
              </a:spcAft>
              <a:buClr>
                <a:schemeClr val="accent1"/>
              </a:buClr>
              <a:buSzPts val="1350"/>
              <a:buChar char="■"/>
            </a:pPr>
            <a:r>
              <a:rPr lang="en-US"/>
              <a:t>Multi-core</a:t>
            </a:r>
            <a:endParaRPr/>
          </a:p>
          <a:p>
            <a:pPr indent="-228600" lvl="1" marL="228600" rtl="0" algn="l">
              <a:spcBef>
                <a:spcPts val="1800"/>
              </a:spcBef>
              <a:spcAft>
                <a:spcPts val="0"/>
              </a:spcAft>
              <a:buClr>
                <a:schemeClr val="accent1"/>
              </a:buClr>
              <a:buSzPts val="1350"/>
              <a:buChar char="■"/>
            </a:pPr>
            <a:r>
              <a:rPr lang="en-US"/>
              <a:t>MICs</a:t>
            </a:r>
            <a:endParaRPr/>
          </a:p>
          <a:p>
            <a:pPr indent="-228600" lvl="1" marL="228600" rtl="0" algn="l">
              <a:spcBef>
                <a:spcPts val="1800"/>
              </a:spcBef>
              <a:spcAft>
                <a:spcPts val="0"/>
              </a:spcAft>
              <a:buClr>
                <a:schemeClr val="accent1"/>
              </a:buClr>
              <a:buSzPts val="1350"/>
              <a:buChar char="■"/>
            </a:pPr>
            <a:r>
              <a:rPr lang="en-US"/>
              <a:t>GPGPUs</a:t>
            </a:r>
            <a:endParaRPr/>
          </a:p>
          <a:p>
            <a:pPr indent="-228600" lvl="1" marL="228600" rtl="0" algn="l">
              <a:spcBef>
                <a:spcPts val="1800"/>
              </a:spcBef>
              <a:spcAft>
                <a:spcPts val="0"/>
              </a:spcAft>
              <a:buClr>
                <a:schemeClr val="accent1"/>
              </a:buClr>
              <a:buSzPts val="1350"/>
              <a:buChar char="■"/>
            </a:pPr>
            <a:r>
              <a:rPr lang="en-US"/>
              <a:t>Performance assessment</a:t>
            </a:r>
            <a:endParaRPr/>
          </a:p>
          <a:p>
            <a:pPr indent="-228600" lvl="1" marL="457200" rtl="0" algn="l">
              <a:spcBef>
                <a:spcPts val="600"/>
              </a:spcBef>
              <a:spcAft>
                <a:spcPts val="0"/>
              </a:spcAft>
              <a:buSzPts val="1350"/>
              <a:buChar char="■"/>
            </a:pPr>
            <a:r>
              <a:rPr lang="en-US"/>
              <a:t>Clock speed and instructions per second</a:t>
            </a:r>
            <a:endParaRPr/>
          </a:p>
          <a:p>
            <a:pPr indent="-228600" lvl="1" marL="457200" rtl="0" algn="l">
              <a:spcBef>
                <a:spcPts val="600"/>
              </a:spcBef>
              <a:spcAft>
                <a:spcPts val="0"/>
              </a:spcAft>
              <a:buSzPts val="1350"/>
              <a:buChar char="■"/>
            </a:pPr>
            <a:r>
              <a:rPr lang="en-US"/>
              <a:t>Benchmarks</a:t>
            </a:r>
            <a:endParaRPr/>
          </a:p>
          <a:p>
            <a:pPr indent="-228600" lvl="1" marL="457200" rtl="0" algn="l">
              <a:spcBef>
                <a:spcPts val="600"/>
              </a:spcBef>
              <a:spcAft>
                <a:spcPts val="0"/>
              </a:spcAft>
              <a:buSzPts val="1350"/>
              <a:buChar char="■"/>
            </a:pPr>
            <a:r>
              <a:rPr lang="en-US"/>
              <a:t>Amdahl’s Law</a:t>
            </a:r>
            <a:endParaRPr/>
          </a:p>
          <a:p>
            <a:pPr indent="-228600" lvl="1" marL="457200" rtl="0" algn="l">
              <a:spcBef>
                <a:spcPts val="600"/>
              </a:spcBef>
              <a:spcAft>
                <a:spcPts val="0"/>
              </a:spcAft>
              <a:buSzPts val="1350"/>
              <a:buChar char="■"/>
            </a:pPr>
            <a:r>
              <a:rPr lang="en-US"/>
              <a:t>Little’s Law</a:t>
            </a:r>
            <a:endParaRPr/>
          </a:p>
        </p:txBody>
      </p:sp>
      <p:sp>
        <p:nvSpPr>
          <p:cNvPr id="894" name="Google Shape;894;p59"/>
          <p:cNvSpPr txBox="1"/>
          <p:nvPr>
            <p:ph idx="3" type="body"/>
          </p:nvPr>
        </p:nvSpPr>
        <p:spPr>
          <a:xfrm>
            <a:off x="533400" y="1219200"/>
            <a:ext cx="3657600" cy="1098177"/>
          </a:xfrm>
          <a:prstGeom prst="rect">
            <a:avLst/>
          </a:prstGeom>
          <a:solidFill>
            <a:schemeClr val="accent3"/>
          </a:solidFill>
          <a:ln>
            <a:noFill/>
          </a:ln>
        </p:spPr>
        <p:txBody>
          <a:bodyPr anchorCtr="0" anchor="ctr" bIns="0" lIns="91425" spcFirstLastPara="1" rIns="91425" wrap="square" tIns="0">
            <a:normAutofit/>
          </a:bodyPr>
          <a:lstStyle/>
          <a:p>
            <a:pPr indent="0" lvl="0" marL="0" rtl="0" algn="ctr">
              <a:spcBef>
                <a:spcPts val="0"/>
              </a:spcBef>
              <a:spcAft>
                <a:spcPts val="0"/>
              </a:spcAft>
              <a:buSzPts val="600"/>
              <a:buNone/>
            </a:pPr>
            <a:r>
              <a:t/>
            </a:r>
            <a:endParaRPr sz="800"/>
          </a:p>
          <a:p>
            <a:pPr indent="0" lvl="0" marL="0" rtl="0" algn="ctr">
              <a:spcBef>
                <a:spcPts val="0"/>
              </a:spcBef>
              <a:spcAft>
                <a:spcPts val="0"/>
              </a:spcAft>
              <a:buSzPts val="600"/>
              <a:buNone/>
            </a:pPr>
            <a:r>
              <a:t/>
            </a:r>
            <a:endParaRPr sz="800"/>
          </a:p>
          <a:p>
            <a:pPr indent="0" lvl="0" marL="0" rtl="0" algn="ctr">
              <a:spcBef>
                <a:spcPts val="0"/>
              </a:spcBef>
              <a:spcAft>
                <a:spcPts val="0"/>
              </a:spcAft>
              <a:buSzPts val="2400"/>
              <a:buNone/>
            </a:pPr>
            <a:r>
              <a:rPr lang="en-US" sz="3200"/>
              <a:t>Chapter 2</a:t>
            </a:r>
            <a:endParaRPr/>
          </a:p>
          <a:p>
            <a:pPr indent="0" lvl="0" marL="0" rtl="0" algn="ctr">
              <a:spcBef>
                <a:spcPts val="0"/>
              </a:spcBef>
              <a:spcAft>
                <a:spcPts val="0"/>
              </a:spcAft>
              <a:buSzPts val="1350"/>
              <a:buNone/>
            </a:pPr>
            <a:r>
              <a:t/>
            </a:r>
            <a:endParaRPr/>
          </a:p>
        </p:txBody>
      </p:sp>
      <p:sp>
        <p:nvSpPr>
          <p:cNvPr id="895" name="Google Shape;895;p59"/>
          <p:cNvSpPr txBox="1"/>
          <p:nvPr>
            <p:ph idx="4" type="body"/>
          </p:nvPr>
        </p:nvSpPr>
        <p:spPr>
          <a:xfrm>
            <a:off x="4343400" y="228600"/>
            <a:ext cx="3657600" cy="1707776"/>
          </a:xfrm>
          <a:prstGeom prst="rect">
            <a:avLst/>
          </a:prstGeom>
          <a:solidFill>
            <a:srgbClr val="A2A2C1"/>
          </a:solidFill>
          <a:ln>
            <a:noFill/>
          </a:ln>
        </p:spPr>
        <p:txBody>
          <a:bodyPr anchorCtr="0" anchor="ctr" bIns="0" lIns="91425" spcFirstLastPara="1" rIns="91425" wrap="square" tIns="0">
            <a:noAutofit/>
          </a:bodyPr>
          <a:lstStyle/>
          <a:p>
            <a:pPr indent="0" lvl="0" marL="0" rtl="0" algn="ctr">
              <a:spcBef>
                <a:spcPts val="0"/>
              </a:spcBef>
              <a:spcAft>
                <a:spcPts val="0"/>
              </a:spcAft>
              <a:buSzPts val="2100"/>
              <a:buNone/>
            </a:pPr>
            <a:r>
              <a:rPr lang="en-US" sz="2800">
                <a:solidFill>
                  <a:schemeClr val="dk2"/>
                </a:solidFill>
                <a:latin typeface="Rockwell"/>
                <a:ea typeface="Rockwell"/>
                <a:cs typeface="Rockwell"/>
                <a:sym typeface="Rockwell"/>
              </a:rPr>
              <a:t>Computer Evolution and Performance</a:t>
            </a:r>
            <a:endParaRPr sz="2800">
              <a:solidFill>
                <a:schemeClr val="dk2"/>
              </a:solidFill>
            </a:endParaRPr>
          </a:p>
        </p:txBody>
      </p:sp>
      <p:sp>
        <p:nvSpPr>
          <p:cNvPr id="896" name="Google Shape;896;p59"/>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1" name="Shape 901"/>
        <p:cNvGrpSpPr/>
        <p:nvPr/>
      </p:nvGrpSpPr>
      <p:grpSpPr>
        <a:xfrm>
          <a:off x="0" y="0"/>
          <a:ext cx="0" cy="0"/>
          <a:chOff x="0" y="0"/>
          <a:chExt cx="0" cy="0"/>
        </a:xfrm>
      </p:grpSpPr>
      <p:sp>
        <p:nvSpPr>
          <p:cNvPr id="902" name="Google Shape;902;g25b339d6178_0_0"/>
          <p:cNvSpPr txBox="1"/>
          <p:nvPr>
            <p:ph type="title"/>
          </p:nvPr>
        </p:nvSpPr>
        <p:spPr>
          <a:xfrm>
            <a:off x="498474" y="484094"/>
            <a:ext cx="7556400" cy="1116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3" name="Google Shape;903;g25b339d6178_0_0"/>
          <p:cNvSpPr txBox="1"/>
          <p:nvPr>
            <p:ph idx="1" type="body"/>
          </p:nvPr>
        </p:nvSpPr>
        <p:spPr>
          <a:xfrm>
            <a:off x="497541" y="2447365"/>
            <a:ext cx="3657600" cy="3678900"/>
          </a:xfrm>
          <a:prstGeom prst="rect">
            <a:avLst/>
          </a:prstGeom>
        </p:spPr>
        <p:txBody>
          <a:bodyPr anchorCtr="0" anchor="t" bIns="45700" lIns="91425" spcFirstLastPara="1" rIns="91425" wrap="square" tIns="45700">
            <a:normAutofit/>
          </a:bodyPr>
          <a:lstStyle/>
          <a:p>
            <a:pPr indent="0" lvl="0" marL="0" rtl="0" algn="l">
              <a:spcBef>
                <a:spcPts val="2000"/>
              </a:spcBef>
              <a:spcAft>
                <a:spcPts val="0"/>
              </a:spcAft>
              <a:buNone/>
            </a:pPr>
            <a:r>
              <a:t/>
            </a:r>
            <a:endParaRPr/>
          </a:p>
        </p:txBody>
      </p:sp>
      <p:sp>
        <p:nvSpPr>
          <p:cNvPr id="904" name="Google Shape;904;g25b339d6178_0_0"/>
          <p:cNvSpPr txBox="1"/>
          <p:nvPr>
            <p:ph idx="2" type="body"/>
          </p:nvPr>
        </p:nvSpPr>
        <p:spPr>
          <a:xfrm>
            <a:off x="4399878" y="2447365"/>
            <a:ext cx="3657600" cy="3678900"/>
          </a:xfrm>
          <a:prstGeom prst="rect">
            <a:avLst/>
          </a:prstGeom>
        </p:spPr>
        <p:txBody>
          <a:bodyPr anchorCtr="0" anchor="t" bIns="45700" lIns="91425" spcFirstLastPara="1" rIns="91425" wrap="square" tIns="45700">
            <a:normAutofit/>
          </a:bodyPr>
          <a:lstStyle/>
          <a:p>
            <a:pPr indent="0" lvl="0" marL="0" rtl="0" algn="l">
              <a:spcBef>
                <a:spcPts val="2000"/>
              </a:spcBef>
              <a:spcAft>
                <a:spcPts val="0"/>
              </a:spcAft>
              <a:buNone/>
            </a:pPr>
            <a:r>
              <a:t/>
            </a:r>
            <a:endParaRPr/>
          </a:p>
        </p:txBody>
      </p:sp>
      <p:sp>
        <p:nvSpPr>
          <p:cNvPr id="905" name="Google Shape;905;g25b339d6178_0_0"/>
          <p:cNvSpPr txBox="1"/>
          <p:nvPr>
            <p:ph idx="12" type="sldNum"/>
          </p:nvPr>
        </p:nvSpPr>
        <p:spPr>
          <a:xfrm>
            <a:off x="8305800" y="242234"/>
            <a:ext cx="5541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906" name="Google Shape;906;g25b339d6178_0_0"/>
          <p:cNvSpPr txBox="1"/>
          <p:nvPr>
            <p:ph idx="3" type="body"/>
          </p:nvPr>
        </p:nvSpPr>
        <p:spPr>
          <a:xfrm>
            <a:off x="497541" y="2070847"/>
            <a:ext cx="3657600" cy="3228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t/>
            </a:r>
            <a:endParaRPr/>
          </a:p>
        </p:txBody>
      </p:sp>
      <p:sp>
        <p:nvSpPr>
          <p:cNvPr id="907" name="Google Shape;907;g25b339d6178_0_0"/>
          <p:cNvSpPr txBox="1"/>
          <p:nvPr>
            <p:ph idx="4" type="body"/>
          </p:nvPr>
        </p:nvSpPr>
        <p:spPr>
          <a:xfrm>
            <a:off x="4399878" y="2070847"/>
            <a:ext cx="3657600" cy="3228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7"/>
          <p:cNvSpPr txBox="1"/>
          <p:nvPr>
            <p:ph type="title"/>
          </p:nvPr>
        </p:nvSpPr>
        <p:spPr>
          <a:xfrm>
            <a:off x="428596" y="98316"/>
            <a:ext cx="7858180" cy="9017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First Generation:   ENIAC Computer</a:t>
            </a:r>
            <a:br>
              <a:rPr lang="en-US"/>
            </a:br>
            <a:r>
              <a:rPr lang="en-US"/>
              <a:t> (Read by yourself) </a:t>
            </a:r>
            <a:br>
              <a:rPr lang="en-US"/>
            </a:br>
            <a:endParaRPr/>
          </a:p>
        </p:txBody>
      </p:sp>
      <p:sp>
        <p:nvSpPr>
          <p:cNvPr id="272" name="Google Shape;272;p7"/>
          <p:cNvSpPr txBox="1"/>
          <p:nvPr>
            <p:ph idx="1" type="body"/>
          </p:nvPr>
        </p:nvSpPr>
        <p:spPr>
          <a:xfrm>
            <a:off x="214282" y="1214422"/>
            <a:ext cx="8286808" cy="5286411"/>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SzPts val="1800"/>
              <a:buChar char="■"/>
            </a:pPr>
            <a:r>
              <a:rPr b="1" lang="en-US" sz="2400" u="sng">
                <a:solidFill>
                  <a:schemeClr val="dk1"/>
                </a:solidFill>
              </a:rPr>
              <a:t>E</a:t>
            </a:r>
            <a:r>
              <a:rPr lang="en-US" sz="2400">
                <a:solidFill>
                  <a:schemeClr val="dk1"/>
                </a:solidFill>
              </a:rPr>
              <a:t>lectronic </a:t>
            </a:r>
            <a:r>
              <a:rPr b="1" lang="en-US" sz="2400" u="sng">
                <a:solidFill>
                  <a:schemeClr val="dk1"/>
                </a:solidFill>
              </a:rPr>
              <a:t>N</a:t>
            </a:r>
            <a:r>
              <a:rPr lang="en-US" sz="2400">
                <a:solidFill>
                  <a:schemeClr val="dk1"/>
                </a:solidFill>
              </a:rPr>
              <a:t>umerical </a:t>
            </a:r>
            <a:r>
              <a:rPr b="1" lang="en-US" sz="2400" u="sng">
                <a:solidFill>
                  <a:schemeClr val="dk1"/>
                </a:solidFill>
              </a:rPr>
              <a:t>I</a:t>
            </a:r>
            <a:r>
              <a:rPr lang="en-US" sz="2400">
                <a:solidFill>
                  <a:schemeClr val="dk1"/>
                </a:solidFill>
              </a:rPr>
              <a:t>ntegrator </a:t>
            </a:r>
            <a:r>
              <a:rPr b="1" lang="en-US" sz="2400" u="sng">
                <a:solidFill>
                  <a:schemeClr val="dk1"/>
                </a:solidFill>
              </a:rPr>
              <a:t>A</a:t>
            </a:r>
            <a:r>
              <a:rPr lang="en-US" sz="2400">
                <a:solidFill>
                  <a:schemeClr val="dk1"/>
                </a:solidFill>
              </a:rPr>
              <a:t>nd </a:t>
            </a:r>
            <a:r>
              <a:rPr b="1" lang="en-US" sz="2400" u="sng">
                <a:solidFill>
                  <a:schemeClr val="dk1"/>
                </a:solidFill>
              </a:rPr>
              <a:t>C</a:t>
            </a:r>
            <a:r>
              <a:rPr lang="en-US" sz="2400">
                <a:solidFill>
                  <a:schemeClr val="dk1"/>
                </a:solidFill>
              </a:rPr>
              <a:t>omputer</a:t>
            </a:r>
            <a:endParaRPr/>
          </a:p>
          <a:p>
            <a:pPr indent="-228600" lvl="0" marL="228600" rtl="0" algn="l">
              <a:spcBef>
                <a:spcPts val="1200"/>
              </a:spcBef>
              <a:spcAft>
                <a:spcPts val="0"/>
              </a:spcAft>
              <a:buSzPts val="1500"/>
              <a:buChar char="■"/>
            </a:pPr>
            <a:r>
              <a:rPr lang="en-US">
                <a:solidFill>
                  <a:schemeClr val="dk1"/>
                </a:solidFill>
              </a:rPr>
              <a:t>Designed and constructed at the University of Pennsylvania</a:t>
            </a:r>
            <a:endParaRPr/>
          </a:p>
          <a:p>
            <a:pPr indent="-228600" lvl="1" marL="457200" rtl="0" algn="l">
              <a:spcBef>
                <a:spcPts val="600"/>
              </a:spcBef>
              <a:spcAft>
                <a:spcPts val="0"/>
              </a:spcAft>
              <a:buSzPts val="1350"/>
              <a:buChar char="■"/>
            </a:pPr>
            <a:r>
              <a:rPr lang="en-US">
                <a:solidFill>
                  <a:schemeClr val="dk1"/>
                </a:solidFill>
              </a:rPr>
              <a:t>Started in 1943 – completed in 1946, by John Mauchly and John Eckert</a:t>
            </a:r>
            <a:endParaRPr/>
          </a:p>
          <a:p>
            <a:pPr indent="-228600" lvl="0" marL="228600" rtl="0" algn="l">
              <a:spcBef>
                <a:spcPts val="2000"/>
              </a:spcBef>
              <a:spcAft>
                <a:spcPts val="0"/>
              </a:spcAft>
              <a:buSzPts val="1500"/>
              <a:buChar char="■"/>
            </a:pPr>
            <a:r>
              <a:rPr lang="en-US">
                <a:solidFill>
                  <a:schemeClr val="dk1"/>
                </a:solidFill>
              </a:rPr>
              <a:t>World’s first general purpose electronic digital computer</a:t>
            </a:r>
            <a:endParaRPr/>
          </a:p>
          <a:p>
            <a:pPr indent="-228600" lvl="1" marL="457200" rtl="0" algn="l">
              <a:lnSpc>
                <a:spcPct val="120000"/>
              </a:lnSpc>
              <a:spcBef>
                <a:spcPts val="600"/>
              </a:spcBef>
              <a:spcAft>
                <a:spcPts val="0"/>
              </a:spcAft>
              <a:buSzPts val="1350"/>
              <a:buChar char="■"/>
            </a:pPr>
            <a:r>
              <a:rPr lang="en-US">
                <a:solidFill>
                  <a:schemeClr val="dk1"/>
                </a:solidFill>
              </a:rPr>
              <a:t>Army’s Ballistics Research Laboratory (BRL) needed a way to supply trajectory tables for new weapons accurately and within a reasonable time frame</a:t>
            </a:r>
            <a:endParaRPr/>
          </a:p>
          <a:p>
            <a:pPr indent="-228600" lvl="1" marL="457200" rtl="0" algn="l">
              <a:lnSpc>
                <a:spcPct val="120000"/>
              </a:lnSpc>
              <a:spcBef>
                <a:spcPts val="600"/>
              </a:spcBef>
              <a:spcAft>
                <a:spcPts val="0"/>
              </a:spcAft>
              <a:buSzPts val="1350"/>
              <a:buChar char="■"/>
            </a:pPr>
            <a:r>
              <a:rPr lang="en-US">
                <a:solidFill>
                  <a:schemeClr val="dk1"/>
                </a:solidFill>
              </a:rPr>
              <a:t>Was not finished in time to be used in the war effort</a:t>
            </a:r>
            <a:endParaRPr/>
          </a:p>
          <a:p>
            <a:pPr indent="-228600" lvl="1" marL="228600" rtl="0" algn="l">
              <a:lnSpc>
                <a:spcPct val="120000"/>
              </a:lnSpc>
              <a:spcBef>
                <a:spcPts val="2000"/>
              </a:spcBef>
              <a:spcAft>
                <a:spcPts val="0"/>
              </a:spcAft>
              <a:buClr>
                <a:schemeClr val="accent1"/>
              </a:buClr>
              <a:buSzPts val="1500"/>
              <a:buChar char="■"/>
            </a:pPr>
            <a:r>
              <a:rPr lang="en-US" sz="2000">
                <a:solidFill>
                  <a:schemeClr val="dk1"/>
                </a:solidFill>
              </a:rPr>
              <a:t>Its first task was to perform a series of calculations that were used to help determine the feasibility of the hydrogen bomb</a:t>
            </a:r>
            <a:endParaRPr/>
          </a:p>
          <a:p>
            <a:pPr indent="-228600" lvl="1" marL="228600" rtl="0" algn="l">
              <a:lnSpc>
                <a:spcPct val="120000"/>
              </a:lnSpc>
              <a:spcBef>
                <a:spcPts val="2000"/>
              </a:spcBef>
              <a:spcAft>
                <a:spcPts val="0"/>
              </a:spcAft>
              <a:buClr>
                <a:schemeClr val="accent1"/>
              </a:buClr>
              <a:buSzPts val="1500"/>
              <a:buChar char="■"/>
            </a:pPr>
            <a:r>
              <a:rPr lang="en-US" sz="2000">
                <a:solidFill>
                  <a:schemeClr val="dk1"/>
                </a:solidFill>
              </a:rPr>
              <a:t>Continued to operate under BRL management until 1955 when it was disassembled (</a:t>
            </a:r>
            <a:r>
              <a:rPr lang="en-US" sz="2000">
                <a:solidFill>
                  <a:schemeClr val="dk1"/>
                </a:solidFill>
                <a:latin typeface="Times New Roman"/>
                <a:ea typeface="Times New Roman"/>
                <a:cs typeface="Times New Roman"/>
                <a:sym typeface="Times New Roman"/>
              </a:rPr>
              <a:t>Army’s </a:t>
            </a:r>
            <a:r>
              <a:rPr b="1" lang="en-US" sz="2000" u="sng">
                <a:solidFill>
                  <a:schemeClr val="dk1"/>
                </a:solidFill>
                <a:latin typeface="Times New Roman"/>
                <a:ea typeface="Times New Roman"/>
                <a:cs typeface="Times New Roman"/>
                <a:sym typeface="Times New Roman"/>
              </a:rPr>
              <a:t>B</a:t>
            </a:r>
            <a:r>
              <a:rPr lang="en-US" sz="2000">
                <a:solidFill>
                  <a:schemeClr val="dk1"/>
                </a:solidFill>
                <a:latin typeface="Times New Roman"/>
                <a:ea typeface="Times New Roman"/>
                <a:cs typeface="Times New Roman"/>
                <a:sym typeface="Times New Roman"/>
              </a:rPr>
              <a:t>allistics </a:t>
            </a:r>
            <a:r>
              <a:rPr b="1" lang="en-US" sz="2000" u="sng">
                <a:solidFill>
                  <a:schemeClr val="dk1"/>
                </a:solidFill>
                <a:latin typeface="Times New Roman"/>
                <a:ea typeface="Times New Roman"/>
                <a:cs typeface="Times New Roman"/>
                <a:sym typeface="Times New Roman"/>
              </a:rPr>
              <a:t>R</a:t>
            </a:r>
            <a:r>
              <a:rPr lang="en-US" sz="2000">
                <a:solidFill>
                  <a:schemeClr val="dk1"/>
                </a:solidFill>
                <a:latin typeface="Times New Roman"/>
                <a:ea typeface="Times New Roman"/>
                <a:cs typeface="Times New Roman"/>
                <a:sym typeface="Times New Roman"/>
              </a:rPr>
              <a:t>esearch </a:t>
            </a:r>
            <a:r>
              <a:rPr b="1" lang="en-US" sz="2000" u="sng">
                <a:solidFill>
                  <a:schemeClr val="dk1"/>
                </a:solidFill>
                <a:latin typeface="Times New Roman"/>
                <a:ea typeface="Times New Roman"/>
                <a:cs typeface="Times New Roman"/>
                <a:sym typeface="Times New Roman"/>
              </a:rPr>
              <a:t>L</a:t>
            </a:r>
            <a:r>
              <a:rPr lang="en-US" sz="2000">
                <a:solidFill>
                  <a:schemeClr val="dk1"/>
                </a:solidFill>
                <a:latin typeface="Times New Roman"/>
                <a:ea typeface="Times New Roman"/>
                <a:cs typeface="Times New Roman"/>
                <a:sym typeface="Times New Roman"/>
              </a:rPr>
              <a:t>aboratory </a:t>
            </a:r>
            <a:r>
              <a:rPr lang="en-US" sz="2000">
                <a:solidFill>
                  <a:schemeClr val="dk1"/>
                </a:solidFill>
              </a:rPr>
              <a:t>)</a:t>
            </a:r>
            <a:endParaRPr/>
          </a:p>
        </p:txBody>
      </p:sp>
      <p:pic>
        <p:nvPicPr>
          <p:cNvPr id="273" name="Google Shape;273;p7"/>
          <p:cNvPicPr preferRelativeResize="0"/>
          <p:nvPr/>
        </p:nvPicPr>
        <p:blipFill rotWithShape="1">
          <a:blip r:embed="rId3">
            <a:alphaModFix/>
          </a:blip>
          <a:srcRect b="0" l="0" r="0" t="0"/>
          <a:stretch/>
        </p:blipFill>
        <p:spPr>
          <a:xfrm>
            <a:off x="7962900" y="785794"/>
            <a:ext cx="1181100" cy="1371600"/>
          </a:xfrm>
          <a:prstGeom prst="rect">
            <a:avLst/>
          </a:prstGeom>
          <a:noFill/>
          <a:ln>
            <a:noFill/>
          </a:ln>
        </p:spPr>
      </p:pic>
      <p:sp>
        <p:nvSpPr>
          <p:cNvPr id="274" name="Google Shape;274;p7"/>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8"/>
          <p:cNvSpPr txBox="1"/>
          <p:nvPr>
            <p:ph idx="4294967295" type="title"/>
          </p:nvPr>
        </p:nvSpPr>
        <p:spPr>
          <a:xfrm>
            <a:off x="762000" y="228600"/>
            <a:ext cx="7556500" cy="88741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4800"/>
              <a:buFont typeface="Rockwell"/>
              <a:buNone/>
            </a:pPr>
            <a:r>
              <a:rPr lang="en-US" sz="4800"/>
              <a:t>ENIAC: Characteristics</a:t>
            </a:r>
            <a:endParaRPr sz="4800"/>
          </a:p>
        </p:txBody>
      </p:sp>
      <p:grpSp>
        <p:nvGrpSpPr>
          <p:cNvPr id="281" name="Google Shape;281;p8"/>
          <p:cNvGrpSpPr/>
          <p:nvPr/>
        </p:nvGrpSpPr>
        <p:grpSpPr>
          <a:xfrm>
            <a:off x="1463" y="1142999"/>
            <a:ext cx="8836273" cy="5486401"/>
            <a:chOff x="1463" y="-1"/>
            <a:chExt cx="8836273" cy="5486401"/>
          </a:xfrm>
        </p:grpSpPr>
        <p:sp>
          <p:nvSpPr>
            <p:cNvPr id="282" name="Google Shape;282;p8"/>
            <p:cNvSpPr/>
            <p:nvPr/>
          </p:nvSpPr>
          <p:spPr>
            <a:xfrm rot="-5400000">
              <a:off x="-2323897" y="2325360"/>
              <a:ext cx="5486400" cy="835679"/>
            </a:xfrm>
            <a:prstGeom prst="flowChartManualOperation">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8"/>
            <p:cNvSpPr txBox="1"/>
            <p:nvPr/>
          </p:nvSpPr>
          <p:spPr>
            <a:xfrm>
              <a:off x="1463" y="1097280"/>
              <a:ext cx="835679" cy="3291840"/>
            </a:xfrm>
            <a:prstGeom prst="rect">
              <a:avLst/>
            </a:prstGeom>
            <a:noFill/>
            <a:ln>
              <a:noFill/>
            </a:ln>
          </p:spPr>
          <p:txBody>
            <a:bodyPr anchorCtr="0" anchor="ctr" bIns="0" lIns="69850" spcFirstLastPara="1" rIns="66675" wrap="square" tIns="0">
              <a:noAutofit/>
            </a:bodyPr>
            <a:lstStyle/>
            <a:p>
              <a:pPr indent="0" lvl="0" marL="0" marR="0" rtl="0" algn="ctr">
                <a:lnSpc>
                  <a:spcPct val="90000"/>
                </a:lnSpc>
                <a:spcBef>
                  <a:spcPts val="0"/>
                </a:spcBef>
                <a:spcAft>
                  <a:spcPts val="0"/>
                </a:spcAft>
                <a:buClr>
                  <a:schemeClr val="lt1"/>
                </a:buClr>
                <a:buSzPts val="1050"/>
                <a:buFont typeface="Times New Roman"/>
                <a:buNone/>
              </a:pPr>
              <a:r>
                <a:rPr b="1" lang="en-US" sz="1050">
                  <a:solidFill>
                    <a:schemeClr val="lt1"/>
                  </a:solidFill>
                  <a:latin typeface="Times New Roman"/>
                  <a:ea typeface="Times New Roman"/>
                  <a:cs typeface="Times New Roman"/>
                  <a:sym typeface="Times New Roman"/>
                </a:rPr>
                <a:t>Weighed </a:t>
              </a:r>
              <a:endParaRPr/>
            </a:p>
            <a:p>
              <a:pPr indent="0" lvl="0" marL="0" marR="0" rtl="0" algn="ctr">
                <a:lnSpc>
                  <a:spcPct val="90000"/>
                </a:lnSpc>
                <a:spcBef>
                  <a:spcPts val="368"/>
                </a:spcBef>
                <a:spcAft>
                  <a:spcPts val="0"/>
                </a:spcAft>
                <a:buClr>
                  <a:schemeClr val="lt1"/>
                </a:buClr>
                <a:buSzPts val="1050"/>
                <a:buFont typeface="Times New Roman"/>
                <a:buNone/>
              </a:pPr>
              <a:r>
                <a:rPr b="1" lang="en-US" sz="1050">
                  <a:solidFill>
                    <a:schemeClr val="lt1"/>
                  </a:solidFill>
                  <a:latin typeface="Times New Roman"/>
                  <a:ea typeface="Times New Roman"/>
                  <a:cs typeface="Times New Roman"/>
                  <a:sym typeface="Times New Roman"/>
                </a:rPr>
                <a:t>30 </a:t>
              </a:r>
              <a:endParaRPr/>
            </a:p>
            <a:p>
              <a:pPr indent="0" lvl="0" marL="0" marR="0" rtl="0" algn="ctr">
                <a:lnSpc>
                  <a:spcPct val="90000"/>
                </a:lnSpc>
                <a:spcBef>
                  <a:spcPts val="368"/>
                </a:spcBef>
                <a:spcAft>
                  <a:spcPts val="0"/>
                </a:spcAft>
                <a:buClr>
                  <a:schemeClr val="lt1"/>
                </a:buClr>
                <a:buSzPts val="1050"/>
                <a:buFont typeface="Times New Roman"/>
                <a:buNone/>
              </a:pPr>
              <a:r>
                <a:rPr b="1" lang="en-US" sz="1050">
                  <a:solidFill>
                    <a:schemeClr val="lt1"/>
                  </a:solidFill>
                  <a:latin typeface="Times New Roman"/>
                  <a:ea typeface="Times New Roman"/>
                  <a:cs typeface="Times New Roman"/>
                  <a:sym typeface="Times New Roman"/>
                </a:rPr>
                <a:t>tons</a:t>
              </a:r>
              <a:endParaRPr/>
            </a:p>
          </p:txBody>
        </p:sp>
        <p:sp>
          <p:nvSpPr>
            <p:cNvPr id="284" name="Google Shape;284;p8"/>
            <p:cNvSpPr/>
            <p:nvPr/>
          </p:nvSpPr>
          <p:spPr>
            <a:xfrm rot="-5400000">
              <a:off x="-1327818" y="2240384"/>
              <a:ext cx="5486400" cy="1005631"/>
            </a:xfrm>
            <a:prstGeom prst="flowChartManualOperation">
              <a:avLst/>
            </a:prstGeom>
            <a:gradFill>
              <a:gsLst>
                <a:gs pos="0">
                  <a:srgbClr val="47174B"/>
                </a:gs>
                <a:gs pos="100000">
                  <a:srgbClr val="AC90AE"/>
                </a:gs>
              </a:gsLst>
              <a:lin ang="5400000"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8"/>
            <p:cNvSpPr txBox="1"/>
            <p:nvPr/>
          </p:nvSpPr>
          <p:spPr>
            <a:xfrm>
              <a:off x="912566" y="1097280"/>
              <a:ext cx="1005631" cy="3291840"/>
            </a:xfrm>
            <a:prstGeom prst="rect">
              <a:avLst/>
            </a:prstGeom>
            <a:noFill/>
            <a:ln>
              <a:noFill/>
            </a:ln>
          </p:spPr>
          <p:txBody>
            <a:bodyPr anchorCtr="0" anchor="ctr" bIns="0" lIns="69850" spcFirstLastPara="1" rIns="66675" wrap="square" tIns="0">
              <a:noAutofit/>
            </a:bodyPr>
            <a:lstStyle/>
            <a:p>
              <a:pPr indent="0" lvl="0" marL="0" marR="0" rtl="0" algn="ctr">
                <a:lnSpc>
                  <a:spcPct val="90000"/>
                </a:lnSpc>
                <a:spcBef>
                  <a:spcPts val="0"/>
                </a:spcBef>
                <a:spcAft>
                  <a:spcPts val="0"/>
                </a:spcAft>
                <a:buClr>
                  <a:schemeClr val="lt1"/>
                </a:buClr>
                <a:buSzPts val="1050"/>
                <a:buFont typeface="Times New Roman"/>
                <a:buNone/>
              </a:pPr>
              <a:r>
                <a:rPr b="1" lang="en-US" sz="1050">
                  <a:solidFill>
                    <a:schemeClr val="lt1"/>
                  </a:solidFill>
                  <a:latin typeface="Times New Roman"/>
                  <a:ea typeface="Times New Roman"/>
                  <a:cs typeface="Times New Roman"/>
                  <a:sym typeface="Times New Roman"/>
                </a:rPr>
                <a:t>Occupied </a:t>
              </a:r>
              <a:endParaRPr/>
            </a:p>
            <a:p>
              <a:pPr indent="0" lvl="0" marL="0" marR="0" rtl="0" algn="ctr">
                <a:lnSpc>
                  <a:spcPct val="90000"/>
                </a:lnSpc>
                <a:spcBef>
                  <a:spcPts val="368"/>
                </a:spcBef>
                <a:spcAft>
                  <a:spcPts val="0"/>
                </a:spcAft>
                <a:buClr>
                  <a:schemeClr val="lt1"/>
                </a:buClr>
                <a:buSzPts val="1050"/>
                <a:buFont typeface="Times New Roman"/>
                <a:buNone/>
              </a:pPr>
              <a:r>
                <a:rPr b="1" lang="en-US" sz="1050">
                  <a:solidFill>
                    <a:schemeClr val="lt1"/>
                  </a:solidFill>
                  <a:latin typeface="Times New Roman"/>
                  <a:ea typeface="Times New Roman"/>
                  <a:cs typeface="Times New Roman"/>
                  <a:sym typeface="Times New Roman"/>
                </a:rPr>
                <a:t>1500 </a:t>
              </a:r>
              <a:endParaRPr/>
            </a:p>
            <a:p>
              <a:pPr indent="0" lvl="0" marL="0" marR="0" rtl="0" algn="ctr">
                <a:lnSpc>
                  <a:spcPct val="90000"/>
                </a:lnSpc>
                <a:spcBef>
                  <a:spcPts val="368"/>
                </a:spcBef>
                <a:spcAft>
                  <a:spcPts val="0"/>
                </a:spcAft>
                <a:buClr>
                  <a:schemeClr val="lt1"/>
                </a:buClr>
                <a:buSzPts val="1050"/>
                <a:buFont typeface="Times New Roman"/>
                <a:buNone/>
              </a:pPr>
              <a:r>
                <a:rPr b="1" lang="en-US" sz="1050">
                  <a:solidFill>
                    <a:schemeClr val="lt1"/>
                  </a:solidFill>
                  <a:latin typeface="Times New Roman"/>
                  <a:ea typeface="Times New Roman"/>
                  <a:cs typeface="Times New Roman"/>
                  <a:sym typeface="Times New Roman"/>
                </a:rPr>
                <a:t>square</a:t>
              </a:r>
              <a:endParaRPr/>
            </a:p>
            <a:p>
              <a:pPr indent="0" lvl="0" marL="0" marR="0" rtl="0" algn="ctr">
                <a:lnSpc>
                  <a:spcPct val="90000"/>
                </a:lnSpc>
                <a:spcBef>
                  <a:spcPts val="368"/>
                </a:spcBef>
                <a:spcAft>
                  <a:spcPts val="0"/>
                </a:spcAft>
                <a:buClr>
                  <a:schemeClr val="lt1"/>
                </a:buClr>
                <a:buSzPts val="1050"/>
                <a:buFont typeface="Times New Roman"/>
                <a:buNone/>
              </a:pPr>
              <a:r>
                <a:rPr b="1" lang="en-US" sz="1050">
                  <a:solidFill>
                    <a:schemeClr val="lt1"/>
                  </a:solidFill>
                  <a:latin typeface="Times New Roman"/>
                  <a:ea typeface="Times New Roman"/>
                  <a:cs typeface="Times New Roman"/>
                  <a:sym typeface="Times New Roman"/>
                </a:rPr>
                <a:t> feet </a:t>
              </a:r>
              <a:endParaRPr/>
            </a:p>
            <a:p>
              <a:pPr indent="0" lvl="0" marL="0" marR="0" rtl="0" algn="ctr">
                <a:lnSpc>
                  <a:spcPct val="90000"/>
                </a:lnSpc>
                <a:spcBef>
                  <a:spcPts val="368"/>
                </a:spcBef>
                <a:spcAft>
                  <a:spcPts val="0"/>
                </a:spcAft>
                <a:buClr>
                  <a:schemeClr val="lt1"/>
                </a:buClr>
                <a:buSzPts val="1050"/>
                <a:buFont typeface="Times New Roman"/>
                <a:buNone/>
              </a:pPr>
              <a:r>
                <a:rPr b="1" lang="en-US" sz="1050">
                  <a:solidFill>
                    <a:schemeClr val="lt1"/>
                  </a:solidFill>
                  <a:latin typeface="Times New Roman"/>
                  <a:ea typeface="Times New Roman"/>
                  <a:cs typeface="Times New Roman"/>
                  <a:sym typeface="Times New Roman"/>
                </a:rPr>
                <a:t>of</a:t>
              </a:r>
              <a:endParaRPr/>
            </a:p>
            <a:p>
              <a:pPr indent="0" lvl="0" marL="0" marR="0" rtl="0" algn="ctr">
                <a:lnSpc>
                  <a:spcPct val="90000"/>
                </a:lnSpc>
                <a:spcBef>
                  <a:spcPts val="368"/>
                </a:spcBef>
                <a:spcAft>
                  <a:spcPts val="0"/>
                </a:spcAft>
                <a:buClr>
                  <a:schemeClr val="lt1"/>
                </a:buClr>
                <a:buSzPts val="1050"/>
                <a:buFont typeface="Times New Roman"/>
                <a:buNone/>
              </a:pPr>
              <a:r>
                <a:rPr b="1" lang="en-US" sz="1050">
                  <a:solidFill>
                    <a:schemeClr val="lt1"/>
                  </a:solidFill>
                  <a:latin typeface="Times New Roman"/>
                  <a:ea typeface="Times New Roman"/>
                  <a:cs typeface="Times New Roman"/>
                  <a:sym typeface="Times New Roman"/>
                </a:rPr>
                <a:t> floor </a:t>
              </a:r>
              <a:endParaRPr/>
            </a:p>
            <a:p>
              <a:pPr indent="0" lvl="0" marL="0" marR="0" rtl="0" algn="ctr">
                <a:lnSpc>
                  <a:spcPct val="90000"/>
                </a:lnSpc>
                <a:spcBef>
                  <a:spcPts val="368"/>
                </a:spcBef>
                <a:spcAft>
                  <a:spcPts val="0"/>
                </a:spcAft>
                <a:buClr>
                  <a:schemeClr val="lt1"/>
                </a:buClr>
                <a:buSzPts val="1050"/>
                <a:buFont typeface="Times New Roman"/>
                <a:buNone/>
              </a:pPr>
              <a:r>
                <a:rPr b="1" lang="en-US" sz="1050">
                  <a:solidFill>
                    <a:schemeClr val="lt1"/>
                  </a:solidFill>
                  <a:latin typeface="Times New Roman"/>
                  <a:ea typeface="Times New Roman"/>
                  <a:cs typeface="Times New Roman"/>
                  <a:sym typeface="Times New Roman"/>
                </a:rPr>
                <a:t>space</a:t>
              </a:r>
              <a:endParaRPr/>
            </a:p>
          </p:txBody>
        </p:sp>
        <p:sp>
          <p:nvSpPr>
            <p:cNvPr id="286" name="Google Shape;286;p8"/>
            <p:cNvSpPr/>
            <p:nvPr/>
          </p:nvSpPr>
          <p:spPr>
            <a:xfrm rot="-5400000">
              <a:off x="-246764" y="2240384"/>
              <a:ext cx="5486400" cy="1005631"/>
            </a:xfrm>
            <a:prstGeom prst="flowChartManualOperation">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8"/>
            <p:cNvSpPr txBox="1"/>
            <p:nvPr/>
          </p:nvSpPr>
          <p:spPr>
            <a:xfrm>
              <a:off x="1993620" y="1097280"/>
              <a:ext cx="1005631" cy="3291840"/>
            </a:xfrm>
            <a:prstGeom prst="rect">
              <a:avLst/>
            </a:prstGeom>
            <a:noFill/>
            <a:ln>
              <a:noFill/>
            </a:ln>
          </p:spPr>
          <p:txBody>
            <a:bodyPr anchorCtr="0" anchor="ctr" bIns="0" lIns="69850" spcFirstLastPara="1" rIns="66675" wrap="square" tIns="0">
              <a:noAutofit/>
            </a:bodyPr>
            <a:lstStyle/>
            <a:p>
              <a:pPr indent="0" lvl="0" marL="0" marR="0" rtl="0" algn="ctr">
                <a:lnSpc>
                  <a:spcPct val="90000"/>
                </a:lnSpc>
                <a:spcBef>
                  <a:spcPts val="0"/>
                </a:spcBef>
                <a:spcAft>
                  <a:spcPts val="0"/>
                </a:spcAft>
                <a:buClr>
                  <a:schemeClr val="lt1"/>
                </a:buClr>
                <a:buSzPts val="1050"/>
                <a:buFont typeface="Times New Roman"/>
                <a:buNone/>
              </a:pPr>
              <a:r>
                <a:rPr b="1" lang="en-US" sz="1050">
                  <a:solidFill>
                    <a:schemeClr val="lt1"/>
                  </a:solidFill>
                  <a:latin typeface="Times New Roman"/>
                  <a:ea typeface="Times New Roman"/>
                  <a:cs typeface="Times New Roman"/>
                  <a:sym typeface="Times New Roman"/>
                </a:rPr>
                <a:t>Contained</a:t>
              </a:r>
              <a:endParaRPr/>
            </a:p>
            <a:p>
              <a:pPr indent="0" lvl="0" marL="0" marR="0" rtl="0" algn="ctr">
                <a:lnSpc>
                  <a:spcPct val="90000"/>
                </a:lnSpc>
                <a:spcBef>
                  <a:spcPts val="368"/>
                </a:spcBef>
                <a:spcAft>
                  <a:spcPts val="0"/>
                </a:spcAft>
                <a:buClr>
                  <a:schemeClr val="lt1"/>
                </a:buClr>
                <a:buSzPts val="1050"/>
                <a:buFont typeface="Times New Roman"/>
                <a:buNone/>
              </a:pPr>
              <a:r>
                <a:rPr b="1" lang="en-US" sz="1050">
                  <a:solidFill>
                    <a:schemeClr val="lt1"/>
                  </a:solidFill>
                  <a:latin typeface="Times New Roman"/>
                  <a:ea typeface="Times New Roman"/>
                  <a:cs typeface="Times New Roman"/>
                  <a:sym typeface="Times New Roman"/>
                </a:rPr>
                <a:t>more </a:t>
              </a:r>
              <a:endParaRPr/>
            </a:p>
            <a:p>
              <a:pPr indent="0" lvl="0" marL="0" marR="0" rtl="0" algn="ctr">
                <a:lnSpc>
                  <a:spcPct val="90000"/>
                </a:lnSpc>
                <a:spcBef>
                  <a:spcPts val="368"/>
                </a:spcBef>
                <a:spcAft>
                  <a:spcPts val="0"/>
                </a:spcAft>
                <a:buClr>
                  <a:schemeClr val="lt1"/>
                </a:buClr>
                <a:buSzPts val="1050"/>
                <a:buFont typeface="Times New Roman"/>
                <a:buNone/>
              </a:pPr>
              <a:r>
                <a:rPr b="1" lang="en-US" sz="1050">
                  <a:solidFill>
                    <a:schemeClr val="lt1"/>
                  </a:solidFill>
                  <a:latin typeface="Times New Roman"/>
                  <a:ea typeface="Times New Roman"/>
                  <a:cs typeface="Times New Roman"/>
                  <a:sym typeface="Times New Roman"/>
                </a:rPr>
                <a:t>than</a:t>
              </a:r>
              <a:endParaRPr/>
            </a:p>
            <a:p>
              <a:pPr indent="0" lvl="0" marL="0" marR="0" rtl="0" algn="ctr">
                <a:lnSpc>
                  <a:spcPct val="90000"/>
                </a:lnSpc>
                <a:spcBef>
                  <a:spcPts val="368"/>
                </a:spcBef>
                <a:spcAft>
                  <a:spcPts val="0"/>
                </a:spcAft>
                <a:buClr>
                  <a:schemeClr val="lt1"/>
                </a:buClr>
                <a:buSzPts val="1050"/>
                <a:buFont typeface="Times New Roman"/>
                <a:buNone/>
              </a:pPr>
              <a:r>
                <a:rPr b="1" lang="en-US" sz="1050">
                  <a:solidFill>
                    <a:schemeClr val="lt1"/>
                  </a:solidFill>
                  <a:latin typeface="Times New Roman"/>
                  <a:ea typeface="Times New Roman"/>
                  <a:cs typeface="Times New Roman"/>
                  <a:sym typeface="Times New Roman"/>
                </a:rPr>
                <a:t> 18,000 </a:t>
              </a:r>
              <a:endParaRPr/>
            </a:p>
            <a:p>
              <a:pPr indent="0" lvl="0" marL="0" marR="0" rtl="0" algn="ctr">
                <a:lnSpc>
                  <a:spcPct val="90000"/>
                </a:lnSpc>
                <a:spcBef>
                  <a:spcPts val="368"/>
                </a:spcBef>
                <a:spcAft>
                  <a:spcPts val="0"/>
                </a:spcAft>
                <a:buClr>
                  <a:schemeClr val="lt1"/>
                </a:buClr>
                <a:buSzPts val="1050"/>
                <a:buFont typeface="Times New Roman"/>
                <a:buNone/>
              </a:pPr>
              <a:r>
                <a:rPr b="1" lang="en-US" sz="1050">
                  <a:solidFill>
                    <a:schemeClr val="lt1"/>
                  </a:solidFill>
                  <a:latin typeface="Times New Roman"/>
                  <a:ea typeface="Times New Roman"/>
                  <a:cs typeface="Times New Roman"/>
                  <a:sym typeface="Times New Roman"/>
                </a:rPr>
                <a:t>vacuum</a:t>
              </a:r>
              <a:endParaRPr/>
            </a:p>
            <a:p>
              <a:pPr indent="0" lvl="0" marL="0" marR="0" rtl="0" algn="ctr">
                <a:lnSpc>
                  <a:spcPct val="90000"/>
                </a:lnSpc>
                <a:spcBef>
                  <a:spcPts val="368"/>
                </a:spcBef>
                <a:spcAft>
                  <a:spcPts val="0"/>
                </a:spcAft>
                <a:buClr>
                  <a:schemeClr val="lt1"/>
                </a:buClr>
                <a:buSzPts val="1050"/>
                <a:buFont typeface="Times New Roman"/>
                <a:buNone/>
              </a:pPr>
              <a:r>
                <a:rPr b="1" lang="en-US" sz="1050">
                  <a:solidFill>
                    <a:schemeClr val="lt1"/>
                  </a:solidFill>
                  <a:latin typeface="Times New Roman"/>
                  <a:ea typeface="Times New Roman"/>
                  <a:cs typeface="Times New Roman"/>
                  <a:sym typeface="Times New Roman"/>
                </a:rPr>
                <a:t> tubes</a:t>
              </a:r>
              <a:endParaRPr/>
            </a:p>
          </p:txBody>
        </p:sp>
        <p:sp>
          <p:nvSpPr>
            <p:cNvPr id="288" name="Google Shape;288;p8"/>
            <p:cNvSpPr/>
            <p:nvPr/>
          </p:nvSpPr>
          <p:spPr>
            <a:xfrm rot="-5400000">
              <a:off x="834289" y="2240384"/>
              <a:ext cx="5486400" cy="1005631"/>
            </a:xfrm>
            <a:prstGeom prst="flowChartManualOperation">
              <a:avLst/>
            </a:prstGeom>
            <a:gradFill>
              <a:gsLst>
                <a:gs pos="0">
                  <a:srgbClr val="47174B"/>
                </a:gs>
                <a:gs pos="100000">
                  <a:srgbClr val="AC90AE"/>
                </a:gs>
              </a:gsLst>
              <a:lin ang="5400000"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8"/>
            <p:cNvSpPr txBox="1"/>
            <p:nvPr/>
          </p:nvSpPr>
          <p:spPr>
            <a:xfrm>
              <a:off x="3074673" y="1097280"/>
              <a:ext cx="1005631" cy="3291840"/>
            </a:xfrm>
            <a:prstGeom prst="rect">
              <a:avLst/>
            </a:prstGeom>
            <a:noFill/>
            <a:ln>
              <a:noFill/>
            </a:ln>
          </p:spPr>
          <p:txBody>
            <a:bodyPr anchorCtr="0" anchor="ctr" bIns="0" lIns="69850" spcFirstLastPara="1" rIns="66675" wrap="square" tIns="0">
              <a:noAutofit/>
            </a:bodyPr>
            <a:lstStyle/>
            <a:p>
              <a:pPr indent="0" lvl="0" marL="0" marR="0" rtl="0" algn="ctr">
                <a:lnSpc>
                  <a:spcPct val="90000"/>
                </a:lnSpc>
                <a:spcBef>
                  <a:spcPts val="0"/>
                </a:spcBef>
                <a:spcAft>
                  <a:spcPts val="0"/>
                </a:spcAft>
                <a:buClr>
                  <a:schemeClr val="lt1"/>
                </a:buClr>
                <a:buSzPts val="1050"/>
                <a:buFont typeface="Times New Roman"/>
                <a:buNone/>
              </a:pPr>
              <a:r>
                <a:rPr b="1" lang="en-US" sz="1050">
                  <a:solidFill>
                    <a:schemeClr val="lt1"/>
                  </a:solidFill>
                  <a:latin typeface="Times New Roman"/>
                  <a:ea typeface="Times New Roman"/>
                  <a:cs typeface="Times New Roman"/>
                  <a:sym typeface="Times New Roman"/>
                </a:rPr>
                <a:t>140 kW </a:t>
              </a:r>
              <a:endParaRPr/>
            </a:p>
            <a:p>
              <a:pPr indent="0" lvl="0" marL="0" marR="0" rtl="0" algn="ctr">
                <a:lnSpc>
                  <a:spcPct val="90000"/>
                </a:lnSpc>
                <a:spcBef>
                  <a:spcPts val="368"/>
                </a:spcBef>
                <a:spcAft>
                  <a:spcPts val="0"/>
                </a:spcAft>
                <a:buClr>
                  <a:schemeClr val="lt1"/>
                </a:buClr>
                <a:buSzPts val="1050"/>
                <a:buFont typeface="Times New Roman"/>
                <a:buNone/>
              </a:pPr>
              <a:r>
                <a:rPr b="1" lang="en-US" sz="1050">
                  <a:solidFill>
                    <a:schemeClr val="lt1"/>
                  </a:solidFill>
                  <a:latin typeface="Times New Roman"/>
                  <a:ea typeface="Times New Roman"/>
                  <a:cs typeface="Times New Roman"/>
                  <a:sym typeface="Times New Roman"/>
                </a:rPr>
                <a:t>Power</a:t>
              </a:r>
              <a:endParaRPr/>
            </a:p>
            <a:p>
              <a:pPr indent="0" lvl="0" marL="0" marR="0" rtl="0" algn="ctr">
                <a:lnSpc>
                  <a:spcPct val="90000"/>
                </a:lnSpc>
                <a:spcBef>
                  <a:spcPts val="368"/>
                </a:spcBef>
                <a:spcAft>
                  <a:spcPts val="0"/>
                </a:spcAft>
                <a:buClr>
                  <a:schemeClr val="lt1"/>
                </a:buClr>
                <a:buSzPts val="1050"/>
                <a:buFont typeface="Times New Roman"/>
                <a:buNone/>
              </a:pPr>
              <a:r>
                <a:rPr b="1" lang="en-US" sz="1050">
                  <a:solidFill>
                    <a:schemeClr val="lt1"/>
                  </a:solidFill>
                  <a:latin typeface="Times New Roman"/>
                  <a:ea typeface="Times New Roman"/>
                  <a:cs typeface="Times New Roman"/>
                  <a:sym typeface="Times New Roman"/>
                </a:rPr>
                <a:t>consumption</a:t>
              </a:r>
              <a:endParaRPr/>
            </a:p>
          </p:txBody>
        </p:sp>
        <p:sp>
          <p:nvSpPr>
            <p:cNvPr id="290" name="Google Shape;290;p8"/>
            <p:cNvSpPr/>
            <p:nvPr/>
          </p:nvSpPr>
          <p:spPr>
            <a:xfrm rot="-5400000">
              <a:off x="1915343" y="2240384"/>
              <a:ext cx="5486400" cy="1005631"/>
            </a:xfrm>
            <a:prstGeom prst="flowChartManualOperation">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8"/>
            <p:cNvSpPr txBox="1"/>
            <p:nvPr/>
          </p:nvSpPr>
          <p:spPr>
            <a:xfrm>
              <a:off x="4155727" y="1097280"/>
              <a:ext cx="1005631" cy="3291840"/>
            </a:xfrm>
            <a:prstGeom prst="rect">
              <a:avLst/>
            </a:prstGeom>
            <a:noFill/>
            <a:ln>
              <a:noFill/>
            </a:ln>
          </p:spPr>
          <p:txBody>
            <a:bodyPr anchorCtr="0" anchor="ctr" bIns="0" lIns="69850" spcFirstLastPara="1" rIns="66675" wrap="square" tIns="0">
              <a:noAutofit/>
            </a:bodyPr>
            <a:lstStyle/>
            <a:p>
              <a:pPr indent="0" lvl="0" marL="0" marR="0" rtl="0" algn="ctr">
                <a:lnSpc>
                  <a:spcPct val="90000"/>
                </a:lnSpc>
                <a:spcBef>
                  <a:spcPts val="0"/>
                </a:spcBef>
                <a:spcAft>
                  <a:spcPts val="0"/>
                </a:spcAft>
                <a:buClr>
                  <a:schemeClr val="lt1"/>
                </a:buClr>
                <a:buSzPts val="1050"/>
                <a:buFont typeface="Times New Roman"/>
                <a:buNone/>
              </a:pPr>
              <a:r>
                <a:rPr b="1" lang="en-US" sz="1050">
                  <a:solidFill>
                    <a:schemeClr val="lt1"/>
                  </a:solidFill>
                  <a:latin typeface="Times New Roman"/>
                  <a:ea typeface="Times New Roman"/>
                  <a:cs typeface="Times New Roman"/>
                  <a:sym typeface="Times New Roman"/>
                </a:rPr>
                <a:t>Capable</a:t>
              </a:r>
              <a:endParaRPr/>
            </a:p>
            <a:p>
              <a:pPr indent="0" lvl="0" marL="0" marR="0" rtl="0" algn="ctr">
                <a:lnSpc>
                  <a:spcPct val="90000"/>
                </a:lnSpc>
                <a:spcBef>
                  <a:spcPts val="368"/>
                </a:spcBef>
                <a:spcAft>
                  <a:spcPts val="0"/>
                </a:spcAft>
                <a:buClr>
                  <a:schemeClr val="lt1"/>
                </a:buClr>
                <a:buSzPts val="1050"/>
                <a:buFont typeface="Times New Roman"/>
                <a:buNone/>
              </a:pPr>
              <a:r>
                <a:rPr b="1" lang="en-US" sz="1050">
                  <a:solidFill>
                    <a:schemeClr val="lt1"/>
                  </a:solidFill>
                  <a:latin typeface="Times New Roman"/>
                  <a:ea typeface="Times New Roman"/>
                  <a:cs typeface="Times New Roman"/>
                  <a:sym typeface="Times New Roman"/>
                </a:rPr>
                <a:t> of</a:t>
              </a:r>
              <a:endParaRPr/>
            </a:p>
            <a:p>
              <a:pPr indent="0" lvl="0" marL="0" marR="0" rtl="0" algn="ctr">
                <a:lnSpc>
                  <a:spcPct val="90000"/>
                </a:lnSpc>
                <a:spcBef>
                  <a:spcPts val="368"/>
                </a:spcBef>
                <a:spcAft>
                  <a:spcPts val="0"/>
                </a:spcAft>
                <a:buClr>
                  <a:schemeClr val="lt1"/>
                </a:buClr>
                <a:buSzPts val="1050"/>
                <a:buFont typeface="Times New Roman"/>
                <a:buNone/>
              </a:pPr>
              <a:r>
                <a:rPr b="1" lang="en-US" sz="1050">
                  <a:solidFill>
                    <a:schemeClr val="lt1"/>
                  </a:solidFill>
                  <a:latin typeface="Times New Roman"/>
                  <a:ea typeface="Times New Roman"/>
                  <a:cs typeface="Times New Roman"/>
                  <a:sym typeface="Times New Roman"/>
                </a:rPr>
                <a:t> 5000</a:t>
              </a:r>
              <a:endParaRPr/>
            </a:p>
            <a:p>
              <a:pPr indent="0" lvl="0" marL="0" marR="0" rtl="0" algn="ctr">
                <a:lnSpc>
                  <a:spcPct val="90000"/>
                </a:lnSpc>
                <a:spcBef>
                  <a:spcPts val="368"/>
                </a:spcBef>
                <a:spcAft>
                  <a:spcPts val="0"/>
                </a:spcAft>
                <a:buClr>
                  <a:schemeClr val="lt1"/>
                </a:buClr>
                <a:buSzPts val="1050"/>
                <a:buFont typeface="Times New Roman"/>
                <a:buNone/>
              </a:pPr>
              <a:r>
                <a:rPr b="1" lang="en-US" sz="1050">
                  <a:solidFill>
                    <a:schemeClr val="lt1"/>
                  </a:solidFill>
                  <a:latin typeface="Times New Roman"/>
                  <a:ea typeface="Times New Roman"/>
                  <a:cs typeface="Times New Roman"/>
                  <a:sym typeface="Times New Roman"/>
                </a:rPr>
                <a:t> additions </a:t>
              </a:r>
              <a:endParaRPr/>
            </a:p>
            <a:p>
              <a:pPr indent="0" lvl="0" marL="0" marR="0" rtl="0" algn="ctr">
                <a:lnSpc>
                  <a:spcPct val="90000"/>
                </a:lnSpc>
                <a:spcBef>
                  <a:spcPts val="368"/>
                </a:spcBef>
                <a:spcAft>
                  <a:spcPts val="0"/>
                </a:spcAft>
                <a:buClr>
                  <a:schemeClr val="lt1"/>
                </a:buClr>
                <a:buSzPts val="1050"/>
                <a:buFont typeface="Times New Roman"/>
                <a:buNone/>
              </a:pPr>
              <a:r>
                <a:rPr b="1" lang="en-US" sz="1050">
                  <a:solidFill>
                    <a:schemeClr val="lt1"/>
                  </a:solidFill>
                  <a:latin typeface="Times New Roman"/>
                  <a:ea typeface="Times New Roman"/>
                  <a:cs typeface="Times New Roman"/>
                  <a:sym typeface="Times New Roman"/>
                </a:rPr>
                <a:t>per </a:t>
              </a:r>
              <a:endParaRPr/>
            </a:p>
            <a:p>
              <a:pPr indent="0" lvl="0" marL="0" marR="0" rtl="0" algn="ctr">
                <a:lnSpc>
                  <a:spcPct val="90000"/>
                </a:lnSpc>
                <a:spcBef>
                  <a:spcPts val="368"/>
                </a:spcBef>
                <a:spcAft>
                  <a:spcPts val="0"/>
                </a:spcAft>
                <a:buClr>
                  <a:schemeClr val="lt1"/>
                </a:buClr>
                <a:buSzPts val="1050"/>
                <a:buFont typeface="Times New Roman"/>
                <a:buNone/>
              </a:pPr>
              <a:r>
                <a:rPr b="1" lang="en-US" sz="1050">
                  <a:solidFill>
                    <a:schemeClr val="lt1"/>
                  </a:solidFill>
                  <a:latin typeface="Times New Roman"/>
                  <a:ea typeface="Times New Roman"/>
                  <a:cs typeface="Times New Roman"/>
                  <a:sym typeface="Times New Roman"/>
                </a:rPr>
                <a:t>second</a:t>
              </a:r>
              <a:endParaRPr/>
            </a:p>
          </p:txBody>
        </p:sp>
        <p:sp>
          <p:nvSpPr>
            <p:cNvPr id="292" name="Google Shape;292;p8"/>
            <p:cNvSpPr/>
            <p:nvPr/>
          </p:nvSpPr>
          <p:spPr>
            <a:xfrm rot="-5400000">
              <a:off x="2996397" y="2240384"/>
              <a:ext cx="5486400" cy="1005631"/>
            </a:xfrm>
            <a:prstGeom prst="flowChartManualOperation">
              <a:avLst/>
            </a:prstGeom>
            <a:gradFill>
              <a:gsLst>
                <a:gs pos="0">
                  <a:srgbClr val="47174B"/>
                </a:gs>
                <a:gs pos="100000">
                  <a:srgbClr val="AC90AE"/>
                </a:gs>
              </a:gsLst>
              <a:lin ang="5400000"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8"/>
            <p:cNvSpPr txBox="1"/>
            <p:nvPr/>
          </p:nvSpPr>
          <p:spPr>
            <a:xfrm>
              <a:off x="5236781" y="1097280"/>
              <a:ext cx="1005631" cy="3291840"/>
            </a:xfrm>
            <a:prstGeom prst="rect">
              <a:avLst/>
            </a:prstGeom>
            <a:noFill/>
            <a:ln>
              <a:noFill/>
            </a:ln>
          </p:spPr>
          <p:txBody>
            <a:bodyPr anchorCtr="0" anchor="ctr" bIns="0" lIns="69850" spcFirstLastPara="1" rIns="66675" wrap="square" tIns="0">
              <a:noAutofit/>
            </a:bodyPr>
            <a:lstStyle/>
            <a:p>
              <a:pPr indent="0" lvl="0" marL="0" marR="0" rtl="0" algn="ctr">
                <a:lnSpc>
                  <a:spcPct val="90000"/>
                </a:lnSpc>
                <a:spcBef>
                  <a:spcPts val="0"/>
                </a:spcBef>
                <a:spcAft>
                  <a:spcPts val="0"/>
                </a:spcAft>
                <a:buClr>
                  <a:schemeClr val="lt1"/>
                </a:buClr>
                <a:buSzPts val="1050"/>
                <a:buFont typeface="Times New Roman"/>
                <a:buNone/>
              </a:pPr>
              <a:r>
                <a:rPr b="1" lang="en-US" sz="1050">
                  <a:solidFill>
                    <a:schemeClr val="lt1"/>
                  </a:solidFill>
                  <a:latin typeface="Times New Roman"/>
                  <a:ea typeface="Times New Roman"/>
                  <a:cs typeface="Times New Roman"/>
                  <a:sym typeface="Times New Roman"/>
                </a:rPr>
                <a:t>Decimal </a:t>
              </a:r>
              <a:endParaRPr/>
            </a:p>
            <a:p>
              <a:pPr indent="0" lvl="0" marL="0" marR="0" rtl="0" algn="ctr">
                <a:lnSpc>
                  <a:spcPct val="90000"/>
                </a:lnSpc>
                <a:spcBef>
                  <a:spcPts val="368"/>
                </a:spcBef>
                <a:spcAft>
                  <a:spcPts val="0"/>
                </a:spcAft>
                <a:buClr>
                  <a:schemeClr val="lt1"/>
                </a:buClr>
                <a:buSzPts val="1050"/>
                <a:buFont typeface="Times New Roman"/>
                <a:buNone/>
              </a:pPr>
              <a:r>
                <a:rPr b="1" lang="en-US" sz="1050">
                  <a:solidFill>
                    <a:schemeClr val="lt1"/>
                  </a:solidFill>
                  <a:latin typeface="Times New Roman"/>
                  <a:ea typeface="Times New Roman"/>
                  <a:cs typeface="Times New Roman"/>
                  <a:sym typeface="Times New Roman"/>
                </a:rPr>
                <a:t>rather </a:t>
              </a:r>
              <a:endParaRPr/>
            </a:p>
            <a:p>
              <a:pPr indent="0" lvl="0" marL="0" marR="0" rtl="0" algn="ctr">
                <a:lnSpc>
                  <a:spcPct val="90000"/>
                </a:lnSpc>
                <a:spcBef>
                  <a:spcPts val="368"/>
                </a:spcBef>
                <a:spcAft>
                  <a:spcPts val="0"/>
                </a:spcAft>
                <a:buClr>
                  <a:schemeClr val="lt1"/>
                </a:buClr>
                <a:buSzPts val="1050"/>
                <a:buFont typeface="Times New Roman"/>
                <a:buNone/>
              </a:pPr>
              <a:r>
                <a:rPr b="1" lang="en-US" sz="1050">
                  <a:solidFill>
                    <a:schemeClr val="lt1"/>
                  </a:solidFill>
                  <a:latin typeface="Times New Roman"/>
                  <a:ea typeface="Times New Roman"/>
                  <a:cs typeface="Times New Roman"/>
                  <a:sym typeface="Times New Roman"/>
                </a:rPr>
                <a:t>than</a:t>
              </a:r>
              <a:endParaRPr/>
            </a:p>
            <a:p>
              <a:pPr indent="0" lvl="0" marL="0" marR="0" rtl="0" algn="ctr">
                <a:lnSpc>
                  <a:spcPct val="90000"/>
                </a:lnSpc>
                <a:spcBef>
                  <a:spcPts val="368"/>
                </a:spcBef>
                <a:spcAft>
                  <a:spcPts val="0"/>
                </a:spcAft>
                <a:buClr>
                  <a:schemeClr val="lt1"/>
                </a:buClr>
                <a:buSzPts val="1050"/>
                <a:buFont typeface="Times New Roman"/>
                <a:buNone/>
              </a:pPr>
              <a:r>
                <a:rPr b="1" lang="en-US" sz="1050">
                  <a:solidFill>
                    <a:schemeClr val="lt1"/>
                  </a:solidFill>
                  <a:latin typeface="Times New Roman"/>
                  <a:ea typeface="Times New Roman"/>
                  <a:cs typeface="Times New Roman"/>
                  <a:sym typeface="Times New Roman"/>
                </a:rPr>
                <a:t> binary </a:t>
              </a:r>
              <a:endParaRPr/>
            </a:p>
            <a:p>
              <a:pPr indent="0" lvl="0" marL="0" marR="0" rtl="0" algn="ctr">
                <a:lnSpc>
                  <a:spcPct val="90000"/>
                </a:lnSpc>
                <a:spcBef>
                  <a:spcPts val="368"/>
                </a:spcBef>
                <a:spcAft>
                  <a:spcPts val="0"/>
                </a:spcAft>
                <a:buClr>
                  <a:schemeClr val="lt1"/>
                </a:buClr>
                <a:buSzPts val="1050"/>
                <a:buFont typeface="Times New Roman"/>
                <a:buNone/>
              </a:pPr>
              <a:r>
                <a:rPr b="1" lang="en-US" sz="1050">
                  <a:solidFill>
                    <a:schemeClr val="lt1"/>
                  </a:solidFill>
                  <a:latin typeface="Times New Roman"/>
                  <a:ea typeface="Times New Roman"/>
                  <a:cs typeface="Times New Roman"/>
                  <a:sym typeface="Times New Roman"/>
                </a:rPr>
                <a:t>machine</a:t>
              </a:r>
              <a:endParaRPr/>
            </a:p>
          </p:txBody>
        </p:sp>
        <p:sp>
          <p:nvSpPr>
            <p:cNvPr id="294" name="Google Shape;294;p8"/>
            <p:cNvSpPr/>
            <p:nvPr/>
          </p:nvSpPr>
          <p:spPr>
            <a:xfrm rot="-5400000">
              <a:off x="4201083" y="2116751"/>
              <a:ext cx="5486400" cy="1252896"/>
            </a:xfrm>
            <a:prstGeom prst="flowChartManualOperation">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8"/>
            <p:cNvSpPr txBox="1"/>
            <p:nvPr/>
          </p:nvSpPr>
          <p:spPr>
            <a:xfrm>
              <a:off x="6317835" y="1097279"/>
              <a:ext cx="1252896" cy="3291840"/>
            </a:xfrm>
            <a:prstGeom prst="rect">
              <a:avLst/>
            </a:prstGeom>
            <a:noFill/>
            <a:ln>
              <a:noFill/>
            </a:ln>
          </p:spPr>
          <p:txBody>
            <a:bodyPr anchorCtr="0" anchor="ctr" bIns="0" lIns="69850" spcFirstLastPara="1" rIns="66675" wrap="square" tIns="0">
              <a:noAutofit/>
            </a:bodyPr>
            <a:lstStyle/>
            <a:p>
              <a:pPr indent="0" lvl="0" marL="0" marR="0" rtl="0" algn="ctr">
                <a:lnSpc>
                  <a:spcPct val="90000"/>
                </a:lnSpc>
                <a:spcBef>
                  <a:spcPts val="0"/>
                </a:spcBef>
                <a:spcAft>
                  <a:spcPts val="0"/>
                </a:spcAft>
                <a:buClr>
                  <a:schemeClr val="lt1"/>
                </a:buClr>
                <a:buSzPts val="1050"/>
                <a:buFont typeface="Times New Roman"/>
                <a:buNone/>
              </a:pPr>
              <a:r>
                <a:rPr b="1" lang="en-US" sz="1050">
                  <a:solidFill>
                    <a:schemeClr val="lt1"/>
                  </a:solidFill>
                  <a:latin typeface="Times New Roman"/>
                  <a:ea typeface="Times New Roman"/>
                  <a:cs typeface="Times New Roman"/>
                  <a:sym typeface="Times New Roman"/>
                </a:rPr>
                <a:t>Memory </a:t>
              </a:r>
              <a:endParaRPr/>
            </a:p>
            <a:p>
              <a:pPr indent="0" lvl="0" marL="0" marR="0" rtl="0" algn="ctr">
                <a:lnSpc>
                  <a:spcPct val="90000"/>
                </a:lnSpc>
                <a:spcBef>
                  <a:spcPts val="368"/>
                </a:spcBef>
                <a:spcAft>
                  <a:spcPts val="0"/>
                </a:spcAft>
                <a:buClr>
                  <a:schemeClr val="lt1"/>
                </a:buClr>
                <a:buSzPts val="1050"/>
                <a:buFont typeface="Times New Roman"/>
                <a:buNone/>
              </a:pPr>
              <a:r>
                <a:rPr b="1" lang="en-US" sz="1050">
                  <a:solidFill>
                    <a:schemeClr val="lt1"/>
                  </a:solidFill>
                  <a:latin typeface="Times New Roman"/>
                  <a:ea typeface="Times New Roman"/>
                  <a:cs typeface="Times New Roman"/>
                  <a:sym typeface="Times New Roman"/>
                </a:rPr>
                <a:t>consisted </a:t>
              </a:r>
              <a:endParaRPr/>
            </a:p>
            <a:p>
              <a:pPr indent="0" lvl="0" marL="0" marR="0" rtl="0" algn="ctr">
                <a:lnSpc>
                  <a:spcPct val="90000"/>
                </a:lnSpc>
                <a:spcBef>
                  <a:spcPts val="368"/>
                </a:spcBef>
                <a:spcAft>
                  <a:spcPts val="0"/>
                </a:spcAft>
                <a:buClr>
                  <a:schemeClr val="lt1"/>
                </a:buClr>
                <a:buSzPts val="1050"/>
                <a:buFont typeface="Times New Roman"/>
                <a:buNone/>
              </a:pPr>
              <a:r>
                <a:rPr b="1" lang="en-US" sz="1050">
                  <a:solidFill>
                    <a:schemeClr val="lt1"/>
                  </a:solidFill>
                  <a:latin typeface="Times New Roman"/>
                  <a:ea typeface="Times New Roman"/>
                  <a:cs typeface="Times New Roman"/>
                  <a:sym typeface="Times New Roman"/>
                </a:rPr>
                <a:t>of  20 accumulators, </a:t>
              </a:r>
              <a:endParaRPr/>
            </a:p>
            <a:p>
              <a:pPr indent="0" lvl="0" marL="0" marR="0" rtl="0" algn="ctr">
                <a:lnSpc>
                  <a:spcPct val="90000"/>
                </a:lnSpc>
                <a:spcBef>
                  <a:spcPts val="368"/>
                </a:spcBef>
                <a:spcAft>
                  <a:spcPts val="0"/>
                </a:spcAft>
                <a:buClr>
                  <a:schemeClr val="lt1"/>
                </a:buClr>
                <a:buSzPts val="1050"/>
                <a:buFont typeface="Times New Roman"/>
                <a:buNone/>
              </a:pPr>
              <a:r>
                <a:rPr b="1" lang="en-US" sz="1050">
                  <a:solidFill>
                    <a:schemeClr val="lt1"/>
                  </a:solidFill>
                  <a:latin typeface="Times New Roman"/>
                  <a:ea typeface="Times New Roman"/>
                  <a:cs typeface="Times New Roman"/>
                  <a:sym typeface="Times New Roman"/>
                </a:rPr>
                <a:t>each</a:t>
              </a:r>
              <a:endParaRPr/>
            </a:p>
            <a:p>
              <a:pPr indent="0" lvl="0" marL="0" marR="0" rtl="0" algn="ctr">
                <a:lnSpc>
                  <a:spcPct val="90000"/>
                </a:lnSpc>
                <a:spcBef>
                  <a:spcPts val="368"/>
                </a:spcBef>
                <a:spcAft>
                  <a:spcPts val="0"/>
                </a:spcAft>
                <a:buClr>
                  <a:schemeClr val="lt1"/>
                </a:buClr>
                <a:buSzPts val="1050"/>
                <a:buFont typeface="Times New Roman"/>
                <a:buNone/>
              </a:pPr>
              <a:r>
                <a:rPr b="1" lang="en-US" sz="1050">
                  <a:solidFill>
                    <a:schemeClr val="lt1"/>
                  </a:solidFill>
                  <a:latin typeface="Times New Roman"/>
                  <a:ea typeface="Times New Roman"/>
                  <a:cs typeface="Times New Roman"/>
                  <a:sym typeface="Times New Roman"/>
                </a:rPr>
                <a:t> capable</a:t>
              </a:r>
              <a:endParaRPr/>
            </a:p>
            <a:p>
              <a:pPr indent="0" lvl="0" marL="0" marR="0" rtl="0" algn="ctr">
                <a:lnSpc>
                  <a:spcPct val="90000"/>
                </a:lnSpc>
                <a:spcBef>
                  <a:spcPts val="368"/>
                </a:spcBef>
                <a:spcAft>
                  <a:spcPts val="0"/>
                </a:spcAft>
                <a:buClr>
                  <a:schemeClr val="lt1"/>
                </a:buClr>
                <a:buSzPts val="1050"/>
                <a:buFont typeface="Times New Roman"/>
                <a:buNone/>
              </a:pPr>
              <a:r>
                <a:rPr b="1" lang="en-US" sz="1050">
                  <a:solidFill>
                    <a:schemeClr val="lt1"/>
                  </a:solidFill>
                  <a:latin typeface="Times New Roman"/>
                  <a:ea typeface="Times New Roman"/>
                  <a:cs typeface="Times New Roman"/>
                  <a:sym typeface="Times New Roman"/>
                </a:rPr>
                <a:t> of </a:t>
              </a:r>
              <a:endParaRPr/>
            </a:p>
            <a:p>
              <a:pPr indent="0" lvl="0" marL="0" marR="0" rtl="0" algn="ctr">
                <a:lnSpc>
                  <a:spcPct val="90000"/>
                </a:lnSpc>
                <a:spcBef>
                  <a:spcPts val="368"/>
                </a:spcBef>
                <a:spcAft>
                  <a:spcPts val="0"/>
                </a:spcAft>
                <a:buClr>
                  <a:schemeClr val="lt1"/>
                </a:buClr>
                <a:buSzPts val="1050"/>
                <a:buFont typeface="Times New Roman"/>
                <a:buNone/>
              </a:pPr>
              <a:r>
                <a:rPr b="1" lang="en-US" sz="1050">
                  <a:solidFill>
                    <a:schemeClr val="lt1"/>
                  </a:solidFill>
                  <a:latin typeface="Times New Roman"/>
                  <a:ea typeface="Times New Roman"/>
                  <a:cs typeface="Times New Roman"/>
                  <a:sym typeface="Times New Roman"/>
                </a:rPr>
                <a:t>holding </a:t>
              </a:r>
              <a:endParaRPr/>
            </a:p>
            <a:p>
              <a:pPr indent="0" lvl="0" marL="0" marR="0" rtl="0" algn="ctr">
                <a:lnSpc>
                  <a:spcPct val="90000"/>
                </a:lnSpc>
                <a:spcBef>
                  <a:spcPts val="368"/>
                </a:spcBef>
                <a:spcAft>
                  <a:spcPts val="0"/>
                </a:spcAft>
                <a:buClr>
                  <a:schemeClr val="lt1"/>
                </a:buClr>
                <a:buSzPts val="1050"/>
                <a:buFont typeface="Times New Roman"/>
                <a:buNone/>
              </a:pPr>
              <a:r>
                <a:rPr b="1" lang="en-US" sz="1050">
                  <a:solidFill>
                    <a:schemeClr val="lt1"/>
                  </a:solidFill>
                  <a:latin typeface="Times New Roman"/>
                  <a:ea typeface="Times New Roman"/>
                  <a:cs typeface="Times New Roman"/>
                  <a:sym typeface="Times New Roman"/>
                </a:rPr>
                <a:t>a </a:t>
              </a:r>
              <a:endParaRPr/>
            </a:p>
            <a:p>
              <a:pPr indent="0" lvl="0" marL="0" marR="0" rtl="0" algn="ctr">
                <a:lnSpc>
                  <a:spcPct val="90000"/>
                </a:lnSpc>
                <a:spcBef>
                  <a:spcPts val="368"/>
                </a:spcBef>
                <a:spcAft>
                  <a:spcPts val="0"/>
                </a:spcAft>
                <a:buClr>
                  <a:schemeClr val="lt1"/>
                </a:buClr>
                <a:buSzPts val="1050"/>
                <a:buFont typeface="Times New Roman"/>
                <a:buNone/>
              </a:pPr>
              <a:r>
                <a:rPr b="1" lang="en-US" sz="1050">
                  <a:solidFill>
                    <a:schemeClr val="lt1"/>
                  </a:solidFill>
                  <a:latin typeface="Times New Roman"/>
                  <a:ea typeface="Times New Roman"/>
                  <a:cs typeface="Times New Roman"/>
                  <a:sym typeface="Times New Roman"/>
                </a:rPr>
                <a:t>10 digit </a:t>
              </a:r>
              <a:endParaRPr/>
            </a:p>
            <a:p>
              <a:pPr indent="0" lvl="0" marL="0" marR="0" rtl="0" algn="ctr">
                <a:lnSpc>
                  <a:spcPct val="90000"/>
                </a:lnSpc>
                <a:spcBef>
                  <a:spcPts val="368"/>
                </a:spcBef>
                <a:spcAft>
                  <a:spcPts val="0"/>
                </a:spcAft>
                <a:buClr>
                  <a:schemeClr val="lt1"/>
                </a:buClr>
                <a:buSzPts val="1050"/>
                <a:buFont typeface="Times New Roman"/>
                <a:buNone/>
              </a:pPr>
              <a:r>
                <a:rPr b="1" lang="en-US" sz="1050">
                  <a:solidFill>
                    <a:schemeClr val="lt1"/>
                  </a:solidFill>
                  <a:latin typeface="Times New Roman"/>
                  <a:ea typeface="Times New Roman"/>
                  <a:cs typeface="Times New Roman"/>
                  <a:sym typeface="Times New Roman"/>
                </a:rPr>
                <a:t>number</a:t>
              </a:r>
              <a:endParaRPr/>
            </a:p>
          </p:txBody>
        </p:sp>
        <p:sp>
          <p:nvSpPr>
            <p:cNvPr id="296" name="Google Shape;296;p8"/>
            <p:cNvSpPr/>
            <p:nvPr/>
          </p:nvSpPr>
          <p:spPr>
            <a:xfrm rot="-5400000">
              <a:off x="5498745" y="2147408"/>
              <a:ext cx="5486400" cy="1191582"/>
            </a:xfrm>
            <a:prstGeom prst="flowChartManualOperation">
              <a:avLst/>
            </a:prstGeom>
            <a:gradFill>
              <a:gsLst>
                <a:gs pos="0">
                  <a:srgbClr val="47174B"/>
                </a:gs>
                <a:gs pos="100000">
                  <a:srgbClr val="AC90AE"/>
                </a:gs>
              </a:gsLst>
              <a:lin ang="5400000"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8"/>
            <p:cNvSpPr txBox="1"/>
            <p:nvPr/>
          </p:nvSpPr>
          <p:spPr>
            <a:xfrm>
              <a:off x="7646154" y="1097279"/>
              <a:ext cx="1191582" cy="3291840"/>
            </a:xfrm>
            <a:prstGeom prst="rect">
              <a:avLst/>
            </a:prstGeom>
            <a:noFill/>
            <a:ln>
              <a:noFill/>
            </a:ln>
          </p:spPr>
          <p:txBody>
            <a:bodyPr anchorCtr="0" anchor="ctr" bIns="0" lIns="69850" spcFirstLastPara="1" rIns="66675" wrap="square" tIns="0">
              <a:noAutofit/>
            </a:bodyPr>
            <a:lstStyle/>
            <a:p>
              <a:pPr indent="0" lvl="0" marL="0" marR="0" rtl="0" algn="ctr">
                <a:lnSpc>
                  <a:spcPct val="90000"/>
                </a:lnSpc>
                <a:spcBef>
                  <a:spcPts val="0"/>
                </a:spcBef>
                <a:spcAft>
                  <a:spcPts val="0"/>
                </a:spcAft>
                <a:buClr>
                  <a:schemeClr val="lt1"/>
                </a:buClr>
                <a:buSzPts val="1050"/>
                <a:buFont typeface="Times New Roman"/>
                <a:buNone/>
              </a:pPr>
              <a:r>
                <a:rPr b="1" lang="en-US" sz="1050">
                  <a:solidFill>
                    <a:schemeClr val="lt1"/>
                  </a:solidFill>
                  <a:latin typeface="Times New Roman"/>
                  <a:ea typeface="Times New Roman"/>
                  <a:cs typeface="Times New Roman"/>
                  <a:sym typeface="Times New Roman"/>
                </a:rPr>
                <a:t>Major</a:t>
              </a:r>
              <a:endParaRPr/>
            </a:p>
            <a:p>
              <a:pPr indent="0" lvl="0" marL="0" marR="0" rtl="0" algn="ctr">
                <a:lnSpc>
                  <a:spcPct val="90000"/>
                </a:lnSpc>
                <a:spcBef>
                  <a:spcPts val="368"/>
                </a:spcBef>
                <a:spcAft>
                  <a:spcPts val="0"/>
                </a:spcAft>
                <a:buClr>
                  <a:schemeClr val="lt1"/>
                </a:buClr>
                <a:buSzPts val="1050"/>
                <a:buFont typeface="Times New Roman"/>
                <a:buNone/>
              </a:pPr>
              <a:r>
                <a:rPr b="1" lang="en-US" sz="1050">
                  <a:solidFill>
                    <a:schemeClr val="lt1"/>
                  </a:solidFill>
                  <a:latin typeface="Times New Roman"/>
                  <a:ea typeface="Times New Roman"/>
                  <a:cs typeface="Times New Roman"/>
                  <a:sym typeface="Times New Roman"/>
                </a:rPr>
                <a:t> drawback </a:t>
              </a:r>
              <a:endParaRPr/>
            </a:p>
            <a:p>
              <a:pPr indent="0" lvl="0" marL="0" marR="0" rtl="0" algn="ctr">
                <a:lnSpc>
                  <a:spcPct val="150000"/>
                </a:lnSpc>
                <a:spcBef>
                  <a:spcPts val="368"/>
                </a:spcBef>
                <a:spcAft>
                  <a:spcPts val="0"/>
                </a:spcAft>
                <a:buClr>
                  <a:schemeClr val="lt1"/>
                </a:buClr>
                <a:buSzPts val="1050"/>
                <a:buFont typeface="Times New Roman"/>
                <a:buNone/>
              </a:pPr>
              <a:r>
                <a:rPr b="1" lang="en-US" sz="1050">
                  <a:solidFill>
                    <a:schemeClr val="lt1"/>
                  </a:solidFill>
                  <a:latin typeface="Times New Roman"/>
                  <a:ea typeface="Times New Roman"/>
                  <a:cs typeface="Times New Roman"/>
                  <a:sym typeface="Times New Roman"/>
                </a:rPr>
                <a:t>was the need</a:t>
              </a:r>
              <a:endParaRPr/>
            </a:p>
            <a:p>
              <a:pPr indent="0" lvl="0" marL="0" marR="0" rtl="0" algn="ctr">
                <a:lnSpc>
                  <a:spcPct val="150000"/>
                </a:lnSpc>
                <a:spcBef>
                  <a:spcPts val="600"/>
                </a:spcBef>
                <a:spcAft>
                  <a:spcPts val="0"/>
                </a:spcAft>
                <a:buClr>
                  <a:schemeClr val="lt1"/>
                </a:buClr>
                <a:buSzPts val="1050"/>
                <a:buFont typeface="Times New Roman"/>
                <a:buNone/>
              </a:pPr>
              <a:r>
                <a:rPr b="1" lang="en-US" sz="1050">
                  <a:solidFill>
                    <a:schemeClr val="lt1"/>
                  </a:solidFill>
                  <a:latin typeface="Times New Roman"/>
                  <a:ea typeface="Times New Roman"/>
                  <a:cs typeface="Times New Roman"/>
                  <a:sym typeface="Times New Roman"/>
                </a:rPr>
                <a:t> for manual programming</a:t>
              </a:r>
              <a:endParaRPr/>
            </a:p>
            <a:p>
              <a:pPr indent="0" lvl="0" marL="0" marR="0" rtl="0" algn="ctr">
                <a:lnSpc>
                  <a:spcPct val="90000"/>
                </a:lnSpc>
                <a:spcBef>
                  <a:spcPts val="600"/>
                </a:spcBef>
                <a:spcAft>
                  <a:spcPts val="0"/>
                </a:spcAft>
                <a:buClr>
                  <a:schemeClr val="lt1"/>
                </a:buClr>
                <a:buSzPts val="1050"/>
                <a:buFont typeface="Times New Roman"/>
                <a:buNone/>
              </a:pPr>
              <a:r>
                <a:rPr b="1" lang="en-US" sz="1050">
                  <a:solidFill>
                    <a:schemeClr val="lt1"/>
                  </a:solidFill>
                  <a:latin typeface="Times New Roman"/>
                  <a:ea typeface="Times New Roman"/>
                  <a:cs typeface="Times New Roman"/>
                  <a:sym typeface="Times New Roman"/>
                </a:rPr>
                <a:t> by setting </a:t>
              </a:r>
              <a:endParaRPr/>
            </a:p>
            <a:p>
              <a:pPr indent="0" lvl="0" marL="0" marR="0" rtl="0" algn="ctr">
                <a:lnSpc>
                  <a:spcPct val="90000"/>
                </a:lnSpc>
                <a:spcBef>
                  <a:spcPts val="368"/>
                </a:spcBef>
                <a:spcAft>
                  <a:spcPts val="0"/>
                </a:spcAft>
                <a:buClr>
                  <a:schemeClr val="lt1"/>
                </a:buClr>
                <a:buSzPts val="1050"/>
                <a:buFont typeface="Times New Roman"/>
                <a:buNone/>
              </a:pPr>
              <a:r>
                <a:rPr b="1" lang="en-US" sz="1050">
                  <a:solidFill>
                    <a:schemeClr val="lt1"/>
                  </a:solidFill>
                  <a:latin typeface="Times New Roman"/>
                  <a:ea typeface="Times New Roman"/>
                  <a:cs typeface="Times New Roman"/>
                  <a:sym typeface="Times New Roman"/>
                </a:rPr>
                <a:t>switches </a:t>
              </a:r>
              <a:endParaRPr/>
            </a:p>
            <a:p>
              <a:pPr indent="0" lvl="0" marL="0" marR="0" rtl="0" algn="ctr">
                <a:lnSpc>
                  <a:spcPct val="90000"/>
                </a:lnSpc>
                <a:spcBef>
                  <a:spcPts val="368"/>
                </a:spcBef>
                <a:spcAft>
                  <a:spcPts val="0"/>
                </a:spcAft>
                <a:buClr>
                  <a:schemeClr val="lt1"/>
                </a:buClr>
                <a:buSzPts val="1050"/>
                <a:buFont typeface="Times New Roman"/>
                <a:buNone/>
              </a:pPr>
              <a:r>
                <a:rPr b="1" lang="en-US" sz="1050">
                  <a:solidFill>
                    <a:schemeClr val="lt1"/>
                  </a:solidFill>
                  <a:latin typeface="Times New Roman"/>
                  <a:ea typeface="Times New Roman"/>
                  <a:cs typeface="Times New Roman"/>
                  <a:sym typeface="Times New Roman"/>
                </a:rPr>
                <a:t>and </a:t>
              </a:r>
              <a:endParaRPr/>
            </a:p>
            <a:p>
              <a:pPr indent="0" lvl="0" marL="0" marR="0" rtl="0" algn="ctr">
                <a:lnSpc>
                  <a:spcPct val="90000"/>
                </a:lnSpc>
                <a:spcBef>
                  <a:spcPts val="368"/>
                </a:spcBef>
                <a:spcAft>
                  <a:spcPts val="0"/>
                </a:spcAft>
                <a:buClr>
                  <a:schemeClr val="lt1"/>
                </a:buClr>
                <a:buSzPts val="1050"/>
                <a:buFont typeface="Times New Roman"/>
                <a:buNone/>
              </a:pPr>
              <a:r>
                <a:rPr b="1" lang="en-US" sz="1050">
                  <a:solidFill>
                    <a:schemeClr val="lt1"/>
                  </a:solidFill>
                  <a:latin typeface="Times New Roman"/>
                  <a:ea typeface="Times New Roman"/>
                  <a:cs typeface="Times New Roman"/>
                  <a:sym typeface="Times New Roman"/>
                </a:rPr>
                <a:t>plugging/</a:t>
              </a:r>
              <a:endParaRPr/>
            </a:p>
            <a:p>
              <a:pPr indent="0" lvl="0" marL="0" marR="0" rtl="0" algn="ctr">
                <a:lnSpc>
                  <a:spcPct val="90000"/>
                </a:lnSpc>
                <a:spcBef>
                  <a:spcPts val="368"/>
                </a:spcBef>
                <a:spcAft>
                  <a:spcPts val="0"/>
                </a:spcAft>
                <a:buClr>
                  <a:schemeClr val="lt1"/>
                </a:buClr>
                <a:buSzPts val="1050"/>
                <a:buFont typeface="Times New Roman"/>
                <a:buNone/>
              </a:pPr>
              <a:r>
                <a:rPr b="1" lang="en-US" sz="1050">
                  <a:solidFill>
                    <a:schemeClr val="lt1"/>
                  </a:solidFill>
                  <a:latin typeface="Times New Roman"/>
                  <a:ea typeface="Times New Roman"/>
                  <a:cs typeface="Times New Roman"/>
                  <a:sym typeface="Times New Roman"/>
                </a:rPr>
                <a:t>unplugging </a:t>
              </a:r>
              <a:endParaRPr/>
            </a:p>
            <a:p>
              <a:pPr indent="0" lvl="0" marL="0" marR="0" rtl="0" algn="ctr">
                <a:lnSpc>
                  <a:spcPct val="90000"/>
                </a:lnSpc>
                <a:spcBef>
                  <a:spcPts val="368"/>
                </a:spcBef>
                <a:spcAft>
                  <a:spcPts val="0"/>
                </a:spcAft>
                <a:buClr>
                  <a:schemeClr val="lt1"/>
                </a:buClr>
                <a:buSzPts val="1050"/>
                <a:buFont typeface="Times New Roman"/>
                <a:buNone/>
              </a:pPr>
              <a:r>
                <a:rPr b="1" lang="en-US" sz="1050">
                  <a:solidFill>
                    <a:schemeClr val="lt1"/>
                  </a:solidFill>
                  <a:latin typeface="Times New Roman"/>
                  <a:ea typeface="Times New Roman"/>
                  <a:cs typeface="Times New Roman"/>
                  <a:sym typeface="Times New Roman"/>
                </a:rPr>
                <a:t>cables</a:t>
              </a:r>
              <a:endParaRPr b="1" sz="1050">
                <a:solidFill>
                  <a:schemeClr val="lt1"/>
                </a:solidFill>
                <a:latin typeface="Times New Roman"/>
                <a:ea typeface="Times New Roman"/>
                <a:cs typeface="Times New Roman"/>
                <a:sym typeface="Times New Roman"/>
              </a:endParaRPr>
            </a:p>
          </p:txBody>
        </p:sp>
      </p:grpSp>
      <p:sp>
        <p:nvSpPr>
          <p:cNvPr id="298" name="Google Shape;298;p8"/>
          <p:cNvSpPr txBox="1"/>
          <p:nvPr/>
        </p:nvSpPr>
        <p:spPr>
          <a:xfrm>
            <a:off x="3295859" y="241125"/>
            <a:ext cx="18466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99" name="Google Shape;299;p8"/>
          <p:cNvSpPr txBox="1"/>
          <p:nvPr/>
        </p:nvSpPr>
        <p:spPr>
          <a:xfrm>
            <a:off x="8305800" y="914400"/>
            <a:ext cx="883064" cy="43828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pic>
        <p:nvPicPr>
          <p:cNvPr id="300" name="Google Shape;300;p8"/>
          <p:cNvPicPr preferRelativeResize="0"/>
          <p:nvPr/>
        </p:nvPicPr>
        <p:blipFill rotWithShape="1">
          <a:blip r:embed="rId3">
            <a:alphaModFix/>
          </a:blip>
          <a:srcRect b="0" l="0" r="0" t="0"/>
          <a:stretch/>
        </p:blipFill>
        <p:spPr>
          <a:xfrm>
            <a:off x="7962900" y="714356"/>
            <a:ext cx="1181100" cy="1371600"/>
          </a:xfrm>
          <a:prstGeom prst="rect">
            <a:avLst/>
          </a:prstGeom>
          <a:noFill/>
          <a:ln>
            <a:noFill/>
          </a:ln>
        </p:spPr>
      </p:pic>
      <p:sp>
        <p:nvSpPr>
          <p:cNvPr id="301" name="Google Shape;301;p8"/>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9"/>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b="1" lang="en-US"/>
              <a:t>John von Neumann</a:t>
            </a:r>
            <a:endParaRPr/>
          </a:p>
        </p:txBody>
      </p:sp>
      <p:sp>
        <p:nvSpPr>
          <p:cNvPr id="308" name="Google Shape;308;p9"/>
          <p:cNvSpPr txBox="1"/>
          <p:nvPr>
            <p:ph idx="1" type="body"/>
          </p:nvPr>
        </p:nvSpPr>
        <p:spPr>
          <a:xfrm>
            <a:off x="498474" y="1981200"/>
            <a:ext cx="7556313" cy="4144963"/>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SzPts val="1800"/>
              <a:buChar char="■"/>
            </a:pPr>
            <a:r>
              <a:rPr lang="en-US" sz="2400">
                <a:solidFill>
                  <a:schemeClr val="dk1"/>
                </a:solidFill>
              </a:rPr>
              <a:t>First publication of the idea was in 1945</a:t>
            </a:r>
            <a:endParaRPr/>
          </a:p>
          <a:p>
            <a:pPr indent="-228600" lvl="0" marL="228600" rtl="0" algn="l">
              <a:spcBef>
                <a:spcPts val="2000"/>
              </a:spcBef>
              <a:spcAft>
                <a:spcPts val="0"/>
              </a:spcAft>
              <a:buSzPts val="1800"/>
              <a:buChar char="■"/>
            </a:pPr>
            <a:r>
              <a:rPr lang="en-US" sz="2400">
                <a:solidFill>
                  <a:srgbClr val="FF0000"/>
                </a:solidFill>
              </a:rPr>
              <a:t>Stored program concept</a:t>
            </a:r>
            <a:endParaRPr/>
          </a:p>
          <a:p>
            <a:pPr indent="-228600" lvl="1" marL="457200" rtl="0" algn="l">
              <a:spcBef>
                <a:spcPts val="600"/>
              </a:spcBef>
              <a:spcAft>
                <a:spcPts val="0"/>
              </a:spcAft>
              <a:buSzPts val="1500"/>
              <a:buChar char="■"/>
            </a:pPr>
            <a:r>
              <a:rPr lang="en-US" sz="2000">
                <a:solidFill>
                  <a:schemeClr val="dk1"/>
                </a:solidFill>
              </a:rPr>
              <a:t>Attributed to ENIAC designers, most notably the mathematician John von Neumann</a:t>
            </a:r>
            <a:endParaRPr/>
          </a:p>
          <a:p>
            <a:pPr indent="-228600" lvl="1" marL="457200" rtl="0" algn="l">
              <a:spcBef>
                <a:spcPts val="600"/>
              </a:spcBef>
              <a:spcAft>
                <a:spcPts val="0"/>
              </a:spcAft>
              <a:buSzPts val="1500"/>
              <a:buChar char="■"/>
            </a:pPr>
            <a:r>
              <a:rPr lang="en-US" sz="2000">
                <a:solidFill>
                  <a:schemeClr val="dk1"/>
                </a:solidFill>
              </a:rPr>
              <a:t>Program represented in a form suitable for storing in memory alongside the data (</a:t>
            </a:r>
            <a:r>
              <a:rPr b="1" lang="en-US" sz="2000">
                <a:solidFill>
                  <a:schemeClr val="dk1"/>
                </a:solidFill>
              </a:rPr>
              <a:t>program= data + instructions</a:t>
            </a:r>
            <a:r>
              <a:rPr lang="en-US" sz="2000">
                <a:solidFill>
                  <a:schemeClr val="dk1"/>
                </a:solidFill>
              </a:rPr>
              <a:t>)</a:t>
            </a:r>
            <a:endParaRPr/>
          </a:p>
          <a:p>
            <a:pPr indent="-228600" lvl="1" marL="228600" rtl="0" algn="l">
              <a:spcBef>
                <a:spcPts val="2000"/>
              </a:spcBef>
              <a:spcAft>
                <a:spcPts val="0"/>
              </a:spcAft>
              <a:buClr>
                <a:schemeClr val="accent1"/>
              </a:buClr>
              <a:buSzPts val="1800"/>
              <a:buChar char="■"/>
            </a:pPr>
            <a:r>
              <a:rPr lang="en-US" sz="2400">
                <a:solidFill>
                  <a:schemeClr val="dk1"/>
                </a:solidFill>
              </a:rPr>
              <a:t>IAS computer</a:t>
            </a:r>
            <a:endParaRPr/>
          </a:p>
          <a:p>
            <a:pPr indent="-228600" lvl="1" marL="457200" rtl="0" algn="l">
              <a:spcBef>
                <a:spcPts val="600"/>
              </a:spcBef>
              <a:spcAft>
                <a:spcPts val="0"/>
              </a:spcAft>
              <a:buSzPts val="1500"/>
              <a:buChar char="■"/>
            </a:pPr>
            <a:r>
              <a:rPr lang="en-US" sz="2000">
                <a:solidFill>
                  <a:schemeClr val="dk1"/>
                </a:solidFill>
              </a:rPr>
              <a:t>Princeton </a:t>
            </a:r>
            <a:r>
              <a:rPr b="1" lang="en-US" sz="2000" u="sng">
                <a:solidFill>
                  <a:schemeClr val="dk1"/>
                </a:solidFill>
              </a:rPr>
              <a:t>I</a:t>
            </a:r>
            <a:r>
              <a:rPr lang="en-US" sz="2000">
                <a:solidFill>
                  <a:schemeClr val="dk1"/>
                </a:solidFill>
              </a:rPr>
              <a:t>nstitute for </a:t>
            </a:r>
            <a:r>
              <a:rPr b="1" lang="en-US" sz="2000" u="sng">
                <a:solidFill>
                  <a:schemeClr val="dk1"/>
                </a:solidFill>
              </a:rPr>
              <a:t>A</a:t>
            </a:r>
            <a:r>
              <a:rPr lang="en-US" sz="2000">
                <a:solidFill>
                  <a:schemeClr val="dk1"/>
                </a:solidFill>
              </a:rPr>
              <a:t>dvanced </a:t>
            </a:r>
            <a:r>
              <a:rPr b="1" lang="en-US" sz="2000" u="sng">
                <a:solidFill>
                  <a:schemeClr val="dk1"/>
                </a:solidFill>
              </a:rPr>
              <a:t>S</a:t>
            </a:r>
            <a:r>
              <a:rPr lang="en-US" sz="2000">
                <a:solidFill>
                  <a:schemeClr val="dk1"/>
                </a:solidFill>
              </a:rPr>
              <a:t>tudies</a:t>
            </a:r>
            <a:endParaRPr/>
          </a:p>
          <a:p>
            <a:pPr indent="-228600" lvl="1" marL="457200" rtl="0" algn="l">
              <a:spcBef>
                <a:spcPts val="600"/>
              </a:spcBef>
              <a:spcAft>
                <a:spcPts val="0"/>
              </a:spcAft>
              <a:buSzPts val="1500"/>
              <a:buChar char="■"/>
            </a:pPr>
            <a:r>
              <a:rPr lang="en-US" sz="2000">
                <a:solidFill>
                  <a:schemeClr val="dk1"/>
                </a:solidFill>
              </a:rPr>
              <a:t>Prototype of all subsequent general-purpose computers</a:t>
            </a:r>
            <a:endParaRPr/>
          </a:p>
          <a:p>
            <a:pPr indent="-228600" lvl="1" marL="457200" rtl="0" algn="l">
              <a:spcBef>
                <a:spcPts val="600"/>
              </a:spcBef>
              <a:spcAft>
                <a:spcPts val="0"/>
              </a:spcAft>
              <a:buSzPts val="1500"/>
              <a:buChar char="■"/>
            </a:pPr>
            <a:r>
              <a:rPr lang="en-US" sz="2000">
                <a:solidFill>
                  <a:schemeClr val="dk1"/>
                </a:solidFill>
              </a:rPr>
              <a:t>Completed in 1952</a:t>
            </a:r>
            <a:endParaRPr/>
          </a:p>
        </p:txBody>
      </p:sp>
      <p:sp>
        <p:nvSpPr>
          <p:cNvPr id="309" name="Google Shape;309;p9"/>
          <p:cNvSpPr txBox="1"/>
          <p:nvPr>
            <p:ph idx="4294967295" type="body"/>
          </p:nvPr>
        </p:nvSpPr>
        <p:spPr>
          <a:xfrm>
            <a:off x="609600" y="1219200"/>
            <a:ext cx="7559675" cy="774700"/>
          </a:xfrm>
          <a:prstGeom prst="rect">
            <a:avLst/>
          </a:prstGeom>
          <a:noFill/>
          <a:ln>
            <a:noFill/>
          </a:ln>
        </p:spPr>
        <p:txBody>
          <a:bodyPr anchorCtr="0" anchor="t" bIns="45700" lIns="91425" spcFirstLastPara="1" rIns="91425" wrap="square" tIns="45700">
            <a:normAutofit/>
          </a:bodyPr>
          <a:lstStyle/>
          <a:p>
            <a:pPr indent="-228600" lvl="0" marL="228600" rtl="0" algn="l">
              <a:spcBef>
                <a:spcPts val="0"/>
              </a:spcBef>
              <a:spcAft>
                <a:spcPts val="0"/>
              </a:spcAft>
              <a:buSzPts val="1950"/>
              <a:buNone/>
            </a:pPr>
            <a:r>
              <a:rPr lang="en-US" sz="2600">
                <a:solidFill>
                  <a:schemeClr val="accent1"/>
                </a:solidFill>
              </a:rPr>
              <a:t>EDVAC (Electronic Discrete Variable Computer)</a:t>
            </a:r>
            <a:endParaRPr/>
          </a:p>
        </p:txBody>
      </p:sp>
      <p:pic>
        <p:nvPicPr>
          <p:cNvPr id="310" name="Google Shape;310;p9"/>
          <p:cNvPicPr preferRelativeResize="0"/>
          <p:nvPr/>
        </p:nvPicPr>
        <p:blipFill rotWithShape="1">
          <a:blip r:embed="rId3">
            <a:alphaModFix/>
          </a:blip>
          <a:srcRect b="0" l="0" r="0" t="0"/>
          <a:stretch/>
        </p:blipFill>
        <p:spPr>
          <a:xfrm>
            <a:off x="7929586" y="1985962"/>
            <a:ext cx="1181100" cy="1371600"/>
          </a:xfrm>
          <a:prstGeom prst="rect">
            <a:avLst/>
          </a:prstGeom>
          <a:noFill/>
          <a:ln>
            <a:noFill/>
          </a:ln>
        </p:spPr>
      </p:pic>
      <p:sp>
        <p:nvSpPr>
          <p:cNvPr id="311" name="Google Shape;311;p9"/>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Advantage">
  <a:themeElements>
    <a:clrScheme name="Advantage">
      <a:dk1>
        <a:srgbClr val="000000"/>
      </a:dk1>
      <a:lt1>
        <a:srgbClr val="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2012-06-10T04:05:19Z</dcterms:created>
  <dc:creator>Adrian J Pullin</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2</vt:i4>
  </property>
  <property fmtid="{D5CDD505-2E9C-101B-9397-08002B2CF9AE}" pid="6" name="ScreenUsage">
    <vt:i4>1</vt:i4>
  </property>
  <property fmtid="{D5CDD505-2E9C-101B-9397-08002B2CF9AE}" pid="7" name="MailAddress">
    <vt:lpwstr>a.j.pullin@newi.ac.uk</vt:lpwstr>
  </property>
  <property fmtid="{D5CDD505-2E9C-101B-9397-08002B2CF9AE}" pid="8" name="HomePage">
    <vt:lpwstr>http://www.newi.ac.uk/pullina/default.htm</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3</vt:i4>
  </property>
  <property fmtid="{D5CDD505-2E9C-101B-9397-08002B2CF9AE}" pid="21" name="OutputDir">
    <vt:lpwstr>H:\Data\Networks\Notes\HTML</vt:lpwstr>
  </property>
</Properties>
</file>