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i+rOdMMDAv7/NgLQXfA8jEc4SV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9/e, by William Stallings, Chapter 3 “A Top Level View of Computer Function and Interconnection”.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Adapted</a:t>
            </a:r>
            <a:r>
              <a:rPr lang="en-US"/>
              <a:t> by Thân Văn Sử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beginning of each instruction cycle, the processor fetches an instruction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memory. In a typical processor, a register called the program counter (PC)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holds the address of the instruction to be fetched next. Unless told otherwise,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always increments the PC after each instruction fetch so that it will fetch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instruction in sequence (i.e., the instruction located at the next higher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address). So, for example, consider a computer in which each instruction occupies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16-bit word of memory. Assume that the program counter is set to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300, where the location address refers to a 16-bit word. The processor will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fetch the instruction at location 300. On succeeding instruction cycles, it will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instructions from locations 301, 302, 303, and so on. This sequence may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altered, as explained presently.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fetched instruction is loaded into a register in the processor known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instruction register (IR). The instruction contains bits that specify the action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is to take. The processor interprets the instruction and performs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action.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these actions fall into four categories: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Processor-memory: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may be transferred from processor to memory 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memory to processor.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Processor-I/O: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may be transferred to or from a peripheral device by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transferring between the processor and an I/O module.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may perform some arithmetic or logic operation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data.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Control: An instruction may specify that the sequence of execution be altered.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processor may fetch an instruction from location 149, which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that the next instruction be from location 182. The processor will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this fact by setting the program counter to 182. Thus, on the next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cycle, the instruction will be fetched from location 182 rather than 150.</a:t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instruction’s execution may involve a combination of these actions.</a:t>
            </a:r>
            <a:endParaRPr sz="1110"/>
          </a:p>
        </p:txBody>
      </p:sp>
      <p:sp>
        <p:nvSpPr>
          <p:cNvPr id="309" name="Google Shape;309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simple example using a hypothetical machine that includes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listed in Figure 3.4. The processor contains a single data register,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an accumulator (AC). Both instructions and data are 16 bits long. Thus, it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convenient to organize memory using 16-bit words. The instruction format provides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bits for the opcode, so that there can be as many as 2</a:t>
            </a:r>
            <a:r>
              <a:rPr baseline="30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 different opcodes,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2</a:t>
            </a:r>
            <a:r>
              <a:rPr baseline="30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4096 (4K) words of memory can be directly addressed.</a:t>
            </a:r>
            <a:endParaRPr/>
          </a:p>
        </p:txBody>
      </p:sp>
      <p:sp>
        <p:nvSpPr>
          <p:cNvPr id="334" name="Google Shape;334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3.5 illustrates a partial program execution, showing the relevant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portions of memory and processor registers. The program fragment shown adds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contents of the memory word at address 940 to the contents of the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at address 941 and stores the result in the latter location. Three instructions,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can be described as three fetch and three execute cycles, are required: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PC contains 300, the address of the first instruction. This instruction (the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1940 in hexadecimal) is loaded into the instruction register IR,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PC is incremented. Note that this process involves the use of a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register and a memory buffer register. For simplicity, these intermediate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 are ignored.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first 4 bits (first hexadecimal digit) in the IR indicate that the AC is to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loaded. The remaining 12 bits (three hexadecimal digits) specify the address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(940) from which data are to be loaded.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next instruction (5941) is fetched from location 301, and the PC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The old contents of the AC and the contents of location 941 are added,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stored in the AC.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The next instruction (2941) is fetched from location 302, and the PC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The contents of the AC are stored in location 941.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example, three instruction cycles, each consisting of a fetch cycle and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cycle, are needed to add the contents of location 940 to the contents of 941.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more complex set of instructions, fewer cycles would be needed. Some older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processors, for example, included instructions that contain more than one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address. Thus, the execution cycle for a particular instruction on such processors could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 more than one reference to memory. Also, instead of memory references,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may specify an I/O operation.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Vị trí khởi đầu luôn nằm trái dưới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execution cycle for a particular instruction may involve more than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to memory. Also, instead of memory references, an instruction may specify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operation. With these additional considerations in mind, Figure 3.6 provides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more detailed look at the basic instruction cycle of Figure 3.3. The figure is in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of a state diagram.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given instruction cycle, some states may be null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 may be visited more than once. The states can be described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address calculation (iac):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address of the next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to be executed. Usually, this involves adding a fixed number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of the previous instruction. For example, if each instruction is 16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long and memory is organized into 16-bit words, then add 1 to the previous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address. If, instead, memory is organized as individually addressable 8-bit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bytes, then add 2 to the previous address.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fetch (if):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instruction from its memory location into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operation decoding (iod):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instruction to determine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operation to be performed and operand(s) to be used.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 address calculation (oac):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operation involves reference to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 in memory or available via I/O, then determine the address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 fetch (of):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the operand from memory or read it in from I/O.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operation (do):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the operation indicated in the instruction.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 store (os):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result into memory or out to I/O.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in the upper part of Figure 3.6 involve an exchange between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and either memory or an I/O module. States in the lower part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involve only internal processor operations. The oac state appears twice,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an instruction may involve a read, a write, or both. However, the action performed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that state is fundamentally the same in both cases, and so only a single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identifier is needed.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note that the diagram allows for multiple operands and multiple results,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some instructions on some machines require this. For example, the PDP-11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ADD A,B results in the following sequence of states: iac, if, iod, oac, of,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oac, of, do, oac, os.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on some machines, a single instruction can specify an operation to be performed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vector (one-dimensional array) of numbers or a string (one-dimensional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array) of characters. As Figure 3.6 indicates, this would involve repetitive operand fetch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and/or store operations.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Ngắt là tín hiệu của I/O thông báo cho CPU biết rằng nó sẵn sàng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Virtually all computers provide a mechanism by which other modules (I/O, memory)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normal processing of the processor. Table 3.1 lists the most common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of interrupts. The specific nature of these interrupts is examined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in this book, especially in Chapters 7 and 14. However, we need to introduce the concept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to understand more clearly the nature of the instruction cycle and the implications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interrupts on the interconnection structure.</a:t>
            </a:r>
            <a:endParaRPr/>
          </a:p>
        </p:txBody>
      </p:sp>
      <p:sp>
        <p:nvSpPr>
          <p:cNvPr id="363" name="Google Shape;363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Interrupts are provided primarily as a way to improve processing efficiency.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most external devices are much slower than the processor. Suppose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processor is transferring data to a printer using the instruction cycle scheme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Figure 3.3. After each write operation, the processor must pause and remain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 until the printer catches up. The length of this pause may be on the order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hundreds or even thousands of instruction cycles that do not involve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Clearly, this is a very wasteful use of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3.7a illustrates this state of affairs. The user program performs a series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WRITE calls interleaved with processing. Code segments 1, 2, and 3 refer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sequences of instructions that do not involve I/O. The WRITE calls are to an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that is a system utility and that will perform the actual I/O operation.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program consists of three sections: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sequence of instructions, labeled 4 in the figure, to prepare for the actual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operation. This may include copying the data to be output into a special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and preparing the parameters for a device command.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actual I/O command. Without the use of interrupts, once this command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issued, the program must wait for the I/O device to perform the requested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periodically poll the device). The program might wait by simply repeatedly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a test operation to determine if the I/O operation is done.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sequence of instructions, labeled 5 in the figure, to complete the operation.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may include setting a flag indicating the success or failure of the operation.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I/O operation may take a relatively long time to complete,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is hung up waiting for the operation to complete; hence, the user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stopped at the point of the WRITE call for some considerable period of time.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interrupts, the processor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engaged in executing other instructions while an I/O operation is in progress.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flow of control in Figure 3.7b. As before, the user program reaches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at which it makes a system call in the form of a WRITE call. The I/O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invoked in this case consists only of the preparation code and the actual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command. After these few instructions have been executed, control returns to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program. Meanwhile, the external device is busy accepting data from computer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and printing it. This I/O operation is conducted concurrently with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of instructions in the user program.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external device becomes ready to be serviced—that is, when it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to accept more data from the processor—the I/O module for that external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sends an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request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to the processor. The processor responds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suspending operation of the current program, branching off to a program to service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particular I/O device, known as an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handler,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resuming the original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after the device is serviced. The points at which such interrupts occur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indicated by an asterisk in Figure 3.7b.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try to clarify what is happening in Figure 3.7. We have a user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contains two WRITE commands. There is a segment of code at the beginning,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one WRITE command, then a second segment of code, then a second WRITE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command, then a third and final segment of code. The WRITE command invokes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program provided by the OS. Similarly, the I/O program consists of a segment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code, followed by an I/O command, followed by another segment of code.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invokes a hardware I/O operation.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point of view of the user program, an interrupt is just that: an interruption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normal sequence of execution. When the interrupt processing is completed,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resumes (Figure 3.8). Thus, the user program does not have to contain any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code to accommodate interrupts; the processor and the operating system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responsible for suspending the user program and then resuming it at the same point.</a:t>
            </a:r>
            <a:endParaRPr/>
          </a:p>
        </p:txBody>
      </p:sp>
      <p:sp>
        <p:nvSpPr>
          <p:cNvPr id="392" name="Google Shape;392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accommodate interrupts, an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cycle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added to the instruction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cycle, as shown in Figure 3.9. In the interrupt cycle, the processor checks to see if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interrupts have occurred, indicated by the presence of an interrupt signal. If no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interrupts are pending, the processor proceeds to the fetch cycle and fetches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instruction of the current program. If an interrupt is pending, the processor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following: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suspends execution of the current program being executed and saves its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context. This means saving the address of the next instruction to be executed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(current contents of the program counter) and any other data relevant to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processor’s current activity.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sets the program counter to the starting address of an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handler routine.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now proceeds to the fetch cycle and fetches the first instruction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interrupt handler program, which will service the interrupt. The interrupt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handler program is generally part of the operating system. Typically, this program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 the nature of the interrupt and performs whatever actions are needed.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example we have been using, the handler determines which I/O module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the interrupt and may branch to a program that will write more data out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that I/O module. When the interrupt handler routine is completed, the processor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resume execution of the user program at the point of interruption.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clear that there is some overhead involved in this process. Extra instructions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executed (in the interrupt handler) to determine the nature of the interrupt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to decide on the appropriate action. Nevertheless, because of the relatively large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time that would be wasted by simply waiting on an I/O operation,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can be employed much more efficiently with the use of interrupts.</a:t>
            </a:r>
            <a:endParaRPr sz="839"/>
          </a:p>
        </p:txBody>
      </p:sp>
      <p:sp>
        <p:nvSpPr>
          <p:cNvPr id="400" name="Google Shape;400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appreciate the gain in efficiency, consider Figure 3.10, which is a timing diagram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flow of control in Figures 3.7a and 3.7b. In this figure, user program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segments are shaded green, and I/O program code segments are shaded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gray. Figure 3.10a shows the case in which interrupts are not used. The processor must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while an I/O operation is performed.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Figures 3.7b and 3.10b assume that the time required for the I/O operation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short: less than the time to complete the execution of instructions between write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in the user program. In this case, the segment of code labeled code segment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is interrupted. A portion of the code (2a) executes (while the I/O operation is performed)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then the interrupt occurs (upon the completion of the I/O operation). After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interrupt is serviced, execution resumes with the remainder of code segment 2 (2b).</a:t>
            </a:r>
            <a:endParaRPr/>
          </a:p>
        </p:txBody>
      </p:sp>
      <p:sp>
        <p:nvSpPr>
          <p:cNvPr id="423" name="Google Shape;423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discussed in Chapter 2, virtually all contemporary computer designs are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concepts developed by John von Neumann at the Institute for Advanced Studies,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Princeton. Such a design is referred to as the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von Neumann architecture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three key concepts: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and instructions are stored in a single read–write memory.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contents of this memory are addressable by location, without regard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data contained there.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Execution occurs in a sequential fashion (unless explicitly modified) from 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to the next.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reasoning behind these concepts was discussed in Chapter 2 but is worth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summarizing here. There is a small set of basic logic components that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in various ways to store binary data and perform arithmetic and logical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on that data. If there is a particular computation to be performed,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of logic components designed specifically for that computation could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constructed. We can think of the process of connecting the various components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desired configuration as a form of programming. The resulting “program”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form of hardware and is termed a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hardwired program.</a:t>
            </a:r>
            <a:endParaRPr sz="1110"/>
          </a:p>
        </p:txBody>
      </p:sp>
      <p:sp>
        <p:nvSpPr>
          <p:cNvPr id="219" name="Google Shape;219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0" name="Google Shape;43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typical case, especially for a slow device such as a printer, is that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operation will take much more time than executing a sequence of user instructions.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3.7c indicates this state of affairs. In this case, the user program reaches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WRITE call before the I/O operation spawned by the first call is complete.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that the user program is hung up at that point. When the preceding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operation is completed, this new WRITE call may be processed, and a new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operation may be started. Figure 3.11 shows the timing for this situation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without the use of interrupts. We can see that there is still a gain in efficiency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part of the time during which the I/O operation is under way overlaps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execution of user instructions.</a:t>
            </a:r>
            <a:endParaRPr/>
          </a:p>
        </p:txBody>
      </p:sp>
      <p:sp>
        <p:nvSpPr>
          <p:cNvPr id="431" name="Google Shape;431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3.12 shows a revised instruction cycle state diagram that includes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cycle processing.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approaches can be taken to dealing with multiple interrupts. The first is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disable interrupts while an interrupt is being processed.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disabled interrupt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that the processor can and will ignore that interrupt request signal. If an interrupt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occurs during this time, it generally remains pending and will be checked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after the processor has enabled interrupts. Thus, when a user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executing and an interrupt occurs, interrupts are disabled immediately. After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handler routine completes, interrupts are enabled before resuming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program, and the processor checks to see if additional interrupts have occurred.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is nice and simple, as interrupts are handled in strict sequential order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3.13a).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drawback to the preceding approach is that it does not take into account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priority or time-critical needs. For example, when input arrives from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 line, it may need to be absorbed rapidly to make room for more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input. If the first batch of input has not been processed before the second batch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arrives, data may be lost.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second approach is to define priorities for interrupts and to allow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of higher priority to cause a lower-priority interrupt handler to be itself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interrupted (Figure 3.13b).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example of this second approach, consider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with three I/O devices: a printer, a disk, and a communications line,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priorities of 2, 4, and 5, respectively. Figure 3.14 illustrates a possible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sequence. A user program begins at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0. At t = 10,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printer interrupt occurs; user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placed on the system stack and execution continues at the printer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service routine (ISR).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this routine is still executing, at </a:t>
            </a:r>
            <a:r>
              <a:rPr b="0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15,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 interrupt occurs. Because the communications line has higher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than the printer, the interrupt is honored. The printer ISR is interrupted,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state is pushed onto the stack, and execution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continues at the communications ISR. While this routine is executing, a disk interrupt occurs 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20). Because this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is of lower priority, it is simply held, and the communications ISR runs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completion.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communications ISR is complete 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25), the previous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is restored, which is the execution of the printer ISR. However, before even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instruction in that routine can be executed, the processor honors the higher priority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interrupt and control transfers to the disk ISR. Only when that routine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complete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35) is the printer ISR resumed. When that routine completes (t = 40),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finally returns to the user program.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module (e.g., a disk controller) can exchange data directly with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 Just as the processor can initiate a read or write with memory, designating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of a specific location, the processor can also read data from or write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 I/O module. In this latter case, the processor identifies a specific device that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by a particular I/O module. Thus, an instruction sequence similar in form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of Figure 3.5 could occur, with I/O instructions rather than memory-referencing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cases, it is desirable to allow I/O exchanges to occur directly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memory. In such a case, the processor grants to an I/O module the authority to read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or write to memory, so that the I/O-memory transfer can occur without tying up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processor. During such a transfer, the I/O module issues read or write commands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memory, relieving the processor of responsibility for the exchange. This operation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known as direct memory access (DMA) and is examined in Chapter 7.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consists of a set of components or modules of three basic types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(processor, memory, I/O) that communicate with each other. In effect, a computer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of basic modules. Thus, there must be paths for connecting the modules.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of paths connecting the various modules is called the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interconnection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structure.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of this structure will depend on the exchanges that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made among modules.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3.15 suggests the types of exchanges that are needed by indicating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forms of input and output for each module type: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a memory module will consist of </a:t>
            </a:r>
            <a:r>
              <a:rPr b="0"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words of equal length.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word is assigned a unique numerical address (0, 1, …,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- 1). A word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read from or written into the memory. The nature of the operation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indicated by read and write control signals. The location for the operation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specified by an address.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module: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an internal (to the computer system) point of view,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functionally similar to memory. There are two operations, read and write.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Further, an I/O module may control more than one external device. We can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to each of the interfaces to an external device as a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give each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unique address (e.g., 0, 1, …,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- 1)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addition, there are external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paths for the input and output of data with an external device. Finally, an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may be able to send interrupt signals to the processor.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Processor: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reads in instructions and data, writes out data after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processing, and uses control signals to control the overall operation of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 It also receives interrupt signals.</a:t>
            </a:r>
            <a:endParaRPr sz="839"/>
          </a:p>
        </p:txBody>
      </p:sp>
      <p:sp>
        <p:nvSpPr>
          <p:cNvPr id="470" name="Google Shape;470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preceding list defines the data to be exchanged. The interconnection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must support the following types of transfers: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to processor: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reads an instruction or a unit of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to memory: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writes a unit of data to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to processor: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reads data from an I/O device via an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to I/O: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sends data to the I/O device.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to or from memory: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these two cases, an I/O module is allowed to exchange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directly with memory, without going through the processor, 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memory access.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 years, a number of interconnection structures have been tried.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 the most common are (1) the bus and various multiple-bus structures, and (2)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point-to-point interconnection structures with packetized data transfer. We devote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remainder of this chapter for a discussion of these structures.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is a communication pathway connecting two or more devices. A key characteristic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bus is that it is a shared transmission medium. Multiple devices connect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bus, and a signal transmitted by any one device is available for reception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other devices attached to the bus. If two devices transmit during the same time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period, their signals will overlap and become garbled. Thus, only one device at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can successfully transmit.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a bus consists of multiple communication pathways, or lines. Each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is capable of transmitting signals representing binary 1 and binary 0. Over time,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binary digits can be transmitted across a single line. Taken together,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lines of a bus can be used to transmit binary digits simultaneously (in parallel).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an 8-bit unit of data can be transmitted over eight bus lines.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systems contain a number of different buses that provide pathways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components at various levels of the computer system hierarchy. A bus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connects major computer components (processor, memory, I/O) is called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 computer interconnection structures are based on the use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system buses.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bus consists, typically, of from about fifty to hundreds of separate lines.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lines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path for moving data among system modules. These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lines, collectively, are called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bus may consist of 32, 64, 128,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more separate lines, the number of lines being referred to as the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bus. Because each line can carry only 1 bit at a time, the number of lines determines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bits can be transferred at a time. The width of the data bus is a key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 in determining overall system performance. For example, if the data bus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bits wide and each instruction is 64 bits long, then the processor must access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module twice during each instruction cycle.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lines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designate the source or destination of the data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bus. For example, if the processor wishes to read a word (8, 16, or 32 bits)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from memory, it puts the address of the desired word on the address lines.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Clearly, the width of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bus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 the maximum possible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 of the system. Furthermore, the address lines are generally also used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I/O ports. Typically, the higher-order bits are used to select a particular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on the bus, and the lower-order bits select a memory location or I/O 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the module. For example, on an 8-bit address bus, address 01111111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might reference locations in a memory module (module 0) with 128 words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memory, and address 10000000 and above refer to devices attached to an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(module 1).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lines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control the access to and the use of the data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lines. Because the data and address lines are shared by all components,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must be a means of controlling their use. Control signals transmit both command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timing information among system modules. Timing signals indicate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validity of data and address information. Command signals specify operations to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performed. Typical control lines include: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write: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data on the bus to be written into the addressed location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read: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data from the addressed location to be placed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write: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data on the bus to be output to the addressed I/O 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read: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data from the addressed I/O port to be placed on the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ACK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indicates that data have been accepted from or placed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request: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that a module needs to gain control of the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grant: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that a requesting module has been granted control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request: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that an interrupt is pending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ACK: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acknowledges that the pending interrupt has been recognized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synchronize operations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initializes all modules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discussed in Chapter 2, virtually all contemporary computer designs are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concepts developed by John von Neumann at the Institute for Advanced Studies,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Princeton. Such a design is referred to as the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von Neumann architecture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three key concepts: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and instructions are stored in a single read–write memory.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contents of this memory are addressable by location, without regard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data contained there.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Execution occurs in a sequential fashion (unless explicitly modified) from 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to the next.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reasoning behind these concepts was discussed in Chapter 2 but is worth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summarizing here. There is a small set of basic logic components that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in various ways to store binary data and perform arithmetic and logical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on that data. If there is a particular computation to be performed,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of logic components designed specifically for that computation could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constructed. We can think of the process of connecting the various components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desired configuration as a form of programming. The resulting “program”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form of hardware and is termed a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hardwired program.</a:t>
            </a:r>
            <a:endParaRPr sz="1110"/>
          </a:p>
        </p:txBody>
      </p:sp>
      <p:sp>
        <p:nvSpPr>
          <p:cNvPr id="226" name="Google Shape;226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of the bus is as follows. If one module wishes to send data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another, it must do two things: (1) obtain the use of the bus, and (2) transfer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 the bus. If one module wishes to request data from another module, it must (1)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the use of the bus, and (2) transfer a request to the other module over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appropriate control and address lines. It must then wait for that second module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the data.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great number of devices are connected to the bus, performance will suffer.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main causes: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more devices attached to the bus, the greater the bus length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hence the greater the propagation delay. This delay determines the time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for devices to coordinate the use of the bus. When control of the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from one device to another frequently, these propagation delays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noticeably affect performance.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 may become a bottleneck as the aggregate data transfer demand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 the capacity of the bus. This problem can be countered to some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extent by increasing the data rate that the bus can carry and by using wider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 (e.g., increasing the data bus from 32 to 64 bits). However, because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rates generated by attached devices (e.g., graphics and video controllers,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interfaces) are growing rapidly, this is a race that a single bus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ultimately destined to lose.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Accordingly, most bus-based computer systems use multiple buses, generally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laid out in a hierarchy. A typical traditional structure is shown in Figure 3.17a. There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local bus that connects the processor to a cache memory and that may support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local devices. The cache memory controller connects the cache not only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this local bus, but to a system bus to which are attached all of the main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modules. In contemporary systems, the cache is in the same chip as the processor,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an external bus or other interconnect scheme is not needed, although there may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be an external cache. As will be discussed in Chapter 4, the use of a cache structure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insulates the processor from a requirement to access main memory frequently.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main memory can be moved off of the local bus onto a system bus. In this way,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transfers to and from the main memory across the system bus do not interfere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processor’s activity.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to connect I/O controllers directly onto the system bus. A more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solution is to make use of one or more expansion buses for this purpose.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expansion bus interface buffers data transfers between the system bus and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controllers on the expansion bus. This arrangement allows the system to support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wide variety of I/O devices and at the same time insulate memory-to-processor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from I/O traffic.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3.17a shows some typical examples of I/O devices that might be attached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expansion bus. Network connections include local area networks (LANs)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a 10-Mbps Ethernet and connections to wide area networks (WANs) such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packet-switching network. SCSI (small computer system interface) is itself a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bus used to support local disk drives and other peripherals. A serial port could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support a printer or scanner.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traditional bus architecture is reasonably efficient but begins to break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as higher and higher performance is seen in the I/O devices. In response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growing demands, a common approach taken by industry is to build a high-speed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that is closely integrated with the rest of the system, requiring only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 between the processor’s bus and the high-speed bus. This arrangement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known as a mezzanine architecture.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3.17b shows a typical realization of this approach. Again, there is a local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that connects the processor to a cache controller, which is in turn connected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bus that supports main memory. The cache controller is integrated into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bridge, or buffering device, that connects to the high-speed bus. This bus supports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connections to high-speed LANs, such as Fast Ethernet at 100 Mbps, video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workstation controllers, as well as interface controllers to local peripheral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buses, including SCSI and FireWire. The latter is a high-speed bus arrangement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 designed to support high-capacity I/O devices. Lower-speed devices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supported off an expansion bus, with an interface buffering traffic between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expansion bus and the high-speed bus.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this arrangement is that the high-speed bus brings high demand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into closer integration with the processor and at the same time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of the processor. Thus, differences in processor and high-speed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speeds and signal line definitions are tolerated. Changes in processor architecture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affect the high-speed bus, and vice versa.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great number of devices are connected to the bus, performance will suffer.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main causes: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more devices attached to the bus, the greater the bus length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hence the greater the propagation delay. This delay determines the time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for devices to coordinate the use of the bus. When control of the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from one device to another frequently, these propagation delays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noticeably affect performance.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 may become a bottleneck as the aggregate data transfer demand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 the capacity of the bus. This problem can be countered to some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extent by increasing the data rate that the bus can carry and by using wider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 (e.g., increasing the data bus from 32 to 64 bits). However, because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rates generated by attached devices (e.g., graphics and video controllers,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interfaces) are growing rapidly, this is a race that a single bus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ultimately destined to lose.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Accordingly, most bus-based computer systems use multiple buses, generally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laid out in a hierarchy. A typical traditional structure is shown in Figure 3.17a. There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local bus that connects the processor to a cache memory and that may support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local devices. The cache memory controller connects the cache not only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this local bus, but to a system bus to which are attached all of the main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modules. In contemporary systems, the cache is in the same chip as the processor,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an external bus or other interconnect scheme is not needed, although there may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be an external cache. As will be discussed in Chapter 4, the use of a cache structure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insulates the processor from a requirement to access main memory frequently.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main memory can be moved off of the local bus onto a system bus. In this way,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transfers to and from the main memory across the system bus do not interfere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processor’s activity.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to connect I/O controllers directly onto the system bus. A more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solution is to make use of one or more expansion buses for this purpose.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expansion bus interface buffers data transfers between the system bus and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controllers on the expansion bus. This arrangement allows the system to support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wide variety of I/O devices and at the same time insulate memory-to-processor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from I/O traffic.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3.17a shows some typical examples of I/O devices that might be attached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expansion bus. Network connections include local area networks (LANs)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a 10-Mbps Ethernet and connections to wide area networks (WANs) such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packet-switching network. SCSI (small computer system interface) is itself a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bus used to support local disk drives and other peripherals. A serial port could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support a printer or scanner.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traditional bus architecture is reasonably efficient but begins to break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as higher and higher performance is seen in the I/O devices. In response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growing demands, a common approach taken by industry is to build a high-speed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that is closely integrated with the rest of the system, requiring only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 between the processor’s bus and the high-speed bus. This arrangement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known as a mezzanine architecture.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3.17b shows a typical realization of this approach. Again, there is a local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that connects the processor to a cache controller, which is in turn connected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bus that supports main memory. The cache controller is integrated into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bridge, or buffering device, that connects to the high-speed bus. This bus supports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connections to high-speed LANs, such as Fast Ethernet at 100 Mbps, video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workstation controllers, as well as interface controllers to local peripheral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buses, including SCSI and FireWire. The latter is a high-speed bus arrangement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 designed to support high-capacity I/O devices. Lower-speed devices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supported off an expansion bus, with an interface buffering traffic between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expansion bus and the high-speed bus.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this arrangement is that the high-speed bus brings high demand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into closer integration with the processor and at the same time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of the processor. Thus, differences in processor and high-speed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speeds and signal line definitions are tolerated. Changes in processor architecture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affect the high-speed bus, and vice versa.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7" name="Google Shape;57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a variety of different bus implementations exist, there are a few basic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or design elements that serve to classify and differentiate buses. Table 3.2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key elements.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b="1" i="1"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1"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Types: </a:t>
            </a:r>
            <a:r>
              <a:rPr b="0"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lines can be separated into two generic types: dedicated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multiplexed. A dedicated bus line is permanently assigned either to one function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 physical subset of computer components.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functional dedication is the use of separate dedicated address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data lines, which is common on many buses. However, it is not essential.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example, address and data information may be transmitted over the same set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using an Address Valid control line. At the beginning of a data transfer,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is placed on the bus and the Address Valid line is activated. At this point,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module has a specified period of time to copy the address and determine if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addressed module. The address is then removed from the bus, and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bus connections are used for the subsequent read or write data transfer.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using the same lines for multiple purposes is known as </a:t>
            </a:r>
            <a:r>
              <a:rPr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multiplexing.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time multiplexing is the use of fewer lines, which saves space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usually, cost. The disadvantage is that more complex circuitry is needed within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module. Also, there is a potential reduction in performance because certain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 that share the same lines cannot take place in parallel.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i="1"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dedication </a:t>
            </a:r>
            <a:r>
              <a:rPr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the use of multiple buses, each of which connects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 subset of modules. A typical example is the use of an I/O bus to interconnect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I/O modules; this bus is then connected to the main bus through some type of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adapter module. The potential advantage of physical dedication is high throughput,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there is less bus contention. A disadvantage is the increased size and cost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1"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arbitration: </a:t>
            </a:r>
            <a:r>
              <a:rPr b="0"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all but the simplest systems, more than one module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need control of the bus. For example, an I/O module may need to read or write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to memory, without sending the data to the processor. Because only one unit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time can successfully transmit over the bus, some method of </a:t>
            </a:r>
            <a:r>
              <a:rPr b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arbitration </a:t>
            </a:r>
            <a:r>
              <a:rPr b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needed.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various methods can be roughly classified as being either </a:t>
            </a:r>
            <a:r>
              <a:rPr b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arbitration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arbitration. </a:t>
            </a:r>
            <a:r>
              <a:rPr b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centralized scheme, a single hardware device, referred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as a </a:t>
            </a:r>
            <a:r>
              <a:rPr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controller or arbiter, </a:t>
            </a:r>
            <a:r>
              <a:rPr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responsible for allocating time on the bus.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may be a separate module or part of the processor. In a distributed scheme,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central controller. Rather, each module contains access control logic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modules act together to share the bus. With both methods of arbitration,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is to designate one device, either the processor or an I/O module, as master.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master may then initiate a data transfer (e.g., read or write) with some other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device, which acts as slave for this particular exchange.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b="1" i="1"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1"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Timing: </a:t>
            </a:r>
            <a:r>
              <a:rPr b="0"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refers to the way in which events are coordinated on the bus. Buses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either synchronous timing or asynchronous timing.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5" name="Google Shape;58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timing,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occurrence of events on the bus is determined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clock. The bus includes a clock line upon which a clock transmits a regular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alternating 1s and 0s of equal duration. A single 1–0 transmission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referred to as a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cycle or bus cycle and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time slot. All other devices 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 can read the clock line, and all events start at the beginning of a clock cycle.</a:t>
            </a:r>
            <a:endParaRPr sz="1110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3.18 shows a typical, but simplified, timing diagram for synchronous read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write operations (see Appendix N for a description of timing diagrams). Other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signals may change at the leading edge of the clock signal (with a slight reaction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delay). Most events occupy a single clock cycle. In this simple example, the processor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places a memory address on the address lines during the first clock cycle 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assert various status lines. Once the address lines have stabilized, the processor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an address enable signal. For a read operation, the processor issues a read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at the start of the second cycle. A memory module recognizes the address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after a delay of one cycle, places the data on the data lines. The processor reads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from the data lines and drops the read signal. For a write operation,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puts the data on the data lines at the start of the second cycle and issues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command after the data lines have stabilized. The memory module copies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from the data lines during the third clock cycle.</a:t>
            </a:r>
            <a:endParaRPr sz="1110"/>
          </a:p>
        </p:txBody>
      </p:sp>
      <p:sp>
        <p:nvSpPr>
          <p:cNvPr id="586" name="Google Shape;586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2" name="Google Shape;59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timing,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occurrence of one event on a bus follows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depends on the occurrence of a previous event. In the simple read example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3.19a, the processor places address and status signals on the bus. After pausing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these signals to stabilize, it issues a read command, indicating the presence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valid address and control signals. The appropriate memory decodes the address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responds by placing the data on the data line. Once the data lines have stabilized,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module asserts the acknowledged line to signal the processor that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available. Once the master has read the data from the data lines, it deasserts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read signal. This causes the memory module to drop the data and acknowledge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lines. Finally, once the acknowledge line is dropped, the master removes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information.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3.19b shows a simple asynchronous write operation. In this case,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places the data on the data line at the same time that it puts signals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and address lines. The memory module responds to the write command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copying the data from the data lines and then asserting the acknowledge line.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then drops the write signal and the memory module drops the acknowledge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timing is simpler to implement and test. However, it is less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than asynchronous timing. Because all devices on a synchronous bus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 to a fixed clock rate, the system cannot take advantage of advances in device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performance. With asynchronous timing, a mixture of slow and fast devices, 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older and newer technology, can share a bus.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9" name="Google Shape;59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shared bus architecture was the standard approach to interconnection between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and other components (memory, I/O, and so on) for decades.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contemporary systems increasingly rely on point-to-point interconnection rather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shared buses.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reason driving the change from bus to point-to-point interconnect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the electrical constraints encountered with increasing the frequency of wide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buses. At higher and higher data rates, it becomes increasingly difficult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the synchronization and arbitration functions in a timely fashion. Further,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advent of multi-core chips, with multiple processors and significant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single chip, it was found that the use of a conventional shared bus on the same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magnified the difficulties of increasing bus data rate and reducing bus latency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keep up interconnect has lower latency, higher data rate, and better scalability.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shared bus architecture was the standard approach to interconnection between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and other components (memory, I/O, and so on) for decades.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contemporary systems increasingly rely on point-to-point interconnection rather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shared buses.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reason driving the change from bus to point-to-point interconnect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the electrical constraints encountered with increasing the frequency of wide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buses. At higher and higher data rates, it becomes increasingly difficult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the synchronization and arbitration functions in a timely fashion. Further,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advent of multi-core chips, with multiple processors and significant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single chip, it was found that the use of a conventional shared bus on the same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magnified the difficulties of increasing bus data rate and reducing bus latency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keep up interconnect has lower latency, higher data rate, and better scalability.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3 summary.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discussed in Chapter 2, virtually all contemporary computer designs are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concepts developed by John von Neumann at the Institute for Advanced Studies,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Princeton. Such a design is referred to as the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von Neumann architecture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three key concepts: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and instructions are stored in a single read–write memory.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contents of this memory are addressable by location, without regard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data contained there.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Execution occurs in a sequential fashion (unless explicitly modified) from 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to the next.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reasoning behind these concepts was discussed in Chapter 2 but is worth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summarizing here. There is a small set of basic logic components that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in various ways to store binary data and perform arithmetic and logical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on that data. If there is a particular computation to be performed,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of logic components designed specifically for that computation could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constructed. We can think of the process of connecting the various components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desired configuration as a form of programming. The resulting “program”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form of hardware and is termed a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hardwired program.</a:t>
            </a:r>
            <a:endParaRPr sz="1110"/>
          </a:p>
        </p:txBody>
      </p:sp>
      <p:sp>
        <p:nvSpPr>
          <p:cNvPr id="233" name="Google Shape;233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consider this alternative. Suppose we construct a general-purpose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of arithmetic and logic functions. This set of hardware will perform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functions on data depending on control signals applied to the hardware.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original case of customized hardware, the system accepts data and produces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(Figure 3.1a). With general-purpose hardware, the system accepts data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signals and produces results. Thus, instead of rewiring the hardware for each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program, the programmer merely needs to supply a new set of control signals.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shall control signals be supplied? The answer is simple but subtle.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program is actually a sequence of steps. At each step, some arithmetic 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operation is performed on some data. For each step, a new set of control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is needed. Let us provide a unique code for each possible set of control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signals, and let us add to the general-purpose hardware a segment that can accept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and generate control signals (Figure 3.1b).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more component is needed. An input device will bring instructions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 sequentially. But a program is not invariably executed sequentially; it may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 around (e.g., the IAS jump instruction). Similarly, operations on data may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 access to more than just one element at a time in a predetermined sequence.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there must be a place to store temporarily both instructions and data. That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is called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memory, or main memory,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distinguish it from external storage 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devices. Von Neumann pointed out that the same memory could be used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store both instructions and data.</a:t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CPU exchanges data with memory. For this purpose, it typically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use of two internal (to the CPU) registers: a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 register (MAR),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specifies the address in memory for the next read or write, and a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register (MBR),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contains the data to be written into memory or receives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read from memory. Similarly, an I/O address register (I/OAR) specifies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 I/O device. An I/O buffer (I/OBR) register is used for the exchange of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between an I/O module and the CPU.</a:t>
            </a:r>
            <a:endParaRPr sz="1110"/>
          </a:p>
        </p:txBody>
      </p:sp>
      <p:sp>
        <p:nvSpPr>
          <p:cNvPr id="247" name="Google Shape;247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3.2 illustrates these top-level components and suggests the interactions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memory module consists of a set of locations, defined by sequentially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numbered addresses. Each location contains a binary number that can be interpreted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either an instruction or data. An I/O module transfers data from external devices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CPU and memory, and vice versa. It contains internal buffers for temporarily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holding these data until they can be sent 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is now much easier. Instead of rewiring the hardware for each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program, all we need to do is provide a new sequence of codes. Each code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is, in effect, an instruction, and part of the hardware interprets each instruction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generates control signals. To distinguish this new method of programming,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codes or instructions is called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software.</a:t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3.1b indicates two major components of the system: an instruction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 and a module of general-purpose arithmetic and logic functions. These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constitute the CPU. Several other components are needed to yield a functioning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computer. Data and instructions must be put into the system. For this we need some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of input module. This module contains basic components for accepting data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instructions in some form and converting them into an internal form of signals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usable by the system. A means of reporting results is needed, and this is in the form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output module. Taken together, these are referred to as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components.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  <p:sp>
        <p:nvSpPr>
          <p:cNvPr id="275" name="Google Shape;275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its simplest form, instruction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two steps: The processor reads 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fetches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instructions from memory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time and executes each instruction. Program execution consists of repeating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instruction fetch and instruction execution. The instruction execution may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 several operations and depends on the nature of the instruction.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processing required for a single instruction is called an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cycle.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simplified two-step description given previously, the instruction cycle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depicted in Figure 3.3. The two steps are referred to as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cycle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execution halts only if the machine is turned off, some sort of unrecoverable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occurs, or a program instruction that halts the computer is encountered.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4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40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4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" name="Google Shape;24;p4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4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9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9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4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9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49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49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9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0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0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0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50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50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16" name="Google Shape;116;p50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5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1" name="Google Shape;121;p5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1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51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5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9" name="Google Shape;129;p5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1" name="Google Shape;131;p5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4" name="Google Shape;134;p52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5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3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39" name="Google Shape;139;p5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3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1" name="Google Shape;141;p5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3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5" name="Google Shape;145;p53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49" name="Google Shape;149;p5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54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4" name="Google Shape;154;p54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5" name="Google Shape;155;p54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6" name="Google Shape;156;p54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5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55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5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55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55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5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55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6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6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6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0" name="Google Shape;170;p56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6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5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4" name="Google Shape;174;p5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56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56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56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6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7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57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7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57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57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7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57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8" name="Google Shape;188;p57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57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93" name="Google Shape;193;p5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8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4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4" name="Google Shape;34;p4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59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9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5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9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42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42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42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4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43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43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4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61" name="Google Shape;61;p4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46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4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3" name="Google Shape;73;p4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6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6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9" name="Google Shape;79;p4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p47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4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7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47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48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4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5" name="Google Shape;95;p48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ctrTitle"/>
          </p:nvPr>
        </p:nvSpPr>
        <p:spPr>
          <a:xfrm>
            <a:off x="428596" y="6443418"/>
            <a:ext cx="8053414" cy="34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ckwell"/>
              <a:buNone/>
            </a:pPr>
            <a:r>
              <a:rPr lang="en-US" sz="1800"/>
              <a:t>William Stallings, Computer Organization and Architecture,9</a:t>
            </a:r>
            <a:r>
              <a:rPr baseline="30000" lang="en-US" sz="1800"/>
              <a:t>th</a:t>
            </a:r>
            <a:r>
              <a:rPr lang="en-US" sz="1800"/>
              <a:t> Edition</a:t>
            </a:r>
            <a:endParaRPr/>
          </a:p>
        </p:txBody>
      </p:sp>
      <p:pic>
        <p:nvPicPr>
          <p:cNvPr descr="Snapshot 2012-06-08 00-57-47.jpg"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kx="0" rotWithShape="0" algn="bl" stA="50000" stPos="0" sy="-100000" ky="0"/>
          </a:effectLst>
        </p:spPr>
      </p:pic>
      <p:sp>
        <p:nvSpPr>
          <p:cNvPr id="213" name="Google Shape;213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285720" y="4572008"/>
            <a:ext cx="3181344" cy="833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Rockwel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Chapter 3</a:t>
            </a:r>
            <a:endParaRPr/>
          </a:p>
        </p:txBody>
      </p:sp>
      <p:sp>
        <p:nvSpPr>
          <p:cNvPr id="215" name="Google Shape;215;p1"/>
          <p:cNvSpPr txBox="1"/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Top-Level View of Computer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Function and Interconnection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Fetch Cycle</a:t>
            </a:r>
            <a:endParaRPr/>
          </a:p>
        </p:txBody>
      </p:sp>
      <p:sp>
        <p:nvSpPr>
          <p:cNvPr id="304" name="Google Shape;304;p10"/>
          <p:cNvSpPr txBox="1"/>
          <p:nvPr>
            <p:ph idx="1" type="body"/>
          </p:nvPr>
        </p:nvSpPr>
        <p:spPr>
          <a:xfrm>
            <a:off x="498474" y="1600200"/>
            <a:ext cx="7426326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At the beginning of each instruction cycle the processor fetches an instruction from memory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/>
              <a:t>The program counter (PC) holds the address of the instruction to be fetched next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/>
              <a:t>The processor increments the PC after each instruction fetch so that it will fetch the next instruction in sequence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The fetched instruction is loaded into the instruction register (IR)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/>
              <a:t>The processor interprets the instruction and performs the required action</a:t>
            </a:r>
            <a:endParaRPr/>
          </a:p>
        </p:txBody>
      </p:sp>
      <p:pic>
        <p:nvPicPr>
          <p:cNvPr id="305" name="Google Shape;3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800" y="5016500"/>
            <a:ext cx="18542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"/>
          <p:cNvSpPr txBox="1"/>
          <p:nvPr>
            <p:ph idx="4294967295" type="title"/>
          </p:nvPr>
        </p:nvSpPr>
        <p:spPr>
          <a:xfrm>
            <a:off x="381000" y="304801"/>
            <a:ext cx="7708900" cy="695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Action Categories of actions</a:t>
            </a:r>
            <a:endParaRPr/>
          </a:p>
        </p:txBody>
      </p:sp>
      <p:grpSp>
        <p:nvGrpSpPr>
          <p:cNvPr id="312" name="Google Shape;312;p11"/>
          <p:cNvGrpSpPr/>
          <p:nvPr/>
        </p:nvGrpSpPr>
        <p:grpSpPr>
          <a:xfrm>
            <a:off x="1139190" y="1524000"/>
            <a:ext cx="6869276" cy="5105399"/>
            <a:chOff x="453390" y="0"/>
            <a:chExt cx="6869276" cy="5105399"/>
          </a:xfrm>
        </p:grpSpPr>
        <p:sp>
          <p:nvSpPr>
            <p:cNvPr id="313" name="Google Shape;313;p11"/>
            <p:cNvSpPr/>
            <p:nvPr/>
          </p:nvSpPr>
          <p:spPr>
            <a:xfrm>
              <a:off x="4800599" y="3471671"/>
              <a:ext cx="2522067" cy="16337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5593107" y="3915991"/>
              <a:ext cx="1693671" cy="1153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processor may perform some arithmetic or logic operation on data</a:t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53390" y="3471671"/>
              <a:ext cx="2522067" cy="16337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489278" y="3915991"/>
              <a:ext cx="1693671" cy="1153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instruction may specify that the sequence of execution be altered</a:t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568342" y="0"/>
              <a:ext cx="2522067" cy="16337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 txBox="1"/>
            <p:nvPr/>
          </p:nvSpPr>
          <p:spPr>
            <a:xfrm>
              <a:off x="5360850" y="35888"/>
              <a:ext cx="1693671" cy="1153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transferred to or from a peripheral device by transferring between the processor and an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I/O module</a:t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53390" y="0"/>
              <a:ext cx="2522067" cy="16337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 txBox="1"/>
            <p:nvPr/>
          </p:nvSpPr>
          <p:spPr>
            <a:xfrm>
              <a:off x="489278" y="35888"/>
              <a:ext cx="1693671" cy="1153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transferred from processor to memory or from memory to processor</a:t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510207" y="291007"/>
              <a:ext cx="2210638" cy="22106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 txBox="1"/>
            <p:nvPr/>
          </p:nvSpPr>
          <p:spPr>
            <a:xfrm>
              <a:off x="2157688" y="938488"/>
              <a:ext cx="1563157" cy="1563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Processor-memory</a:t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rot="5400000">
              <a:off x="3822954" y="291007"/>
              <a:ext cx="2210638" cy="22106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 txBox="1"/>
            <p:nvPr/>
          </p:nvSpPr>
          <p:spPr>
            <a:xfrm>
              <a:off x="3822954" y="938488"/>
              <a:ext cx="1563157" cy="1563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Processor-I/O</a:t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rot="10800000">
              <a:off x="3822954" y="2603754"/>
              <a:ext cx="2210638" cy="22106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 txBox="1"/>
            <p:nvPr/>
          </p:nvSpPr>
          <p:spPr>
            <a:xfrm>
              <a:off x="3822954" y="2603754"/>
              <a:ext cx="1563157" cy="1563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processing</a:t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rot="-5400000">
              <a:off x="1510207" y="2603754"/>
              <a:ext cx="2210638" cy="22106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 txBox="1"/>
            <p:nvPr/>
          </p:nvSpPr>
          <p:spPr>
            <a:xfrm>
              <a:off x="2157688" y="2603754"/>
              <a:ext cx="1563157" cy="1563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390271" y="2093214"/>
              <a:ext cx="763257" cy="663702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10800000">
              <a:off x="3390271" y="2348483"/>
              <a:ext cx="763257" cy="663702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013097"/>
            <a:ext cx="8715436" cy="55461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 giả định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8" name="Google Shape;338;p12"/>
          <p:cNvCxnSpPr/>
          <p:nvPr/>
        </p:nvCxnSpPr>
        <p:spPr>
          <a:xfrm rot="-5400000">
            <a:off x="-571536" y="3429000"/>
            <a:ext cx="3071834" cy="7143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9" name="Google Shape;339;p12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 4 bits 🡪 16 actions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2"/>
          <p:cNvSpPr txBox="1"/>
          <p:nvPr>
            <p:ph idx="4294967295" type="title"/>
          </p:nvPr>
        </p:nvSpPr>
        <p:spPr>
          <a:xfrm>
            <a:off x="642910" y="304801"/>
            <a:ext cx="7446990" cy="695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Instruction structure:</a:t>
            </a:r>
            <a:endParaRPr/>
          </a:p>
        </p:txBody>
      </p:sp>
    </p:spTree>
  </p:cSld>
  <p:clrMapOvr>
    <a:masterClrMapping/>
  </p:clrMapOvr>
  <p:transition spd="med">
    <p:diamond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type="title"/>
          </p:nvPr>
        </p:nvSpPr>
        <p:spPr>
          <a:xfrm>
            <a:off x="228600" y="285728"/>
            <a:ext cx="3255264" cy="2152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Example</a:t>
            </a:r>
            <a:br>
              <a:rPr lang="en-US" sz="3200"/>
            </a:br>
            <a:r>
              <a:rPr lang="en-US" sz="3200"/>
              <a:t>of </a:t>
            </a:r>
            <a:br>
              <a:rPr lang="en-US" sz="3200"/>
            </a:br>
            <a:r>
              <a:rPr lang="en-US" sz="3200"/>
              <a:t>Program </a:t>
            </a:r>
            <a:br>
              <a:rPr lang="en-US" sz="3200"/>
            </a:br>
            <a:r>
              <a:rPr lang="en-US" sz="3200"/>
              <a:t>Execution</a:t>
            </a:r>
            <a:endParaRPr/>
          </a:p>
        </p:txBody>
      </p:sp>
      <p:pic>
        <p:nvPicPr>
          <p:cNvPr descr="f5.pdf" id="347" name="Google Shape;347;p13"/>
          <p:cNvPicPr preferRelativeResize="0"/>
          <p:nvPr/>
        </p:nvPicPr>
        <p:blipFill rotWithShape="1">
          <a:blip r:embed="rId3">
            <a:alphaModFix/>
          </a:blip>
          <a:srcRect b="20000" l="12941" r="15293" t="10908"/>
          <a:stretch/>
        </p:blipFill>
        <p:spPr>
          <a:xfrm>
            <a:off x="3581400" y="-72577"/>
            <a:ext cx="5562600" cy="6930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13"/>
          <p:cNvCxnSpPr/>
          <p:nvPr/>
        </p:nvCxnSpPr>
        <p:spPr>
          <a:xfrm flipH="1">
            <a:off x="5072066" y="1071546"/>
            <a:ext cx="714380" cy="2143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9" name="Google Shape;349;p13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1940(h)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1(h): 0001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Load AC from memory 940(h)</a:t>
            </a:r>
            <a:endParaRPr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5941(h)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5(h) 0101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Add to AC from memory 941(h)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2941(h)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2(h): 0010🡪Store AC to memory 941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 Add 2 memory cell at addresses 940, 941.  The result is stored at 941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0" name="Google Shape;350;p13"/>
          <p:cNvCxnSpPr/>
          <p:nvPr/>
        </p:nvCxnSpPr>
        <p:spPr>
          <a:xfrm rot="-5400000">
            <a:off x="2321703" y="1678769"/>
            <a:ext cx="1785950" cy="1428760"/>
          </a:xfrm>
          <a:prstGeom prst="straightConnector1">
            <a:avLst/>
          </a:prstGeom>
          <a:noFill/>
          <a:ln cap="flat" cmpd="sng" w="25400">
            <a:solidFill>
              <a:srgbClr val="FFFC2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Google Shape;351;p13"/>
          <p:cNvCxnSpPr/>
          <p:nvPr/>
        </p:nvCxnSpPr>
        <p:spPr>
          <a:xfrm flipH="1" rot="10800000">
            <a:off x="2428860" y="3143248"/>
            <a:ext cx="1500198" cy="1285884"/>
          </a:xfrm>
          <a:prstGeom prst="straightConnector1">
            <a:avLst/>
          </a:prstGeom>
          <a:noFill/>
          <a:ln cap="flat" cmpd="sng" w="25400">
            <a:solidFill>
              <a:srgbClr val="FFFC2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13"/>
          <p:cNvCxnSpPr/>
          <p:nvPr/>
        </p:nvCxnSpPr>
        <p:spPr>
          <a:xfrm flipH="1" rot="10800000">
            <a:off x="2428860" y="4429132"/>
            <a:ext cx="1571636" cy="642942"/>
          </a:xfrm>
          <a:prstGeom prst="straightConnector1">
            <a:avLst/>
          </a:prstGeom>
          <a:noFill/>
          <a:ln cap="flat" cmpd="sng" w="25400">
            <a:solidFill>
              <a:srgbClr val="FFFC2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>
            <p:ph type="title"/>
          </p:nvPr>
        </p:nvSpPr>
        <p:spPr>
          <a:xfrm>
            <a:off x="9144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Instruction Cycle State Diagram</a:t>
            </a:r>
            <a:endParaRPr/>
          </a:p>
        </p:txBody>
      </p:sp>
      <p:pic>
        <p:nvPicPr>
          <p:cNvPr descr="f6.pdf" id="359" name="Google Shape;359;p14"/>
          <p:cNvPicPr preferRelativeResize="0"/>
          <p:nvPr/>
        </p:nvPicPr>
        <p:blipFill rotWithShape="1">
          <a:blip r:embed="rId3">
            <a:alphaModFix/>
          </a:blip>
          <a:srcRect b="23635" l="0" r="0" t="21818"/>
          <a:stretch/>
        </p:blipFill>
        <p:spPr>
          <a:xfrm>
            <a:off x="609600" y="1264029"/>
            <a:ext cx="7924800" cy="559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type="title"/>
          </p:nvPr>
        </p:nvSpPr>
        <p:spPr>
          <a:xfrm>
            <a:off x="642910" y="119058"/>
            <a:ext cx="7556313" cy="66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Classes of Interrupts</a:t>
            </a:r>
            <a:endParaRPr/>
          </a:p>
        </p:txBody>
      </p:sp>
      <p:pic>
        <p:nvPicPr>
          <p:cNvPr id="366" name="Google Shape;3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62" y="3429000"/>
            <a:ext cx="8706494" cy="322865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5"/>
          <p:cNvSpPr/>
          <p:nvPr/>
        </p:nvSpPr>
        <p:spPr>
          <a:xfrm>
            <a:off x="214282" y="1214422"/>
            <a:ext cx="50006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Virtually all computers provide a mechanism by which other modules (I/O, memory) may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normal processing of the processor. An interrupt can be caused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8" name="Google Shape;368;p15"/>
          <p:cNvGrpSpPr/>
          <p:nvPr/>
        </p:nvGrpSpPr>
        <p:grpSpPr>
          <a:xfrm>
            <a:off x="5715008" y="1000108"/>
            <a:ext cx="2357454" cy="2357454"/>
            <a:chOff x="5715008" y="1000108"/>
            <a:chExt cx="2357454" cy="2357454"/>
          </a:xfrm>
        </p:grpSpPr>
        <p:sp>
          <p:nvSpPr>
            <p:cNvPr id="369" name="Google Shape;369;p15"/>
            <p:cNvSpPr/>
            <p:nvPr/>
          </p:nvSpPr>
          <p:spPr>
            <a:xfrm>
              <a:off x="5715008" y="1000108"/>
              <a:ext cx="2357454" cy="571504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5715008" y="2643182"/>
              <a:ext cx="2357454" cy="714380"/>
            </a:xfrm>
            <a:prstGeom prst="rect">
              <a:avLst/>
            </a:prstGeom>
            <a:solidFill>
              <a:srgbClr val="F5DAF5"/>
            </a:soli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IO Module</a:t>
              </a:r>
              <a:endParaRPr/>
            </a:p>
          </p:txBody>
        </p:sp>
        <p:cxnSp>
          <p:nvCxnSpPr>
            <p:cNvPr id="371" name="Google Shape;371;p15"/>
            <p:cNvCxnSpPr/>
            <p:nvPr/>
          </p:nvCxnSpPr>
          <p:spPr>
            <a:xfrm rot="5400000">
              <a:off x="6965967" y="2178835"/>
              <a:ext cx="1213652" cy="79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 rot="10800000">
              <a:off x="7358082" y="3143248"/>
              <a:ext cx="419898" cy="158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 rot="5400000">
              <a:off x="7465239" y="3036091"/>
              <a:ext cx="214314" cy="158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15"/>
            <p:cNvCxnSpPr/>
            <p:nvPr/>
          </p:nvCxnSpPr>
          <p:spPr>
            <a:xfrm flipH="1" rot="-5400000">
              <a:off x="7429520" y="2786058"/>
              <a:ext cx="214314" cy="7143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15"/>
            <p:cNvCxnSpPr/>
            <p:nvPr/>
          </p:nvCxnSpPr>
          <p:spPr>
            <a:xfrm rot="5400000">
              <a:off x="7277120" y="3152772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15"/>
            <p:cNvCxnSpPr/>
            <p:nvPr/>
          </p:nvCxnSpPr>
          <p:spPr>
            <a:xfrm rot="5400000">
              <a:off x="7429520" y="3152772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15"/>
            <p:cNvCxnSpPr/>
            <p:nvPr/>
          </p:nvCxnSpPr>
          <p:spPr>
            <a:xfrm rot="5400000">
              <a:off x="7581920" y="3152772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15"/>
            <p:cNvCxnSpPr/>
            <p:nvPr/>
          </p:nvCxnSpPr>
          <p:spPr>
            <a:xfrm rot="5400000">
              <a:off x="7705748" y="3152772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9" name="Google Shape;379;p15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5V</a:t>
              </a:r>
              <a:endParaRPr/>
            </a:p>
          </p:txBody>
        </p:sp>
      </p:grpSp>
    </p:spTree>
  </p:cSld>
  <p:clrMapOvr>
    <a:masterClrMapping/>
  </p:clrMapOvr>
  <p:transition spd="med">
    <p:zoom dir="out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 txBox="1"/>
          <p:nvPr>
            <p:ph idx="4294967295" type="title"/>
          </p:nvPr>
        </p:nvSpPr>
        <p:spPr>
          <a:xfrm>
            <a:off x="1600200" y="0"/>
            <a:ext cx="59563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Program Flow Control</a:t>
            </a:r>
            <a:endParaRPr/>
          </a:p>
        </p:txBody>
      </p:sp>
      <p:pic>
        <p:nvPicPr>
          <p:cNvPr descr="f7.pdf" id="386" name="Google Shape;386;p16"/>
          <p:cNvPicPr preferRelativeResize="0"/>
          <p:nvPr/>
        </p:nvPicPr>
        <p:blipFill rotWithShape="1">
          <a:blip r:embed="rId3">
            <a:alphaModFix/>
          </a:blip>
          <a:srcRect b="9412" l="5455" r="5454" t="5882"/>
          <a:stretch/>
        </p:blipFill>
        <p:spPr>
          <a:xfrm>
            <a:off x="304800" y="625539"/>
            <a:ext cx="8482985" cy="623246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6"/>
          <p:cNvSpPr txBox="1"/>
          <p:nvPr/>
        </p:nvSpPr>
        <p:spPr>
          <a:xfrm>
            <a:off x="1785918" y="3571876"/>
            <a:ext cx="1214446" cy="64633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63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keyboard </a:t>
            </a:r>
            <a:endParaRPr/>
          </a:p>
        </p:txBody>
      </p:sp>
      <p:cxnSp>
        <p:nvCxnSpPr>
          <p:cNvPr id="388" name="Google Shape;388;p16"/>
          <p:cNvCxnSpPr/>
          <p:nvPr/>
        </p:nvCxnSpPr>
        <p:spPr>
          <a:xfrm flipH="1" rot="5400000">
            <a:off x="928662" y="2571744"/>
            <a:ext cx="1357322" cy="64294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med">
    <p:zoom dir="ou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Transfer of Control via Interrupts</a:t>
            </a:r>
            <a:endParaRPr/>
          </a:p>
        </p:txBody>
      </p:sp>
      <p:pic>
        <p:nvPicPr>
          <p:cNvPr descr="f8.pdf" id="395" name="Google Shape;395;p17"/>
          <p:cNvPicPr preferRelativeResize="0"/>
          <p:nvPr/>
        </p:nvPicPr>
        <p:blipFill rotWithShape="1">
          <a:blip r:embed="rId3">
            <a:alphaModFix/>
          </a:blip>
          <a:srcRect b="27272" l="2353" r="11765" t="18181"/>
          <a:stretch/>
        </p:blipFill>
        <p:spPr>
          <a:xfrm>
            <a:off x="685800" y="1150263"/>
            <a:ext cx="6944333" cy="570773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7"/>
          <p:cNvSpPr txBox="1"/>
          <p:nvPr/>
        </p:nvSpPr>
        <p:spPr>
          <a:xfrm>
            <a:off x="4714876" y="4643446"/>
            <a:ext cx="41434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controls B means that B must perform all instructions from A.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Hardware must perform actions specified in each instruction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Proccess controls hardware</a:t>
            </a:r>
            <a:endParaRPr/>
          </a:p>
        </p:txBody>
      </p:sp>
    </p:spTree>
  </p:cSld>
  <p:clrMapOvr>
    <a:masterClrMapping/>
  </p:clrMapOvr>
  <p:transition spd="med">
    <p:zoom dir="ou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" y="1357298"/>
            <a:ext cx="76295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8"/>
          <p:cNvSpPr txBox="1"/>
          <p:nvPr>
            <p:ph type="title"/>
          </p:nvPr>
        </p:nvSpPr>
        <p:spPr>
          <a:xfrm>
            <a:off x="609600" y="6096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Instruction Cycle With Interrupts</a:t>
            </a:r>
            <a:endParaRPr/>
          </a:p>
        </p:txBody>
      </p:sp>
      <p:grpSp>
        <p:nvGrpSpPr>
          <p:cNvPr id="404" name="Google Shape;404;p18"/>
          <p:cNvGrpSpPr/>
          <p:nvPr/>
        </p:nvGrpSpPr>
        <p:grpSpPr>
          <a:xfrm>
            <a:off x="5500694" y="2500306"/>
            <a:ext cx="2786082" cy="4000528"/>
            <a:chOff x="5500694" y="2500306"/>
            <a:chExt cx="2786082" cy="4000528"/>
          </a:xfrm>
        </p:grpSpPr>
        <p:sp>
          <p:nvSpPr>
            <p:cNvPr id="405" name="Google Shape;405;p18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929322" y="5786454"/>
              <a:ext cx="2357454" cy="714380"/>
            </a:xfrm>
            <a:prstGeom prst="rect">
              <a:avLst/>
            </a:prstGeom>
            <a:solidFill>
              <a:srgbClr val="F5DAF5"/>
            </a:soli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IO Module</a:t>
              </a:r>
              <a:endParaRPr/>
            </a:p>
          </p:txBody>
        </p:sp>
        <p:cxnSp>
          <p:nvCxnSpPr>
            <p:cNvPr id="407" name="Google Shape;407;p18"/>
            <p:cNvCxnSpPr/>
            <p:nvPr/>
          </p:nvCxnSpPr>
          <p:spPr>
            <a:xfrm rot="5400000">
              <a:off x="7608909" y="4893479"/>
              <a:ext cx="356396" cy="79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18"/>
            <p:cNvCxnSpPr/>
            <p:nvPr/>
          </p:nvCxnSpPr>
          <p:spPr>
            <a:xfrm rot="10800000">
              <a:off x="7572396" y="6286520"/>
              <a:ext cx="419898" cy="158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18"/>
            <p:cNvCxnSpPr/>
            <p:nvPr/>
          </p:nvCxnSpPr>
          <p:spPr>
            <a:xfrm rot="5400000">
              <a:off x="7679553" y="6179363"/>
              <a:ext cx="214314" cy="158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18"/>
            <p:cNvCxnSpPr/>
            <p:nvPr/>
          </p:nvCxnSpPr>
          <p:spPr>
            <a:xfrm flipH="1" rot="-5400000">
              <a:off x="7643834" y="5929330"/>
              <a:ext cx="214314" cy="7143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18"/>
            <p:cNvCxnSpPr/>
            <p:nvPr/>
          </p:nvCxnSpPr>
          <p:spPr>
            <a:xfrm rot="5400000">
              <a:off x="7491434" y="6296044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p18"/>
            <p:cNvCxnSpPr/>
            <p:nvPr/>
          </p:nvCxnSpPr>
          <p:spPr>
            <a:xfrm rot="5400000">
              <a:off x="7643834" y="6296044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18"/>
            <p:cNvCxnSpPr/>
            <p:nvPr/>
          </p:nvCxnSpPr>
          <p:spPr>
            <a:xfrm rot="5400000">
              <a:off x="7796234" y="6296044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8"/>
            <p:cNvCxnSpPr/>
            <p:nvPr/>
          </p:nvCxnSpPr>
          <p:spPr>
            <a:xfrm rot="5400000">
              <a:off x="7920062" y="6296044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5" name="Google Shape;415;p18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5V</a:t>
              </a:r>
              <a:endParaRPr/>
            </a:p>
          </p:txBody>
        </p:sp>
        <p:cxnSp>
          <p:nvCxnSpPr>
            <p:cNvPr id="416" name="Google Shape;416;p18"/>
            <p:cNvCxnSpPr/>
            <p:nvPr/>
          </p:nvCxnSpPr>
          <p:spPr>
            <a:xfrm rot="5400000">
              <a:off x="7464445" y="5536421"/>
              <a:ext cx="643736" cy="79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18"/>
            <p:cNvCxnSpPr/>
            <p:nvPr/>
          </p:nvCxnSpPr>
          <p:spPr>
            <a:xfrm flipH="1" rot="-5400000">
              <a:off x="7750991" y="5107793"/>
              <a:ext cx="214314" cy="142876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18"/>
            <p:cNvCxnSpPr/>
            <p:nvPr/>
          </p:nvCxnSpPr>
          <p:spPr>
            <a:xfrm flipH="1" rot="-5400000">
              <a:off x="5286380" y="2714620"/>
              <a:ext cx="2643206" cy="2214578"/>
            </a:xfrm>
            <a:prstGeom prst="straightConnector1">
              <a:avLst/>
            </a:prstGeom>
            <a:noFill/>
            <a:ln cap="flat" cmpd="sng" w="25400">
              <a:solidFill>
                <a:srgbClr val="FFC000"/>
              </a:solidFill>
              <a:prstDash val="dash"/>
              <a:round/>
              <a:headEnd len="sm" w="sm" type="none"/>
              <a:tailEnd len="med" w="med" type="stealth"/>
            </a:ln>
          </p:spPr>
        </p:cxnSp>
      </p:grpSp>
      <p:sp>
        <p:nvSpPr>
          <p:cNvPr id="419" name="Google Shape;419;p18"/>
          <p:cNvSpPr txBox="1"/>
          <p:nvPr/>
        </p:nvSpPr>
        <p:spPr>
          <a:xfrm>
            <a:off x="1643042" y="5143512"/>
            <a:ext cx="3786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decides whether CPU accepts interrupt or not</a:t>
            </a:r>
            <a:endParaRPr/>
          </a:p>
        </p:txBody>
      </p:sp>
    </p:spTree>
  </p:cSld>
  <p:clrMapOvr>
    <a:masterClrMapping/>
  </p:clrMapOvr>
  <p:transition spd="med">
    <p:zoom dir="ou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/>
          <p:nvPr>
            <p:ph type="title"/>
          </p:nvPr>
        </p:nvSpPr>
        <p:spPr>
          <a:xfrm>
            <a:off x="6728013" y="2362200"/>
            <a:ext cx="241598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Program Timing:</a:t>
            </a:r>
            <a:br>
              <a:rPr lang="en-US"/>
            </a:br>
            <a:r>
              <a:rPr lang="en-US"/>
              <a:t>Short I/O Wait</a:t>
            </a:r>
            <a:endParaRPr/>
          </a:p>
        </p:txBody>
      </p:sp>
      <p:pic>
        <p:nvPicPr>
          <p:cNvPr descr="f10.pdf" id="426" name="Google Shape;426;p19"/>
          <p:cNvPicPr preferRelativeResize="0"/>
          <p:nvPr/>
        </p:nvPicPr>
        <p:blipFill rotWithShape="1">
          <a:blip r:embed="rId3">
            <a:alphaModFix/>
          </a:blip>
          <a:srcRect b="9999" l="0" r="-2353" t="6364"/>
          <a:stretch/>
        </p:blipFill>
        <p:spPr>
          <a:xfrm>
            <a:off x="81228" y="0"/>
            <a:ext cx="6485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9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/>
          <p:nvPr>
            <p:ph type="title"/>
          </p:nvPr>
        </p:nvSpPr>
        <p:spPr>
          <a:xfrm>
            <a:off x="685800" y="214290"/>
            <a:ext cx="7556313" cy="68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22" name="Google Shape;222;p2"/>
          <p:cNvSpPr txBox="1"/>
          <p:nvPr>
            <p:ph idx="1" type="body"/>
          </p:nvPr>
        </p:nvSpPr>
        <p:spPr>
          <a:xfrm>
            <a:off x="214282" y="1814522"/>
            <a:ext cx="8288368" cy="497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At top level, what are main components of a computer?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How are they connected?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After studying this chapter, you should be able to: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Understand the basic elements of an instruction cycle and the role of interrupts.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Describe the concept of interconnection within a computer system.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Understand the difference between synchronous and asynchronous bus timing.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Explain the need for multiple buses arranged in a hierarchy.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"/>
          <p:cNvSpPr txBox="1"/>
          <p:nvPr>
            <p:ph type="title"/>
          </p:nvPr>
        </p:nvSpPr>
        <p:spPr>
          <a:xfrm>
            <a:off x="6728013" y="2286000"/>
            <a:ext cx="2415987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Program Timing:</a:t>
            </a:r>
            <a:br>
              <a:rPr lang="en-US"/>
            </a:br>
            <a:r>
              <a:rPr lang="en-US"/>
              <a:t>Long I/O Wait</a:t>
            </a:r>
            <a:endParaRPr/>
          </a:p>
        </p:txBody>
      </p:sp>
      <p:pic>
        <p:nvPicPr>
          <p:cNvPr descr="f11.pdf" id="434" name="Google Shape;434;p20"/>
          <p:cNvPicPr preferRelativeResize="0"/>
          <p:nvPr/>
        </p:nvPicPr>
        <p:blipFill rotWithShape="1">
          <a:blip r:embed="rId3">
            <a:alphaModFix/>
          </a:blip>
          <a:srcRect b="7273" l="7058" r="3529" t="4545"/>
          <a:stretch/>
        </p:blipFill>
        <p:spPr>
          <a:xfrm>
            <a:off x="533400" y="-932"/>
            <a:ext cx="5486400" cy="685893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0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"/>
          <p:cNvSpPr txBox="1"/>
          <p:nvPr>
            <p:ph idx="4294967295" type="title"/>
          </p:nvPr>
        </p:nvSpPr>
        <p:spPr>
          <a:xfrm>
            <a:off x="381000" y="228600"/>
            <a:ext cx="725170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Instruction Cycle State Diagram</a:t>
            </a:r>
            <a:br>
              <a:rPr lang="en-US"/>
            </a:br>
            <a:r>
              <a:rPr lang="en-US"/>
              <a:t>         With Interrupts</a:t>
            </a:r>
            <a:br>
              <a:rPr lang="en-US"/>
            </a:br>
            <a:endParaRPr/>
          </a:p>
        </p:txBody>
      </p:sp>
      <p:pic>
        <p:nvPicPr>
          <p:cNvPr descr="f12.pdf" id="442" name="Google Shape;442;p21"/>
          <p:cNvPicPr preferRelativeResize="0"/>
          <p:nvPr/>
        </p:nvPicPr>
        <p:blipFill rotWithShape="1">
          <a:blip r:embed="rId3">
            <a:alphaModFix/>
          </a:blip>
          <a:srcRect b="17646" l="3636" r="5455" t="14117"/>
          <a:stretch/>
        </p:blipFill>
        <p:spPr>
          <a:xfrm>
            <a:off x="0" y="1554364"/>
            <a:ext cx="9143999" cy="530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type="title"/>
          </p:nvPr>
        </p:nvSpPr>
        <p:spPr>
          <a:xfrm>
            <a:off x="6934200" y="28956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ckwell"/>
              <a:buNone/>
            </a:pPr>
            <a:r>
              <a:rPr lang="en-US" sz="2500">
                <a:solidFill>
                  <a:srgbClr val="FFFFFF"/>
                </a:solidFill>
              </a:rPr>
              <a:t>Multiple</a:t>
            </a:r>
            <a:br>
              <a:rPr lang="en-US" sz="2500">
                <a:solidFill>
                  <a:srgbClr val="FFFFFF"/>
                </a:solidFill>
              </a:rPr>
            </a:br>
            <a:r>
              <a:rPr lang="en-US" sz="2500">
                <a:solidFill>
                  <a:srgbClr val="FFFFFF"/>
                </a:solidFill>
              </a:rPr>
              <a:t>Interrupts</a:t>
            </a:r>
            <a:endParaRPr/>
          </a:p>
        </p:txBody>
      </p:sp>
      <p:pic>
        <p:nvPicPr>
          <p:cNvPr descr="f13.pdf" id="449" name="Google Shape;4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529936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2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934200" y="6858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ckwel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Transfer of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ckwell"/>
              <a:buNone/>
            </a:pPr>
            <a:r>
              <a:rPr lang="en-US" sz="26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Control</a:t>
            </a:r>
            <a:endParaRPr b="0" i="0" sz="2600" u="none" cap="none" strike="noStrike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/>
          <p:nvPr>
            <p:ph type="title"/>
          </p:nvPr>
        </p:nvSpPr>
        <p:spPr>
          <a:xfrm>
            <a:off x="533400" y="2286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Time Sequence of </a:t>
            </a:r>
            <a:br>
              <a:rPr lang="en-US"/>
            </a:br>
            <a:r>
              <a:rPr lang="en-US"/>
              <a:t>			     Multiple Interrupts</a:t>
            </a:r>
            <a:endParaRPr/>
          </a:p>
        </p:txBody>
      </p:sp>
      <p:pic>
        <p:nvPicPr>
          <p:cNvPr descr="f14.pdf" id="458" name="Google Shape;458;p23"/>
          <p:cNvPicPr preferRelativeResize="0"/>
          <p:nvPr/>
        </p:nvPicPr>
        <p:blipFill rotWithShape="1">
          <a:blip r:embed="rId3">
            <a:alphaModFix/>
          </a:blip>
          <a:srcRect b="20908" l="0" r="0" t="20000"/>
          <a:stretch/>
        </p:blipFill>
        <p:spPr>
          <a:xfrm>
            <a:off x="838200" y="1295400"/>
            <a:ext cx="7725208" cy="575515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3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I/O Function</a:t>
            </a:r>
            <a:endParaRPr/>
          </a:p>
        </p:txBody>
      </p:sp>
      <p:sp>
        <p:nvSpPr>
          <p:cNvPr id="466" name="Google Shape;466;p24"/>
          <p:cNvSpPr txBox="1"/>
          <p:nvPr>
            <p:ph idx="1" type="body"/>
          </p:nvPr>
        </p:nvSpPr>
        <p:spPr>
          <a:xfrm>
            <a:off x="498474" y="1600200"/>
            <a:ext cx="755631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I/O module can exchange data directly with the processor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Processor can read data from or write data to an I/O module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Processor identifies a specific device that is controlled by a particular I/O module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I/O instructions rather than memory referencing instructions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In some cases it is desirable to allow I/O exchanges to occur directly with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The processor grants to an I/O module the authority to read from or write to memory so that the I/O memory transfer can occur without tying up the processor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The I/O module issues read or write commands to memory relieving (làm giảm nhẹ) the processor of responsibility for the exchange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This operation is known as direct memory access (DMA)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"/>
          <p:cNvSpPr txBox="1"/>
          <p:nvPr>
            <p:ph type="title"/>
          </p:nvPr>
        </p:nvSpPr>
        <p:spPr>
          <a:xfrm>
            <a:off x="6572264" y="228600"/>
            <a:ext cx="2500330" cy="2057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 sz="2800"/>
              <a:t>3.3-</a:t>
            </a:r>
            <a:br>
              <a:rPr lang="en-US" sz="2800"/>
            </a:br>
            <a:r>
              <a:rPr lang="en-US" sz="2800"/>
              <a:t>Interconne_</a:t>
            </a:r>
            <a:br>
              <a:rPr lang="en-US" sz="2800"/>
            </a:br>
            <a:r>
              <a:rPr lang="en-US" sz="2800"/>
              <a:t>ction </a:t>
            </a:r>
            <a:br>
              <a:rPr lang="en-US" sz="2800"/>
            </a:br>
            <a:r>
              <a:rPr lang="en-US" sz="2800"/>
              <a:t>Structures</a:t>
            </a:r>
            <a:endParaRPr/>
          </a:p>
        </p:txBody>
      </p:sp>
      <p:pic>
        <p:nvPicPr>
          <p:cNvPr descr="f15.pdf" id="473" name="Google Shape;473;p25"/>
          <p:cNvPicPr preferRelativeResize="0"/>
          <p:nvPr/>
        </p:nvPicPr>
        <p:blipFill rotWithShape="1">
          <a:blip r:embed="rId3">
            <a:alphaModFix/>
          </a:blip>
          <a:srcRect b="7273" l="20000" r="22352" t="7273"/>
          <a:stretch/>
        </p:blipFill>
        <p:spPr>
          <a:xfrm>
            <a:off x="1295400" y="28614"/>
            <a:ext cx="4114800" cy="6757527"/>
          </a:xfrm>
          <a:prstGeom prst="rect">
            <a:avLst/>
          </a:prstGeom>
          <a:solidFill>
            <a:srgbClr val="A2A2C1"/>
          </a:solidFill>
          <a:ln>
            <a:noFill/>
          </a:ln>
        </p:spPr>
      </p:pic>
      <p:sp>
        <p:nvSpPr>
          <p:cNvPr id="474" name="Google Shape;474;p25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idx="4294967295" type="title"/>
          </p:nvPr>
        </p:nvSpPr>
        <p:spPr>
          <a:xfrm>
            <a:off x="4572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r>
              <a:rPr lang="en-US" sz="2400"/>
              <a:t>The interconnection structure must support the following types of transfers:</a:t>
            </a:r>
            <a:endParaRPr/>
          </a:p>
        </p:txBody>
      </p:sp>
      <p:grpSp>
        <p:nvGrpSpPr>
          <p:cNvPr id="482" name="Google Shape;482;p26"/>
          <p:cNvGrpSpPr/>
          <p:nvPr/>
        </p:nvGrpSpPr>
        <p:grpSpPr>
          <a:xfrm>
            <a:off x="385542" y="1371600"/>
            <a:ext cx="8449114" cy="5181600"/>
            <a:chOff x="4542" y="0"/>
            <a:chExt cx="8449114" cy="5181600"/>
          </a:xfrm>
        </p:grpSpPr>
        <p:sp>
          <p:nvSpPr>
            <p:cNvPr id="483" name="Google Shape;483;p26"/>
            <p:cNvSpPr/>
            <p:nvPr/>
          </p:nvSpPr>
          <p:spPr>
            <a:xfrm>
              <a:off x="4542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4542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to processor</a:t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163960" y="1554480"/>
              <a:ext cx="1275337" cy="336804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 txBox="1"/>
            <p:nvPr/>
          </p:nvSpPr>
          <p:spPr>
            <a:xfrm>
              <a:off x="201313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reads an instruction or a unit of data from memory</a:t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718278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1718278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to memory</a:t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1877695" y="1554480"/>
              <a:ext cx="1275337" cy="33680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 txBox="1"/>
            <p:nvPr/>
          </p:nvSpPr>
          <p:spPr>
            <a:xfrm>
              <a:off x="1915048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writes a unit of data to memory</a:t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432013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 txBox="1"/>
            <p:nvPr/>
          </p:nvSpPr>
          <p:spPr>
            <a:xfrm>
              <a:off x="3432013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to processor</a:t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591431" y="1554480"/>
              <a:ext cx="1275337" cy="336804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 txBox="1"/>
            <p:nvPr/>
          </p:nvSpPr>
          <p:spPr>
            <a:xfrm>
              <a:off x="3628784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reads data from an I/O device via an I/O module</a:t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145749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 txBox="1"/>
            <p:nvPr/>
          </p:nvSpPr>
          <p:spPr>
            <a:xfrm>
              <a:off x="5145749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to I/O</a:t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305166" y="1554480"/>
              <a:ext cx="1275337" cy="33680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 txBox="1"/>
            <p:nvPr/>
          </p:nvSpPr>
          <p:spPr>
            <a:xfrm>
              <a:off x="5342519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sends data to the I/O device</a:t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859484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 txBox="1"/>
            <p:nvPr/>
          </p:nvSpPr>
          <p:spPr>
            <a:xfrm>
              <a:off x="6859484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to or from memory</a:t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7018901" y="1554480"/>
              <a:ext cx="1275337" cy="336804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 txBox="1"/>
            <p:nvPr/>
          </p:nvSpPr>
          <p:spPr>
            <a:xfrm>
              <a:off x="7056254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I/O module is allowed to exchange data directly with memory without going through the processor using direct memory access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idx="4294967295" type="title"/>
          </p:nvPr>
        </p:nvSpPr>
        <p:spPr>
          <a:xfrm>
            <a:off x="7000892" y="685800"/>
            <a:ext cx="2143108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3.4-Bus Inter-connection</a:t>
            </a: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>
            <a:off x="424627" y="383184"/>
            <a:ext cx="6161145" cy="6244031"/>
            <a:chOff x="805627" y="2184"/>
            <a:chExt cx="6161145" cy="6244031"/>
          </a:xfrm>
        </p:grpSpPr>
        <p:sp>
          <p:nvSpPr>
            <p:cNvPr id="510" name="Google Shape;510;p27"/>
            <p:cNvSpPr/>
            <p:nvPr/>
          </p:nvSpPr>
          <p:spPr>
            <a:xfrm>
              <a:off x="3566672" y="785318"/>
              <a:ext cx="60485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 txBox="1"/>
            <p:nvPr/>
          </p:nvSpPr>
          <p:spPr>
            <a:xfrm>
              <a:off x="3853213" y="827861"/>
              <a:ext cx="31772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5627" y="2184"/>
              <a:ext cx="2762845" cy="16577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805627" y="2184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communication pathway connecting two or more devices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mes New Roman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 characteristic is that it is a shared transmission medium</a:t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187050" y="1658091"/>
              <a:ext cx="3398299" cy="6048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393"/>
                  </a:lnTo>
                  <a:lnTo>
                    <a:pt x="0" y="633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3799769" y="1957341"/>
              <a:ext cx="172860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4203927" y="2184"/>
              <a:ext cx="2762845" cy="1657707"/>
            </a:xfrm>
            <a:prstGeom prst="rect">
              <a:avLst/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 txBox="1"/>
            <p:nvPr/>
          </p:nvSpPr>
          <p:spPr>
            <a:xfrm>
              <a:off x="4203927" y="2184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Signals transmitted by any one device are available for reception by all other devices attached to the bus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mes New Roman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two devices transmit during the same time period their signals will overlap and become garbled</a:t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3566672" y="3078480"/>
              <a:ext cx="60485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3853213" y="3121022"/>
              <a:ext cx="31772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805627" y="2295346"/>
              <a:ext cx="2762845" cy="16577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 txBox="1"/>
            <p:nvPr/>
          </p:nvSpPr>
          <p:spPr>
            <a:xfrm>
              <a:off x="805627" y="2295346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Typically consists of multiple communication lines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mes New Roman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line is capable of transmitting signals representing binary 1 and binary 0</a:t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187050" y="3951253"/>
              <a:ext cx="3398299" cy="6048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393"/>
                  </a:lnTo>
                  <a:lnTo>
                    <a:pt x="0" y="633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 txBox="1"/>
            <p:nvPr/>
          </p:nvSpPr>
          <p:spPr>
            <a:xfrm>
              <a:off x="3799769" y="4250503"/>
              <a:ext cx="172860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203927" y="2295346"/>
              <a:ext cx="2762845" cy="16577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 txBox="1"/>
            <p:nvPr/>
          </p:nvSpPr>
          <p:spPr>
            <a:xfrm>
              <a:off x="4203927" y="2295346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systems contain a number of different buses that provide pathways between components at various levels of the computer system hierarchy</a:t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3566672" y="5371641"/>
              <a:ext cx="60485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 txBox="1"/>
            <p:nvPr/>
          </p:nvSpPr>
          <p:spPr>
            <a:xfrm>
              <a:off x="3853213" y="5414184"/>
              <a:ext cx="31772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805627" y="4588508"/>
              <a:ext cx="2762845" cy="1657707"/>
            </a:xfrm>
            <a:prstGeom prst="rect">
              <a:avLst/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 txBox="1"/>
            <p:nvPr/>
          </p:nvSpPr>
          <p:spPr>
            <a:xfrm>
              <a:off x="805627" y="4588508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i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bus</a:t>
              </a:r>
              <a:endParaRPr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mes New Roman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bus that connects major computer components (processor, memory, I/O)</a:t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203927" y="4588508"/>
              <a:ext cx="2762845" cy="16577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 txBox="1"/>
            <p:nvPr/>
          </p:nvSpPr>
          <p:spPr>
            <a:xfrm>
              <a:off x="4203927" y="4588508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most common computer interconnection structures are based on the use of one or more system buses</a:t>
              </a:r>
              <a:endParaRPr/>
            </a:p>
          </p:txBody>
        </p:sp>
      </p:grpSp>
      <p:pic>
        <p:nvPicPr>
          <p:cNvPr id="532" name="Google Shape;5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4419600"/>
            <a:ext cx="685799" cy="5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1" y="2081400"/>
            <a:ext cx="685799" cy="5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/>
          <p:nvPr>
            <p:ph idx="4294967295" type="title"/>
          </p:nvPr>
        </p:nvSpPr>
        <p:spPr>
          <a:xfrm>
            <a:off x="838200" y="381000"/>
            <a:ext cx="7556500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Data Bus</a:t>
            </a:r>
            <a:endParaRPr/>
          </a:p>
        </p:txBody>
      </p:sp>
      <p:sp>
        <p:nvSpPr>
          <p:cNvPr id="540" name="Google Shape;540;p28"/>
          <p:cNvSpPr txBox="1"/>
          <p:nvPr>
            <p:ph idx="4294967295" type="body"/>
          </p:nvPr>
        </p:nvSpPr>
        <p:spPr>
          <a:xfrm>
            <a:off x="762000" y="1219200"/>
            <a:ext cx="7556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Data lines that provide a path for moving data among system modules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May consist of 32, 64, 128, or more separate lines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The number of lines is referred to as the </a:t>
            </a:r>
            <a:r>
              <a:rPr i="1" lang="en-US"/>
              <a:t>width</a:t>
            </a:r>
            <a:r>
              <a:rPr lang="en-US"/>
              <a:t> of the data bus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The number of lines determines how many bits can be transferred at a time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The width of the data bus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is a key factor in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determining overall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system performance</a:t>
            </a:r>
            <a:endParaRPr/>
          </a:p>
        </p:txBody>
      </p:sp>
      <p:pic>
        <p:nvPicPr>
          <p:cNvPr id="541" name="Google Shape;5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3810000"/>
            <a:ext cx="5079799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 txBox="1"/>
          <p:nvPr>
            <p:ph type="title"/>
          </p:nvPr>
        </p:nvSpPr>
        <p:spPr>
          <a:xfrm>
            <a:off x="457200" y="381000"/>
            <a:ext cx="7556313" cy="658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   Address Bus	      Control Bus</a:t>
            </a:r>
            <a:endParaRPr/>
          </a:p>
        </p:txBody>
      </p:sp>
      <p:sp>
        <p:nvSpPr>
          <p:cNvPr id="548" name="Google Shape;548;p29"/>
          <p:cNvSpPr txBox="1"/>
          <p:nvPr>
            <p:ph idx="1" type="body"/>
          </p:nvPr>
        </p:nvSpPr>
        <p:spPr>
          <a:xfrm>
            <a:off x="497541" y="2133599"/>
            <a:ext cx="3657600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Used to designate the source or destination of the data on the data bus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If the processor wishes to read a word of data from memory it puts the address of the desired word on the address lines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Width determines the maximum possible memory capacity of the system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Also used to address I/O ports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The higher order bits are used to select a particular module on the bus and the lower order bits select a memory location or I/O port within the module</a:t>
            </a:r>
            <a:endParaRPr/>
          </a:p>
        </p:txBody>
      </p:sp>
      <p:sp>
        <p:nvSpPr>
          <p:cNvPr id="549" name="Google Shape;549;p29"/>
          <p:cNvSpPr txBox="1"/>
          <p:nvPr>
            <p:ph idx="2" type="body"/>
          </p:nvPr>
        </p:nvSpPr>
        <p:spPr>
          <a:xfrm>
            <a:off x="4399878" y="2133600"/>
            <a:ext cx="4529840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Used to control the accessand the use of the data and address lines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Because the data and address lines are shared by all components there must be a means of controlling their use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Control signals transmit both command and timing information among system modules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Timing signals indicate the validity of data and address information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Command signals specify operations to be performed</a:t>
            </a:r>
            <a:endParaRPr/>
          </a:p>
        </p:txBody>
      </p:sp>
      <p:sp>
        <p:nvSpPr>
          <p:cNvPr id="550" name="Google Shape;550;p29"/>
          <p:cNvSpPr txBox="1"/>
          <p:nvPr>
            <p:ph idx="3" type="body"/>
          </p:nvPr>
        </p:nvSpPr>
        <p:spPr>
          <a:xfrm>
            <a:off x="533400" y="1143000"/>
            <a:ext cx="3657600" cy="8695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551" name="Google Shape;551;p29"/>
          <p:cNvSpPr txBox="1"/>
          <p:nvPr>
            <p:ph idx="4" type="body"/>
          </p:nvPr>
        </p:nvSpPr>
        <p:spPr>
          <a:xfrm>
            <a:off x="4419600" y="1143000"/>
            <a:ext cx="3657600" cy="8695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552" name="Google Shape;5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2072923" cy="11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990600"/>
            <a:ext cx="2072923" cy="11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Contents</a:t>
            </a:r>
            <a:endParaRPr sz="4000"/>
          </a:p>
        </p:txBody>
      </p:sp>
      <p:sp>
        <p:nvSpPr>
          <p:cNvPr id="229" name="Google Shape;229;p3"/>
          <p:cNvSpPr txBox="1"/>
          <p:nvPr>
            <p:ph idx="1" type="body"/>
          </p:nvPr>
        </p:nvSpPr>
        <p:spPr>
          <a:xfrm>
            <a:off x="498474" y="1676400"/>
            <a:ext cx="75563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3.1- Computer Components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3.2- Computer Function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3.3- Interconnection Structures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3.4- Bus Interconnection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/>
          <p:nvPr>
            <p:ph idx="4294967295" type="title"/>
          </p:nvPr>
        </p:nvSpPr>
        <p:spPr>
          <a:xfrm>
            <a:off x="0" y="838200"/>
            <a:ext cx="86868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Bus Interconnection Scheme</a:t>
            </a:r>
            <a:endParaRPr/>
          </a:p>
        </p:txBody>
      </p:sp>
      <p:pic>
        <p:nvPicPr>
          <p:cNvPr descr="f16.pdf" id="560" name="Google Shape;560;p30"/>
          <p:cNvPicPr preferRelativeResize="0"/>
          <p:nvPr/>
        </p:nvPicPr>
        <p:blipFill rotWithShape="1">
          <a:blip r:embed="rId3">
            <a:alphaModFix/>
          </a:blip>
          <a:srcRect b="29411" l="1818" r="2727" t="17647"/>
          <a:stretch/>
        </p:blipFill>
        <p:spPr>
          <a:xfrm>
            <a:off x="304800" y="2209800"/>
            <a:ext cx="847158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zoom dir="out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071546"/>
            <a:ext cx="7858180" cy="481345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1"/>
          <p:cNvSpPr txBox="1"/>
          <p:nvPr/>
        </p:nvSpPr>
        <p:spPr>
          <a:xfrm>
            <a:off x="428596" y="142852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Fig. 3.17- Example Bus Configuration</a:t>
            </a:r>
            <a:endParaRPr/>
          </a:p>
        </p:txBody>
      </p:sp>
    </p:spTree>
  </p:cSld>
  <p:clrMapOvr>
    <a:masterClrMapping/>
  </p:clrMapOvr>
  <p:transition spd="med">
    <p:zoom dir="out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"/>
          <p:cNvSpPr txBox="1"/>
          <p:nvPr/>
        </p:nvSpPr>
        <p:spPr>
          <a:xfrm>
            <a:off x="428596" y="142852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Fig. 3.17- Example Bus Configuration</a:t>
            </a:r>
            <a:endParaRPr/>
          </a:p>
        </p:txBody>
      </p:sp>
      <p:pic>
        <p:nvPicPr>
          <p:cNvPr id="574" name="Google Shape;5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1" y="991362"/>
            <a:ext cx="7858180" cy="550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zoom dir="out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/>
          <p:nvPr>
            <p:ph type="title"/>
          </p:nvPr>
        </p:nvSpPr>
        <p:spPr>
          <a:xfrm>
            <a:off x="457200" y="214290"/>
            <a:ext cx="7556313" cy="742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Elements of Bus Design</a:t>
            </a:r>
            <a:endParaRPr/>
          </a:p>
        </p:txBody>
      </p:sp>
      <p:pic>
        <p:nvPicPr>
          <p:cNvPr id="581" name="Google Shape;5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142984"/>
            <a:ext cx="7286676" cy="411311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3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Dedicated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chuyên dụng,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đa thành phần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đồng bộ- At a time, only one device can uses the bus. The others must wait until the bus is idle.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phân xử, quản lý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không đồng bộ- At a time, some devices can use the bus concurrently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/>
          <p:nvPr>
            <p:ph idx="4294967295" type="title"/>
          </p:nvPr>
        </p:nvSpPr>
        <p:spPr>
          <a:xfrm>
            <a:off x="6096000" y="990600"/>
            <a:ext cx="30480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Timing of Synchronous Bus Operations</a:t>
            </a:r>
            <a:endParaRPr/>
          </a:p>
        </p:txBody>
      </p:sp>
      <p:pic>
        <p:nvPicPr>
          <p:cNvPr descr="f18.pdf" id="589" name="Google Shape;589;p34"/>
          <p:cNvPicPr preferRelativeResize="0"/>
          <p:nvPr/>
        </p:nvPicPr>
        <p:blipFill rotWithShape="1">
          <a:blip r:embed="rId3">
            <a:alphaModFix/>
          </a:blip>
          <a:srcRect b="24544" l="10588" r="15294" t="19091"/>
          <a:stretch/>
        </p:blipFill>
        <p:spPr>
          <a:xfrm>
            <a:off x="0" y="0"/>
            <a:ext cx="69685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/>
          <p:nvPr>
            <p:ph idx="4294967295" type="title"/>
          </p:nvPr>
        </p:nvSpPr>
        <p:spPr>
          <a:xfrm>
            <a:off x="5410200" y="1600200"/>
            <a:ext cx="35052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Timing of Asynchronous Bus </a:t>
            </a:r>
            <a:br>
              <a:rPr lang="en-US"/>
            </a:br>
            <a:r>
              <a:rPr lang="en-US"/>
              <a:t>Operations</a:t>
            </a:r>
            <a:endParaRPr/>
          </a:p>
        </p:txBody>
      </p:sp>
      <p:pic>
        <p:nvPicPr>
          <p:cNvPr descr="f19.pdf" id="596" name="Google Shape;596;p35"/>
          <p:cNvPicPr preferRelativeResize="0"/>
          <p:nvPr/>
        </p:nvPicPr>
        <p:blipFill rotWithShape="1">
          <a:blip r:embed="rId3">
            <a:alphaModFix/>
          </a:blip>
          <a:srcRect b="10908" l="5882" r="16470" t="8182"/>
          <a:stretch/>
        </p:blipFill>
        <p:spPr>
          <a:xfrm>
            <a:off x="609600" y="-26621"/>
            <a:ext cx="5105400" cy="6884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/>
          <p:nvPr>
            <p:ph type="title"/>
          </p:nvPr>
        </p:nvSpPr>
        <p:spPr>
          <a:xfrm>
            <a:off x="7620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Questions</a:t>
            </a:r>
            <a:br>
              <a:rPr lang="en-US"/>
            </a:br>
            <a:r>
              <a:rPr lang="en-US" sz="2400"/>
              <a:t>(Write answers to your notebook)</a:t>
            </a:r>
            <a:endParaRPr/>
          </a:p>
        </p:txBody>
      </p:sp>
      <p:sp>
        <p:nvSpPr>
          <p:cNvPr id="603" name="Google Shape;603;p36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3.1 What general categories of functions are specified by computer instructions?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3.2 List and briefly define the possible states that define an instruction execution.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3.3 List and briefly define two approaches to dealing with multiple interrupts.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3.4 What types of transfers must a computer’s interconnection structure (e.g., bus) support?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3.5 What is the benefit of using a multiple-bus architecture compared to a single-bus architecture?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"/>
          <p:cNvSpPr txBox="1"/>
          <p:nvPr>
            <p:ph type="title"/>
          </p:nvPr>
        </p:nvSpPr>
        <p:spPr>
          <a:xfrm>
            <a:off x="7620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Building Block</a:t>
            </a:r>
            <a:br>
              <a:rPr lang="en-US"/>
            </a:br>
            <a:r>
              <a:rPr lang="en-US"/>
              <a:t>Read by yourself</a:t>
            </a:r>
            <a:endParaRPr/>
          </a:p>
        </p:txBody>
      </p:sp>
      <p:sp>
        <p:nvSpPr>
          <p:cNvPr id="610" name="Google Shape;610;p37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3.5- Point-to-Point Interconnect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3.6- PCI Express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"/>
          <p:cNvSpPr txBox="1"/>
          <p:nvPr>
            <p:ph type="title"/>
          </p:nvPr>
        </p:nvSpPr>
        <p:spPr>
          <a:xfrm>
            <a:off x="762000" y="228600"/>
            <a:ext cx="3428999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617" name="Google Shape;617;p38"/>
          <p:cNvSpPr txBox="1"/>
          <p:nvPr>
            <p:ph idx="1" type="body"/>
          </p:nvPr>
        </p:nvSpPr>
        <p:spPr>
          <a:xfrm>
            <a:off x="457200" y="2514600"/>
            <a:ext cx="3657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Computer components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Computer function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Instruction fetch and execute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Interrupts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I/O function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Interconnection structures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Bus interconnection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Bus structure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Multiple bus hierarchies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Elements of bus design</a:t>
            </a:r>
            <a:endParaRPr/>
          </a:p>
        </p:txBody>
      </p:sp>
      <p:sp>
        <p:nvSpPr>
          <p:cNvPr id="618" name="Google Shape;618;p38"/>
          <p:cNvSpPr txBox="1"/>
          <p:nvPr>
            <p:ph idx="3" type="body"/>
          </p:nvPr>
        </p:nvSpPr>
        <p:spPr>
          <a:xfrm>
            <a:off x="533400" y="1219200"/>
            <a:ext cx="3657600" cy="1098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Chapter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619" name="Google Shape;619;p38"/>
          <p:cNvSpPr txBox="1"/>
          <p:nvPr>
            <p:ph idx="4" type="body"/>
          </p:nvPr>
        </p:nvSpPr>
        <p:spPr>
          <a:xfrm>
            <a:off x="4343400" y="228600"/>
            <a:ext cx="3657600" cy="1707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A Top-Level View of Computer Function and Interconnection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20" name="Google Shape;620;p38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2875" lvl="0" marL="228600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3.1- Computer Components</a:t>
            </a:r>
            <a:endParaRPr/>
          </a:p>
        </p:txBody>
      </p:sp>
      <p:sp>
        <p:nvSpPr>
          <p:cNvPr id="236" name="Google Shape;236;p4"/>
          <p:cNvSpPr txBox="1"/>
          <p:nvPr>
            <p:ph idx="1" type="body"/>
          </p:nvPr>
        </p:nvSpPr>
        <p:spPr>
          <a:xfrm>
            <a:off x="498474" y="1676400"/>
            <a:ext cx="75563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</a:rPr>
              <a:t>Contemporary (nowaday) computer designs are based on concepts developed by John von Neumann at the Institute for Advanced Studies, Princeton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</a:rPr>
              <a:t>Referred to as the </a:t>
            </a:r>
            <a:r>
              <a:rPr i="1" lang="en-US">
                <a:solidFill>
                  <a:schemeClr val="dk1"/>
                </a:solidFill>
              </a:rPr>
              <a:t>von Neumann architecture </a:t>
            </a:r>
            <a:r>
              <a:rPr lang="en-US">
                <a:solidFill>
                  <a:schemeClr val="dk1"/>
                </a:solidFill>
              </a:rPr>
              <a:t>and is based on three key concepts: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Data and instructions are stored in a single read-write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The contents of this memory are addressable by location, without regard to the type of data contained there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Execution occurs in a sequential fashion (unless explicitly modified) from one instruction to the next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i="1" lang="en-US" sz="2000">
                <a:solidFill>
                  <a:schemeClr val="dk1"/>
                </a:solidFill>
              </a:rPr>
              <a:t>Hardwired program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The result of the process of connecting the various components in the desired configuration</a:t>
            </a:r>
            <a:endParaRPr/>
          </a:p>
          <a:p>
            <a:pPr indent="-142875" lvl="1" marL="457200" rtl="0" algn="l"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381000" y="1371600"/>
            <a:ext cx="3255264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 sz="3600"/>
              <a:t>Hardware </a:t>
            </a:r>
            <a:br>
              <a:rPr lang="en-US" sz="3600"/>
            </a:br>
            <a:r>
              <a:rPr lang="en-US" sz="3600"/>
              <a:t>and Software Approaches</a:t>
            </a:r>
            <a:endParaRPr/>
          </a:p>
        </p:txBody>
      </p:sp>
      <p:pic>
        <p:nvPicPr>
          <p:cNvPr descr="f1.pdf" id="243" name="Google Shape;243;p5"/>
          <p:cNvPicPr preferRelativeResize="0"/>
          <p:nvPr/>
        </p:nvPicPr>
        <p:blipFill rotWithShape="1">
          <a:blip r:embed="rId3">
            <a:alphaModFix/>
          </a:blip>
          <a:srcRect b="8181" l="16472" r="15291" t="9091"/>
          <a:stretch/>
        </p:blipFill>
        <p:spPr>
          <a:xfrm>
            <a:off x="4337271" y="76200"/>
            <a:ext cx="437097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6781800" y="609600"/>
            <a:ext cx="2057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ckwell"/>
              <a:buNone/>
            </a:pPr>
            <a:r>
              <a:rPr lang="en-US" sz="2400">
                <a:solidFill>
                  <a:schemeClr val="accent2"/>
                </a:solidFill>
              </a:rPr>
              <a:t>MEMORY</a:t>
            </a:r>
            <a:endParaRPr/>
          </a:p>
        </p:txBody>
      </p:sp>
      <p:grpSp>
        <p:nvGrpSpPr>
          <p:cNvPr id="250" name="Google Shape;250;p7"/>
          <p:cNvGrpSpPr/>
          <p:nvPr/>
        </p:nvGrpSpPr>
        <p:grpSpPr>
          <a:xfrm>
            <a:off x="506505" y="558051"/>
            <a:ext cx="5970495" cy="5970495"/>
            <a:chOff x="0" y="100851"/>
            <a:chExt cx="5970495" cy="5970495"/>
          </a:xfrm>
        </p:grpSpPr>
        <p:sp>
          <p:nvSpPr>
            <p:cNvPr id="251" name="Google Shape;251;p7"/>
            <p:cNvSpPr/>
            <p:nvPr/>
          </p:nvSpPr>
          <p:spPr>
            <a:xfrm>
              <a:off x="0" y="100851"/>
              <a:ext cx="5970495" cy="5970495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A2A2C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88082" y="488934"/>
              <a:ext cx="2388198" cy="23881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 txBox="1"/>
            <p:nvPr/>
          </p:nvSpPr>
          <p:spPr>
            <a:xfrm>
              <a:off x="504664" y="605516"/>
              <a:ext cx="2155034" cy="2155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imes New Roman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address register (MAR)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Specifies the address in memory for the next read or write</a:t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194214" y="488934"/>
              <a:ext cx="2388198" cy="23881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 txBox="1"/>
            <p:nvPr/>
          </p:nvSpPr>
          <p:spPr>
            <a:xfrm>
              <a:off x="3282971" y="605516"/>
              <a:ext cx="2154900" cy="21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imes New Roman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buffer register (MBR)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Contains the data to be written into memory or receives the data read from memory</a:t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388082" y="3295066"/>
              <a:ext cx="2388198" cy="23881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504664" y="3411648"/>
              <a:ext cx="2155034" cy="2155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imes New Roman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address register (I/OAR)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Specifies a particular I/O device</a:t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194214" y="3295066"/>
              <a:ext cx="2388198" cy="23881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3310796" y="3411648"/>
              <a:ext cx="2155034" cy="2155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imes New Roman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buffer register (I/OBR)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for the exchange of data between an I/O module and the CPU</a:t>
              </a:r>
              <a:endParaRPr/>
            </a:p>
          </p:txBody>
        </p:sp>
      </p:grpSp>
      <p:sp>
        <p:nvSpPr>
          <p:cNvPr id="260" name="Google Shape;260;p7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MAR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Rockwell"/>
                <a:ea typeface="Rockwell"/>
                <a:cs typeface="Rockwell"/>
                <a:sym typeface="Rockwell"/>
              </a:rPr>
              <a:t>MBR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idx="4294967295" type="title"/>
          </p:nvPr>
        </p:nvSpPr>
        <p:spPr>
          <a:xfrm>
            <a:off x="6858000" y="1371600"/>
            <a:ext cx="2286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6615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</a:pPr>
            <a:r>
              <a:rPr lang="en-US" sz="2600"/>
              <a:t>Computer</a:t>
            </a:r>
            <a:br>
              <a:rPr lang="en-US" sz="2600"/>
            </a:br>
            <a:br>
              <a:rPr lang="en-US" sz="2600"/>
            </a:br>
            <a:r>
              <a:rPr lang="en-US" sz="2600"/>
              <a:t>Components:</a:t>
            </a:r>
            <a:br>
              <a:rPr lang="en-US" sz="2600"/>
            </a:br>
            <a:br>
              <a:rPr lang="en-US" sz="2600"/>
            </a:br>
            <a:r>
              <a:rPr lang="en-US" sz="2600"/>
              <a:t>Top Level</a:t>
            </a:r>
            <a:br>
              <a:rPr lang="en-US" sz="2600"/>
            </a:br>
            <a:br>
              <a:rPr lang="en-US" sz="2600"/>
            </a:br>
            <a:r>
              <a:rPr lang="en-US" sz="2600"/>
              <a:t>View</a:t>
            </a:r>
            <a:endParaRPr/>
          </a:p>
        </p:txBody>
      </p:sp>
      <p:pic>
        <p:nvPicPr>
          <p:cNvPr descr="f2.pdf" id="271" name="Google Shape;271;p8"/>
          <p:cNvPicPr preferRelativeResize="0"/>
          <p:nvPr/>
        </p:nvPicPr>
        <p:blipFill rotWithShape="1">
          <a:blip r:embed="rId3">
            <a:alphaModFix/>
          </a:blip>
          <a:srcRect b="17273" l="0" r="0" t="8182"/>
          <a:stretch/>
        </p:blipFill>
        <p:spPr>
          <a:xfrm>
            <a:off x="104149" y="195539"/>
            <a:ext cx="6906251" cy="666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zoom dir="ou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/>
          <p:nvPr>
            <p:ph type="title"/>
          </p:nvPr>
        </p:nvSpPr>
        <p:spPr>
          <a:xfrm>
            <a:off x="6781800" y="2667000"/>
            <a:ext cx="2057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ckwell"/>
              <a:buNone/>
            </a:pPr>
            <a:r>
              <a:rPr lang="en-US" sz="2400">
                <a:solidFill>
                  <a:srgbClr val="FFFFFF"/>
                </a:solidFill>
              </a:rPr>
              <a:t>I/O 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Components</a:t>
            </a:r>
            <a:endParaRPr/>
          </a:p>
        </p:txBody>
      </p:sp>
      <p:grpSp>
        <p:nvGrpSpPr>
          <p:cNvPr id="278" name="Google Shape;278;p6"/>
          <p:cNvGrpSpPr/>
          <p:nvPr/>
        </p:nvGrpSpPr>
        <p:grpSpPr>
          <a:xfrm>
            <a:off x="304800" y="495180"/>
            <a:ext cx="6323150" cy="6094020"/>
            <a:chOff x="0" y="266580"/>
            <a:chExt cx="6323150" cy="6094020"/>
          </a:xfrm>
        </p:grpSpPr>
        <p:sp>
          <p:nvSpPr>
            <p:cNvPr id="279" name="Google Shape;279;p6"/>
            <p:cNvSpPr/>
            <p:nvPr/>
          </p:nvSpPr>
          <p:spPr>
            <a:xfrm>
              <a:off x="0" y="266580"/>
              <a:ext cx="6248400" cy="56159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 txBox="1"/>
            <p:nvPr/>
          </p:nvSpPr>
          <p:spPr>
            <a:xfrm>
              <a:off x="27415" y="293995"/>
              <a:ext cx="6193570" cy="50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</a:t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0" y="828180"/>
              <a:ext cx="6248400" cy="146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 txBox="1"/>
            <p:nvPr/>
          </p:nvSpPr>
          <p:spPr>
            <a:xfrm>
              <a:off x="0" y="828180"/>
              <a:ext cx="6248400" cy="146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198375" spcFirstLastPara="1" rIns="1706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sequence of codes or instructions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of the hardware interprets each instruction and generates control signals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 a new sequence of codes for each new program instead of rewiring the hardware</a:t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0" y="2293740"/>
              <a:ext cx="6248400" cy="56159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27415" y="2321155"/>
              <a:ext cx="6193570" cy="50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Major components:</a:t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0" y="2855340"/>
              <a:ext cx="6248400" cy="3278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 txBox="1"/>
            <p:nvPr/>
          </p:nvSpPr>
          <p:spPr>
            <a:xfrm>
              <a:off x="74750" y="3200400"/>
              <a:ext cx="6248400" cy="31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198375" spcFirstLastPara="1" rIns="1706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	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 interpreter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Module of general-purpose arithmetic and logic functions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Components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module</a:t>
              </a:r>
              <a:endParaRPr/>
            </a:p>
            <a:p>
              <a:pPr indent="-171450" lvl="3" marL="5143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Contains basic components for accepting data and instructions and converting them into an internal form of signals usable by the system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module</a:t>
              </a:r>
              <a:endParaRPr/>
            </a:p>
            <a:p>
              <a:pPr indent="-171450" lvl="3" marL="5143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Means of reporting results</a:t>
              </a:r>
              <a:endParaRPr/>
            </a:p>
          </p:txBody>
        </p:sp>
      </p:grpSp>
      <p:sp>
        <p:nvSpPr>
          <p:cNvPr id="287" name="Google Shape;287;p6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Rockwell"/>
                <a:ea typeface="Rockwell"/>
                <a:cs typeface="Rockwell"/>
                <a:sym typeface="Rockwell"/>
              </a:rPr>
              <a:t>Software</a:t>
            </a:r>
            <a:endParaRPr/>
          </a:p>
        </p:txBody>
      </p:sp>
      <p:sp>
        <p:nvSpPr>
          <p:cNvPr id="288" name="Google Shape;288;p6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4724400"/>
            <a:ext cx="1928509" cy="190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/>
          <p:nvPr>
            <p:ph type="title"/>
          </p:nvPr>
        </p:nvSpPr>
        <p:spPr>
          <a:xfrm>
            <a:off x="609600" y="457200"/>
            <a:ext cx="7556313" cy="6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3.2- Computer Function</a:t>
            </a:r>
            <a:endParaRPr/>
          </a:p>
        </p:txBody>
      </p:sp>
      <p:pic>
        <p:nvPicPr>
          <p:cNvPr descr="f3.pdf" id="296" name="Google Shape;296;p9"/>
          <p:cNvPicPr preferRelativeResize="0"/>
          <p:nvPr/>
        </p:nvPicPr>
        <p:blipFill rotWithShape="1">
          <a:blip r:embed="rId3">
            <a:alphaModFix/>
          </a:blip>
          <a:srcRect b="30000" l="0" r="0" t="30909"/>
          <a:stretch/>
        </p:blipFill>
        <p:spPr>
          <a:xfrm>
            <a:off x="0" y="1905000"/>
            <a:ext cx="9143999" cy="462586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9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Instruction Cycle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zoom dir="out"/>
  </p:transition>
</p:sld>
</file>

<file path=ppt/theme/theme1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2012-06-16T23:28:52Z</dcterms:created>
  <dc:creator>Adrian J Pullin</dc:creator>
</cp:coreProperties>
</file>