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44" roundtripDataSignature="AMtx7mivDpUq9q5tnoglyGpxXMicErhf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6800" lIns="90000" spcFirstLastPara="1" rIns="90000" wrap="square" tIns="468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6800" lIns="90000" spcFirstLastPara="1" rIns="90000" wrap="square" tIns="468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08" name="Google Shape;20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dk1"/>
              </a:buClr>
              <a:buSzPts val="1200"/>
              <a:buFont typeface="Times New Roman"/>
              <a:buNone/>
            </a:pPr>
            <a:r>
              <a:rPr lang="en-US">
                <a:latin typeface="Times New Roman"/>
                <a:ea typeface="Times New Roman"/>
                <a:cs typeface="Times New Roman"/>
                <a:sym typeface="Times New Roman"/>
              </a:rPr>
              <a:t>Lecture slides prepared for “Computer Organization and Architecture”, 9/e, by William Stallings, Chapter 5 “Internal Memory”.</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t/>
            </a:r>
            <a:endParaRPr>
              <a:latin typeface="Times New Roman"/>
              <a:ea typeface="Times New Roman"/>
              <a:cs typeface="Times New Roman"/>
              <a:sym typeface="Times New Roman"/>
            </a:endParaRPr>
          </a:p>
          <a:p>
            <a:pPr indent="0" lvl="0" marL="0" marR="0" rtl="0" algn="l">
              <a:lnSpc>
                <a:spcPct val="100000"/>
              </a:lnSpc>
              <a:spcBef>
                <a:spcPts val="360"/>
              </a:spcBef>
              <a:spcAft>
                <a:spcPts val="0"/>
              </a:spcAft>
              <a:buClr>
                <a:schemeClr val="dk1"/>
              </a:buClr>
              <a:buSzPts val="1200"/>
              <a:buFont typeface="Times New Roman"/>
              <a:buNone/>
            </a:pPr>
            <a:r>
              <a:rPr lang="en-US">
                <a:latin typeface="Times New Roman"/>
                <a:ea typeface="Times New Roman"/>
                <a:cs typeface="Times New Roman"/>
                <a:sym typeface="Times New Roman"/>
              </a:rPr>
              <a:t>Adapted</a:t>
            </a:r>
            <a:r>
              <a:rPr lang="en-US"/>
              <a:t> by Thân Văn Sử</a:t>
            </a:r>
            <a:endParaRPr/>
          </a:p>
          <a:p>
            <a:pPr indent="0" lvl="0" marL="0" rtl="0" algn="l">
              <a:spcBef>
                <a:spcPts val="36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80" name="Google Shape;28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rgbClr val="FF0000"/>
                </a:solidFill>
              </a:rPr>
              <a:t>No room for error: ko chấp nhận lỗi</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the name suggests, a </a:t>
            </a:r>
            <a:r>
              <a:rPr b="1" lang="en-US" sz="1200">
                <a:solidFill>
                  <a:schemeClr val="dk1"/>
                </a:solidFill>
                <a:latin typeface="Times New Roman"/>
                <a:ea typeface="Times New Roman"/>
                <a:cs typeface="Times New Roman"/>
                <a:sym typeface="Times New Roman"/>
              </a:rPr>
              <a:t>read-only memory (ROM) </a:t>
            </a:r>
            <a:r>
              <a:rPr b="0" lang="en-US" sz="1200">
                <a:solidFill>
                  <a:schemeClr val="dk1"/>
                </a:solidFill>
                <a:latin typeface="Times New Roman"/>
                <a:ea typeface="Times New Roman"/>
                <a:cs typeface="Times New Roman"/>
                <a:sym typeface="Times New Roman"/>
              </a:rPr>
              <a:t>contains a permanent pattern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data that cannot be changed. A ROM is nonvolatile; that is, no power source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required to maintain the bit values in memory. While it is possible to read a 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 is not possible to write new data into it. An important application of ROMs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microprogramming, discussed in Part Four. Other potential applications include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Library subroutines for frequently wanted functions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System programs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Function tables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a modest-sized requirement, the advantage of ROM is that the data or program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permanently in main memory and need never be loaded from a secondary storage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device.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ROM is created like any other integrated circuit chip, with the data actually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wired into the chip as part of the fabrication process. This presents two problems: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data insertion step includes a relatively large fixed cost, whether one 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thousands of copies of a particular ROM are fabricated.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There is no room for error. If one bit is wrong, the whole batch of ROMs must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thrown 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87" name="Google Shape;287;p1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When only a small number of ROMs with a particular memory content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a less expensive alternative is the </a:t>
            </a:r>
            <a:r>
              <a:rPr b="1" lang="en-US" sz="1200">
                <a:solidFill>
                  <a:schemeClr val="dk1"/>
                </a:solidFill>
                <a:latin typeface="Times New Roman"/>
                <a:ea typeface="Times New Roman"/>
                <a:cs typeface="Times New Roman"/>
                <a:sym typeface="Times New Roman"/>
              </a:rPr>
              <a:t>programmable ROM (PROM). </a:t>
            </a:r>
            <a:r>
              <a:rPr b="0" lang="en-US" sz="1200">
                <a:solidFill>
                  <a:schemeClr val="dk1"/>
                </a:solidFill>
                <a:latin typeface="Times New Roman"/>
                <a:ea typeface="Times New Roman"/>
                <a:cs typeface="Times New Roman"/>
                <a:sym typeface="Times New Roman"/>
              </a:rPr>
              <a:t>Like the</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ROM, the PROM is nonvolatile and may be written into only once. For the PROM,</a:t>
            </a:r>
            <a:endParaRPr/>
          </a:p>
          <a:p>
            <a:pPr indent="0" lvl="0" marL="0" rtl="0" algn="l">
              <a:spcBef>
                <a:spcPts val="360"/>
              </a:spcBef>
              <a:spcAft>
                <a:spcPts val="0"/>
              </a:spcAft>
              <a:buNone/>
            </a:pPr>
            <a:r>
              <a:rPr b="0" lang="en-US" sz="1200">
                <a:solidFill>
                  <a:schemeClr val="dk1"/>
                </a:solidFill>
                <a:latin typeface="Times New Roman"/>
                <a:ea typeface="Times New Roman"/>
                <a:cs typeface="Times New Roman"/>
                <a:sym typeface="Times New Roman"/>
              </a:rPr>
              <a:t>the writing process is performed electrically and may be performed by a supplier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customer at a time later than the original chip fabrication. Special equipment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required for the writing or “programming” process. PROMs provide flexibility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convenience. The ROM remains attractive for high-volume production runs.</a:t>
            </a:r>
            <a:endParaRPr/>
          </a:p>
        </p:txBody>
      </p:sp>
      <p:sp>
        <p:nvSpPr>
          <p:cNvPr id="288" name="Google Shape;288;p1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94" name="Google Shape;294;p1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570">
                <a:solidFill>
                  <a:schemeClr val="dk1"/>
                </a:solidFill>
                <a:latin typeface="Times New Roman"/>
                <a:ea typeface="Times New Roman"/>
                <a:cs typeface="Times New Roman"/>
                <a:sym typeface="Times New Roman"/>
              </a:rPr>
              <a:t>Another variation on read-only memory is the </a:t>
            </a:r>
            <a:r>
              <a:rPr b="1" lang="en-US" sz="570">
                <a:solidFill>
                  <a:schemeClr val="dk1"/>
                </a:solidFill>
                <a:latin typeface="Times New Roman"/>
                <a:ea typeface="Times New Roman"/>
                <a:cs typeface="Times New Roman"/>
                <a:sym typeface="Times New Roman"/>
              </a:rPr>
              <a:t>read-mostly memory, </a:t>
            </a:r>
            <a:r>
              <a:rPr b="0" lang="en-US" sz="570">
                <a:solidFill>
                  <a:schemeClr val="dk1"/>
                </a:solidFill>
                <a:latin typeface="Times New Roman"/>
                <a:ea typeface="Times New Roman"/>
                <a:cs typeface="Times New Roman"/>
                <a:sym typeface="Times New Roman"/>
              </a:rPr>
              <a:t>which is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useful for applications in which read operations are far more frequent than write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operations but for which nonvolatile storage is required. There are three common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forms of read-mostly memory: EPROM, EEPROM, and flash memory.</a:t>
            </a:r>
            <a:endParaRPr/>
          </a:p>
          <a:p>
            <a:pPr indent="0" lvl="0" marL="0" rtl="0" algn="l">
              <a:lnSpc>
                <a:spcPct val="80000"/>
              </a:lnSpc>
              <a:spcBef>
                <a:spcPts val="171"/>
              </a:spcBef>
              <a:spcAft>
                <a:spcPts val="0"/>
              </a:spcAft>
              <a:buNone/>
            </a:pPr>
            <a:r>
              <a:t/>
            </a:r>
            <a:endParaRPr sz="570"/>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The optically </a:t>
            </a:r>
            <a:r>
              <a:rPr b="1" lang="en-US" sz="570">
                <a:solidFill>
                  <a:schemeClr val="dk1"/>
                </a:solidFill>
                <a:latin typeface="Times New Roman"/>
                <a:ea typeface="Times New Roman"/>
                <a:cs typeface="Times New Roman"/>
                <a:sym typeface="Times New Roman"/>
              </a:rPr>
              <a:t>erasable programmable read-only memory (EPROM) </a:t>
            </a:r>
            <a:r>
              <a:rPr b="0" lang="en-US" sz="570">
                <a:solidFill>
                  <a:schemeClr val="dk1"/>
                </a:solidFill>
                <a:latin typeface="Times New Roman"/>
                <a:ea typeface="Times New Roman"/>
                <a:cs typeface="Times New Roman"/>
                <a:sym typeface="Times New Roman"/>
              </a:rPr>
              <a:t>is read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and written electrically, as with PROM. However, before a write operation, all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storage cells must be erased to the same initial state by exposure of the packaged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chip to ultraviolet radiation. Erasure is performed by shining an intense ultraviolet</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light through a window that is designed into the memory chip. This erasure process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can be performed repeatedly; each erasure can take as much as 20 minutes to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perform. Thus, the EPROM can be altered multiple times and, like the ROM and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PROM, holds its data virtually indefinitely. For comparable amounts of storage, the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EPROM is more expensive than PROM, but it has the advantage of the multiple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update capability.</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 more attractive form of read-mostly memory is </a:t>
            </a:r>
            <a:r>
              <a:rPr b="1" lang="en-US" sz="570">
                <a:solidFill>
                  <a:schemeClr val="dk1"/>
                </a:solidFill>
                <a:latin typeface="Times New Roman"/>
                <a:ea typeface="Times New Roman"/>
                <a:cs typeface="Times New Roman"/>
                <a:sym typeface="Times New Roman"/>
              </a:rPr>
              <a:t>electrically erasable programmable</a:t>
            </a:r>
            <a:endParaRPr/>
          </a:p>
          <a:p>
            <a:pPr indent="0" lvl="0" marL="0" rtl="0" algn="l">
              <a:lnSpc>
                <a:spcPct val="80000"/>
              </a:lnSpc>
              <a:spcBef>
                <a:spcPts val="171"/>
              </a:spcBef>
              <a:spcAft>
                <a:spcPts val="0"/>
              </a:spcAft>
              <a:buNone/>
            </a:pPr>
            <a:r>
              <a:rPr b="1" lang="en-US" sz="570">
                <a:solidFill>
                  <a:schemeClr val="dk1"/>
                </a:solidFill>
                <a:latin typeface="Times New Roman"/>
                <a:ea typeface="Times New Roman"/>
                <a:cs typeface="Times New Roman"/>
                <a:sym typeface="Times New Roman"/>
              </a:rPr>
              <a:t>read-only memory (EEPROM). </a:t>
            </a:r>
            <a:r>
              <a:rPr b="0" lang="en-US" sz="570">
                <a:solidFill>
                  <a:schemeClr val="dk1"/>
                </a:solidFill>
                <a:latin typeface="Times New Roman"/>
                <a:ea typeface="Times New Roman"/>
                <a:cs typeface="Times New Roman"/>
                <a:sym typeface="Times New Roman"/>
              </a:rPr>
              <a:t>This is a read-mostly memory that can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be written into at any time without erasing prior contents; only the byte or bytes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addressed are updated. The write operation takes considerably longer than the read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operation, on the order of several hundred microseconds per byte. The EEPROM</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combines the advantage of non-volatility with the flexibility of being updatable in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place, using ordinary bus control, address, and data lines. EEPROM is more expensive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than EPROM and also is less dense, supporting fewer bits per chip.</a:t>
            </a:r>
            <a:endParaRPr/>
          </a:p>
          <a:p>
            <a:pPr indent="0" lvl="0" marL="0" rtl="0" algn="l">
              <a:lnSpc>
                <a:spcPct val="80000"/>
              </a:lnSpc>
              <a:spcBef>
                <a:spcPts val="171"/>
              </a:spcBef>
              <a:spcAft>
                <a:spcPts val="0"/>
              </a:spcAft>
              <a:buNone/>
            </a:pPr>
            <a:r>
              <a:t/>
            </a:r>
            <a:endParaRPr sz="570">
              <a:solidFill>
                <a:schemeClr val="dk1"/>
              </a:solidFill>
              <a:latin typeface="Times New Roman"/>
              <a:ea typeface="Times New Roman"/>
              <a:cs typeface="Times New Roman"/>
              <a:sym typeface="Times New Roman"/>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Another form of semiconductor memory is </a:t>
            </a:r>
            <a:r>
              <a:rPr b="1" lang="en-US" sz="570">
                <a:solidFill>
                  <a:schemeClr val="dk1"/>
                </a:solidFill>
                <a:latin typeface="Times New Roman"/>
                <a:ea typeface="Times New Roman"/>
                <a:cs typeface="Times New Roman"/>
                <a:sym typeface="Times New Roman"/>
              </a:rPr>
              <a:t>flash memory </a:t>
            </a:r>
            <a:r>
              <a:rPr b="0" lang="en-US" sz="570">
                <a:solidFill>
                  <a:schemeClr val="dk1"/>
                </a:solidFill>
                <a:latin typeface="Times New Roman"/>
                <a:ea typeface="Times New Roman"/>
                <a:cs typeface="Times New Roman"/>
                <a:sym typeface="Times New Roman"/>
              </a:rPr>
              <a:t>(so named because</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of the speed with which it can be reprogrammed). First introduced in the mid-1980s,</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flash memory is intermediate between EPROM and EEPROM in both cost and</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functionality. Like EEPROM, flash memory uses an electrical erasing technology.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 entire flash memory can be erased in one or a few seconds, which is much faster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than EPROM. In addition, it is possible to erase just blocks of memory rather than</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an entire chip. Flash memory gets its name because the microchip is organized so</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that a section of memory cells are erased in a single action or “flash.” However,</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flash memory does not provide byte-level erasure. Like EPROM, flash memory</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uses only one transistor per bit, and so achieves the high density (compared with</a:t>
            </a:r>
            <a:endParaRPr/>
          </a:p>
          <a:p>
            <a:pPr indent="0" lvl="0" marL="0" rtl="0" algn="l">
              <a:lnSpc>
                <a:spcPct val="80000"/>
              </a:lnSpc>
              <a:spcBef>
                <a:spcPts val="171"/>
              </a:spcBef>
              <a:spcAft>
                <a:spcPts val="0"/>
              </a:spcAft>
              <a:buNone/>
            </a:pPr>
            <a:r>
              <a:rPr lang="en-US" sz="570">
                <a:solidFill>
                  <a:schemeClr val="dk1"/>
                </a:solidFill>
                <a:latin typeface="Times New Roman"/>
                <a:ea typeface="Times New Roman"/>
                <a:cs typeface="Times New Roman"/>
                <a:sym typeface="Times New Roman"/>
              </a:rPr>
              <a:t>EEPROM) of EPROM.</a:t>
            </a:r>
            <a:endParaRPr sz="570"/>
          </a:p>
        </p:txBody>
      </p:sp>
      <p:sp>
        <p:nvSpPr>
          <p:cNvPr id="295" name="Google Shape;295;p1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5.3 shows a typical organization of a 16-Mbit DRAM. In this case, 4 bits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are read or written at a time. Logically, the memory array is organized as four square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arrays of 2048 by 2048 elements. Various physical arrangements are possible. In any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case, the elements of the array are connected by both horizontal (row) and vertical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(column) lines. Each horizontal line connects to the Select terminal of each cell in 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row; each vertical line connects to the Data-In/Sense terminal of each cell in its column.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lines supply the address of the word to be selected. A total of log</a:t>
            </a:r>
            <a:r>
              <a:rPr baseline="-25000" lang="en-US" sz="1200">
                <a:solidFill>
                  <a:schemeClr val="dk1"/>
                </a:solidFill>
                <a:latin typeface="Times New Roman"/>
                <a:ea typeface="Times New Roman"/>
                <a:cs typeface="Times New Roman"/>
                <a:sym typeface="Times New Roman"/>
              </a:rPr>
              <a:t>2</a:t>
            </a:r>
            <a:r>
              <a:rPr i="1" lang="en-US" sz="1200">
                <a:solidFill>
                  <a:schemeClr val="dk1"/>
                </a:solidFill>
                <a:latin typeface="Times New Roman"/>
                <a:ea typeface="Times New Roman"/>
                <a:cs typeface="Times New Roman"/>
                <a:sym typeface="Times New Roman"/>
              </a:rPr>
              <a:t>W</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are needed. In our example, 11 address lines are needed to select one of 2048</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rows. These 11 lines are fed into a row decoder, which has 11 lines of input and 2048</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lines for output. The logic of the decoder activates a single one of the 2048 outputs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depending on the bit pattern on the 11 input lines (2</a:t>
            </a:r>
            <a:r>
              <a:rPr baseline="30000" lang="en-US" sz="1200">
                <a:solidFill>
                  <a:schemeClr val="dk1"/>
                </a:solidFill>
                <a:latin typeface="Times New Roman"/>
                <a:ea typeface="Times New Roman"/>
                <a:cs typeface="Times New Roman"/>
                <a:sym typeface="Times New Roman"/>
              </a:rPr>
              <a:t>11</a:t>
            </a:r>
            <a:r>
              <a:rPr lang="en-US" sz="1200">
                <a:solidFill>
                  <a:schemeClr val="dk1"/>
                </a:solidFill>
                <a:latin typeface="Times New Roman"/>
                <a:ea typeface="Times New Roman"/>
                <a:cs typeface="Times New Roman"/>
                <a:sym typeface="Times New Roman"/>
              </a:rPr>
              <a:t> = 2048).</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additional 11 address lines select one of 2048 columns of 4 bits per column.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Four data lines are used for the input and output of 4 bits to and from a data buffer.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input (write), the bit driver of each bit line is activated for a 1 or 0 according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value of the corresponding data line. On output (read), the value of each bit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passed through a sense amplifier and presented to the data lines. The row line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selects which row of cells is used for reading or writing.</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only 4 bits are read/written to this DRAM, there must be multiple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DRAMs connected to the memory controller to read/write a word of data to the bus.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Note that there are only 11 address lines (A0–A10), half the number you</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would expect for a 2048 * 2048 array. This is done to save on the number of pins.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22 required address lines are passed through select logic external to the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multiplexed onto the 11 address lines. First, 11 address signals are passed to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 to define the row address of the array, and then the other 11 address signals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presented for the column address. </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an aside, multiplexed addressing plus the use of square arrays result in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quadrupling of memory size with each new generation of memory chips. One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pin devoted to addressing doubles the number of rows and columns, and so the size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chip memory grows by a factor of 4.</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5.3 also indicates the inclusion of refresh circuitry. All DRAMs require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refresh operation. A simple technique for refreshing is, in effect, to disable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 chip while all data cells are refreshed. The refresh counter steps through all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row values. For each row, the output lines from the refresh counter are supplied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row decoder and the RAS line is activated. The data are read out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written back into the same location. This causes each cell in the row to be refreshed.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1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37" name="Google Shape;33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p1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was mentioned in Chapter 2, an integrated circuit is mounted on a package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contains pins for connection to the outside world.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5.4a shows an example EPROM package, which is an 8-Mbit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organized as 1M * 8. In this case, the organization is treated as a one-word-per-chip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package. The package includes 32 pins, which is one of the standard chip package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sizes. The pins support the following signal lines: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address of the word being accessed. For 1M words, a total of 20 (2</a:t>
            </a:r>
            <a:r>
              <a:rPr baseline="30000" lang="en-US" sz="1200">
                <a:solidFill>
                  <a:schemeClr val="dk1"/>
                </a:solidFill>
                <a:latin typeface="Times New Roman"/>
                <a:ea typeface="Times New Roman"/>
                <a:cs typeface="Times New Roman"/>
                <a:sym typeface="Times New Roman"/>
              </a:rPr>
              <a:t>20</a:t>
            </a:r>
            <a:r>
              <a:rPr lang="en-US" sz="1200">
                <a:solidFill>
                  <a:schemeClr val="dk1"/>
                </a:solidFill>
                <a:latin typeface="Times New Roman"/>
                <a:ea typeface="Times New Roman"/>
                <a:cs typeface="Times New Roman"/>
                <a:sym typeface="Times New Roman"/>
              </a:rPr>
              <a:t> = 1M)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pins are needed (A0–A19).</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data to be read out, consisting of 8 lines (D0–D7).</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The power supply to the chip (V</a:t>
            </a:r>
            <a:r>
              <a:rPr baseline="-25000" lang="en-US" sz="1200">
                <a:solidFill>
                  <a:schemeClr val="dk1"/>
                </a:solidFill>
                <a:latin typeface="Times New Roman"/>
                <a:ea typeface="Times New Roman"/>
                <a:cs typeface="Times New Roman"/>
                <a:sym typeface="Times New Roman"/>
              </a:rPr>
              <a:t>cc</a:t>
            </a:r>
            <a:r>
              <a:rPr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ground pin (V</a:t>
            </a:r>
            <a:r>
              <a:rPr baseline="-25000" lang="en-US" sz="1200">
                <a:solidFill>
                  <a:schemeClr val="dk1"/>
                </a:solidFill>
                <a:latin typeface="Times New Roman"/>
                <a:ea typeface="Times New Roman"/>
                <a:cs typeface="Times New Roman"/>
                <a:sym typeface="Times New Roman"/>
              </a:rPr>
              <a:t>ss</a:t>
            </a:r>
            <a:r>
              <a:rPr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chip enable (CE) pin. Because there may be more than one memory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each of which is connected to the same address bus, the CE pin is used to indicate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whether or not the address is valid for this chip. The CE pin is activated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by logic connected to the higher-order bits of the address bus (i.e., address bits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above A19). The use of this signal is illustrated presently.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 program voltage (V</a:t>
            </a:r>
            <a:r>
              <a:rPr baseline="-25000" lang="en-US" sz="1200">
                <a:solidFill>
                  <a:schemeClr val="dk1"/>
                </a:solidFill>
                <a:latin typeface="Times New Roman"/>
                <a:ea typeface="Times New Roman"/>
                <a:cs typeface="Times New Roman"/>
                <a:sym typeface="Times New Roman"/>
              </a:rPr>
              <a:t>pp</a:t>
            </a:r>
            <a:r>
              <a:rPr lang="en-US" sz="1200">
                <a:solidFill>
                  <a:schemeClr val="dk1"/>
                </a:solidFill>
                <a:latin typeface="Times New Roman"/>
                <a:ea typeface="Times New Roman"/>
                <a:cs typeface="Times New Roman"/>
                <a:sym typeface="Times New Roman"/>
              </a:rPr>
              <a:t>) that is supplied during programming (write operations).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typical DRAM pin configuration is shown in Figure 5.4b, for a 16-Mbit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organized as 4M * 4. There are several differences from a ROM chip. Because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RAM can be updated, the data pins are input/output. The write enable (WE)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output enable (OE) pins indicate whether this is a write or read operation.</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Because the DRAM is accessed by row and column, and the address is multiplexed,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only 11 address pins are needed to specify the 4M row/column combinations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a:t>
            </a:r>
            <a:r>
              <a:rPr baseline="30000" lang="en-US" sz="1200">
                <a:solidFill>
                  <a:schemeClr val="dk1"/>
                </a:solidFill>
                <a:latin typeface="Times New Roman"/>
                <a:ea typeface="Times New Roman"/>
                <a:cs typeface="Times New Roman"/>
                <a:sym typeface="Times New Roman"/>
              </a:rPr>
              <a:t>11</a:t>
            </a:r>
            <a:r>
              <a:rPr lang="en-US" sz="1200">
                <a:solidFill>
                  <a:schemeClr val="dk1"/>
                </a:solidFill>
                <a:latin typeface="Times New Roman"/>
                <a:ea typeface="Times New Roman"/>
                <a:cs typeface="Times New Roman"/>
                <a:sym typeface="Times New Roman"/>
              </a:rPr>
              <a:t> * 2</a:t>
            </a:r>
            <a:r>
              <a:rPr baseline="30000" lang="en-US" sz="1200">
                <a:solidFill>
                  <a:schemeClr val="dk1"/>
                </a:solidFill>
                <a:latin typeface="Times New Roman"/>
                <a:ea typeface="Times New Roman"/>
                <a:cs typeface="Times New Roman"/>
                <a:sym typeface="Times New Roman"/>
              </a:rPr>
              <a:t>11</a:t>
            </a:r>
            <a:r>
              <a:rPr lang="en-US" sz="1200">
                <a:solidFill>
                  <a:schemeClr val="dk1"/>
                </a:solidFill>
                <a:latin typeface="Times New Roman"/>
                <a:ea typeface="Times New Roman"/>
                <a:cs typeface="Times New Roman"/>
                <a:sym typeface="Times New Roman"/>
              </a:rPr>
              <a:t> = 2</a:t>
            </a:r>
            <a:r>
              <a:rPr baseline="30000" lang="en-US" sz="1200">
                <a:solidFill>
                  <a:schemeClr val="dk1"/>
                </a:solidFill>
                <a:latin typeface="Times New Roman"/>
                <a:ea typeface="Times New Roman"/>
                <a:cs typeface="Times New Roman"/>
                <a:sym typeface="Times New Roman"/>
              </a:rPr>
              <a:t>22</a:t>
            </a:r>
            <a:r>
              <a:rPr lang="en-US" sz="1200">
                <a:solidFill>
                  <a:schemeClr val="dk1"/>
                </a:solidFill>
                <a:latin typeface="Times New Roman"/>
                <a:ea typeface="Times New Roman"/>
                <a:cs typeface="Times New Roman"/>
                <a:sym typeface="Times New Roman"/>
              </a:rPr>
              <a:t> = 4M). The functions of the row address select (RAS) and column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address select (CAS) pins were discussed previously. Finally, the no connect (NC)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pin is provided so that there are an even number of pins.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44" name="Google Shape;34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1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If a RAM chip contains only 1 bit per word, then clearly we will need at least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number of chips equal to the number of bits per word. As an example, Figure 5.5</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shows how a memory module consisting of 256K 8-bit words could be organized.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256K words, an 18-bit address is needed and is supplied to the module from some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external source (e.g., the address lines of a bus to which the module is attached).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address is presented to 8 256K * 1-bit chips, each of which provides the input/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output of 1 bit.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356" name="Google Shape;35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1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This organization works as long as the size of memory equals the number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bits per chip. In the case in which larger memory is required, an array of chips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Figure 5.6 shows the possible organization of a memory consisting of 1M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word by 8 bits per word. In this case, we have four columns of chips, each column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containing 256K words arranged as in Figure 5.5. For 1M word, 20 address lines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needed. The 18 least significant bits are routed to all 32 modules. The high-order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2 bits are input to a group select logic module that sends a chip enable signal to one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four columns of modules.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368" name="Google Shape;368;p1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 số lượng nên là chẵn vì đọc song song</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memory is composed of a collection of DRAM memory chips. A number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chips can be grouped together to form a </a:t>
            </a:r>
            <a:r>
              <a:rPr i="1" lang="en-US" sz="1200">
                <a:solidFill>
                  <a:schemeClr val="dk1"/>
                </a:solidFill>
                <a:latin typeface="Times New Roman"/>
                <a:ea typeface="Times New Roman"/>
                <a:cs typeface="Times New Roman"/>
                <a:sym typeface="Times New Roman"/>
              </a:rPr>
              <a:t>memory bank. </a:t>
            </a:r>
            <a:r>
              <a:rPr i="0" lang="en-US" sz="1200">
                <a:solidFill>
                  <a:schemeClr val="dk1"/>
                </a:solidFill>
                <a:latin typeface="Times New Roman"/>
                <a:ea typeface="Times New Roman"/>
                <a:cs typeface="Times New Roman"/>
                <a:sym typeface="Times New Roman"/>
              </a:rPr>
              <a:t>It is possible to organize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memory banks in a way known as </a:t>
            </a:r>
            <a:r>
              <a:rPr i="1" lang="en-US" sz="1200">
                <a:solidFill>
                  <a:schemeClr val="dk1"/>
                </a:solidFill>
                <a:latin typeface="Times New Roman"/>
                <a:ea typeface="Times New Roman"/>
                <a:cs typeface="Times New Roman"/>
                <a:sym typeface="Times New Roman"/>
              </a:rPr>
              <a:t>interleaved memory</a:t>
            </a:r>
            <a:r>
              <a:rPr lang="en-US" sz="1200">
                <a:solidFill>
                  <a:schemeClr val="dk1"/>
                </a:solidFill>
                <a:latin typeface="Times New Roman"/>
                <a:ea typeface="Times New Roman"/>
                <a:cs typeface="Times New Roman"/>
                <a:sym typeface="Times New Roman"/>
              </a:rPr>
              <a:t>. Each bank is independently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able to service a memory read or write request, so that a system with</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banks can service</a:t>
            </a:r>
            <a:r>
              <a:rPr i="1" lang="en-US" sz="1200">
                <a:solidFill>
                  <a:schemeClr val="dk1"/>
                </a:solidFill>
                <a:latin typeface="Times New Roman"/>
                <a:ea typeface="Times New Roman"/>
                <a:cs typeface="Times New Roman"/>
                <a:sym typeface="Times New Roman"/>
              </a:rPr>
              <a:t> K </a:t>
            </a:r>
            <a:r>
              <a:rPr i="0" lang="en-US" sz="1200">
                <a:solidFill>
                  <a:schemeClr val="dk1"/>
                </a:solidFill>
                <a:latin typeface="Times New Roman"/>
                <a:ea typeface="Times New Roman"/>
                <a:cs typeface="Times New Roman"/>
                <a:sym typeface="Times New Roman"/>
              </a:rPr>
              <a:t>requests simultaneously, increasing memory read or write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rates by a factor of </a:t>
            </a: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If consecutive words of memory are stored in different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banks, then the transfer of a block of memory is speeded up. Appendix E explores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topic of interleaved memory.</a:t>
            </a:r>
            <a:endParaRPr/>
          </a:p>
        </p:txBody>
      </p:sp>
      <p:sp>
        <p:nvSpPr>
          <p:cNvPr id="369" name="Google Shape;369;p1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1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1" name="Google Shape;40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2" name="Google Shape;402;p1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 semiconductor memory system is subject to errors. These can be categorized 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hard failures and soft errors. A </a:t>
            </a:r>
            <a:r>
              <a:rPr b="1" lang="en-US" sz="1200">
                <a:solidFill>
                  <a:schemeClr val="dk1"/>
                </a:solidFill>
                <a:latin typeface="Times New Roman"/>
                <a:ea typeface="Times New Roman"/>
                <a:cs typeface="Times New Roman"/>
                <a:sym typeface="Times New Roman"/>
              </a:rPr>
              <a:t>hard failure </a:t>
            </a:r>
            <a:r>
              <a:rPr b="0" lang="en-US" sz="1200">
                <a:solidFill>
                  <a:schemeClr val="dk1"/>
                </a:solidFill>
                <a:latin typeface="Times New Roman"/>
                <a:ea typeface="Times New Roman"/>
                <a:cs typeface="Times New Roman"/>
                <a:sym typeface="Times New Roman"/>
              </a:rPr>
              <a:t>is a permanent physical defect so that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memory cell or cells affected cannot reliably store data but become stuck at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0 or 1 or switch erratically between 0 and 1. Hard errors can be caused by harsh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environmental abuse, manufacturing defects, and wear. A </a:t>
            </a:r>
            <a:r>
              <a:rPr b="1" lang="en-US" sz="1200">
                <a:solidFill>
                  <a:schemeClr val="dk1"/>
                </a:solidFill>
                <a:latin typeface="Times New Roman"/>
                <a:ea typeface="Times New Roman"/>
                <a:cs typeface="Times New Roman"/>
                <a:sym typeface="Times New Roman"/>
              </a:rPr>
              <a:t>soft error </a:t>
            </a:r>
            <a:r>
              <a:rPr b="0" lang="en-US" sz="1200">
                <a:solidFill>
                  <a:schemeClr val="dk1"/>
                </a:solidFill>
                <a:latin typeface="Times New Roman"/>
                <a:ea typeface="Times New Roman"/>
                <a:cs typeface="Times New Roman"/>
                <a:sym typeface="Times New Roman"/>
              </a:rPr>
              <a:t>is a random,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nondestructive event that alters the contents of one or more memory cells without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damaging the memory. Soft errors can be caused by power supply problems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or alpha particles. These particles result from radioactive decay and are distressingly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common because radioactive nuclei are found in small quantities in nearly all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materials. Both hard and soft errors are clearly undesirable, and most modern main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memory systems include logic for both detecting and correcting errors.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09" name="Google Shape;4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1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Hàm f đơn giản là ko làm gì cả -&gt; thực hiện bản sao. Bộ nhớ tăng gấp đôi</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Cách làm thực tế dùng mạch phần cứng với phép XOR , để giảm thì dùng mã</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 chính là ECC function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5.7 illustrates in general terms how the process is carried out. When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are to be written into memory, a calculation, depicted as a function </a:t>
            </a:r>
            <a:r>
              <a:rPr i="1" lang="en-US" sz="1200">
                <a:solidFill>
                  <a:schemeClr val="dk1"/>
                </a:solidFill>
                <a:latin typeface="Times New Roman"/>
                <a:ea typeface="Times New Roman"/>
                <a:cs typeface="Times New Roman"/>
                <a:sym typeface="Times New Roman"/>
              </a:rPr>
              <a:t>f, </a:t>
            </a:r>
            <a:r>
              <a:rPr i="0" lang="en-US" sz="1200">
                <a:solidFill>
                  <a:schemeClr val="dk1"/>
                </a:solidFill>
                <a:latin typeface="Times New Roman"/>
                <a:ea typeface="Times New Roman"/>
                <a:cs typeface="Times New Roman"/>
                <a:sym typeface="Times New Roman"/>
              </a:rPr>
              <a:t>is performed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 the data to produce a code. Both the code and the data are stored. Thus,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if an </a:t>
            </a:r>
            <a:r>
              <a:rPr i="1" lang="en-US" sz="1200">
                <a:solidFill>
                  <a:schemeClr val="dk1"/>
                </a:solidFill>
                <a:latin typeface="Times New Roman"/>
                <a:ea typeface="Times New Roman"/>
                <a:cs typeface="Times New Roman"/>
                <a:sym typeface="Times New Roman"/>
              </a:rPr>
              <a:t>M-</a:t>
            </a:r>
            <a:r>
              <a:rPr i="0" lang="en-US" sz="1200">
                <a:solidFill>
                  <a:schemeClr val="dk1"/>
                </a:solidFill>
                <a:latin typeface="Times New Roman"/>
                <a:ea typeface="Times New Roman"/>
                <a:cs typeface="Times New Roman"/>
                <a:sym typeface="Times New Roman"/>
              </a:rPr>
              <a:t>bit word of data is to be stored and the code is of length </a:t>
            </a: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bits, then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actual size of the stored word is </a:t>
            </a:r>
            <a:r>
              <a:rPr i="1" lang="en-US" sz="1200">
                <a:solidFill>
                  <a:schemeClr val="dk1"/>
                </a:solidFill>
                <a:latin typeface="Times New Roman"/>
                <a:ea typeface="Times New Roman"/>
                <a:cs typeface="Times New Roman"/>
                <a:sym typeface="Times New Roman"/>
              </a:rPr>
              <a:t>M + K bits.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When the previously stored word is read out, the code is used to detect and possibly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correct errors. A new set of </a:t>
            </a:r>
            <a:r>
              <a:rPr i="1" lang="en-US" sz="1200">
                <a:solidFill>
                  <a:schemeClr val="dk1"/>
                </a:solidFill>
                <a:latin typeface="Times New Roman"/>
                <a:ea typeface="Times New Roman"/>
                <a:cs typeface="Times New Roman"/>
                <a:sym typeface="Times New Roman"/>
              </a:rPr>
              <a:t>K </a:t>
            </a:r>
            <a:r>
              <a:rPr i="0" lang="en-US" sz="1200">
                <a:solidFill>
                  <a:schemeClr val="dk1"/>
                </a:solidFill>
                <a:latin typeface="Times New Roman"/>
                <a:ea typeface="Times New Roman"/>
                <a:cs typeface="Times New Roman"/>
                <a:sym typeface="Times New Roman"/>
              </a:rPr>
              <a:t>code bits is generated from the M data bits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compared with the fetched code bits. The comparison yields one of three results: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No errors are detected. The fetched data bits are sent out.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An error is detected, and it is possible to correct the error. The data bits plus</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error correction </a:t>
            </a:r>
            <a:r>
              <a:rPr b="0" lang="en-US" sz="1200">
                <a:solidFill>
                  <a:schemeClr val="dk1"/>
                </a:solidFill>
                <a:latin typeface="Times New Roman"/>
                <a:ea typeface="Times New Roman"/>
                <a:cs typeface="Times New Roman"/>
                <a:sym typeface="Times New Roman"/>
              </a:rPr>
              <a:t>bits are fed into a corrector, which produces a corrected set of</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M </a:t>
            </a:r>
            <a:r>
              <a:rPr i="0" lang="en-US" sz="1200">
                <a:solidFill>
                  <a:schemeClr val="dk1"/>
                </a:solidFill>
                <a:latin typeface="Times New Roman"/>
                <a:ea typeface="Times New Roman"/>
                <a:cs typeface="Times New Roman"/>
                <a:sym typeface="Times New Roman"/>
              </a:rPr>
              <a:t>bits to be sent out</a:t>
            </a:r>
            <a:r>
              <a:rPr i="1" lang="en-US" sz="1200">
                <a:solidFill>
                  <a:schemeClr val="dk1"/>
                </a:solidFill>
                <a:latin typeface="Times New Roman"/>
                <a:ea typeface="Times New Roman"/>
                <a:cs typeface="Times New Roman"/>
                <a:sym typeface="Times New Roman"/>
              </a:rPr>
              <a:t>.</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An error is detected, but it is not possible to correct it. This condition is reported.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Codes that operate in this fashion are referred to as </a:t>
            </a:r>
            <a:r>
              <a:rPr b="1" lang="en-US" sz="1200">
                <a:solidFill>
                  <a:schemeClr val="dk1"/>
                </a:solidFill>
                <a:latin typeface="Times New Roman"/>
                <a:ea typeface="Times New Roman"/>
                <a:cs typeface="Times New Roman"/>
                <a:sym typeface="Times New Roman"/>
              </a:rPr>
              <a:t>error-correcting codes. </a:t>
            </a:r>
            <a:r>
              <a:rPr b="0" lang="en-US" sz="1200">
                <a:solidFill>
                  <a:schemeClr val="dk1"/>
                </a:solidFill>
                <a:latin typeface="Times New Roman"/>
                <a:ea typeface="Times New Roman"/>
                <a:cs typeface="Times New Roman"/>
                <a:sym typeface="Times New Roman"/>
              </a:rPr>
              <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code is characterized by the number of bit errors in a word that it can correct and detect.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18" name="Google Shape;21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23" name="Google Shape;423;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4" name="Google Shape;424;p2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Cách cuối cùng lựa chọn là 8 bit và 1 bit ECC -&gt; 9 bit -&gt; 9 chips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31" name="Google Shape;431;p2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90000"/>
              </a:lnSpc>
              <a:spcBef>
                <a:spcPts val="0"/>
              </a:spcBef>
              <a:spcAft>
                <a:spcPts val="0"/>
              </a:spcAft>
              <a:buNone/>
            </a:pPr>
            <a:r>
              <a:rPr lang="en-US" sz="1200">
                <a:solidFill>
                  <a:schemeClr val="dk1"/>
                </a:solidFill>
                <a:latin typeface="Times New Roman"/>
                <a:ea typeface="Times New Roman"/>
                <a:cs typeface="Times New Roman"/>
                <a:sym typeface="Times New Roman"/>
              </a:rPr>
              <a:t>Parity lẻ - số lẻ là 1</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Dữ liệu nguồn với 3 bit kiểm tra là chiếm 75% chỉ sửa 1 bit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simplest of the error-correcting codes is the </a:t>
            </a:r>
            <a:r>
              <a:rPr b="1" lang="en-US" sz="1200">
                <a:solidFill>
                  <a:schemeClr val="dk1"/>
                </a:solidFill>
                <a:latin typeface="Times New Roman"/>
                <a:ea typeface="Times New Roman"/>
                <a:cs typeface="Times New Roman"/>
                <a:sym typeface="Times New Roman"/>
              </a:rPr>
              <a:t>Hamming code </a:t>
            </a:r>
            <a:r>
              <a:rPr b="0" lang="en-US" sz="1200">
                <a:solidFill>
                  <a:schemeClr val="dk1"/>
                </a:solidFill>
                <a:latin typeface="Times New Roman"/>
                <a:ea typeface="Times New Roman"/>
                <a:cs typeface="Times New Roman"/>
                <a:sym typeface="Times New Roman"/>
              </a:rPr>
              <a:t>devised by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Richard Hamming at Bell Laboratories. Figure 5.8 uses Venn diagrams to illustrate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use of this code on 4-bit words (</a:t>
            </a:r>
            <a:r>
              <a:rPr i="1" lang="en-US" sz="1200">
                <a:solidFill>
                  <a:schemeClr val="dk1"/>
                </a:solidFill>
                <a:latin typeface="Times New Roman"/>
                <a:ea typeface="Times New Roman"/>
                <a:cs typeface="Times New Roman"/>
                <a:sym typeface="Times New Roman"/>
              </a:rPr>
              <a:t>M = 4). </a:t>
            </a:r>
            <a:r>
              <a:rPr i="0" lang="en-US" sz="1200">
                <a:solidFill>
                  <a:schemeClr val="dk1"/>
                </a:solidFill>
                <a:latin typeface="Times New Roman"/>
                <a:ea typeface="Times New Roman"/>
                <a:cs typeface="Times New Roman"/>
                <a:sym typeface="Times New Roman"/>
              </a:rPr>
              <a:t>With three intersecting circles,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there are seven compartments. We assign the 4 data bits to the inner compartments</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(Figure5.8a). The remaining compartments are filled with what are called </a:t>
            </a:r>
            <a:r>
              <a:rPr i="1" lang="en-US" sz="1200">
                <a:solidFill>
                  <a:schemeClr val="dk1"/>
                </a:solidFill>
                <a:latin typeface="Times New Roman"/>
                <a:ea typeface="Times New Roman"/>
                <a:cs typeface="Times New Roman"/>
                <a:sym typeface="Times New Roman"/>
              </a:rPr>
              <a:t>parity</a:t>
            </a:r>
            <a:endParaRPr/>
          </a:p>
          <a:p>
            <a:pPr indent="0" lvl="0" marL="0" rtl="0" algn="l">
              <a:lnSpc>
                <a:spcPct val="90000"/>
              </a:lnSpc>
              <a:spcBef>
                <a:spcPts val="360"/>
              </a:spcBef>
              <a:spcAft>
                <a:spcPts val="0"/>
              </a:spcAft>
              <a:buNone/>
            </a:pPr>
            <a:r>
              <a:rPr i="1" lang="en-US" sz="1200">
                <a:solidFill>
                  <a:schemeClr val="dk1"/>
                </a:solidFill>
                <a:latin typeface="Times New Roman"/>
                <a:ea typeface="Times New Roman"/>
                <a:cs typeface="Times New Roman"/>
                <a:sym typeface="Times New Roman"/>
              </a:rPr>
              <a:t>bits. </a:t>
            </a:r>
            <a:r>
              <a:rPr i="0" lang="en-US" sz="1200">
                <a:solidFill>
                  <a:schemeClr val="dk1"/>
                </a:solidFill>
                <a:latin typeface="Times New Roman"/>
                <a:ea typeface="Times New Roman"/>
                <a:cs typeface="Times New Roman"/>
                <a:sym typeface="Times New Roman"/>
              </a:rPr>
              <a:t>Each parity bit is chosen so that the total number of 1s in its circle is even</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(Figure5.8b). Thus, because circle A includes three data 1s, the parity bit in that</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circle is set to 1. Now, if an error changes one of the data bits (Figure 5.8c), it is easily</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found. By checking the parity bits, discrepancies are found in circle A and circle</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C but not in circle B. Only one of the seven compartments is in A and C but not B.</a:t>
            </a:r>
            <a:endParaRPr/>
          </a:p>
          <a:p>
            <a:pPr indent="0" lvl="0" marL="0" rtl="0" algn="l">
              <a:lnSpc>
                <a:spcPct val="90000"/>
              </a:lnSpc>
              <a:spcBef>
                <a:spcPts val="360"/>
              </a:spcBef>
              <a:spcAft>
                <a:spcPts val="0"/>
              </a:spcAft>
              <a:buNone/>
            </a:pPr>
            <a:r>
              <a:rPr lang="en-US" sz="1200">
                <a:solidFill>
                  <a:schemeClr val="dk1"/>
                </a:solidFill>
                <a:latin typeface="Times New Roman"/>
                <a:ea typeface="Times New Roman"/>
                <a:cs typeface="Times New Roman"/>
                <a:sym typeface="Times New Roman"/>
              </a:rPr>
              <a:t>The error can therefore be corrected by changing that bit.</a:t>
            </a:r>
            <a:endParaRPr/>
          </a:p>
        </p:txBody>
      </p:sp>
      <p:sp>
        <p:nvSpPr>
          <p:cNvPr id="432" name="Google Shape;432;p2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2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46" name="Google Shape;446;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2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54" name="Google Shape;454;p2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To achieve these characteristics, the data and check bits are arranged into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12-bit word as depicted in Figure 5.9. The bit positions are numbered from 1 to 12.</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Those bit positions whose position numbers are powers of 2 are designated as check</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bits.</a:t>
            </a:r>
            <a:endParaRPr/>
          </a:p>
        </p:txBody>
      </p:sp>
      <p:sp>
        <p:nvSpPr>
          <p:cNvPr id="455" name="Google Shape;455;p2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64" name="Google Shape;464;p2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5.10 illustrates the calculation. The data and check bits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positioned properly in the 12-bit word. Four of the data bits have a value 1 (shaded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the table), and their bit position values are XORed to produce the Hamming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code 0111, which forms the four check digits. The entire block that is stored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001101001111. Suppose now that data bit 3, in bit position 6, sustains an error and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changed from 0 to 1. The resulting block is 001101101111, with a Hamming code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0111. An XOR of the Hamming code and all of the bit position values for nonzero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bits results in 0110. The nonzero result detects an error and indicates that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error is in bit position 6.</a:t>
            </a:r>
            <a:endParaRPr/>
          </a:p>
        </p:txBody>
      </p:sp>
      <p:sp>
        <p:nvSpPr>
          <p:cNvPr id="465" name="Google Shape;465;p2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478" name="Google Shape;478;p2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The code just described is known as a </a:t>
            </a:r>
            <a:r>
              <a:rPr b="1" lang="en-US" sz="1110">
                <a:solidFill>
                  <a:schemeClr val="dk1"/>
                </a:solidFill>
                <a:latin typeface="Times New Roman"/>
                <a:ea typeface="Times New Roman"/>
                <a:cs typeface="Times New Roman"/>
                <a:sym typeface="Times New Roman"/>
              </a:rPr>
              <a:t>single-error-correcting (SEC) code.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More commonly, semiconductor memory is equipped with a </a:t>
            </a:r>
            <a:r>
              <a:rPr b="1" lang="en-US" sz="1110">
                <a:solidFill>
                  <a:schemeClr val="dk1"/>
                </a:solidFill>
                <a:latin typeface="Times New Roman"/>
                <a:ea typeface="Times New Roman"/>
                <a:cs typeface="Times New Roman"/>
                <a:sym typeface="Times New Roman"/>
              </a:rPr>
              <a:t>single-error-correcting,</a:t>
            </a:r>
            <a:endParaRPr/>
          </a:p>
          <a:p>
            <a:pPr indent="0" lvl="0" marL="0" rtl="0" algn="l">
              <a:lnSpc>
                <a:spcPct val="80000"/>
              </a:lnSpc>
              <a:spcBef>
                <a:spcPts val="333"/>
              </a:spcBef>
              <a:spcAft>
                <a:spcPts val="0"/>
              </a:spcAft>
              <a:buNone/>
            </a:pPr>
            <a:r>
              <a:rPr b="1" lang="en-US" sz="1110">
                <a:solidFill>
                  <a:schemeClr val="dk1"/>
                </a:solidFill>
                <a:latin typeface="Times New Roman"/>
                <a:ea typeface="Times New Roman"/>
                <a:cs typeface="Times New Roman"/>
                <a:sym typeface="Times New Roman"/>
              </a:rPr>
              <a:t>double-error-detecting (SEC-DED) code. </a:t>
            </a:r>
            <a:r>
              <a:rPr b="0" lang="en-US" sz="1110">
                <a:solidFill>
                  <a:schemeClr val="dk1"/>
                </a:solidFill>
                <a:latin typeface="Times New Roman"/>
                <a:ea typeface="Times New Roman"/>
                <a:cs typeface="Times New Roman"/>
                <a:sym typeface="Times New Roman"/>
              </a:rPr>
              <a:t>As Table 5.2 shows, such codes require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one additional bit compared with SEC codes.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Figure 5.11 illustrates how such a code works, again with a 4-bit data word.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sequence shows that if two errors occur (Figure 5.11c), the checking procedure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goes astray – chệch hướng (d) and worsens the problem by creating a third error (e). To overcome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 problem, an eighth bit is added that is set so that the total number of 1s in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diagram is even. The extra parity bit catches the error (f).</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An error-correcting code enhances the reliability of the memory at the cost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added complexity. With a 1-bit-per-chip organization, an SEC-DED code is generally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considered adequate. For example, the IBM 30xx implementations used an 8-bit SECDED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code for each 64 bits of data in main memory. Thus, the size of main memory is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actually about 12% larger than is apparent to the user. The VAX computers used a 7-bit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SEC-DED for each 32 bits of memory, for a 22% overhead. A number of contemporary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DRAMs use 9 check bits for each 128 bits of data, for a 7% overhead [SHAR97].</a:t>
            </a:r>
            <a:endParaRPr sz="1110"/>
          </a:p>
        </p:txBody>
      </p:sp>
      <p:sp>
        <p:nvSpPr>
          <p:cNvPr id="479" name="Google Shape;479;p2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2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494" name="Google Shape;494;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p2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Mạch tạo xung chung để kích hoạt cùng lúc</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One of the most widely used forms of DRAM is the </a:t>
            </a:r>
            <a:r>
              <a:rPr b="1" lang="en-US" sz="1200">
                <a:solidFill>
                  <a:schemeClr val="dk1"/>
                </a:solidFill>
                <a:latin typeface="Times New Roman"/>
                <a:ea typeface="Times New Roman"/>
                <a:cs typeface="Times New Roman"/>
                <a:sym typeface="Times New Roman"/>
              </a:rPr>
              <a:t>synchronous DRAM</a:t>
            </a:r>
            <a:endParaRPr/>
          </a:p>
          <a:p>
            <a:pPr indent="0" lvl="0" marL="0" rtl="0" algn="l">
              <a:spcBef>
                <a:spcPts val="360"/>
              </a:spcBef>
              <a:spcAft>
                <a:spcPts val="0"/>
              </a:spcAft>
              <a:buNone/>
            </a:pPr>
            <a:r>
              <a:rPr b="1" lang="en-US" sz="1200">
                <a:solidFill>
                  <a:schemeClr val="dk1"/>
                </a:solidFill>
                <a:latin typeface="Times New Roman"/>
                <a:ea typeface="Times New Roman"/>
                <a:cs typeface="Times New Roman"/>
                <a:sym typeface="Times New Roman"/>
              </a:rPr>
              <a:t>(SDRAM) </a:t>
            </a:r>
            <a:r>
              <a:rPr b="0" lang="en-US" sz="1200">
                <a:solidFill>
                  <a:schemeClr val="dk1"/>
                </a:solidFill>
                <a:latin typeface="Times New Roman"/>
                <a:ea typeface="Times New Roman"/>
                <a:cs typeface="Times New Roman"/>
                <a:sym typeface="Times New Roman"/>
              </a:rPr>
              <a:t>[VOGL94]. Unlike the traditional DRAM, which is asynchronous,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SDRAM exchanges data with the processor synchronized to an external clock signal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running at the full speed of the processor/memory bus without imposing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wait states.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a typical DRAM, the processor presents addresses and control levels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memory, indicating that a set of data at a particular location in memory should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 either read from or written into the DRAM. After a delay, the access time,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 either writes or reads the data. During the access-time delay, the 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performs various internal functions, such as activating the high capacitance of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row and column lines, sensing the data, and routing the data out through the output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buffers. The processor must simply wait through this delay, slowing system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performance.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With synchronous access, the DRAM moves data in and out under control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system clock. The processor or other master issues the instruction and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information, which is latched by the DRAM. The DRAM then responds after a set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number of clock cycles. Meanwhile, the master can safely do other tasks while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SDRAM is processing the request.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11" name="Google Shape;511;p2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The first three columns of Table 5.2</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lists the number of check bits required for various data word lengths.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convenience, we would like to generate a 4-bit syndrome for an 8-bit data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word with the following characteristics: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If the syndrome contains all 0s, no error has been detected.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If the syndrome contains one and only one bit set to 1, then an error has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occurred in one of the 4 check bits. No correction is needed.</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 If the syndrome contains more than one bit set to 1, then the numerical value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the syndrome indicates the position of the data bit in error. This data bit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inverted for correction.</a:t>
            </a:r>
            <a:endParaRPr/>
          </a:p>
        </p:txBody>
      </p:sp>
      <p:sp>
        <p:nvSpPr>
          <p:cNvPr id="512" name="Google Shape;512;p2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2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22" name="Google Shape;5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p2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As discussed in Chapter 2, one of the most critical system bottlenecks when using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high-performance processors is the interface to main internal memory. This interface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the most important pathway in the entire computer system. The basic building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block of main memory remains the DRAM chip, as it has for decades; until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recently, there had been no significant changes in DRAM architecture since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early 1970s. The traditional DRAM chip is constrained both by its internal architecture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by its interface to the processor’s memory bus.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have seen that one attack on the performance problem of 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main memory has been to insert one or more levels of high-speed SRAM cache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between the DRAM main memory and the processor. But SRAM is much costlier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DRAM, and expanding cache size beyond a certain point yields diminishing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returns.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In recent years, a number of enhancements to the basic DRAM architecture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have been explored, and some of these are now on the market. The schemes that currently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dominate the market are SDRAM, DDR-DRAM, and RDRAM. Table 5.3</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provides a performance comparison. CDRAM has also received considerable attention.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We examine each of these approaches in this section.</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36" name="Google Shape;536;p2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5.12 shows the internal logic of IBM’s 64-Mb SDRAM [IBM01], which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typical of SDRAM organization.</a:t>
            </a:r>
            <a:endParaRPr/>
          </a:p>
        </p:txBody>
      </p:sp>
      <p:sp>
        <p:nvSpPr>
          <p:cNvPr id="537" name="Google Shape;537;p2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3: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24" name="Google Shape;22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43" name="Google Shape;543;p30: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Table 5.4 defines the various pin assignments.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SDRAM employs a burst mode to eliminate the address setup time and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row and column line pre-charge time after the first access. In burst mode, a series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data bits can be clocked out rapidly after the first bit has been accessed. This mode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useful when all the bits to be accessed are in sequence and in the same row of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array as the initial access. In addition, the SDRAM has a multiple-bank internal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architecture that improves opportunities for on-chip parallelism.</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mode register and associated control logic is another key feature differentiating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SDRAMs from conventional DRAMs. It provides a mechanism to</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customize the SDRAM to suit specific system needs. The mode register specifies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burst length, which is the number of separate units of data synchronously fed</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onto the bus. The register also allows the programmer to adjust the latency between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receipt of a read request and the beginning of data transfer.</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SDRAM performs best when it is transferring large blocks of data serially,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such as for applications like word processing, spreadsheets, and multimedia.</a:t>
            </a:r>
            <a:endParaRPr sz="1110"/>
          </a:p>
        </p:txBody>
      </p:sp>
      <p:sp>
        <p:nvSpPr>
          <p:cNvPr id="544" name="Google Shape;544;p30: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50" name="Google Shape;550;p31: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5.13 shows an example of SDRAM operation. </a:t>
            </a:r>
            <a:endParaRPr/>
          </a:p>
        </p:txBody>
      </p:sp>
      <p:sp>
        <p:nvSpPr>
          <p:cNvPr id="551" name="Google Shape;551;p31: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2: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557" name="Google Shape;557;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8" name="Google Shape;558;p32: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RDRAM, developed by Rambus [FARM92, CRIS97], has been adopted by Intel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for its Pentium and Itanium processors. It has become the main competitor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SDRAM. RDRAM chips are vertical packages, with all pins on one side. The chip</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exchanges data with the processor over 28 wires no more than 12 centimeters long.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bus can address up to 320 RDRAM chips and is rated at 1.6 GBps.</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special RDRAM bus delivers address and control information using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 asynchronous block-oriented protocol. After an initial 480 ns access time,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produces the 1.6 GBps data rate. What makes this speed possible is the bus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itself, which defines impedances, clocking, and signals very precisely. Rather than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being controlled by the explicit RAS, CAS, R/W, and CE signals used in conventional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DRAMs, an RDRAM gets a memory request over the high-speed bus. This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request contains the desired address, the type of operation, and the number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bytes in the operation.</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86" name="Google Shape;586;p33: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Figure 5.14 illustrates the RDRAM layout. The configuration consists of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controller and a number of RDRAM modules connected via a common bus.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controller is at one end of the configuration, and the far end of the bus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parallel termination of the bus lines. The bus includes 18 data lines (16 actual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two parity) cycling at twice the clock rate; that is, 1 bit is sent at the leading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following edge of each clock signal. This results in a signal rate on each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data line of 800 Mbps. There is a separate set of 8 lines (RC) used for address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control signals. There is also a clock signal that starts at the far end from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controller propagates to the controller end and then loops back. A RDRAM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module sends data to the controller synchronously to the clock to master, and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controller sends data to an RDRAM synchronously with the clock signal in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opposite direction. The remaining bus lines include a reference voltage, ground,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power source.</a:t>
            </a:r>
            <a:endParaRPr/>
          </a:p>
        </p:txBody>
      </p:sp>
      <p:sp>
        <p:nvSpPr>
          <p:cNvPr id="587" name="Google Shape;587;p33: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593" name="Google Shape;593;p34: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SDRAM is limited by the fact that it can only send data to the processor once per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bus clock cycle. A new version of SDRAM, referred to as double-data-rate SDRAM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can send data twice per clock cycle, once on the rising edge of the clock pulse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once on the falling edge.</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DDR DRAM was developed by the JEDEC Solid State Technology</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Association, the Electronic Industries Alliance’s semiconductor-engineering-standardization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body. Numerous companies make DDR chips, which are widely used in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desktop computers and servers.</a:t>
            </a:r>
            <a:endParaRPr/>
          </a:p>
        </p:txBody>
      </p:sp>
      <p:sp>
        <p:nvSpPr>
          <p:cNvPr id="594" name="Google Shape;594;p34: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0" name="Google Shape;600;p35: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lnSpc>
                <a:spcPct val="80000"/>
              </a:lnSpc>
              <a:spcBef>
                <a:spcPts val="0"/>
              </a:spcBef>
              <a:spcAft>
                <a:spcPts val="0"/>
              </a:spcAft>
              <a:buNone/>
            </a:pPr>
            <a:r>
              <a:rPr lang="en-US" sz="1110">
                <a:solidFill>
                  <a:schemeClr val="dk1"/>
                </a:solidFill>
                <a:latin typeface="Times New Roman"/>
                <a:ea typeface="Times New Roman"/>
                <a:cs typeface="Times New Roman"/>
                <a:sym typeface="Times New Roman"/>
              </a:rPr>
              <a:t>Figure 5.15 shows the basic timing for a DDR read. The data transfer is synchronized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to both the rising and falling edge of the clock. It is also synchronized to</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 bidirectional data strobe (DQS) signal that is provided by the memory controller</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during a read and by the DRAM during a write. In typical implementations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DQS is ignored during the read. An explanation of the use of DQS on writes is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beyond our scope; see [JACO08] for details.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There have been two generations of improvement to the DDR technology.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DDR2 increases the data transfer rate by increasing the operational frequency</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of the RAM chip and by increasing the prefetch buffer from 2 bits to 4 bits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per chip. The prefetch buffer is a memory cache located on the RAM chip. The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buffer enables the RAM chip to preposition bits to be placed on the data bus as</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rapidly as possible. DDR3, introduced in 2007, increases the prefetch buffer size</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to 8 bits.</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Theoretically, a DDR module can transfer data at a clock rate in the range of</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200 to 600 MHz; a DDR2 module transfers at a clock rate of 400 to 1066 MHz; and</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 DDR3 module transfers at a clock rate of 800 to 1600 MHz. In practice, somewhat</a:t>
            </a:r>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smaller rates are achieved.</a:t>
            </a:r>
            <a:endParaRPr/>
          </a:p>
          <a:p>
            <a:pPr indent="0" lvl="0" marL="0" rtl="0" algn="l">
              <a:lnSpc>
                <a:spcPct val="80000"/>
              </a:lnSpc>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lnSpc>
                <a:spcPct val="80000"/>
              </a:lnSpc>
              <a:spcBef>
                <a:spcPts val="333"/>
              </a:spcBef>
              <a:spcAft>
                <a:spcPts val="0"/>
              </a:spcAft>
              <a:buNone/>
            </a:pPr>
            <a:r>
              <a:rPr lang="en-US" sz="1110">
                <a:solidFill>
                  <a:schemeClr val="dk1"/>
                </a:solidFill>
                <a:latin typeface="Times New Roman"/>
                <a:ea typeface="Times New Roman"/>
                <a:cs typeface="Times New Roman"/>
                <a:sym typeface="Times New Roman"/>
              </a:rPr>
              <a:t>Appendix K provides more detail on DDR technology.</a:t>
            </a:r>
            <a:endParaRPr sz="1110"/>
          </a:p>
        </p:txBody>
      </p:sp>
      <p:sp>
        <p:nvSpPr>
          <p:cNvPr id="601" name="Google Shape;601;p35: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07" name="Google Shape;607;p3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b="1" lang="en-US" sz="1200">
                <a:solidFill>
                  <a:schemeClr val="dk1"/>
                </a:solidFill>
                <a:latin typeface="Times New Roman"/>
                <a:ea typeface="Times New Roman"/>
                <a:cs typeface="Times New Roman"/>
                <a:sym typeface="Times New Roman"/>
              </a:rPr>
              <a:t>Cache DRAM (CDRAM), </a:t>
            </a:r>
            <a:r>
              <a:rPr b="0" lang="en-US" sz="1200">
                <a:solidFill>
                  <a:schemeClr val="dk1"/>
                </a:solidFill>
                <a:latin typeface="Times New Roman"/>
                <a:ea typeface="Times New Roman"/>
                <a:cs typeface="Times New Roman"/>
                <a:sym typeface="Times New Roman"/>
              </a:rPr>
              <a:t>developed by Mitsubishi [HIDA90, ZHAN01], integrates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small SRAM cache (16 Kb) onto a generic DRAM chip.</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SRAM on the CDRAM can be used in two ways. First, it can be used as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true cache, consisting of a number of 64-bit lines. The cache mode of the CDRAM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effective for ordinary random access to memory.</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SRAM on the CDRAM can also be used as a buffer to support the serial</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access of a block of data. For example, to refresh a bit-mapped screen, the CDRAM</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can prefetch the data from the DRAM into the SRAM buffer. Subsequent accesses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to the chip result in accesses solely to the SRAM.</a:t>
            </a:r>
            <a:endParaRPr/>
          </a:p>
        </p:txBody>
      </p:sp>
      <p:sp>
        <p:nvSpPr>
          <p:cNvPr id="608" name="Google Shape;608;p3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7: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614" name="Google Shape;61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620" name="Google Shape;62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1" name="Google Shape;621;p3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a:t>Chapter 5 summary.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4: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31" name="Google Shape;23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5:notes"/>
          <p:cNvSpPr txBox="1"/>
          <p:nvPr>
            <p:ph idx="1" type="body"/>
          </p:nvPr>
        </p:nvSpPr>
        <p:spPr>
          <a:xfrm>
            <a:off x="914400" y="4343400"/>
            <a:ext cx="5029200" cy="4114800"/>
          </a:xfrm>
          <a:prstGeom prst="rect">
            <a:avLst/>
          </a:prstGeom>
        </p:spPr>
        <p:txBody>
          <a:bodyPr anchorCtr="0" anchor="t" bIns="46800" lIns="90000" spcFirstLastPara="1" rIns="90000" wrap="square" tIns="46800">
            <a:noAutofit/>
          </a:bodyPr>
          <a:lstStyle/>
          <a:p>
            <a:pPr indent="0" lvl="0" marL="0" rtl="0" algn="l">
              <a:spcBef>
                <a:spcPts val="360"/>
              </a:spcBef>
              <a:spcAft>
                <a:spcPts val="0"/>
              </a:spcAft>
              <a:buNone/>
            </a:pPr>
            <a:r>
              <a:t/>
            </a:r>
            <a:endParaRPr/>
          </a:p>
        </p:txBody>
      </p:sp>
      <p:sp>
        <p:nvSpPr>
          <p:cNvPr id="237" name="Google Shape;23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44" name="Google Shape;244;p6: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110">
                <a:solidFill>
                  <a:schemeClr val="dk1"/>
                </a:solidFill>
                <a:latin typeface="Times New Roman"/>
                <a:ea typeface="Times New Roman"/>
                <a:cs typeface="Times New Roman"/>
                <a:sym typeface="Times New Roman"/>
              </a:rPr>
              <a:t>Giới thiêu – không giảng kỹ</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All of the memory types that we will explore in this chapter are random access. That is,</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individual words of memory are directly accessed through wired-in addressing logic.</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Table 5.1 lists the major types of semiconductor memory. The most common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is referred to as </a:t>
            </a:r>
            <a:r>
              <a:rPr i="1" lang="en-US" sz="1110">
                <a:solidFill>
                  <a:schemeClr val="dk1"/>
                </a:solidFill>
                <a:latin typeface="Times New Roman"/>
                <a:ea typeface="Times New Roman"/>
                <a:cs typeface="Times New Roman"/>
                <a:sym typeface="Times New Roman"/>
              </a:rPr>
              <a:t>random-access memory (RAM). </a:t>
            </a:r>
            <a:r>
              <a:rPr i="0" lang="en-US" sz="1110">
                <a:solidFill>
                  <a:schemeClr val="dk1"/>
                </a:solidFill>
                <a:latin typeface="Times New Roman"/>
                <a:ea typeface="Times New Roman"/>
                <a:cs typeface="Times New Roman"/>
                <a:sym typeface="Times New Roman"/>
              </a:rPr>
              <a:t>This is, in fact, a misuse of the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term, because all of the types listed in the table are random access. One distinguishing</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characteristic of memory that is designated as RAM is that it is possible</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both to read data from the memory and to write new data into the memory easily</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and rapidly. Both the reading and writing are accomplished through the use of</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electrical signals.</a:t>
            </a:r>
            <a:endParaRPr/>
          </a:p>
          <a:p>
            <a:pPr indent="0" lvl="0" marL="0" rtl="0" algn="l">
              <a:spcBef>
                <a:spcPts val="333"/>
              </a:spcBef>
              <a:spcAft>
                <a:spcPts val="0"/>
              </a:spcAft>
              <a:buNone/>
            </a:pPr>
            <a:r>
              <a:t/>
            </a:r>
            <a:endParaRPr sz="1110">
              <a:solidFill>
                <a:schemeClr val="dk1"/>
              </a:solidFill>
              <a:latin typeface="Times New Roman"/>
              <a:ea typeface="Times New Roman"/>
              <a:cs typeface="Times New Roman"/>
              <a:sym typeface="Times New Roman"/>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other distinguishing characteristic of RAM is that it is volatile. A RAM</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must be provided with a constant power supply. If the power is interrupted, then</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the data are lost. Thus, RAM can be used only as temporary storage. The two traditional</a:t>
            </a:r>
            <a:endParaRPr/>
          </a:p>
          <a:p>
            <a:pPr indent="0" lvl="0" marL="0" rtl="0" algn="l">
              <a:spcBef>
                <a:spcPts val="333"/>
              </a:spcBef>
              <a:spcAft>
                <a:spcPts val="0"/>
              </a:spcAft>
              <a:buNone/>
            </a:pPr>
            <a:r>
              <a:rPr lang="en-US" sz="1110">
                <a:solidFill>
                  <a:schemeClr val="dk1"/>
                </a:solidFill>
                <a:latin typeface="Times New Roman"/>
                <a:ea typeface="Times New Roman"/>
                <a:cs typeface="Times New Roman"/>
                <a:sym typeface="Times New Roman"/>
              </a:rPr>
              <a:t>forms of RAM used in computers are DRAM and SRAM.</a:t>
            </a:r>
            <a:endParaRPr sz="1110"/>
          </a:p>
        </p:txBody>
      </p:sp>
      <p:sp>
        <p:nvSpPr>
          <p:cNvPr id="245" name="Google Shape;245;p6: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7: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53" name="Google Shape;25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p7: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RAM technology is divided into two technologies: dynamic and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static. A </a:t>
            </a:r>
            <a:r>
              <a:rPr b="1" lang="en-US" sz="1200">
                <a:solidFill>
                  <a:schemeClr val="dk1"/>
                </a:solidFill>
                <a:latin typeface="Times New Roman"/>
                <a:ea typeface="Times New Roman"/>
                <a:cs typeface="Times New Roman"/>
                <a:sym typeface="Times New Roman"/>
              </a:rPr>
              <a:t>dynamic RAM (DRAM) </a:t>
            </a:r>
            <a:r>
              <a:rPr b="0" lang="en-US" sz="1200">
                <a:solidFill>
                  <a:schemeClr val="dk1"/>
                </a:solidFill>
                <a:latin typeface="Times New Roman"/>
                <a:ea typeface="Times New Roman"/>
                <a:cs typeface="Times New Roman"/>
                <a:sym typeface="Times New Roman"/>
              </a:rPr>
              <a:t>is made with cells that store data as charge 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capacitors. The presence or absence of charge in a capacitor is interpreted as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binary 1 or 0. Because capacitors have a natural tendency to discharge, dynamic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RAMs require periodic charge refreshing to maintain data storage. The term</a:t>
            </a:r>
            <a:endParaRPr/>
          </a:p>
          <a:p>
            <a:pPr indent="0" lvl="0" marL="0" rtl="0" algn="l">
              <a:spcBef>
                <a:spcPts val="360"/>
              </a:spcBef>
              <a:spcAft>
                <a:spcPts val="0"/>
              </a:spcAft>
              <a:buNone/>
            </a:pPr>
            <a:r>
              <a:rPr i="1" lang="en-US" sz="1200">
                <a:solidFill>
                  <a:schemeClr val="dk1"/>
                </a:solidFill>
                <a:latin typeface="Times New Roman"/>
                <a:ea typeface="Times New Roman"/>
                <a:cs typeface="Times New Roman"/>
                <a:sym typeface="Times New Roman"/>
              </a:rPr>
              <a:t>dynamic </a:t>
            </a:r>
            <a:r>
              <a:rPr i="0" lang="en-US" sz="1200">
                <a:solidFill>
                  <a:schemeClr val="dk1"/>
                </a:solidFill>
                <a:latin typeface="Times New Roman"/>
                <a:ea typeface="Times New Roman"/>
                <a:cs typeface="Times New Roman"/>
                <a:sym typeface="Times New Roman"/>
              </a:rPr>
              <a:t>refers to this tendency of the stored charge to leak away, even with power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continuously applied.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
        <p:nvSpPr>
          <p:cNvPr id="262" name="Google Shape;26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3" name="Google Shape;263;p8: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In contrast, a </a:t>
            </a:r>
            <a:r>
              <a:rPr b="1" lang="en-US" sz="1200">
                <a:solidFill>
                  <a:schemeClr val="dk1"/>
                </a:solidFill>
                <a:latin typeface="Times New Roman"/>
                <a:ea typeface="Times New Roman"/>
                <a:cs typeface="Times New Roman"/>
                <a:sym typeface="Times New Roman"/>
              </a:rPr>
              <a:t>static RAM (SRAM) </a:t>
            </a:r>
            <a:r>
              <a:rPr b="0" lang="en-US" sz="1200">
                <a:solidFill>
                  <a:schemeClr val="dk1"/>
                </a:solidFill>
                <a:latin typeface="Times New Roman"/>
                <a:ea typeface="Times New Roman"/>
                <a:cs typeface="Times New Roman"/>
                <a:sym typeface="Times New Roman"/>
              </a:rPr>
              <a:t>is a digital device that uses the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same logic elements used in the processor. In a SRAM, binary values are stored</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using traditional flip-flop logic-gate configurations (see Chapter 11 for a description</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of flip-flops). A static RAM will hold its data as long as power is supplied to it.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Figure 5.2b is a typical SRAM structure for an individual cell. Four transistors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are cross connected in an arrangement that produces a stable logic</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state. In logic state 1, point C</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is high and point C</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is low; in this state, 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are off</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and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are on. In logic state 0, point C</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is low and point C</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is high; in this state,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are on and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are off. Both states are stable as long as the direct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current (dc) voltage is applied. Unlike the DRAM, no refresh is needed to retain data.</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As in the DRAM, the SRAM address line is used to open or close a switch.</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The address line controls two transistors (T</a:t>
            </a:r>
            <a:r>
              <a:rPr baseline="-25000" lang="en-US" sz="1200">
                <a:solidFill>
                  <a:schemeClr val="dk1"/>
                </a:solidFill>
                <a:latin typeface="Times New Roman"/>
                <a:ea typeface="Times New Roman"/>
                <a:cs typeface="Times New Roman"/>
                <a:sym typeface="Times New Roman"/>
              </a:rPr>
              <a:t>5</a:t>
            </a:r>
            <a:r>
              <a:rPr lang="en-US" sz="1200">
                <a:solidFill>
                  <a:schemeClr val="dk1"/>
                </a:solidFill>
                <a:latin typeface="Times New Roman"/>
                <a:ea typeface="Times New Roman"/>
                <a:cs typeface="Times New Roman"/>
                <a:sym typeface="Times New Roman"/>
              </a:rPr>
              <a:t> and T</a:t>
            </a:r>
            <a:r>
              <a:rPr baseline="-25000" lang="en-US" sz="1200">
                <a:solidFill>
                  <a:schemeClr val="dk1"/>
                </a:solidFill>
                <a:latin typeface="Times New Roman"/>
                <a:ea typeface="Times New Roman"/>
                <a:cs typeface="Times New Roman"/>
                <a:sym typeface="Times New Roman"/>
              </a:rPr>
              <a:t>6</a:t>
            </a:r>
            <a:r>
              <a:rPr lang="en-US" sz="1200">
                <a:solidFill>
                  <a:schemeClr val="dk1"/>
                </a:solidFill>
                <a:latin typeface="Times New Roman"/>
                <a:ea typeface="Times New Roman"/>
                <a:cs typeface="Times New Roman"/>
                <a:sym typeface="Times New Roman"/>
              </a:rPr>
              <a:t>). When a signal is applied to</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this line, the two transistors are switched on, allowing a read or write operation. For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write operation, the desired bit value is applied to line B, while its complement</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is applied to line B. This forces the four transistors (T</a:t>
            </a:r>
            <a:r>
              <a:rPr baseline="-25000" lang="en-US" sz="1200">
                <a:solidFill>
                  <a:schemeClr val="dk1"/>
                </a:solidFill>
                <a:latin typeface="Times New Roman"/>
                <a:ea typeface="Times New Roman"/>
                <a:cs typeface="Times New Roman"/>
                <a:sym typeface="Times New Roman"/>
              </a:rPr>
              <a:t>1</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2</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3</a:t>
            </a:r>
            <a:r>
              <a:rPr lang="en-US" sz="1200">
                <a:solidFill>
                  <a:schemeClr val="dk1"/>
                </a:solidFill>
                <a:latin typeface="Times New Roman"/>
                <a:ea typeface="Times New Roman"/>
                <a:cs typeface="Times New Roman"/>
                <a:sym typeface="Times New Roman"/>
              </a:rPr>
              <a:t>, T</a:t>
            </a:r>
            <a:r>
              <a:rPr baseline="-25000" lang="en-US" sz="1200">
                <a:solidFill>
                  <a:schemeClr val="dk1"/>
                </a:solidFill>
                <a:latin typeface="Times New Roman"/>
                <a:ea typeface="Times New Roman"/>
                <a:cs typeface="Times New Roman"/>
                <a:sym typeface="Times New Roman"/>
              </a:rPr>
              <a:t>4</a:t>
            </a:r>
            <a:r>
              <a:rPr lang="en-US" sz="1200">
                <a:solidFill>
                  <a:schemeClr val="dk1"/>
                </a:solidFill>
                <a:latin typeface="Times New Roman"/>
                <a:ea typeface="Times New Roman"/>
                <a:cs typeface="Times New Roman"/>
                <a:sym typeface="Times New Roman"/>
              </a:rPr>
              <a:t>) into the proper</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state. For a read operation, the bit value is read from line B.</a:t>
            </a:r>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sz="1200">
              <a:solidFill>
                <a:schemeClr val="dk1"/>
              </a:solidFill>
              <a:latin typeface="Times New Roman"/>
              <a:ea typeface="Times New Roman"/>
              <a:cs typeface="Times New Roman"/>
              <a:sym typeface="Times New Roman"/>
            </a:endParaRPr>
          </a:p>
          <a:p>
            <a:pPr indent="0" lvl="0" marL="0" rtl="0" algn="l">
              <a:spcBef>
                <a:spcPts val="36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271" name="Google Shape;271;p9:notes"/>
          <p:cNvSpPr txBox="1"/>
          <p:nvPr>
            <p:ph idx="1" type="body"/>
          </p:nvPr>
        </p:nvSpPr>
        <p:spPr>
          <a:xfrm>
            <a:off x="914400" y="4343400"/>
            <a:ext cx="5029200" cy="4114800"/>
          </a:xfrm>
          <a:prstGeom prst="rect">
            <a:avLst/>
          </a:prstGeom>
          <a:noFill/>
          <a:ln>
            <a:noFill/>
          </a:ln>
        </p:spPr>
        <p:txBody>
          <a:bodyPr anchorCtr="0" anchor="t" bIns="46800" lIns="90000" spcFirstLastPara="1" rIns="90000" wrap="square" tIns="46800">
            <a:normAutofit/>
          </a:bodyPr>
          <a:lstStyle/>
          <a:p>
            <a:pPr indent="0" lvl="0" marL="0" rtl="0" algn="l">
              <a:spcBef>
                <a:spcPts val="0"/>
              </a:spcBef>
              <a:spcAft>
                <a:spcPts val="0"/>
              </a:spcAft>
              <a:buNone/>
            </a:pPr>
            <a:r>
              <a:rPr lang="en-US" sz="1200">
                <a:solidFill>
                  <a:schemeClr val="dk1"/>
                </a:solidFill>
                <a:latin typeface="Times New Roman"/>
                <a:ea typeface="Times New Roman"/>
                <a:cs typeface="Times New Roman"/>
                <a:sym typeface="Times New Roman"/>
              </a:rPr>
              <a:t>Both static and dynamic RAMs are volatile; that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power must be continuously supplied to the memory to preserve the bit values.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A dynamic memory cell is simpler and smaller than a static memory cell. Thus, a</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DRAM is more dense (smaller cells = more cells per unit area) and less expensive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a corresponding SRAM. On the other hand, a DRAM requires the supporting</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refresh circuitry. For larger memories, the fixed cost of the refresh circuitry is more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than compensated for by the smaller variable cost of DRAM cells. Thus, DRAMs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tend to be favored for large memory requirements. A final point is that SRAMs are</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somewhat faster than DRAMs. Because of these relative characteristics, SRAM is</a:t>
            </a:r>
            <a:endParaRPr/>
          </a:p>
          <a:p>
            <a:pPr indent="0" lvl="0" marL="0" rtl="0" algn="l">
              <a:spcBef>
                <a:spcPts val="360"/>
              </a:spcBef>
              <a:spcAft>
                <a:spcPts val="0"/>
              </a:spcAft>
              <a:buNone/>
            </a:pPr>
            <a:r>
              <a:rPr lang="en-US" sz="1200">
                <a:solidFill>
                  <a:schemeClr val="dk1"/>
                </a:solidFill>
                <a:latin typeface="Times New Roman"/>
                <a:ea typeface="Times New Roman"/>
                <a:cs typeface="Times New Roman"/>
                <a:sym typeface="Times New Roman"/>
              </a:rPr>
              <a:t>used for cache memory (both on and off chip), and DRAM is used for main memory.</a:t>
            </a:r>
            <a:endParaRPr/>
          </a:p>
        </p:txBody>
      </p:sp>
      <p:sp>
        <p:nvSpPr>
          <p:cNvPr id="272" name="Google Shape;272;p9:notes"/>
          <p:cNvSpPr txBox="1"/>
          <p:nvPr>
            <p:ph idx="12" type="sldNum"/>
          </p:nvPr>
        </p:nvSpPr>
        <p:spPr>
          <a:xfrm>
            <a:off x="3886200" y="8686800"/>
            <a:ext cx="2971800" cy="457200"/>
          </a:xfrm>
          <a:prstGeom prst="rect">
            <a:avLst/>
          </a:prstGeom>
          <a:noFill/>
          <a:ln>
            <a:noFill/>
          </a:ln>
        </p:spPr>
        <p:txBody>
          <a:bodyPr anchorCtr="0" anchor="b" bIns="46800" lIns="90000" spcFirstLastPara="1" rIns="90000" wrap="square" tIns="468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0"/>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0"/>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40"/>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0"/>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0"/>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1" name="Google Shape;21;p40"/>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Times New Roman"/>
              <a:ea typeface="Times New Roman"/>
              <a:cs typeface="Times New Roman"/>
              <a:sym typeface="Times New Roman"/>
            </a:endParaRPr>
          </a:p>
        </p:txBody>
      </p:sp>
      <p:sp>
        <p:nvSpPr>
          <p:cNvPr id="22" name="Google Shape;22;p40"/>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Rockwell"/>
              <a:ea typeface="Rockwell"/>
              <a:cs typeface="Rockwell"/>
              <a:sym typeface="Rockwell"/>
            </a:endParaRPr>
          </a:p>
        </p:txBody>
      </p:sp>
      <p:sp>
        <p:nvSpPr>
          <p:cNvPr id="23" name="Google Shape;23;p40"/>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5400" u="none" cap="none" strike="noStrike">
                <a:solidFill>
                  <a:srgbClr val="B86EB8"/>
                </a:solidFill>
                <a:latin typeface="Times New Roman"/>
                <a:ea typeface="Times New Roman"/>
                <a:cs typeface="Times New Roman"/>
                <a:sym typeface="Times New Roman"/>
              </a:rPr>
              <a:t>+</a:t>
            </a:r>
            <a:endParaRPr/>
          </a:p>
        </p:txBody>
      </p:sp>
      <p:sp>
        <p:nvSpPr>
          <p:cNvPr id="24" name="Google Shape;24;p40"/>
          <p:cNvSpPr/>
          <p:nvPr/>
        </p:nvSpPr>
        <p:spPr>
          <a:xfrm>
            <a:off x="4624388" y="228600"/>
            <a:ext cx="2057400" cy="2039112"/>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5" name="Google Shape;25;p40"/>
          <p:cNvSpPr/>
          <p:nvPr/>
        </p:nvSpPr>
        <p:spPr>
          <a:xfrm>
            <a:off x="6802438" y="2377440"/>
            <a:ext cx="2057400" cy="203911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3" name="Shape 103"/>
        <p:cNvGrpSpPr/>
        <p:nvPr/>
      </p:nvGrpSpPr>
      <p:grpSpPr>
        <a:xfrm>
          <a:off x="0" y="0"/>
          <a:ext cx="0" cy="0"/>
          <a:chOff x="0" y="0"/>
          <a:chExt cx="0" cy="0"/>
        </a:xfrm>
      </p:grpSpPr>
      <p:sp>
        <p:nvSpPr>
          <p:cNvPr id="104" name="Google Shape;104;p49"/>
          <p:cNvSpPr/>
          <p:nvPr/>
        </p:nvSpPr>
        <p:spPr>
          <a:xfrm>
            <a:off x="658907" y="228600"/>
            <a:ext cx="820093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05" name="Google Shape;105;p49"/>
          <p:cNvSpPr txBox="1"/>
          <p:nvPr>
            <p:ph type="title"/>
          </p:nvPr>
        </p:nvSpPr>
        <p:spPr>
          <a:xfrm>
            <a:off x="2286000" y="3124200"/>
            <a:ext cx="5638800" cy="1362075"/>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Rockwell"/>
              <a:buNone/>
              <a:defRPr b="0" sz="32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49"/>
          <p:cNvSpPr txBox="1"/>
          <p:nvPr>
            <p:ph idx="1" type="body"/>
          </p:nvPr>
        </p:nvSpPr>
        <p:spPr>
          <a:xfrm>
            <a:off x="2286000" y="4495800"/>
            <a:ext cx="5638800" cy="1500187"/>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cap="none">
                <a:solidFill>
                  <a:schemeClr val="lt1"/>
                </a:solidFill>
              </a:defRPr>
            </a:lvl1pPr>
            <a:lvl2pPr indent="-228600" lvl="1" marL="914400" algn="l">
              <a:spcBef>
                <a:spcPts val="600"/>
              </a:spcBef>
              <a:spcAft>
                <a:spcPts val="0"/>
              </a:spcAft>
              <a:buSzPts val="1350"/>
              <a:buNone/>
              <a:defRPr sz="1800">
                <a:solidFill>
                  <a:srgbClr val="888888"/>
                </a:solidFill>
              </a:defRPr>
            </a:lvl2pPr>
            <a:lvl3pPr indent="-228600" lvl="2" marL="1371600" algn="l">
              <a:spcBef>
                <a:spcPts val="600"/>
              </a:spcBef>
              <a:spcAft>
                <a:spcPts val="0"/>
              </a:spcAft>
              <a:buSzPts val="1200"/>
              <a:buNone/>
              <a:defRPr sz="1600">
                <a:solidFill>
                  <a:srgbClr val="888888"/>
                </a:solidFill>
              </a:defRPr>
            </a:lvl3pPr>
            <a:lvl4pPr indent="-228600" lvl="3" marL="1828800" algn="l">
              <a:spcBef>
                <a:spcPts val="600"/>
              </a:spcBef>
              <a:spcAft>
                <a:spcPts val="0"/>
              </a:spcAft>
              <a:buSzPts val="1050"/>
              <a:buNone/>
              <a:defRPr sz="1400">
                <a:solidFill>
                  <a:srgbClr val="888888"/>
                </a:solidFill>
              </a:defRPr>
            </a:lvl4pPr>
            <a:lvl5pPr indent="-228600" lvl="4" marL="2286000" algn="l">
              <a:spcBef>
                <a:spcPts val="600"/>
              </a:spcBef>
              <a:spcAft>
                <a:spcPts val="0"/>
              </a:spcAft>
              <a:buSzPts val="105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07" name="Google Shape;107;p49"/>
          <p:cNvSpPr txBox="1"/>
          <p:nvPr>
            <p:ph idx="10" type="dt"/>
          </p:nvPr>
        </p:nvSpPr>
        <p:spPr>
          <a:xfrm>
            <a:off x="658906" y="6248774"/>
            <a:ext cx="14746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9"/>
          <p:cNvSpPr txBox="1"/>
          <p:nvPr>
            <p:ph idx="11" type="ftr"/>
          </p:nvPr>
        </p:nvSpPr>
        <p:spPr>
          <a:xfrm>
            <a:off x="2286000" y="6248774"/>
            <a:ext cx="5638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49"/>
          <p:cNvSpPr txBox="1"/>
          <p:nvPr>
            <p:ph idx="12" type="sldNum"/>
          </p:nvPr>
        </p:nvSpPr>
        <p:spPr>
          <a:xfrm>
            <a:off x="8305800" y="624877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49"/>
          <p:cNvSpPr txBox="1"/>
          <p:nvPr/>
        </p:nvSpPr>
        <p:spPr>
          <a:xfrm>
            <a:off x="2003612" y="3110754"/>
            <a:ext cx="260909" cy="61555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4000">
                <a:solidFill>
                  <a:srgbClr val="B86EB8"/>
                </a:solidFill>
                <a:latin typeface="Times New Roman"/>
                <a:ea typeface="Times New Roman"/>
                <a:cs typeface="Times New Roman"/>
                <a:sym typeface="Times New Roman"/>
              </a:rPr>
              <a:t>+</a:t>
            </a:r>
            <a:endParaRPr/>
          </a:p>
        </p:txBody>
      </p:sp>
      <p:sp>
        <p:nvSpPr>
          <p:cNvPr id="111" name="Google Shape;111;p49"/>
          <p:cNvSpPr/>
          <p:nvPr/>
        </p:nvSpPr>
        <p:spPr>
          <a:xfrm>
            <a:off x="285750" y="228600"/>
            <a:ext cx="212725" cy="6345238"/>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12" name="Shape 112"/>
        <p:cNvGrpSpPr/>
        <p:nvPr/>
      </p:nvGrpSpPr>
      <p:grpSpPr>
        <a:xfrm>
          <a:off x="0" y="0"/>
          <a:ext cx="0" cy="0"/>
          <a:chOff x="0" y="0"/>
          <a:chExt cx="0" cy="0"/>
        </a:xfrm>
      </p:grpSpPr>
      <p:sp>
        <p:nvSpPr>
          <p:cNvPr id="113" name="Google Shape;113;p50"/>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4" name="Google Shape;114;p50"/>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15" name="Google Shape;115;p50"/>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16" name="Google Shape;116;p50"/>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50"/>
          <p:cNvSpPr txBox="1"/>
          <p:nvPr>
            <p:ph idx="1"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8" name="Google Shape;118;p50"/>
          <p:cNvSpPr txBox="1"/>
          <p:nvPr>
            <p:ph idx="2" type="body"/>
          </p:nvPr>
        </p:nvSpPr>
        <p:spPr>
          <a:xfrm>
            <a:off x="439987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9" name="Google Shape;119;p50"/>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50"/>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0"/>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Content, Top and Bottom">
  <p:cSld name="2 Content, Top and Bottom">
    <p:spTree>
      <p:nvGrpSpPr>
        <p:cNvPr id="122" name="Shape 122"/>
        <p:cNvGrpSpPr/>
        <p:nvPr/>
      </p:nvGrpSpPr>
      <p:grpSpPr>
        <a:xfrm>
          <a:off x="0" y="0"/>
          <a:ext cx="0" cy="0"/>
          <a:chOff x="0" y="0"/>
          <a:chExt cx="0" cy="0"/>
        </a:xfrm>
      </p:grpSpPr>
      <p:sp>
        <p:nvSpPr>
          <p:cNvPr id="123" name="Google Shape;123;p5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24" name="Google Shape;124;p5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51"/>
          <p:cNvSpPr txBox="1"/>
          <p:nvPr>
            <p:ph idx="1" type="body"/>
          </p:nvPr>
        </p:nvSpPr>
        <p:spPr>
          <a:xfrm>
            <a:off x="498517" y="1985963"/>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6" name="Google Shape;126;p5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5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1"/>
          <p:cNvSpPr txBox="1"/>
          <p:nvPr>
            <p:ph idx="2" type="body"/>
          </p:nvPr>
        </p:nvSpPr>
        <p:spPr>
          <a:xfrm>
            <a:off x="498517" y="4164965"/>
            <a:ext cx="7569157"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29" name="Google Shape;129;p51"/>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0" name="Google Shape;130;p5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131" name="Shape 131"/>
        <p:cNvGrpSpPr/>
        <p:nvPr/>
      </p:nvGrpSpPr>
      <p:grpSpPr>
        <a:xfrm>
          <a:off x="0" y="0"/>
          <a:ext cx="0" cy="0"/>
          <a:chOff x="0" y="0"/>
          <a:chExt cx="0" cy="0"/>
        </a:xfrm>
      </p:grpSpPr>
      <p:sp>
        <p:nvSpPr>
          <p:cNvPr id="132" name="Google Shape;132;p52"/>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33" name="Google Shape;133;p52"/>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34" name="Google Shape;134;p5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52"/>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36" name="Google Shape;136;p5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5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5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39" name="Google Shape;139;p52"/>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0" name="Google Shape;140;p52"/>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Content">
  <p:cSld name="4 Content">
    <p:spTree>
      <p:nvGrpSpPr>
        <p:cNvPr id="141" name="Shape 141"/>
        <p:cNvGrpSpPr/>
        <p:nvPr/>
      </p:nvGrpSpPr>
      <p:grpSpPr>
        <a:xfrm>
          <a:off x="0" y="0"/>
          <a:ext cx="0" cy="0"/>
          <a:chOff x="0" y="0"/>
          <a:chExt cx="0" cy="0"/>
        </a:xfrm>
      </p:grpSpPr>
      <p:sp>
        <p:nvSpPr>
          <p:cNvPr id="142" name="Google Shape;142;p53"/>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43" name="Google Shape;143;p53"/>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44" name="Google Shape;144;p5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p53"/>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53"/>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5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48" name="Google Shape;148;p53"/>
          <p:cNvSpPr txBox="1"/>
          <p:nvPr>
            <p:ph idx="1" type="body"/>
          </p:nvPr>
        </p:nvSpPr>
        <p:spPr>
          <a:xfrm>
            <a:off x="502920" y="1985963"/>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49" name="Google Shape;149;p53"/>
          <p:cNvSpPr txBox="1"/>
          <p:nvPr>
            <p:ph idx="2" type="body"/>
          </p:nvPr>
        </p:nvSpPr>
        <p:spPr>
          <a:xfrm>
            <a:off x="502920" y="4164965"/>
            <a:ext cx="3657413"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0" name="Google Shape;150;p53"/>
          <p:cNvSpPr txBox="1"/>
          <p:nvPr>
            <p:ph idx="3"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51" name="Google Shape;151;p53"/>
          <p:cNvSpPr txBox="1"/>
          <p:nvPr>
            <p:ph idx="4"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52" name="Shape 152"/>
        <p:cNvGrpSpPr/>
        <p:nvPr/>
      </p:nvGrpSpPr>
      <p:grpSpPr>
        <a:xfrm>
          <a:off x="0" y="0"/>
          <a:ext cx="0" cy="0"/>
          <a:chOff x="0" y="0"/>
          <a:chExt cx="0" cy="0"/>
        </a:xfrm>
      </p:grpSpPr>
      <p:sp>
        <p:nvSpPr>
          <p:cNvPr id="153" name="Google Shape;153;p54"/>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54" name="Google Shape;154;p54"/>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55" name="Google Shape;155;p54"/>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6" name="Google Shape;156;p5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5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5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159" name="Shape 159"/>
        <p:cNvGrpSpPr/>
        <p:nvPr/>
      </p:nvGrpSpPr>
      <p:grpSpPr>
        <a:xfrm>
          <a:off x="0" y="0"/>
          <a:ext cx="0" cy="0"/>
          <a:chOff x="0" y="0"/>
          <a:chExt cx="0" cy="0"/>
        </a:xfrm>
      </p:grpSpPr>
      <p:sp>
        <p:nvSpPr>
          <p:cNvPr id="160" name="Google Shape;160;p55"/>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61" name="Google Shape;161;p55"/>
          <p:cNvSpPr txBox="1"/>
          <p:nvPr>
            <p:ph type="title"/>
          </p:nvPr>
        </p:nvSpPr>
        <p:spPr>
          <a:xfrm>
            <a:off x="4169404" y="3124200"/>
            <a:ext cx="3898272"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55"/>
          <p:cNvSpPr/>
          <p:nvPr>
            <p:ph idx="2" type="pic"/>
          </p:nvPr>
        </p:nvSpPr>
        <p:spPr>
          <a:xfrm>
            <a:off x="277906" y="228600"/>
            <a:ext cx="3460658" cy="6345238"/>
          </a:xfrm>
          <a:prstGeom prst="rect">
            <a:avLst/>
          </a:prstGeom>
          <a:noFill/>
          <a:ln>
            <a:noFill/>
          </a:ln>
        </p:spPr>
      </p:sp>
      <p:sp>
        <p:nvSpPr>
          <p:cNvPr id="163" name="Google Shape;163;p55"/>
          <p:cNvSpPr txBox="1"/>
          <p:nvPr>
            <p:ph idx="1" type="body"/>
          </p:nvPr>
        </p:nvSpPr>
        <p:spPr>
          <a:xfrm>
            <a:off x="4169404" y="3995737"/>
            <a:ext cx="3898272"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64" name="Google Shape;164;p5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55"/>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55"/>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55"/>
          <p:cNvSpPr txBox="1"/>
          <p:nvPr/>
        </p:nvSpPr>
        <p:spPr>
          <a:xfrm>
            <a:off x="3990110"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Pictures with Caption">
  <p:cSld name="2 Pictures with Caption">
    <p:spTree>
      <p:nvGrpSpPr>
        <p:cNvPr id="168" name="Shape 168"/>
        <p:cNvGrpSpPr/>
        <p:nvPr/>
      </p:nvGrpSpPr>
      <p:grpSpPr>
        <a:xfrm>
          <a:off x="0" y="0"/>
          <a:ext cx="0" cy="0"/>
          <a:chOff x="0" y="0"/>
          <a:chExt cx="0" cy="0"/>
        </a:xfrm>
      </p:grpSpPr>
      <p:sp>
        <p:nvSpPr>
          <p:cNvPr id="169" name="Google Shape;169;p56"/>
          <p:cNvSpPr/>
          <p:nvPr/>
        </p:nvSpPr>
        <p:spPr>
          <a:xfrm>
            <a:off x="282574" y="228600"/>
            <a:ext cx="6387167"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0" name="Google Shape;170;p56"/>
          <p:cNvSpPr txBox="1"/>
          <p:nvPr>
            <p:ph type="title"/>
          </p:nvPr>
        </p:nvSpPr>
        <p:spPr>
          <a:xfrm>
            <a:off x="380554" y="2571750"/>
            <a:ext cx="6181611"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1" name="Google Shape;171;p56"/>
          <p:cNvSpPr txBox="1"/>
          <p:nvPr>
            <p:ph idx="1" type="body"/>
          </p:nvPr>
        </p:nvSpPr>
        <p:spPr>
          <a:xfrm>
            <a:off x="381094" y="3733800"/>
            <a:ext cx="6179566"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72" name="Google Shape;172;p56"/>
          <p:cNvSpPr txBox="1"/>
          <p:nvPr>
            <p:ph idx="10" type="dt"/>
          </p:nvPr>
        </p:nvSpPr>
        <p:spPr>
          <a:xfrm>
            <a:off x="5212262"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3" name="Google Shape;173;p56"/>
          <p:cNvSpPr txBox="1"/>
          <p:nvPr>
            <p:ph idx="11" type="ftr"/>
          </p:nvPr>
        </p:nvSpPr>
        <p:spPr>
          <a:xfrm>
            <a:off x="381095" y="6235607"/>
            <a:ext cx="46481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5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75" name="Google Shape;175;p56"/>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176" name="Google Shape;176;p56"/>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77" name="Google Shape;177;p56"/>
          <p:cNvSpPr/>
          <p:nvPr>
            <p:ph idx="2" type="pic"/>
          </p:nvPr>
        </p:nvSpPr>
        <p:spPr>
          <a:xfrm>
            <a:off x="6802438" y="2374940"/>
            <a:ext cx="2057400" cy="2039112"/>
          </a:xfrm>
          <a:prstGeom prst="rect">
            <a:avLst/>
          </a:prstGeom>
          <a:noFill/>
          <a:ln>
            <a:noFill/>
          </a:ln>
        </p:spPr>
      </p:sp>
      <p:sp>
        <p:nvSpPr>
          <p:cNvPr id="178" name="Google Shape;178;p56"/>
          <p:cNvSpPr/>
          <p:nvPr>
            <p:ph idx="3" type="pic"/>
          </p:nvPr>
        </p:nvSpPr>
        <p:spPr>
          <a:xfrm>
            <a:off x="6802438" y="4535424"/>
            <a:ext cx="2057400" cy="2039112"/>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Alt.">
  <p:cSld name="3 Pictures with Caption, Alt.">
    <p:spTree>
      <p:nvGrpSpPr>
        <p:cNvPr id="179" name="Shape 179"/>
        <p:cNvGrpSpPr/>
        <p:nvPr/>
      </p:nvGrpSpPr>
      <p:grpSpPr>
        <a:xfrm>
          <a:off x="0" y="0"/>
          <a:ext cx="0" cy="0"/>
          <a:chOff x="0" y="0"/>
          <a:chExt cx="0" cy="0"/>
        </a:xfrm>
      </p:grpSpPr>
      <p:sp>
        <p:nvSpPr>
          <p:cNvPr id="180" name="Google Shape;180;p57"/>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81" name="Google Shape;181;p57"/>
          <p:cNvSpPr txBox="1"/>
          <p:nvPr>
            <p:ph type="title"/>
          </p:nvPr>
        </p:nvSpPr>
        <p:spPr>
          <a:xfrm>
            <a:off x="4953000" y="3124200"/>
            <a:ext cx="3108960"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57"/>
          <p:cNvSpPr/>
          <p:nvPr>
            <p:ph idx="2" type="pic"/>
          </p:nvPr>
        </p:nvSpPr>
        <p:spPr>
          <a:xfrm>
            <a:off x="277905" y="2365248"/>
            <a:ext cx="4240119" cy="4187952"/>
          </a:xfrm>
          <a:prstGeom prst="rect">
            <a:avLst/>
          </a:prstGeom>
          <a:noFill/>
          <a:ln>
            <a:noFill/>
          </a:ln>
        </p:spPr>
      </p:sp>
      <p:sp>
        <p:nvSpPr>
          <p:cNvPr id="183" name="Google Shape;183;p57"/>
          <p:cNvSpPr txBox="1"/>
          <p:nvPr>
            <p:ph idx="1" type="body"/>
          </p:nvPr>
        </p:nvSpPr>
        <p:spPr>
          <a:xfrm>
            <a:off x="4953000" y="3995737"/>
            <a:ext cx="3108960" cy="2147888"/>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84" name="Google Shape;184;p57"/>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57"/>
          <p:cNvSpPr txBox="1"/>
          <p:nvPr>
            <p:ph idx="11" type="ftr"/>
          </p:nvPr>
        </p:nvSpPr>
        <p:spPr>
          <a:xfrm>
            <a:off x="4191000" y="6423585"/>
            <a:ext cx="300513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5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187" name="Google Shape;187;p57"/>
          <p:cNvSpPr txBox="1"/>
          <p:nvPr/>
        </p:nvSpPr>
        <p:spPr>
          <a:xfrm>
            <a:off x="4750361" y="3370730"/>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
        <p:nvSpPr>
          <p:cNvPr id="188" name="Google Shape;188;p57"/>
          <p:cNvSpPr/>
          <p:nvPr>
            <p:ph idx="3" type="pic"/>
          </p:nvPr>
        </p:nvSpPr>
        <p:spPr>
          <a:xfrm>
            <a:off x="277905" y="228600"/>
            <a:ext cx="2057400" cy="2039112"/>
          </a:xfrm>
          <a:prstGeom prst="rect">
            <a:avLst/>
          </a:prstGeom>
          <a:noFill/>
          <a:ln>
            <a:noFill/>
          </a:ln>
        </p:spPr>
      </p:sp>
      <p:sp>
        <p:nvSpPr>
          <p:cNvPr id="189" name="Google Shape;189;p57"/>
          <p:cNvSpPr/>
          <p:nvPr>
            <p:ph idx="4" type="pic"/>
          </p:nvPr>
        </p:nvSpPr>
        <p:spPr>
          <a:xfrm>
            <a:off x="2460625" y="228600"/>
            <a:ext cx="2057400" cy="2039112"/>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90" name="Shape 190"/>
        <p:cNvGrpSpPr/>
        <p:nvPr/>
      </p:nvGrpSpPr>
      <p:grpSpPr>
        <a:xfrm>
          <a:off x="0" y="0"/>
          <a:ext cx="0" cy="0"/>
          <a:chOff x="0" y="0"/>
          <a:chExt cx="0" cy="0"/>
        </a:xfrm>
      </p:grpSpPr>
      <p:sp>
        <p:nvSpPr>
          <p:cNvPr id="191" name="Google Shape;191;p58"/>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192" name="Google Shape;192;p58"/>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193" name="Google Shape;193;p58"/>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4" name="Google Shape;194;p58"/>
          <p:cNvSpPr txBox="1"/>
          <p:nvPr>
            <p:ph idx="1" type="body"/>
          </p:nvPr>
        </p:nvSpPr>
        <p:spPr>
          <a:xfrm rot="5400000">
            <a:off x="2204149" y="275525"/>
            <a:ext cx="4144963" cy="75563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58"/>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6" name="Google Shape;196;p58"/>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58"/>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6" name="Shape 26"/>
        <p:cNvGrpSpPr/>
        <p:nvPr/>
      </p:nvGrpSpPr>
      <p:grpSpPr>
        <a:xfrm>
          <a:off x="0" y="0"/>
          <a:ext cx="0" cy="0"/>
          <a:chOff x="0" y="0"/>
          <a:chExt cx="0" cy="0"/>
        </a:xfrm>
      </p:grpSpPr>
      <p:sp>
        <p:nvSpPr>
          <p:cNvPr id="27" name="Google Shape;27;p41"/>
          <p:cNvSpPr/>
          <p:nvPr/>
        </p:nvSpPr>
        <p:spPr>
          <a:xfrm>
            <a:off x="8210550" y="282574"/>
            <a:ext cx="642097"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8" name="Google Shape;28;p41"/>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1"/>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0" name="Google Shape;30;p41"/>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1"/>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41"/>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34" name="Google Shape;34;p41"/>
          <p:cNvSpPr/>
          <p:nvPr/>
        </p:nvSpPr>
        <p:spPr>
          <a:xfrm>
            <a:off x="8068235" y="282574"/>
            <a:ext cx="91440" cy="16002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p:cSld name="Vertical Title and Text">
    <p:spTree>
      <p:nvGrpSpPr>
        <p:cNvPr id="198" name="Shape 198"/>
        <p:cNvGrpSpPr/>
        <p:nvPr/>
      </p:nvGrpSpPr>
      <p:grpSpPr>
        <a:xfrm>
          <a:off x="0" y="0"/>
          <a:ext cx="0" cy="0"/>
          <a:chOff x="0" y="0"/>
          <a:chExt cx="0" cy="0"/>
        </a:xfrm>
      </p:grpSpPr>
      <p:sp>
        <p:nvSpPr>
          <p:cNvPr id="199" name="Google Shape;199;p59"/>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200" name="Google Shape;200;p59"/>
          <p:cNvSpPr txBox="1"/>
          <p:nvPr>
            <p:ph type="title"/>
          </p:nvPr>
        </p:nvSpPr>
        <p:spPr>
          <a:xfrm rot="5400000">
            <a:off x="5750720" y="3199794"/>
            <a:ext cx="5171422" cy="68131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59"/>
          <p:cNvSpPr txBox="1"/>
          <p:nvPr>
            <p:ph idx="1" type="body"/>
          </p:nvPr>
        </p:nvSpPr>
        <p:spPr>
          <a:xfrm rot="5400000">
            <a:off x="1293765" y="122190"/>
            <a:ext cx="5184869" cy="6858000"/>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2" name="Google Shape;202;p5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5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5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205" name="Google Shape;205;p59"/>
          <p:cNvSpPr txBox="1"/>
          <p:nvPr/>
        </p:nvSpPr>
        <p:spPr>
          <a:xfrm rot="-5400000">
            <a:off x="8593111" y="561668"/>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42"/>
          <p:cNvSpPr/>
          <p:nvPr/>
        </p:nvSpPr>
        <p:spPr>
          <a:xfrm>
            <a:off x="8166847" y="282573"/>
            <a:ext cx="685800" cy="302217"/>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37" name="Google Shape;37;p42"/>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2"/>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2"/>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s with Caption">
  <p:cSld name="3 Pictures with Caption">
    <p:spTree>
      <p:nvGrpSpPr>
        <p:cNvPr id="40" name="Shape 40"/>
        <p:cNvGrpSpPr/>
        <p:nvPr/>
      </p:nvGrpSpPr>
      <p:grpSpPr>
        <a:xfrm>
          <a:off x="0" y="0"/>
          <a:ext cx="0" cy="0"/>
          <a:chOff x="0" y="0"/>
          <a:chExt cx="0" cy="0"/>
        </a:xfrm>
      </p:grpSpPr>
      <p:sp>
        <p:nvSpPr>
          <p:cNvPr id="41" name="Google Shape;41;p43"/>
          <p:cNvSpPr/>
          <p:nvPr/>
        </p:nvSpPr>
        <p:spPr>
          <a:xfrm>
            <a:off x="282575" y="228600"/>
            <a:ext cx="4235450"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2" name="Google Shape;42;p43"/>
          <p:cNvSpPr txBox="1"/>
          <p:nvPr>
            <p:ph type="title"/>
          </p:nvPr>
        </p:nvSpPr>
        <p:spPr>
          <a:xfrm>
            <a:off x="380554" y="2571750"/>
            <a:ext cx="401663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43"/>
          <p:cNvSpPr txBox="1"/>
          <p:nvPr>
            <p:ph idx="1" type="body"/>
          </p:nvPr>
        </p:nvSpPr>
        <p:spPr>
          <a:xfrm>
            <a:off x="381094" y="3733800"/>
            <a:ext cx="401530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43"/>
          <p:cNvSpPr txBox="1"/>
          <p:nvPr>
            <p:ph idx="10" type="dt"/>
          </p:nvPr>
        </p:nvSpPr>
        <p:spPr>
          <a:xfrm>
            <a:off x="3048000" y="6235607"/>
            <a:ext cx="1348398"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381095" y="6235607"/>
            <a:ext cx="2590705"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3"/>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
        <p:nvSpPr>
          <p:cNvPr id="48" name="Google Shape;48;p43"/>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49" name="Google Shape;49;p43"/>
          <p:cNvSpPr/>
          <p:nvPr/>
        </p:nvSpPr>
        <p:spPr>
          <a:xfrm>
            <a:off x="4624388" y="4534726"/>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50" name="Google Shape;50;p43"/>
          <p:cNvSpPr/>
          <p:nvPr>
            <p:ph idx="2" type="pic"/>
          </p:nvPr>
        </p:nvSpPr>
        <p:spPr>
          <a:xfrm>
            <a:off x="4624388" y="228600"/>
            <a:ext cx="2057400" cy="2039112"/>
          </a:xfrm>
          <a:prstGeom prst="rect">
            <a:avLst/>
          </a:prstGeom>
          <a:noFill/>
          <a:ln>
            <a:noFill/>
          </a:ln>
        </p:spPr>
      </p:sp>
      <p:sp>
        <p:nvSpPr>
          <p:cNvPr id="51" name="Google Shape;51;p43"/>
          <p:cNvSpPr/>
          <p:nvPr>
            <p:ph idx="3" type="pic"/>
          </p:nvPr>
        </p:nvSpPr>
        <p:spPr>
          <a:xfrm>
            <a:off x="4624388" y="2381663"/>
            <a:ext cx="2057400" cy="2039112"/>
          </a:xfrm>
          <a:prstGeom prst="rect">
            <a:avLst/>
          </a:prstGeom>
          <a:noFill/>
          <a:ln>
            <a:noFill/>
          </a:ln>
        </p:spPr>
      </p:sp>
      <p:sp>
        <p:nvSpPr>
          <p:cNvPr id="52" name="Google Shape;52;p43"/>
          <p:cNvSpPr/>
          <p:nvPr>
            <p:ph idx="4" type="pic"/>
          </p:nvPr>
        </p:nvSpPr>
        <p:spPr>
          <a:xfrm>
            <a:off x="6803136" y="2381662"/>
            <a:ext cx="2057400" cy="4187952"/>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bove Caption" type="picTx">
  <p:cSld name="PICTURE_WITH_CAPTION_TEXT">
    <p:spTree>
      <p:nvGrpSpPr>
        <p:cNvPr id="53" name="Shape 53"/>
        <p:cNvGrpSpPr/>
        <p:nvPr/>
      </p:nvGrpSpPr>
      <p:grpSpPr>
        <a:xfrm>
          <a:off x="0" y="0"/>
          <a:ext cx="0" cy="0"/>
          <a:chOff x="0" y="0"/>
          <a:chExt cx="0" cy="0"/>
        </a:xfrm>
      </p:grpSpPr>
      <p:sp>
        <p:nvSpPr>
          <p:cNvPr id="54" name="Google Shape;54;p44"/>
          <p:cNvSpPr txBox="1"/>
          <p:nvPr>
            <p:ph type="title"/>
          </p:nvPr>
        </p:nvSpPr>
        <p:spPr>
          <a:xfrm>
            <a:off x="506505" y="4424082"/>
            <a:ext cx="6191157" cy="83371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600"/>
              <a:buFont typeface="Rockwell"/>
              <a:buNone/>
              <a:defRPr b="0" sz="2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44"/>
          <p:cNvSpPr/>
          <p:nvPr>
            <p:ph idx="2" type="pic"/>
          </p:nvPr>
        </p:nvSpPr>
        <p:spPr>
          <a:xfrm>
            <a:off x="277905" y="228600"/>
            <a:ext cx="6378389" cy="4187952"/>
          </a:xfrm>
          <a:prstGeom prst="rect">
            <a:avLst/>
          </a:prstGeom>
          <a:noFill/>
          <a:ln>
            <a:noFill/>
          </a:ln>
        </p:spPr>
      </p:sp>
      <p:sp>
        <p:nvSpPr>
          <p:cNvPr id="56" name="Google Shape;56;p44"/>
          <p:cNvSpPr txBox="1"/>
          <p:nvPr>
            <p:ph idx="1" type="body"/>
          </p:nvPr>
        </p:nvSpPr>
        <p:spPr>
          <a:xfrm>
            <a:off x="506505" y="5257799"/>
            <a:ext cx="6191157" cy="885825"/>
          </a:xfrm>
          <a:prstGeom prst="rect">
            <a:avLst/>
          </a:prstGeom>
          <a:noFill/>
          <a:ln>
            <a:noFill/>
          </a:ln>
        </p:spPr>
        <p:txBody>
          <a:bodyPr anchorCtr="0" anchor="t" bIns="45700" lIns="91425" spcFirstLastPara="1" rIns="91425" wrap="square" tIns="45700">
            <a:normAutofit/>
          </a:bodyPr>
          <a:lstStyle>
            <a:lvl1pPr indent="-228600" lvl="0" marL="457200" algn="l">
              <a:spcBef>
                <a:spcPts val="300"/>
              </a:spcBef>
              <a:spcAft>
                <a:spcPts val="0"/>
              </a:spcAft>
              <a:buSzPts val="1050"/>
              <a:buNone/>
              <a:defRPr sz="1400"/>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7" name="Google Shape;57;p44"/>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4"/>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4"/>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44"/>
          <p:cNvSpPr/>
          <p:nvPr/>
        </p:nvSpPr>
        <p:spPr>
          <a:xfrm>
            <a:off x="6802438" y="22860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1" name="Google Shape;61;p44"/>
          <p:cNvSpPr/>
          <p:nvPr/>
        </p:nvSpPr>
        <p:spPr>
          <a:xfrm>
            <a:off x="6802438" y="2377440"/>
            <a:ext cx="2057400" cy="203911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2" name="Google Shape;62;p44"/>
          <p:cNvSpPr txBox="1"/>
          <p:nvPr/>
        </p:nvSpPr>
        <p:spPr>
          <a:xfrm>
            <a:off x="327212" y="4632792"/>
            <a:ext cx="220568"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2400">
                <a:solidFill>
                  <a:srgbClr val="B86EB8"/>
                </a:solidFill>
                <a:latin typeface="Times New Roman"/>
                <a:ea typeface="Times New Roman"/>
                <a:cs typeface="Times New Roman"/>
                <a:sym typeface="Times New Roman"/>
              </a:rPr>
              <a:t>+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45"/>
          <p:cNvSpPr/>
          <p:nvPr/>
        </p:nvSpPr>
        <p:spPr>
          <a:xfrm>
            <a:off x="282575" y="228600"/>
            <a:ext cx="3451225" cy="6345238"/>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65" name="Google Shape;65;p45"/>
          <p:cNvSpPr txBox="1"/>
          <p:nvPr>
            <p:ph type="title"/>
          </p:nvPr>
        </p:nvSpPr>
        <p:spPr>
          <a:xfrm>
            <a:off x="380555" y="2571750"/>
            <a:ext cx="325526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600"/>
              <a:buFont typeface="Rockwell"/>
              <a:buNone/>
              <a:defRPr b="0"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45"/>
          <p:cNvSpPr txBox="1"/>
          <p:nvPr>
            <p:ph idx="1" type="body"/>
          </p:nvPr>
        </p:nvSpPr>
        <p:spPr>
          <a:xfrm>
            <a:off x="4168775" y="273050"/>
            <a:ext cx="4597399" cy="585311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7" name="Google Shape;67;p45"/>
          <p:cNvSpPr txBox="1"/>
          <p:nvPr>
            <p:ph idx="2" type="body"/>
          </p:nvPr>
        </p:nvSpPr>
        <p:spPr>
          <a:xfrm>
            <a:off x="381093" y="3733800"/>
            <a:ext cx="3255264" cy="2392363"/>
          </a:xfrm>
          <a:prstGeom prst="rect">
            <a:avLst/>
          </a:prstGeom>
          <a:noFill/>
          <a:ln>
            <a:noFill/>
          </a:ln>
        </p:spPr>
        <p:txBody>
          <a:bodyPr anchorCtr="0" anchor="t" bIns="45700" lIns="91425" spcFirstLastPara="1" rIns="91425" wrap="square" tIns="45700">
            <a:normAutofit/>
          </a:bodyPr>
          <a:lstStyle>
            <a:lvl1pPr indent="-228600" lvl="0" marL="457200" algn="l">
              <a:spcBef>
                <a:spcPts val="2000"/>
              </a:spcBef>
              <a:spcAft>
                <a:spcPts val="0"/>
              </a:spcAft>
              <a:buSzPts val="1050"/>
              <a:buNone/>
              <a:defRPr sz="1400">
                <a:solidFill>
                  <a:schemeClr val="lt1"/>
                </a:solidFi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8" name="Google Shape;68;p45"/>
          <p:cNvSpPr txBox="1"/>
          <p:nvPr>
            <p:ph idx="10" type="dt"/>
          </p:nvPr>
        </p:nvSpPr>
        <p:spPr>
          <a:xfrm>
            <a:off x="7391399" y="6423585"/>
            <a:ext cx="1537447"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45"/>
          <p:cNvSpPr txBox="1"/>
          <p:nvPr>
            <p:ph idx="11" type="ftr"/>
          </p:nvPr>
        </p:nvSpPr>
        <p:spPr>
          <a:xfrm>
            <a:off x="3859305" y="6423585"/>
            <a:ext cx="331694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5"/>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71" name="Shape 71"/>
        <p:cNvGrpSpPr/>
        <p:nvPr/>
      </p:nvGrpSpPr>
      <p:grpSpPr>
        <a:xfrm>
          <a:off x="0" y="0"/>
          <a:ext cx="0" cy="0"/>
          <a:chOff x="0" y="0"/>
          <a:chExt cx="0" cy="0"/>
        </a:xfrm>
      </p:grpSpPr>
      <p:sp>
        <p:nvSpPr>
          <p:cNvPr id="72" name="Google Shape;72;p46"/>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73" name="Google Shape;73;p46"/>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74" name="Google Shape;74;p46"/>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accent1"/>
              </a:buClr>
              <a:buSzPts val="3600"/>
              <a:buFont typeface="Rockwel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46"/>
          <p:cNvSpPr txBox="1"/>
          <p:nvPr>
            <p:ph idx="1" type="body"/>
          </p:nvPr>
        </p:nvSpPr>
        <p:spPr>
          <a:xfrm>
            <a:off x="497541"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6" name="Google Shape;76;p46"/>
          <p:cNvSpPr txBox="1"/>
          <p:nvPr>
            <p:ph idx="2" type="body"/>
          </p:nvPr>
        </p:nvSpPr>
        <p:spPr>
          <a:xfrm>
            <a:off x="4399878" y="2447365"/>
            <a:ext cx="3657600" cy="3678797"/>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sz="1800"/>
            </a:lvl1pPr>
            <a:lvl2pPr indent="-314325" lvl="1" marL="914400" algn="l">
              <a:spcBef>
                <a:spcPts val="600"/>
              </a:spcBef>
              <a:spcAft>
                <a:spcPts val="0"/>
              </a:spcAft>
              <a:buSzPts val="1350"/>
              <a:buChar char="■"/>
              <a:defRPr sz="1800"/>
            </a:lvl2pPr>
            <a:lvl3pPr indent="-314325" lvl="2" marL="1371600" algn="l">
              <a:spcBef>
                <a:spcPts val="600"/>
              </a:spcBef>
              <a:spcAft>
                <a:spcPts val="0"/>
              </a:spcAft>
              <a:buSzPts val="1350"/>
              <a:buChar char="■"/>
              <a:defRPr sz="1800"/>
            </a:lvl3pPr>
            <a:lvl4pPr indent="-314325" lvl="3" marL="1828800" algn="l">
              <a:spcBef>
                <a:spcPts val="600"/>
              </a:spcBef>
              <a:spcAft>
                <a:spcPts val="0"/>
              </a:spcAft>
              <a:buSzPts val="1350"/>
              <a:buChar char="■"/>
              <a:defRPr sz="1800"/>
            </a:lvl4pPr>
            <a:lvl5pPr indent="-314325" lvl="4" marL="2286000" algn="l">
              <a:spcBef>
                <a:spcPts val="600"/>
              </a:spcBef>
              <a:spcAft>
                <a:spcPts val="0"/>
              </a:spcAft>
              <a:buSzPts val="1350"/>
              <a:buChar char="■"/>
              <a:defRPr sz="18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7" name="Google Shape;77;p46"/>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6"/>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0" name="Google Shape;80;p46"/>
          <p:cNvSpPr txBox="1"/>
          <p:nvPr>
            <p:ph idx="3" type="body"/>
          </p:nvPr>
        </p:nvSpPr>
        <p:spPr>
          <a:xfrm>
            <a:off x="497541" y="2070847"/>
            <a:ext cx="3657600" cy="322729"/>
          </a:xfrm>
          <a:prstGeom prst="rect">
            <a:avLst/>
          </a:prstGeom>
          <a:solidFill>
            <a:schemeClr val="accent3"/>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81" name="Google Shape;81;p46"/>
          <p:cNvSpPr txBox="1"/>
          <p:nvPr>
            <p:ph idx="4" type="body"/>
          </p:nvPr>
        </p:nvSpPr>
        <p:spPr>
          <a:xfrm>
            <a:off x="4399878" y="2070847"/>
            <a:ext cx="3657600" cy="322729"/>
          </a:xfrm>
          <a:prstGeom prst="rect">
            <a:avLst/>
          </a:prstGeom>
          <a:solidFill>
            <a:srgbClr val="A2A2C1"/>
          </a:solidFill>
          <a:ln>
            <a:noFill/>
          </a:ln>
        </p:spPr>
        <p:txBody>
          <a:bodyPr anchorCtr="0" anchor="ctr" bIns="0" lIns="91425" spcFirstLastPara="1" rIns="91425" wrap="square" tIns="0">
            <a:noAutofit/>
          </a:bodyPr>
          <a:lstStyle>
            <a:lvl1pPr indent="-228600" lvl="0" marL="457200" algn="ctr">
              <a:spcBef>
                <a:spcPts val="0"/>
              </a:spcBef>
              <a:spcAft>
                <a:spcPts val="0"/>
              </a:spcAft>
              <a:buSzPts val="1350"/>
              <a:buNone/>
              <a:defRPr b="0" sz="1800">
                <a:solidFill>
                  <a:schemeClr val="lt1"/>
                </a:solidFill>
              </a:defRPr>
            </a:lvl1pPr>
            <a:lvl2pPr indent="-228600" lvl="1" marL="914400" algn="l">
              <a:spcBef>
                <a:spcPts val="600"/>
              </a:spcBef>
              <a:spcAft>
                <a:spcPts val="0"/>
              </a:spcAft>
              <a:buSzPts val="1500"/>
              <a:buNone/>
              <a:defRPr b="1" sz="2000"/>
            </a:lvl2pPr>
            <a:lvl3pPr indent="-228600" lvl="2" marL="1371600" algn="l">
              <a:spcBef>
                <a:spcPts val="600"/>
              </a:spcBef>
              <a:spcAft>
                <a:spcPts val="0"/>
              </a:spcAft>
              <a:buSzPts val="1350"/>
              <a:buNone/>
              <a:defRPr b="1" sz="1800"/>
            </a:lvl3pPr>
            <a:lvl4pPr indent="-228600" lvl="3" marL="1828800" algn="l">
              <a:spcBef>
                <a:spcPts val="600"/>
              </a:spcBef>
              <a:spcAft>
                <a:spcPts val="0"/>
              </a:spcAft>
              <a:buSzPts val="1200"/>
              <a:buNone/>
              <a:defRPr b="1" sz="1600"/>
            </a:lvl4pPr>
            <a:lvl5pPr indent="-228600" lvl="4" marL="2286000" algn="l">
              <a:spcBef>
                <a:spcPts val="600"/>
              </a:spcBef>
              <a:spcAft>
                <a:spcPts val="0"/>
              </a:spcAft>
              <a:buSzPts val="12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82" name="Shape 82"/>
        <p:cNvGrpSpPr/>
        <p:nvPr/>
      </p:nvGrpSpPr>
      <p:grpSpPr>
        <a:xfrm>
          <a:off x="0" y="0"/>
          <a:ext cx="0" cy="0"/>
          <a:chOff x="0" y="0"/>
          <a:chExt cx="0" cy="0"/>
        </a:xfrm>
      </p:grpSpPr>
      <p:sp>
        <p:nvSpPr>
          <p:cNvPr id="83" name="Google Shape;83;p47"/>
          <p:cNvSpPr/>
          <p:nvPr/>
        </p:nvSpPr>
        <p:spPr>
          <a:xfrm>
            <a:off x="8166847" y="282574"/>
            <a:ext cx="685800" cy="1600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84" name="Google Shape;84;p47"/>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7"/>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14325" lvl="0" marL="457200" algn="l">
              <a:spcBef>
                <a:spcPts val="2000"/>
              </a:spcBef>
              <a:spcAft>
                <a:spcPts val="0"/>
              </a:spcAft>
              <a:buSzPts val="1350"/>
              <a:buChar char="■"/>
              <a:defRPr/>
            </a:lvl1pPr>
            <a:lvl2pPr indent="-314325" lvl="1" marL="914400" algn="l">
              <a:spcBef>
                <a:spcPts val="600"/>
              </a:spcBef>
              <a:spcAft>
                <a:spcPts val="0"/>
              </a:spcAft>
              <a:buSzPts val="1350"/>
              <a:buChar char="■"/>
              <a:defRPr/>
            </a:lvl2pPr>
            <a:lvl3pPr indent="-314325" lvl="2" marL="1371600" algn="l">
              <a:spcBef>
                <a:spcPts val="600"/>
              </a:spcBef>
              <a:spcAft>
                <a:spcPts val="0"/>
              </a:spcAft>
              <a:buSzPts val="1350"/>
              <a:buChar char="■"/>
              <a:defRPr/>
            </a:lvl3pPr>
            <a:lvl4pPr indent="-314325" lvl="3" marL="1828800" algn="l">
              <a:spcBef>
                <a:spcPts val="600"/>
              </a:spcBef>
              <a:spcAft>
                <a:spcPts val="0"/>
              </a:spcAft>
              <a:buSzPts val="1350"/>
              <a:buChar char="■"/>
              <a:defRPr/>
            </a:lvl4pPr>
            <a:lvl5pPr indent="-314325" lvl="4" marL="2286000" algn="l">
              <a:spcBef>
                <a:spcPts val="600"/>
              </a:spcBef>
              <a:spcAft>
                <a:spcPts val="0"/>
              </a:spcAft>
              <a:buSzPts val="135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47"/>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7"/>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7"/>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7"/>
          <p:cNvSpPr txBox="1"/>
          <p:nvPr/>
        </p:nvSpPr>
        <p:spPr>
          <a:xfrm>
            <a:off x="223185" y="228600"/>
            <a:ext cx="260909" cy="55399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3600">
                <a:solidFill>
                  <a:srgbClr val="B86EB8"/>
                </a:solidFill>
                <a:latin typeface="Times New Roman"/>
                <a:ea typeface="Times New Roman"/>
                <a:cs typeface="Times New Roman"/>
                <a:sym typeface="Times New Roman"/>
              </a:rPr>
              <a:t>+</a:t>
            </a:r>
            <a:endParaRPr/>
          </a:p>
        </p:txBody>
      </p:sp>
      <p:sp>
        <p:nvSpPr>
          <p:cNvPr id="90" name="Google Shape;90;p47"/>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spcBef>
                <a:spcPts val="2000"/>
              </a:spcBef>
              <a:spcAft>
                <a:spcPts val="0"/>
              </a:spcAft>
              <a:buSzPts val="1800"/>
              <a:buNone/>
              <a:defRPr b="0" i="0" sz="2400" u="none" cap="none" strike="noStrike">
                <a:solidFill>
                  <a:schemeClr val="accent3"/>
                </a:solidFill>
                <a:latin typeface="Rockwell"/>
                <a:ea typeface="Rockwell"/>
                <a:cs typeface="Rockwell"/>
                <a:sym typeface="Rockwell"/>
              </a:defRPr>
            </a:lvl1pPr>
            <a:lvl2pPr indent="-228600" lvl="1" marL="914400" algn="l">
              <a:spcBef>
                <a:spcPts val="600"/>
              </a:spcBef>
              <a:spcAft>
                <a:spcPts val="0"/>
              </a:spcAft>
              <a:buSzPts val="900"/>
              <a:buNone/>
              <a:defRPr sz="1200"/>
            </a:lvl2pPr>
            <a:lvl3pPr indent="-228600" lvl="2" marL="1371600" algn="l">
              <a:spcBef>
                <a:spcPts val="600"/>
              </a:spcBef>
              <a:spcAft>
                <a:spcPts val="0"/>
              </a:spcAft>
              <a:buSzPts val="750"/>
              <a:buNone/>
              <a:defRPr sz="1000"/>
            </a:lvl3pPr>
            <a:lvl4pPr indent="-228600" lvl="3" marL="1828800" algn="l">
              <a:spcBef>
                <a:spcPts val="600"/>
              </a:spcBef>
              <a:spcAft>
                <a:spcPts val="0"/>
              </a:spcAft>
              <a:buSzPts val="675"/>
              <a:buNone/>
              <a:defRPr sz="900"/>
            </a:lvl4pPr>
            <a:lvl5pPr indent="-228600" lvl="4" marL="2286000" algn="l">
              <a:spcBef>
                <a:spcPts val="600"/>
              </a:spcBef>
              <a:spcAft>
                <a:spcPts val="0"/>
              </a:spcAft>
              <a:buSzPts val="675"/>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2 Pictures">
  <p:cSld name="Title Slide with 2 Pictures">
    <p:spTree>
      <p:nvGrpSpPr>
        <p:cNvPr id="91" name="Shape 91"/>
        <p:cNvGrpSpPr/>
        <p:nvPr/>
      </p:nvGrpSpPr>
      <p:grpSpPr>
        <a:xfrm>
          <a:off x="0" y="0"/>
          <a:ext cx="0" cy="0"/>
          <a:chOff x="0" y="0"/>
          <a:chExt cx="0" cy="0"/>
        </a:xfrm>
      </p:grpSpPr>
      <p:sp>
        <p:nvSpPr>
          <p:cNvPr id="92" name="Google Shape;92;p48"/>
          <p:cNvSpPr txBox="1"/>
          <p:nvPr>
            <p:ph type="ctrTitle"/>
          </p:nvPr>
        </p:nvSpPr>
        <p:spPr>
          <a:xfrm>
            <a:off x="4800600" y="4624668"/>
            <a:ext cx="4038600" cy="93345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2800"/>
              <a:buFont typeface="Rockwel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48"/>
          <p:cNvSpPr txBox="1"/>
          <p:nvPr>
            <p:ph idx="1" type="subTitle"/>
          </p:nvPr>
        </p:nvSpPr>
        <p:spPr>
          <a:xfrm>
            <a:off x="4800600" y="5562599"/>
            <a:ext cx="4038600" cy="748553"/>
          </a:xfrm>
          <a:prstGeom prst="rect">
            <a:avLst/>
          </a:prstGeom>
          <a:noFill/>
          <a:ln>
            <a:noFill/>
          </a:ln>
        </p:spPr>
        <p:txBody>
          <a:bodyPr anchorCtr="0" anchor="t" bIns="45700" lIns="91425" spcFirstLastPara="1" rIns="91425" wrap="square" tIns="45700">
            <a:normAutofit/>
          </a:bodyPr>
          <a:lstStyle>
            <a:lvl1pPr lvl="0" algn="l">
              <a:spcBef>
                <a:spcPts val="300"/>
              </a:spcBef>
              <a:spcAft>
                <a:spcPts val="0"/>
              </a:spcAft>
              <a:buSzPts val="1050"/>
              <a:buNone/>
              <a:defRPr sz="1400">
                <a:solidFill>
                  <a:srgbClr val="888888"/>
                </a:solidFill>
              </a:defRPr>
            </a:lvl1pPr>
            <a:lvl2pPr lvl="1" algn="ctr">
              <a:spcBef>
                <a:spcPts val="600"/>
              </a:spcBef>
              <a:spcAft>
                <a:spcPts val="0"/>
              </a:spcAft>
              <a:buSzPts val="1350"/>
              <a:buNone/>
              <a:defRPr>
                <a:solidFill>
                  <a:srgbClr val="888888"/>
                </a:solidFill>
              </a:defRPr>
            </a:lvl2pPr>
            <a:lvl3pPr lvl="2" algn="ctr">
              <a:spcBef>
                <a:spcPts val="600"/>
              </a:spcBef>
              <a:spcAft>
                <a:spcPts val="0"/>
              </a:spcAft>
              <a:buSzPts val="1350"/>
              <a:buNone/>
              <a:defRPr>
                <a:solidFill>
                  <a:srgbClr val="888888"/>
                </a:solidFill>
              </a:defRPr>
            </a:lvl3pPr>
            <a:lvl4pPr lvl="3" algn="ctr">
              <a:spcBef>
                <a:spcPts val="600"/>
              </a:spcBef>
              <a:spcAft>
                <a:spcPts val="0"/>
              </a:spcAft>
              <a:buSzPts val="1350"/>
              <a:buNone/>
              <a:defRPr>
                <a:solidFill>
                  <a:srgbClr val="888888"/>
                </a:solidFill>
              </a:defRPr>
            </a:lvl4pPr>
            <a:lvl5pPr lvl="4" algn="ctr">
              <a:spcBef>
                <a:spcPts val="600"/>
              </a:spcBef>
              <a:spcAft>
                <a:spcPts val="0"/>
              </a:spcAft>
              <a:buSzPts val="135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4" name="Google Shape;94;p48"/>
          <p:cNvSpPr txBox="1"/>
          <p:nvPr>
            <p:ph idx="10" type="dt"/>
          </p:nvPr>
        </p:nvSpPr>
        <p:spPr>
          <a:xfrm>
            <a:off x="4800600" y="6425640"/>
            <a:ext cx="123264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48"/>
          <p:cNvSpPr txBox="1"/>
          <p:nvPr>
            <p:ph idx="11" type="ftr"/>
          </p:nvPr>
        </p:nvSpPr>
        <p:spPr>
          <a:xfrm>
            <a:off x="6311153" y="6425640"/>
            <a:ext cx="2617694"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48"/>
          <p:cNvSpPr/>
          <p:nvPr/>
        </p:nvSpPr>
        <p:spPr>
          <a:xfrm>
            <a:off x="282575" y="228600"/>
            <a:ext cx="4235450" cy="418795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7" name="Google Shape;97;p48"/>
          <p:cNvSpPr/>
          <p:nvPr/>
        </p:nvSpPr>
        <p:spPr>
          <a:xfrm>
            <a:off x="6802438" y="228600"/>
            <a:ext cx="2057400" cy="2039112"/>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8" name="Google Shape;98;p48"/>
          <p:cNvSpPr/>
          <p:nvPr/>
        </p:nvSpPr>
        <p:spPr>
          <a:xfrm>
            <a:off x="4624388" y="2377440"/>
            <a:ext cx="2057400" cy="2039112"/>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sp>
        <p:nvSpPr>
          <p:cNvPr id="99" name="Google Shape;99;p48"/>
          <p:cNvSpPr/>
          <p:nvPr>
            <p:ph idx="2" type="pic"/>
          </p:nvPr>
        </p:nvSpPr>
        <p:spPr>
          <a:xfrm>
            <a:off x="4624388" y="228600"/>
            <a:ext cx="2057400" cy="2039112"/>
          </a:xfrm>
          <a:prstGeom prst="rect">
            <a:avLst/>
          </a:prstGeom>
          <a:noFill/>
          <a:ln>
            <a:noFill/>
          </a:ln>
        </p:spPr>
      </p:sp>
      <p:sp>
        <p:nvSpPr>
          <p:cNvPr id="100" name="Google Shape;100;p48"/>
          <p:cNvSpPr/>
          <p:nvPr>
            <p:ph idx="3" type="pic"/>
          </p:nvPr>
        </p:nvSpPr>
        <p:spPr>
          <a:xfrm>
            <a:off x="6802438" y="2377440"/>
            <a:ext cx="2057400" cy="2039112"/>
          </a:xfrm>
          <a:prstGeom prst="rect">
            <a:avLst/>
          </a:prstGeom>
          <a:noFill/>
          <a:ln>
            <a:noFill/>
          </a:ln>
        </p:spPr>
      </p:sp>
      <p:sp>
        <p:nvSpPr>
          <p:cNvPr id="101" name="Google Shape;101;p48"/>
          <p:cNvSpPr txBox="1"/>
          <p:nvPr>
            <p:ph idx="4" type="body"/>
          </p:nvPr>
        </p:nvSpPr>
        <p:spPr>
          <a:xfrm>
            <a:off x="857250" y="1779494"/>
            <a:ext cx="3086100" cy="2040905"/>
          </a:xfrm>
          <a:prstGeom prst="rect">
            <a:avLst/>
          </a:prstGeom>
          <a:noFill/>
          <a:ln>
            <a:noFill/>
          </a:ln>
        </p:spPr>
        <p:txBody>
          <a:bodyPr anchorCtr="0" anchor="t" bIns="45700" lIns="45700" spcFirstLastPara="1" rIns="45700" wrap="square" tIns="45700">
            <a:noAutofit/>
          </a:bodyPr>
          <a:lstStyle>
            <a:lvl1pPr indent="-228600" lvl="0" marL="457200" algn="ctr">
              <a:spcBef>
                <a:spcPts val="2000"/>
              </a:spcBef>
              <a:spcAft>
                <a:spcPts val="0"/>
              </a:spcAft>
              <a:buSzPts val="3450"/>
              <a:buNone/>
              <a:defRPr sz="4600">
                <a:solidFill>
                  <a:schemeClr val="lt1"/>
                </a:solidFill>
              </a:defRPr>
            </a:lvl1pPr>
            <a:lvl2pPr indent="-285750" lvl="1" marL="914400" algn="l">
              <a:spcBef>
                <a:spcPts val="600"/>
              </a:spcBef>
              <a:spcAft>
                <a:spcPts val="0"/>
              </a:spcAft>
              <a:buSzPts val="900"/>
              <a:buChar char="■"/>
              <a:defRPr sz="1200"/>
            </a:lvl2pPr>
            <a:lvl3pPr indent="-276225" lvl="2" marL="1371600" algn="l">
              <a:spcBef>
                <a:spcPts val="600"/>
              </a:spcBef>
              <a:spcAft>
                <a:spcPts val="0"/>
              </a:spcAft>
              <a:buSzPts val="750"/>
              <a:buChar char="■"/>
              <a:defRPr sz="1000"/>
            </a:lvl3pPr>
            <a:lvl4pPr indent="-271462" lvl="3" marL="1828800" algn="l">
              <a:spcBef>
                <a:spcPts val="600"/>
              </a:spcBef>
              <a:spcAft>
                <a:spcPts val="0"/>
              </a:spcAft>
              <a:buSzPts val="675"/>
              <a:buChar char="■"/>
              <a:defRPr sz="900"/>
            </a:lvl4pPr>
            <a:lvl5pPr indent="-271462" lvl="4" marL="2286000" algn="l">
              <a:spcBef>
                <a:spcPts val="600"/>
              </a:spcBef>
              <a:spcAft>
                <a:spcPts val="0"/>
              </a:spcAft>
              <a:buSzPts val="675"/>
              <a:buChar char="■"/>
              <a:defRPr sz="900"/>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2" name="Google Shape;102;p48"/>
          <p:cNvSpPr txBox="1"/>
          <p:nvPr/>
        </p:nvSpPr>
        <p:spPr>
          <a:xfrm>
            <a:off x="424891" y="174812"/>
            <a:ext cx="413309"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n-US" sz="5400">
                <a:solidFill>
                  <a:srgbClr val="B86EB8"/>
                </a:solidFill>
                <a:latin typeface="Times New Roman"/>
                <a:ea typeface="Times New Roman"/>
                <a:cs typeface="Times New Roman"/>
                <a:sym typeface="Times New Roman"/>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theme" Target="../theme/theme2.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chemeClr val="accent1"/>
              </a:buClr>
              <a:buSzPts val="3600"/>
              <a:buFont typeface="Rockwell"/>
              <a:buNone/>
              <a:defRPr b="0" i="0" sz="3600" u="none" cap="none" strike="noStrike">
                <a:solidFill>
                  <a:schemeClr val="accent1"/>
                </a:solidFill>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lvl1pPr indent="-323850" lvl="0" marL="457200" marR="0" rtl="0" algn="l">
              <a:spcBef>
                <a:spcPts val="2000"/>
              </a:spcBef>
              <a:spcAft>
                <a:spcPts val="0"/>
              </a:spcAft>
              <a:buClr>
                <a:schemeClr val="accent1"/>
              </a:buClr>
              <a:buSzPts val="1500"/>
              <a:buFont typeface="Noto Sans Symbols"/>
              <a:buChar char="■"/>
              <a:defRPr b="0" i="0" sz="2000" u="none" cap="none" strike="noStrike">
                <a:solidFill>
                  <a:srgbClr val="595959"/>
                </a:solidFill>
                <a:latin typeface="Rockwell"/>
                <a:ea typeface="Rockwell"/>
                <a:cs typeface="Rockwell"/>
                <a:sym typeface="Rockwell"/>
              </a:defRPr>
            </a:lvl1pPr>
            <a:lvl2pPr indent="-314325" lvl="1" marL="9144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2pPr>
            <a:lvl3pPr indent="-314325" lvl="2" marL="13716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3pPr>
            <a:lvl4pPr indent="-314325" lvl="3" marL="1828800" marR="0" rtl="0" algn="l">
              <a:spcBef>
                <a:spcPts val="600"/>
              </a:spcBef>
              <a:spcAft>
                <a:spcPts val="0"/>
              </a:spcAft>
              <a:buClr>
                <a:srgbClr val="B86EB8"/>
              </a:buClr>
              <a:buSzPts val="1350"/>
              <a:buFont typeface="Noto Sans Symbols"/>
              <a:buChar char="■"/>
              <a:defRPr b="0" i="0" sz="1800" u="none" cap="none" strike="noStrike">
                <a:solidFill>
                  <a:srgbClr val="595959"/>
                </a:solidFill>
                <a:latin typeface="Rockwell"/>
                <a:ea typeface="Rockwell"/>
                <a:cs typeface="Rockwell"/>
                <a:sym typeface="Rockwell"/>
              </a:defRPr>
            </a:lvl4pPr>
            <a:lvl5pPr indent="-314325" lvl="4" marL="2286000" marR="0" rtl="0" algn="l">
              <a:spcBef>
                <a:spcPts val="600"/>
              </a:spcBef>
              <a:spcAft>
                <a:spcPts val="0"/>
              </a:spcAft>
              <a:buClr>
                <a:schemeClr val="accent1"/>
              </a:buClr>
              <a:buSzPts val="1350"/>
              <a:buFont typeface="Noto Sans Symbols"/>
              <a:buChar char="■"/>
              <a:defRPr b="0" i="0" sz="1800" u="none" cap="none" strike="noStrike">
                <a:solidFill>
                  <a:srgbClr val="595959"/>
                </a:solidFill>
                <a:latin typeface="Rockwell"/>
                <a:ea typeface="Rockwell"/>
                <a:cs typeface="Rockwell"/>
                <a:sym typeface="Rockwel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9pPr>
          </a:lstStyle>
          <a:p/>
        </p:txBody>
      </p:sp>
      <p:sp>
        <p:nvSpPr>
          <p:cNvPr id="12" name="Google Shape;12;p39"/>
          <p:cNvSpPr txBox="1"/>
          <p:nvPr>
            <p:ph idx="10" type="dt"/>
          </p:nvPr>
        </p:nvSpPr>
        <p:spPr>
          <a:xfrm>
            <a:off x="6795247" y="6423585"/>
            <a:ext cx="21336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3" name="Google Shape;13;p39"/>
          <p:cNvSpPr txBox="1"/>
          <p:nvPr>
            <p:ph idx="11" type="ftr"/>
          </p:nvPr>
        </p:nvSpPr>
        <p:spPr>
          <a:xfrm>
            <a:off x="201706" y="6423585"/>
            <a:ext cx="6122894"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595959"/>
                </a:solidFill>
                <a:latin typeface="Times New Roman"/>
                <a:ea typeface="Times New Roman"/>
                <a:cs typeface="Times New Roman"/>
                <a:sym typeface="Times New Roman"/>
              </a:defRPr>
            </a:lvl1pPr>
            <a:lvl2pPr lvl="1"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2400" u="none" cap="none" strike="noStrike">
                <a:solidFill>
                  <a:schemeClr val="dk1"/>
                </a:solidFill>
                <a:latin typeface="Times New Roman"/>
                <a:ea typeface="Times New Roman"/>
                <a:cs typeface="Times New Roman"/>
                <a:sym typeface="Times New Roman"/>
              </a:defRPr>
            </a:lvl9pPr>
          </a:lstStyle>
          <a:p/>
        </p:txBody>
      </p:sp>
      <p:sp>
        <p:nvSpPr>
          <p:cNvPr id="14" name="Google Shape;14;p39"/>
          <p:cNvSpPr txBox="1"/>
          <p:nvPr>
            <p:ph idx="12" type="sldNum"/>
          </p:nvPr>
        </p:nvSpPr>
        <p:spPr>
          <a:xfrm>
            <a:off x="8305800" y="242234"/>
            <a:ext cx="554038"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1pPr>
            <a:lvl2pPr indent="0" lvl="1"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2pPr>
            <a:lvl3pPr indent="0" lvl="2"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3pPr>
            <a:lvl4pPr indent="0" lvl="3"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4pPr>
            <a:lvl5pPr indent="0" lvl="4"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5pPr>
            <a:lvl6pPr indent="0" lvl="5"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6pPr>
            <a:lvl7pPr indent="0" lvl="6"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7pPr>
            <a:lvl8pPr indent="0" lvl="7"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8pPr>
            <a:lvl9pPr indent="0" lvl="8" marL="0" marR="0" rtl="0" algn="r">
              <a:spcBef>
                <a:spcPts val="0"/>
              </a:spcBef>
              <a:spcAft>
                <a:spcPts val="0"/>
              </a:spcAft>
              <a:buNone/>
              <a:defRPr b="0" i="0" sz="1400" u="none" cap="none" strike="noStrike">
                <a:solidFill>
                  <a:schemeClr val="lt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2.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8.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 Id="rId3" Type="http://schemas.openxmlformats.org/officeDocument/2006/relationships/image" Target="../media/image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
          <p:cNvSpPr txBox="1"/>
          <p:nvPr>
            <p:ph type="ctrTitle"/>
          </p:nvPr>
        </p:nvSpPr>
        <p:spPr>
          <a:xfrm>
            <a:off x="142844" y="6443418"/>
            <a:ext cx="8715404" cy="4146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1800"/>
              <a:buFont typeface="Rockwell"/>
              <a:buNone/>
            </a:pPr>
            <a:r>
              <a:rPr lang="en-US" sz="1800"/>
              <a:t>William Stallings, Computer Organization  and Architecture, 9</a:t>
            </a:r>
            <a:r>
              <a:rPr baseline="30000" lang="en-US" sz="1800"/>
              <a:t>th</a:t>
            </a:r>
            <a:r>
              <a:rPr lang="en-US" sz="1800"/>
              <a:t> Edition</a:t>
            </a:r>
            <a:endParaRPr/>
          </a:p>
        </p:txBody>
      </p:sp>
      <p:pic>
        <p:nvPicPr>
          <p:cNvPr descr="Snapshot 2012-06-08 00-57-47.jpg" id="212" name="Google Shape;212;p1"/>
          <p:cNvPicPr preferRelativeResize="0"/>
          <p:nvPr/>
        </p:nvPicPr>
        <p:blipFill rotWithShape="1">
          <a:blip r:embed="rId3">
            <a:alphaModFix/>
          </a:blip>
          <a:srcRect b="0" l="0" r="0" t="0"/>
          <a:stretch/>
        </p:blipFill>
        <p:spPr>
          <a:xfrm>
            <a:off x="609600" y="990600"/>
            <a:ext cx="3649579" cy="2667000"/>
          </a:xfrm>
          <a:prstGeom prst="rect">
            <a:avLst/>
          </a:prstGeom>
          <a:noFill/>
          <a:ln>
            <a:noFill/>
          </a:ln>
          <a:effectLst>
            <a:outerShdw blurRad="50800" rotWithShape="0" algn="tl" dir="2700000" dist="38100">
              <a:schemeClr val="dk1">
                <a:alpha val="42745"/>
              </a:schemeClr>
            </a:outerShdw>
            <a:reflection blurRad="0" dir="5400000" dist="12700" endA="0" endPos="75000" kx="0" rotWithShape="0" algn="bl" stA="50000" stPos="0" sy="-100000" ky="0"/>
          </a:effectLst>
        </p:spPr>
      </p:pic>
      <p:sp>
        <p:nvSpPr>
          <p:cNvPr id="213" name="Google Shape;213;p1"/>
          <p:cNvSpPr txBox="1"/>
          <p:nvPr/>
        </p:nvSpPr>
        <p:spPr>
          <a:xfrm>
            <a:off x="-1534472" y="1786024"/>
            <a:ext cx="18466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214" name="Google Shape;214;p1"/>
          <p:cNvSpPr txBox="1"/>
          <p:nvPr/>
        </p:nvSpPr>
        <p:spPr>
          <a:xfrm>
            <a:off x="285720" y="5072074"/>
            <a:ext cx="3467096" cy="833718"/>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accent1"/>
              </a:buClr>
              <a:buSzPts val="5400"/>
              <a:buFont typeface="Rockwell"/>
              <a:buNone/>
            </a:pPr>
            <a:r>
              <a:rPr b="0" i="0" lang="en-US" sz="5400" u="none" cap="none" strike="noStrike">
                <a:solidFill>
                  <a:schemeClr val="accent1"/>
                </a:solidFill>
                <a:latin typeface="Rockwell"/>
                <a:ea typeface="Rockwell"/>
                <a:cs typeface="Rockwell"/>
                <a:sym typeface="Rockwell"/>
              </a:rPr>
              <a:t>Chapter 5</a:t>
            </a:r>
            <a:endParaRPr/>
          </a:p>
        </p:txBody>
      </p:sp>
      <p:sp>
        <p:nvSpPr>
          <p:cNvPr id="215" name="Google Shape;215;p1"/>
          <p:cNvSpPr txBox="1"/>
          <p:nvPr/>
        </p:nvSpPr>
        <p:spPr>
          <a:xfrm>
            <a:off x="3857620" y="5214950"/>
            <a:ext cx="5124455" cy="838200"/>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accent1"/>
              </a:buClr>
              <a:buSzPts val="3300"/>
              <a:buFont typeface="Noto Sans Symbols"/>
              <a:buChar char="■"/>
            </a:pPr>
            <a:r>
              <a:rPr b="0" i="0" lang="en-US" sz="4400" u="none" cap="none" strike="noStrike">
                <a:solidFill>
                  <a:srgbClr val="002060"/>
                </a:solidFill>
                <a:latin typeface="Rockwell"/>
                <a:ea typeface="Rockwell"/>
                <a:cs typeface="Rockwell"/>
                <a:sym typeface="Rockwell"/>
              </a:rPr>
              <a:t>Internal Memory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0"/>
          <p:cNvSpPr txBox="1"/>
          <p:nvPr>
            <p:ph type="title"/>
          </p:nvPr>
        </p:nvSpPr>
        <p:spPr>
          <a:xfrm>
            <a:off x="685800" y="285728"/>
            <a:ext cx="7556313" cy="6762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Read Only Memory (ROM)</a:t>
            </a:r>
            <a:endParaRPr/>
          </a:p>
        </p:txBody>
      </p:sp>
      <p:sp>
        <p:nvSpPr>
          <p:cNvPr id="284" name="Google Shape;284;p10"/>
          <p:cNvSpPr txBox="1"/>
          <p:nvPr>
            <p:ph idx="1" type="body"/>
          </p:nvPr>
        </p:nvSpPr>
        <p:spPr>
          <a:xfrm>
            <a:off x="498474" y="1142984"/>
            <a:ext cx="7556313" cy="48006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Contains a permanent pattern of data that cannot be  changed or added to</a:t>
            </a:r>
            <a:endParaRPr/>
          </a:p>
          <a:p>
            <a:pPr indent="-228600" lvl="0" marL="228600" rtl="0" algn="l">
              <a:spcBef>
                <a:spcPts val="2000"/>
              </a:spcBef>
              <a:spcAft>
                <a:spcPts val="0"/>
              </a:spcAft>
              <a:buSzPts val="1800"/>
              <a:buChar char="■"/>
            </a:pPr>
            <a:r>
              <a:rPr lang="en-US" sz="2400">
                <a:solidFill>
                  <a:srgbClr val="002060"/>
                </a:solidFill>
              </a:rPr>
              <a:t>No power source is required to maintain the bit values in memory</a:t>
            </a:r>
            <a:endParaRPr/>
          </a:p>
          <a:p>
            <a:pPr indent="-228600" lvl="0" marL="228600" rtl="0" algn="l">
              <a:spcBef>
                <a:spcPts val="2000"/>
              </a:spcBef>
              <a:spcAft>
                <a:spcPts val="0"/>
              </a:spcAft>
              <a:buSzPts val="1800"/>
              <a:buChar char="■"/>
            </a:pPr>
            <a:r>
              <a:rPr lang="en-US" sz="2400">
                <a:solidFill>
                  <a:srgbClr val="002060"/>
                </a:solidFill>
              </a:rPr>
              <a:t>Data or program is permanently in main memory and never needs to be loaded from a secondary storage device</a:t>
            </a:r>
            <a:endParaRPr/>
          </a:p>
          <a:p>
            <a:pPr indent="-228600" lvl="0" marL="228600" rtl="0" algn="l">
              <a:spcBef>
                <a:spcPts val="2000"/>
              </a:spcBef>
              <a:spcAft>
                <a:spcPts val="0"/>
              </a:spcAft>
              <a:buSzPts val="1800"/>
              <a:buChar char="■"/>
            </a:pPr>
            <a:r>
              <a:rPr lang="en-US" sz="2400">
                <a:solidFill>
                  <a:srgbClr val="002060"/>
                </a:solidFill>
              </a:rPr>
              <a:t>Data is actually wired into the chip as part of the fabrication process</a:t>
            </a:r>
            <a:endParaRPr/>
          </a:p>
          <a:p>
            <a:pPr indent="-228600" lvl="1" marL="457200" rtl="0" algn="l">
              <a:spcBef>
                <a:spcPts val="600"/>
              </a:spcBef>
              <a:spcAft>
                <a:spcPts val="0"/>
              </a:spcAft>
              <a:buSzPts val="1500"/>
              <a:buChar char="■"/>
            </a:pPr>
            <a:r>
              <a:rPr lang="en-US" sz="2000">
                <a:solidFill>
                  <a:srgbClr val="FF0000"/>
                </a:solidFill>
              </a:rPr>
              <a:t>Disadvantages of this:</a:t>
            </a:r>
            <a:endParaRPr/>
          </a:p>
          <a:p>
            <a:pPr indent="-228600" lvl="2" marL="685800" rtl="0" algn="l">
              <a:spcBef>
                <a:spcPts val="600"/>
              </a:spcBef>
              <a:spcAft>
                <a:spcPts val="0"/>
              </a:spcAft>
              <a:buSzPts val="1500"/>
              <a:buChar char="■"/>
            </a:pPr>
            <a:r>
              <a:rPr lang="en-US" sz="2000">
                <a:solidFill>
                  <a:srgbClr val="FF0000"/>
                </a:solidFill>
              </a:rPr>
              <a:t>No room for error, if one bit is wrong the whole batch of ROMs must be thrown out</a:t>
            </a:r>
            <a:endParaRPr/>
          </a:p>
          <a:p>
            <a:pPr indent="-228600" lvl="2" marL="685800" rtl="0" algn="l">
              <a:spcBef>
                <a:spcPts val="600"/>
              </a:spcBef>
              <a:spcAft>
                <a:spcPts val="0"/>
              </a:spcAft>
              <a:buSzPts val="1500"/>
              <a:buChar char="■"/>
            </a:pPr>
            <a:r>
              <a:rPr lang="en-US" sz="2000">
                <a:solidFill>
                  <a:srgbClr val="FF0000"/>
                </a:solidFill>
              </a:rPr>
              <a:t>Data insertion step includes a relatively large fixed cost</a:t>
            </a:r>
            <a:endParaRPr/>
          </a:p>
          <a:p>
            <a:pPr indent="-114300" lvl="0" marL="228600" rtl="0" algn="l">
              <a:spcBef>
                <a:spcPts val="2000"/>
              </a:spcBef>
              <a:spcAft>
                <a:spcPts val="0"/>
              </a:spcAft>
              <a:buSzPts val="1800"/>
              <a:buNone/>
            </a:pPr>
            <a:r>
              <a:t/>
            </a:r>
            <a:endParaRPr sz="2400">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1"/>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Programmable ROM (PROM)</a:t>
            </a:r>
            <a:endParaRPr/>
          </a:p>
        </p:txBody>
      </p:sp>
      <p:sp>
        <p:nvSpPr>
          <p:cNvPr id="291" name="Google Shape;291;p11"/>
          <p:cNvSpPr txBox="1"/>
          <p:nvPr>
            <p:ph idx="1" type="body"/>
          </p:nvPr>
        </p:nvSpPr>
        <p:spPr>
          <a:xfrm>
            <a:off x="498474" y="1500174"/>
            <a:ext cx="7556313" cy="4144963"/>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Char char="■"/>
            </a:pPr>
            <a:r>
              <a:rPr lang="en-US" sz="2400">
                <a:solidFill>
                  <a:srgbClr val="002060"/>
                </a:solidFill>
              </a:rPr>
              <a:t>Less expensive alternative</a:t>
            </a:r>
            <a:endParaRPr/>
          </a:p>
          <a:p>
            <a:pPr indent="-228600" lvl="0" marL="228600" rtl="0" algn="l">
              <a:spcBef>
                <a:spcPts val="2000"/>
              </a:spcBef>
              <a:spcAft>
                <a:spcPts val="0"/>
              </a:spcAft>
              <a:buSzPts val="1800"/>
              <a:buChar char="■"/>
            </a:pPr>
            <a:r>
              <a:rPr lang="en-US" sz="2400">
                <a:solidFill>
                  <a:srgbClr val="002060"/>
                </a:solidFill>
              </a:rPr>
              <a:t>Nonvolatile and may be written into only once</a:t>
            </a:r>
            <a:endParaRPr/>
          </a:p>
          <a:p>
            <a:pPr indent="-228600" lvl="0" marL="228600" rtl="0" algn="l">
              <a:spcBef>
                <a:spcPts val="2000"/>
              </a:spcBef>
              <a:spcAft>
                <a:spcPts val="0"/>
              </a:spcAft>
              <a:buSzPts val="1800"/>
              <a:buChar char="■"/>
            </a:pPr>
            <a:r>
              <a:rPr lang="en-US" sz="2400">
                <a:solidFill>
                  <a:srgbClr val="002060"/>
                </a:solidFill>
              </a:rPr>
              <a:t>Writing process is performed electrically and may be performed by supplier or customer at a time later than the original chip fabrication</a:t>
            </a:r>
            <a:endParaRPr/>
          </a:p>
          <a:p>
            <a:pPr indent="-228600" lvl="0" marL="228600" rtl="0" algn="l">
              <a:spcBef>
                <a:spcPts val="2000"/>
              </a:spcBef>
              <a:spcAft>
                <a:spcPts val="0"/>
              </a:spcAft>
              <a:buSzPts val="1800"/>
              <a:buChar char="■"/>
            </a:pPr>
            <a:r>
              <a:rPr lang="en-US" sz="2400">
                <a:solidFill>
                  <a:srgbClr val="002060"/>
                </a:solidFill>
              </a:rPr>
              <a:t>Special equipment is required for the writing process</a:t>
            </a:r>
            <a:endParaRPr/>
          </a:p>
          <a:p>
            <a:pPr indent="-228600" lvl="0" marL="228600" rtl="0" algn="l">
              <a:spcBef>
                <a:spcPts val="2000"/>
              </a:spcBef>
              <a:spcAft>
                <a:spcPts val="0"/>
              </a:spcAft>
              <a:buSzPts val="1800"/>
              <a:buChar char="■"/>
            </a:pPr>
            <a:r>
              <a:rPr lang="en-US" sz="2400">
                <a:solidFill>
                  <a:srgbClr val="002060"/>
                </a:solidFill>
              </a:rPr>
              <a:t>Provides flexibility and convenience</a:t>
            </a:r>
            <a:endParaRPr/>
          </a:p>
          <a:p>
            <a:pPr indent="-228600" lvl="0" marL="228600" rtl="0" algn="l">
              <a:spcBef>
                <a:spcPts val="2000"/>
              </a:spcBef>
              <a:spcAft>
                <a:spcPts val="0"/>
              </a:spcAft>
              <a:buSzPts val="1800"/>
              <a:buChar char="■"/>
            </a:pPr>
            <a:r>
              <a:rPr lang="en-US" sz="2400">
                <a:solidFill>
                  <a:srgbClr val="002060"/>
                </a:solidFill>
              </a:rPr>
              <a:t>Attractive for high volume production runs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2"/>
          <p:cNvSpPr txBox="1"/>
          <p:nvPr>
            <p:ph idx="4294967295" type="title"/>
          </p:nvPr>
        </p:nvSpPr>
        <p:spPr>
          <a:xfrm>
            <a:off x="0" y="457200"/>
            <a:ext cx="9144000" cy="99536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4000"/>
              <a:buFont typeface="Rockwell"/>
              <a:buNone/>
            </a:pPr>
            <a:r>
              <a:rPr lang="en-US" sz="4000">
                <a:latin typeface="Rockwell"/>
                <a:ea typeface="Rockwell"/>
                <a:cs typeface="Rockwell"/>
                <a:sym typeface="Rockwell"/>
              </a:rPr>
              <a:t>Read-Mostly Memory</a:t>
            </a:r>
            <a:endParaRPr/>
          </a:p>
        </p:txBody>
      </p:sp>
      <p:grpSp>
        <p:nvGrpSpPr>
          <p:cNvPr id="298" name="Google Shape;298;p12"/>
          <p:cNvGrpSpPr/>
          <p:nvPr/>
        </p:nvGrpSpPr>
        <p:grpSpPr>
          <a:xfrm>
            <a:off x="305841" y="1524000"/>
            <a:ext cx="8532316" cy="5105400"/>
            <a:chOff x="1041" y="0"/>
            <a:chExt cx="8532316" cy="5105400"/>
          </a:xfrm>
        </p:grpSpPr>
        <p:sp>
          <p:nvSpPr>
            <p:cNvPr id="299" name="Google Shape;299;p12"/>
            <p:cNvSpPr/>
            <p:nvPr/>
          </p:nvSpPr>
          <p:spPr>
            <a:xfrm>
              <a:off x="1041" y="0"/>
              <a:ext cx="2708671" cy="5105400"/>
            </a:xfrm>
            <a:prstGeom prst="roundRect">
              <a:avLst>
                <a:gd fmla="val 10000" name="adj"/>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2"/>
            <p:cNvSpPr txBox="1"/>
            <p:nvPr/>
          </p:nvSpPr>
          <p:spPr>
            <a:xfrm>
              <a:off x="1041" y="0"/>
              <a:ext cx="2708671" cy="153162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EPROM</a:t>
              </a:r>
              <a:endParaRPr/>
            </a:p>
          </p:txBody>
        </p:sp>
        <p:sp>
          <p:nvSpPr>
            <p:cNvPr id="301" name="Google Shape;301;p12"/>
            <p:cNvSpPr/>
            <p:nvPr/>
          </p:nvSpPr>
          <p:spPr>
            <a:xfrm>
              <a:off x="271908" y="1532056"/>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2"/>
            <p:cNvSpPr txBox="1"/>
            <p:nvPr/>
          </p:nvSpPr>
          <p:spPr>
            <a:xfrm>
              <a:off x="301285" y="1561433"/>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Erasable programmable read-only memory</a:t>
              </a:r>
              <a:endParaRPr/>
            </a:p>
          </p:txBody>
        </p:sp>
        <p:sp>
          <p:nvSpPr>
            <p:cNvPr id="303" name="Google Shape;303;p12"/>
            <p:cNvSpPr/>
            <p:nvPr/>
          </p:nvSpPr>
          <p:spPr>
            <a:xfrm>
              <a:off x="271908" y="2689371"/>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2"/>
            <p:cNvSpPr txBox="1"/>
            <p:nvPr/>
          </p:nvSpPr>
          <p:spPr>
            <a:xfrm>
              <a:off x="301285" y="2718748"/>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Erasure process can be performed repeatedly</a:t>
              </a:r>
              <a:endParaRPr/>
            </a:p>
          </p:txBody>
        </p:sp>
        <p:sp>
          <p:nvSpPr>
            <p:cNvPr id="305" name="Google Shape;305;p12"/>
            <p:cNvSpPr/>
            <p:nvPr/>
          </p:nvSpPr>
          <p:spPr>
            <a:xfrm>
              <a:off x="271908" y="3846687"/>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2"/>
            <p:cNvSpPr txBox="1"/>
            <p:nvPr/>
          </p:nvSpPr>
          <p:spPr>
            <a:xfrm>
              <a:off x="301285" y="3876064"/>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More expensive than PROM but it has the advantage of the multiple update capability </a:t>
              </a:r>
              <a:endParaRPr/>
            </a:p>
          </p:txBody>
        </p:sp>
        <p:sp>
          <p:nvSpPr>
            <p:cNvPr id="307" name="Google Shape;307;p12"/>
            <p:cNvSpPr/>
            <p:nvPr/>
          </p:nvSpPr>
          <p:spPr>
            <a:xfrm>
              <a:off x="2912864" y="0"/>
              <a:ext cx="2708671" cy="5105400"/>
            </a:xfrm>
            <a:prstGeom prst="roundRect">
              <a:avLst>
                <a:gd fmla="val 10000" name="adj"/>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2"/>
            <p:cNvSpPr txBox="1"/>
            <p:nvPr/>
          </p:nvSpPr>
          <p:spPr>
            <a:xfrm>
              <a:off x="2912864" y="0"/>
              <a:ext cx="2708671" cy="153162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EEPROM</a:t>
              </a:r>
              <a:endParaRPr/>
            </a:p>
          </p:txBody>
        </p:sp>
        <p:sp>
          <p:nvSpPr>
            <p:cNvPr id="309" name="Google Shape;309;p12"/>
            <p:cNvSpPr/>
            <p:nvPr/>
          </p:nvSpPr>
          <p:spPr>
            <a:xfrm>
              <a:off x="3183731" y="1531744"/>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2"/>
            <p:cNvSpPr txBox="1"/>
            <p:nvPr/>
          </p:nvSpPr>
          <p:spPr>
            <a:xfrm>
              <a:off x="3205515" y="1553528"/>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Electrically erasable programmable read-only memory</a:t>
              </a:r>
              <a:endParaRPr/>
            </a:p>
          </p:txBody>
        </p:sp>
        <p:sp>
          <p:nvSpPr>
            <p:cNvPr id="311" name="Google Shape;311;p12"/>
            <p:cNvSpPr/>
            <p:nvPr/>
          </p:nvSpPr>
          <p:spPr>
            <a:xfrm>
              <a:off x="3183731" y="2389915"/>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2"/>
            <p:cNvSpPr txBox="1"/>
            <p:nvPr/>
          </p:nvSpPr>
          <p:spPr>
            <a:xfrm>
              <a:off x="3205515" y="2411699"/>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Can be written into at any time without erasing prior contents</a:t>
              </a:r>
              <a:endParaRPr/>
            </a:p>
          </p:txBody>
        </p:sp>
        <p:sp>
          <p:nvSpPr>
            <p:cNvPr id="313" name="Google Shape;313;p12"/>
            <p:cNvSpPr/>
            <p:nvPr/>
          </p:nvSpPr>
          <p:spPr>
            <a:xfrm>
              <a:off x="3183731" y="3248086"/>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2"/>
            <p:cNvSpPr txBox="1"/>
            <p:nvPr/>
          </p:nvSpPr>
          <p:spPr>
            <a:xfrm>
              <a:off x="3205515" y="3269870"/>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Combines the advantage of non-volatility with the flexibility of being updatable in place</a:t>
              </a:r>
              <a:endParaRPr/>
            </a:p>
          </p:txBody>
        </p:sp>
        <p:sp>
          <p:nvSpPr>
            <p:cNvPr id="315" name="Google Shape;315;p12"/>
            <p:cNvSpPr/>
            <p:nvPr/>
          </p:nvSpPr>
          <p:spPr>
            <a:xfrm>
              <a:off x="3183731" y="4106257"/>
              <a:ext cx="2166937" cy="743748"/>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2"/>
            <p:cNvSpPr txBox="1"/>
            <p:nvPr/>
          </p:nvSpPr>
          <p:spPr>
            <a:xfrm>
              <a:off x="3205515" y="4128041"/>
              <a:ext cx="2123369" cy="700180"/>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More expensive than EPROM </a:t>
              </a:r>
              <a:endParaRPr/>
            </a:p>
          </p:txBody>
        </p:sp>
        <p:sp>
          <p:nvSpPr>
            <p:cNvPr id="317" name="Google Shape;317;p12"/>
            <p:cNvSpPr/>
            <p:nvPr/>
          </p:nvSpPr>
          <p:spPr>
            <a:xfrm>
              <a:off x="5824686" y="0"/>
              <a:ext cx="2708671" cy="5105400"/>
            </a:xfrm>
            <a:prstGeom prst="roundRect">
              <a:avLst>
                <a:gd fmla="val 10000" name="adj"/>
              </a:avLst>
            </a:prstGeom>
            <a:solidFill>
              <a:srgbClr val="D2CCD2"/>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2"/>
            <p:cNvSpPr txBox="1"/>
            <p:nvPr/>
          </p:nvSpPr>
          <p:spPr>
            <a:xfrm>
              <a:off x="5824686" y="0"/>
              <a:ext cx="2708671" cy="1531620"/>
            </a:xfrm>
            <a:prstGeom prst="rect">
              <a:avLst/>
            </a:prstGeom>
            <a:noFill/>
            <a:ln>
              <a:noFill/>
            </a:ln>
          </p:spPr>
          <p:txBody>
            <a:bodyPr anchorCtr="0" anchor="ctr" bIns="167625" lIns="167625" spcFirstLastPara="1" rIns="167625" wrap="square" tIns="167625">
              <a:noAutofit/>
            </a:bodyPr>
            <a:lstStyle/>
            <a:p>
              <a:pPr indent="0" lvl="0" marL="0" marR="0" rtl="0" algn="ctr">
                <a:lnSpc>
                  <a:spcPct val="90000"/>
                </a:lnSpc>
                <a:spcBef>
                  <a:spcPts val="0"/>
                </a:spcBef>
                <a:spcAft>
                  <a:spcPts val="0"/>
                </a:spcAft>
                <a:buClr>
                  <a:schemeClr val="dk1"/>
                </a:buClr>
                <a:buSzPts val="4400"/>
                <a:buFont typeface="Times New Roman"/>
                <a:buNone/>
              </a:pPr>
              <a:r>
                <a:rPr lang="en-US" sz="4400">
                  <a:solidFill>
                    <a:schemeClr val="dk1"/>
                  </a:solidFill>
                  <a:latin typeface="Times New Roman"/>
                  <a:ea typeface="Times New Roman"/>
                  <a:cs typeface="Times New Roman"/>
                  <a:sym typeface="Times New Roman"/>
                </a:rPr>
                <a:t>Flash Memory</a:t>
              </a:r>
              <a:endParaRPr/>
            </a:p>
          </p:txBody>
        </p:sp>
        <p:sp>
          <p:nvSpPr>
            <p:cNvPr id="319" name="Google Shape;319;p12"/>
            <p:cNvSpPr/>
            <p:nvPr/>
          </p:nvSpPr>
          <p:spPr>
            <a:xfrm>
              <a:off x="6095553" y="1532056"/>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2"/>
            <p:cNvSpPr txBox="1"/>
            <p:nvPr/>
          </p:nvSpPr>
          <p:spPr>
            <a:xfrm>
              <a:off x="6124930" y="1561433"/>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Intermediate between EPROM and EEPROM in both cost and functionality</a:t>
              </a:r>
              <a:endParaRPr/>
            </a:p>
          </p:txBody>
        </p:sp>
        <p:sp>
          <p:nvSpPr>
            <p:cNvPr id="321" name="Google Shape;321;p12"/>
            <p:cNvSpPr/>
            <p:nvPr/>
          </p:nvSpPr>
          <p:spPr>
            <a:xfrm>
              <a:off x="6095553" y="2689371"/>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txBox="1"/>
            <p:nvPr/>
          </p:nvSpPr>
          <p:spPr>
            <a:xfrm>
              <a:off x="6124930" y="2718748"/>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Uses an electrical erasing technology, does not provide byte-level erasure</a:t>
              </a:r>
              <a:endParaRPr/>
            </a:p>
          </p:txBody>
        </p:sp>
        <p:sp>
          <p:nvSpPr>
            <p:cNvPr id="323" name="Google Shape;323;p12"/>
            <p:cNvSpPr/>
            <p:nvPr/>
          </p:nvSpPr>
          <p:spPr>
            <a:xfrm>
              <a:off x="6095553" y="3846687"/>
              <a:ext cx="2166937" cy="1003006"/>
            </a:xfrm>
            <a:prstGeom prst="roundRect">
              <a:avLst>
                <a:gd fmla="val 10000" name="adj"/>
              </a:avLst>
            </a:prstGeom>
            <a:gradFill>
              <a:gsLst>
                <a:gs pos="0">
                  <a:srgbClr val="47174B"/>
                </a:gs>
                <a:gs pos="100000">
                  <a:srgbClr val="AC90AE"/>
                </a:gs>
              </a:gsLst>
              <a:lin ang="5400000" scaled="0"/>
            </a:gradFill>
            <a:ln cap="flat" cmpd="sng" w="9525">
              <a:solidFill>
                <a:schemeClr val="accen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2"/>
            <p:cNvSpPr txBox="1"/>
            <p:nvPr/>
          </p:nvSpPr>
          <p:spPr>
            <a:xfrm>
              <a:off x="6124930" y="3876064"/>
              <a:ext cx="2108183" cy="944252"/>
            </a:xfrm>
            <a:prstGeom prst="rect">
              <a:avLst/>
            </a:prstGeom>
            <a:noFill/>
            <a:ln>
              <a:noFill/>
            </a:ln>
          </p:spPr>
          <p:txBody>
            <a:bodyPr anchorCtr="0" anchor="ctr" bIns="22850" lIns="30475" spcFirstLastPara="1" rIns="30475" wrap="square" tIns="22850">
              <a:noAutofit/>
            </a:bodyPr>
            <a:lstStyle/>
            <a:p>
              <a:pPr indent="0" lvl="0" marL="0" marR="0" rtl="0" algn="ctr">
                <a:lnSpc>
                  <a:spcPct val="90000"/>
                </a:lnSpc>
                <a:spcBef>
                  <a:spcPts val="0"/>
                </a:spcBef>
                <a:spcAft>
                  <a:spcPts val="0"/>
                </a:spcAft>
                <a:buClr>
                  <a:schemeClr val="lt1"/>
                </a:buClr>
                <a:buSzPts val="1200"/>
                <a:buFont typeface="Times New Roman"/>
                <a:buNone/>
              </a:pPr>
              <a:r>
                <a:rPr b="1" lang="en-US" sz="1200">
                  <a:solidFill>
                    <a:schemeClr val="lt1"/>
                  </a:solidFill>
                  <a:latin typeface="Times New Roman"/>
                  <a:ea typeface="Times New Roman"/>
                  <a:cs typeface="Times New Roman"/>
                  <a:sym typeface="Times New Roman"/>
                </a:rPr>
                <a:t>Microchip is organized so that a section of memory cells are erased in a single action or “flash”</a:t>
              </a: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3"/>
          <p:cNvSpPr txBox="1"/>
          <p:nvPr>
            <p:ph idx="4294967295" type="title"/>
          </p:nvPr>
        </p:nvSpPr>
        <p:spPr>
          <a:xfrm>
            <a:off x="609600" y="304800"/>
            <a:ext cx="7556500" cy="8112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Typical 16 Mb DRAM (4M x 4)</a:t>
            </a:r>
            <a:endParaRPr/>
          </a:p>
        </p:txBody>
      </p:sp>
      <p:pic>
        <p:nvPicPr>
          <p:cNvPr id="331" name="Google Shape;331;p13"/>
          <p:cNvPicPr preferRelativeResize="0"/>
          <p:nvPr/>
        </p:nvPicPr>
        <p:blipFill rotWithShape="1">
          <a:blip r:embed="rId3">
            <a:alphaModFix/>
          </a:blip>
          <a:srcRect b="0" l="0" r="0" t="0"/>
          <a:stretch/>
        </p:blipFill>
        <p:spPr>
          <a:xfrm>
            <a:off x="322682" y="1142984"/>
            <a:ext cx="8498638" cy="5495998"/>
          </a:xfrm>
          <a:prstGeom prst="rect">
            <a:avLst/>
          </a:prstGeom>
          <a:noFill/>
          <a:ln>
            <a:noFill/>
          </a:ln>
        </p:spPr>
      </p:pic>
      <p:sp>
        <p:nvSpPr>
          <p:cNvPr id="332" name="Google Shape;332;p13"/>
          <p:cNvSpPr/>
          <p:nvPr/>
        </p:nvSpPr>
        <p:spPr>
          <a:xfrm>
            <a:off x="0" y="3929066"/>
            <a:ext cx="1285852" cy="285752"/>
          </a:xfrm>
          <a:prstGeom prst="rect">
            <a:avLst/>
          </a:prstGeom>
          <a:solidFill>
            <a:srgbClr val="99FF9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2060"/>
                </a:solidFill>
                <a:latin typeface="Times New Roman"/>
                <a:ea typeface="Times New Roman"/>
                <a:cs typeface="Times New Roman"/>
                <a:sym typeface="Times New Roman"/>
              </a:rPr>
              <a:t>Address lines</a:t>
            </a:r>
            <a:endParaRPr/>
          </a:p>
        </p:txBody>
      </p:sp>
      <p:sp>
        <p:nvSpPr>
          <p:cNvPr id="333" name="Google Shape;333;p13"/>
          <p:cNvSpPr/>
          <p:nvPr/>
        </p:nvSpPr>
        <p:spPr>
          <a:xfrm>
            <a:off x="8072462" y="4786322"/>
            <a:ext cx="1071538" cy="285752"/>
          </a:xfrm>
          <a:prstGeom prst="rect">
            <a:avLst/>
          </a:prstGeom>
          <a:solidFill>
            <a:srgbClr val="99FF9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a:solidFill>
                  <a:srgbClr val="002060"/>
                </a:solidFill>
                <a:latin typeface="Times New Roman"/>
                <a:ea typeface="Times New Roman"/>
                <a:cs typeface="Times New Roman"/>
                <a:sym typeface="Times New Roman"/>
              </a:rPr>
              <a:t>Data lines</a:t>
            </a:r>
            <a:endParaRPr/>
          </a:p>
        </p:txBody>
      </p:sp>
      <p:sp>
        <p:nvSpPr>
          <p:cNvPr id="334" name="Google Shape;334;p13"/>
          <p:cNvSpPr/>
          <p:nvPr/>
        </p:nvSpPr>
        <p:spPr>
          <a:xfrm>
            <a:off x="0" y="1643050"/>
            <a:ext cx="3714776" cy="642942"/>
          </a:xfrm>
          <a:prstGeom prst="rect">
            <a:avLst/>
          </a:prstGeom>
          <a:solidFill>
            <a:srgbClr val="99FF99"/>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200" u="sng">
                <a:solidFill>
                  <a:srgbClr val="002060"/>
                </a:solidFill>
                <a:latin typeface="Times New Roman"/>
                <a:ea typeface="Times New Roman"/>
                <a:cs typeface="Times New Roman"/>
                <a:sym typeface="Times New Roman"/>
              </a:rPr>
              <a:t>MUl</a:t>
            </a:r>
            <a:r>
              <a:rPr b="1" lang="en-US" sz="1200">
                <a:solidFill>
                  <a:srgbClr val="002060"/>
                </a:solidFill>
                <a:latin typeface="Times New Roman"/>
                <a:ea typeface="Times New Roman"/>
                <a:cs typeface="Times New Roman"/>
                <a:sym typeface="Times New Roman"/>
              </a:rPr>
              <a:t>tiple</a:t>
            </a:r>
            <a:r>
              <a:rPr b="1" lang="en-US" sz="1200" u="sng">
                <a:solidFill>
                  <a:srgbClr val="002060"/>
                </a:solidFill>
                <a:latin typeface="Times New Roman"/>
                <a:ea typeface="Times New Roman"/>
                <a:cs typeface="Times New Roman"/>
                <a:sym typeface="Times New Roman"/>
              </a:rPr>
              <a:t>X</a:t>
            </a:r>
            <a:r>
              <a:rPr b="1" lang="en-US" sz="1200">
                <a:solidFill>
                  <a:srgbClr val="002060"/>
                </a:solidFill>
                <a:latin typeface="Times New Roman"/>
                <a:ea typeface="Times New Roman"/>
                <a:cs typeface="Times New Roman"/>
                <a:sym typeface="Times New Roman"/>
              </a:rPr>
              <a:t>er </a:t>
            </a:r>
            <a:r>
              <a:rPr lang="en-US" sz="1200">
                <a:solidFill>
                  <a:srgbClr val="002060"/>
                </a:solidFill>
                <a:latin typeface="Times New Roman"/>
                <a:ea typeface="Times New Roman"/>
                <a:cs typeface="Times New Roman"/>
                <a:sym typeface="Times New Roman"/>
              </a:rPr>
              <a:t>is a device that selects one of several  input signals and forwards the selected input into a single line</a:t>
            </a:r>
            <a:endParaRPr b="1" sz="1200">
              <a:solidFill>
                <a:srgbClr val="00206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4"/>
          <p:cNvSpPr txBox="1"/>
          <p:nvPr>
            <p:ph idx="4294967295" type="title"/>
          </p:nvPr>
        </p:nvSpPr>
        <p:spPr>
          <a:xfrm>
            <a:off x="0" y="228600"/>
            <a:ext cx="9144000" cy="1116012"/>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Chip Packaging</a:t>
            </a:r>
            <a:endParaRPr/>
          </a:p>
        </p:txBody>
      </p:sp>
      <p:pic>
        <p:nvPicPr>
          <p:cNvPr id="341" name="Google Shape;341;p14"/>
          <p:cNvPicPr preferRelativeResize="0"/>
          <p:nvPr/>
        </p:nvPicPr>
        <p:blipFill rotWithShape="1">
          <a:blip r:embed="rId3">
            <a:alphaModFix/>
          </a:blip>
          <a:srcRect b="0" l="0" r="0" t="0"/>
          <a:stretch/>
        </p:blipFill>
        <p:spPr>
          <a:xfrm>
            <a:off x="785786" y="964930"/>
            <a:ext cx="7572428" cy="55359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15"/>
          <p:cNvSpPr txBox="1"/>
          <p:nvPr/>
        </p:nvSpPr>
        <p:spPr>
          <a:xfrm>
            <a:off x="6781800" y="1066800"/>
            <a:ext cx="205740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dk2"/>
                </a:solidFill>
                <a:latin typeface="Rockwell"/>
                <a:ea typeface="Rockwell"/>
                <a:cs typeface="Rockwell"/>
                <a:sym typeface="Rockwell"/>
              </a:rPr>
              <a:t>Figure 5.5</a:t>
            </a:r>
            <a:endParaRPr/>
          </a:p>
        </p:txBody>
      </p:sp>
      <p:sp>
        <p:nvSpPr>
          <p:cNvPr id="348" name="Google Shape;348;p15"/>
          <p:cNvSpPr txBox="1"/>
          <p:nvPr/>
        </p:nvSpPr>
        <p:spPr>
          <a:xfrm>
            <a:off x="6781800" y="2667000"/>
            <a:ext cx="2057400" cy="120032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chemeClr val="lt1"/>
                </a:solidFill>
                <a:latin typeface="Rockwell"/>
                <a:ea typeface="Rockwell"/>
                <a:cs typeface="Rockwell"/>
                <a:sym typeface="Rockwell"/>
              </a:rPr>
              <a:t>256-KByte </a:t>
            </a:r>
            <a:endParaRPr/>
          </a:p>
          <a:p>
            <a:pPr indent="0" lvl="0" marL="0" marR="0" rtl="0" algn="ctr">
              <a:spcBef>
                <a:spcPts val="0"/>
              </a:spcBef>
              <a:spcAft>
                <a:spcPts val="0"/>
              </a:spcAft>
              <a:buNone/>
            </a:pPr>
            <a:r>
              <a:rPr lang="en-US" sz="2400">
                <a:solidFill>
                  <a:schemeClr val="lt1"/>
                </a:solidFill>
                <a:latin typeface="Rockwell"/>
                <a:ea typeface="Rockwell"/>
                <a:cs typeface="Rockwell"/>
                <a:sym typeface="Rockwell"/>
              </a:rPr>
              <a:t>Memory </a:t>
            </a:r>
            <a:endParaRPr/>
          </a:p>
          <a:p>
            <a:pPr indent="0" lvl="0" marL="0" marR="0" rtl="0" algn="ctr">
              <a:spcBef>
                <a:spcPts val="0"/>
              </a:spcBef>
              <a:spcAft>
                <a:spcPts val="0"/>
              </a:spcAft>
              <a:buNone/>
            </a:pPr>
            <a:r>
              <a:rPr lang="en-US" sz="2400">
                <a:solidFill>
                  <a:schemeClr val="lt1"/>
                </a:solidFill>
                <a:latin typeface="Rockwell"/>
                <a:ea typeface="Rockwell"/>
                <a:cs typeface="Rockwell"/>
                <a:sym typeface="Rockwell"/>
              </a:rPr>
              <a:t>Organization</a:t>
            </a:r>
            <a:endParaRPr/>
          </a:p>
        </p:txBody>
      </p:sp>
      <p:sp>
        <p:nvSpPr>
          <p:cNvPr id="349" name="Google Shape;349;p15"/>
          <p:cNvSpPr txBox="1"/>
          <p:nvPr/>
        </p:nvSpPr>
        <p:spPr>
          <a:xfrm>
            <a:off x="214424" y="4684719"/>
            <a:ext cx="471375" cy="461665"/>
          </a:xfrm>
          <a:prstGeom prst="rect">
            <a:avLst/>
          </a:prstGeom>
          <a:blipFill rotWithShape="1">
            <a:blip r:embed="rId3">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350" name="Google Shape;350;p15"/>
          <p:cNvPicPr preferRelativeResize="0"/>
          <p:nvPr/>
        </p:nvPicPr>
        <p:blipFill rotWithShape="1">
          <a:blip r:embed="rId4">
            <a:alphaModFix/>
          </a:blip>
          <a:srcRect b="0" l="0" r="0" t="0"/>
          <a:stretch/>
        </p:blipFill>
        <p:spPr>
          <a:xfrm>
            <a:off x="357158" y="338082"/>
            <a:ext cx="6162752" cy="6162752"/>
          </a:xfrm>
          <a:prstGeom prst="rect">
            <a:avLst/>
          </a:prstGeom>
          <a:noFill/>
          <a:ln>
            <a:noFill/>
          </a:ln>
        </p:spPr>
      </p:pic>
      <p:sp>
        <p:nvSpPr>
          <p:cNvPr id="351" name="Google Shape;351;p15"/>
          <p:cNvSpPr txBox="1"/>
          <p:nvPr/>
        </p:nvSpPr>
        <p:spPr>
          <a:xfrm>
            <a:off x="5572132" y="4573984"/>
            <a:ext cx="328614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1chip: 512*512= 2</a:t>
            </a:r>
            <a:r>
              <a:rPr baseline="30000" lang="en-US" sz="2400">
                <a:solidFill>
                  <a:schemeClr val="dk1"/>
                </a:solidFill>
                <a:latin typeface="Times New Roman"/>
                <a:ea typeface="Times New Roman"/>
                <a:cs typeface="Times New Roman"/>
                <a:sym typeface="Times New Roman"/>
              </a:rPr>
              <a:t>18</a:t>
            </a:r>
            <a:r>
              <a:rPr lang="en-US" sz="2400">
                <a:solidFill>
                  <a:schemeClr val="dk1"/>
                </a:solidFill>
                <a:latin typeface="Times New Roman"/>
                <a:ea typeface="Times New Roman"/>
                <a:cs typeface="Times New Roman"/>
                <a:sym typeface="Times New Roman"/>
              </a:rPr>
              <a:t> bits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=256kb</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8 chips 🡪 256KB</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( 8bits/word)</a:t>
            </a:r>
            <a:endParaRPr sz="2400">
              <a:solidFill>
                <a:schemeClr val="dk1"/>
              </a:solidFill>
              <a:latin typeface="Times New Roman"/>
              <a:ea typeface="Times New Roman"/>
              <a:cs typeface="Times New Roman"/>
              <a:sym typeface="Times New Roman"/>
            </a:endParaRPr>
          </a:p>
        </p:txBody>
      </p:sp>
      <p:sp>
        <p:nvSpPr>
          <p:cNvPr id="352" name="Google Shape;352;p15"/>
          <p:cNvSpPr/>
          <p:nvPr/>
        </p:nvSpPr>
        <p:spPr>
          <a:xfrm>
            <a:off x="1285852" y="285728"/>
            <a:ext cx="642942" cy="35719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Times New Roman"/>
                <a:ea typeface="Times New Roman"/>
                <a:cs typeface="Times New Roman"/>
                <a:sym typeface="Times New Roman"/>
              </a:rPr>
              <a:t>MAR</a:t>
            </a:r>
            <a:endParaRPr/>
          </a:p>
        </p:txBody>
      </p:sp>
      <p:cxnSp>
        <p:nvCxnSpPr>
          <p:cNvPr id="353" name="Google Shape;353;p15"/>
          <p:cNvCxnSpPr>
            <a:stCxn id="352" idx="2"/>
          </p:cNvCxnSpPr>
          <p:nvPr/>
        </p:nvCxnSpPr>
        <p:spPr>
          <a:xfrm flipH="1">
            <a:off x="1428823" y="642918"/>
            <a:ext cx="178500" cy="357300"/>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16"/>
          <p:cNvSpPr txBox="1"/>
          <p:nvPr>
            <p:ph idx="4294967295" type="title"/>
          </p:nvPr>
        </p:nvSpPr>
        <p:spPr>
          <a:xfrm>
            <a:off x="685800" y="142852"/>
            <a:ext cx="7556500" cy="62387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1MByte Module Organization</a:t>
            </a:r>
            <a:endParaRPr/>
          </a:p>
        </p:txBody>
      </p:sp>
      <p:pic>
        <p:nvPicPr>
          <p:cNvPr id="360" name="Google Shape;360;p16"/>
          <p:cNvPicPr preferRelativeResize="0"/>
          <p:nvPr/>
        </p:nvPicPr>
        <p:blipFill rotWithShape="1">
          <a:blip r:embed="rId3">
            <a:alphaModFix/>
          </a:blip>
          <a:srcRect b="0" l="0" r="0" t="0"/>
          <a:stretch/>
        </p:blipFill>
        <p:spPr>
          <a:xfrm>
            <a:off x="780516" y="857232"/>
            <a:ext cx="7582970" cy="5000660"/>
          </a:xfrm>
          <a:prstGeom prst="rect">
            <a:avLst/>
          </a:prstGeom>
          <a:noFill/>
          <a:ln>
            <a:noFill/>
          </a:ln>
        </p:spPr>
      </p:pic>
      <p:sp>
        <p:nvSpPr>
          <p:cNvPr id="361" name="Google Shape;361;p16"/>
          <p:cNvSpPr/>
          <p:nvPr/>
        </p:nvSpPr>
        <p:spPr>
          <a:xfrm>
            <a:off x="285720" y="6072206"/>
            <a:ext cx="8358246"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E: enable, signal permits the chip operating or not </a:t>
            </a:r>
            <a:endParaRPr sz="2000">
              <a:solidFill>
                <a:schemeClr val="dk1"/>
              </a:solidFill>
              <a:latin typeface="Times New Roman"/>
              <a:ea typeface="Times New Roman"/>
              <a:cs typeface="Times New Roman"/>
              <a:sym typeface="Times New Roman"/>
            </a:endParaRPr>
          </a:p>
        </p:txBody>
      </p:sp>
      <p:sp>
        <p:nvSpPr>
          <p:cNvPr id="362" name="Google Shape;362;p16"/>
          <p:cNvSpPr/>
          <p:nvPr/>
        </p:nvSpPr>
        <p:spPr>
          <a:xfrm>
            <a:off x="0" y="2714620"/>
            <a:ext cx="1214414"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Select row </a:t>
            </a:r>
            <a:endParaRPr sz="1400">
              <a:solidFill>
                <a:schemeClr val="dk1"/>
              </a:solidFill>
              <a:latin typeface="Times New Roman"/>
              <a:ea typeface="Times New Roman"/>
              <a:cs typeface="Times New Roman"/>
              <a:sym typeface="Times New Roman"/>
            </a:endParaRPr>
          </a:p>
        </p:txBody>
      </p:sp>
      <p:sp>
        <p:nvSpPr>
          <p:cNvPr id="363" name="Google Shape;363;p16"/>
          <p:cNvSpPr/>
          <p:nvPr/>
        </p:nvSpPr>
        <p:spPr>
          <a:xfrm>
            <a:off x="-32" y="1928802"/>
            <a:ext cx="1214446"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Select column</a:t>
            </a:r>
            <a:endParaRPr sz="1400">
              <a:solidFill>
                <a:schemeClr val="dk1"/>
              </a:solidFill>
              <a:latin typeface="Times New Roman"/>
              <a:ea typeface="Times New Roman"/>
              <a:cs typeface="Times New Roman"/>
              <a:sym typeface="Times New Roman"/>
            </a:endParaRPr>
          </a:p>
        </p:txBody>
      </p:sp>
      <p:sp>
        <p:nvSpPr>
          <p:cNvPr id="364" name="Google Shape;364;p16"/>
          <p:cNvSpPr/>
          <p:nvPr/>
        </p:nvSpPr>
        <p:spPr>
          <a:xfrm>
            <a:off x="0" y="3214686"/>
            <a:ext cx="1214414" cy="307777"/>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Enable</a:t>
            </a:r>
            <a:endParaRPr sz="1400">
              <a:solidFill>
                <a:schemeClr val="dk1"/>
              </a:solidFill>
              <a:latin typeface="Times New Roman"/>
              <a:ea typeface="Times New Roman"/>
              <a:cs typeface="Times New Roman"/>
              <a:sym typeface="Times New Roman"/>
            </a:endParaRPr>
          </a:p>
        </p:txBody>
      </p:sp>
      <p:sp>
        <p:nvSpPr>
          <p:cNvPr id="365" name="Google Shape;365;p16"/>
          <p:cNvSpPr/>
          <p:nvPr/>
        </p:nvSpPr>
        <p:spPr>
          <a:xfrm>
            <a:off x="8286776" y="2928934"/>
            <a:ext cx="714348" cy="523220"/>
          </a:xfrm>
          <a:prstGeom prst="rect">
            <a:avLst/>
          </a:prstGeom>
          <a:solidFill>
            <a:srgbClr val="92D05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chemeClr val="dk1"/>
                </a:solidFill>
                <a:latin typeface="Times New Roman"/>
                <a:ea typeface="Times New Roman"/>
                <a:cs typeface="Times New Roman"/>
                <a:sym typeface="Times New Roman"/>
              </a:rPr>
              <a:t>Data buffer</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17"/>
          <p:cNvSpPr txBox="1"/>
          <p:nvPr>
            <p:ph idx="4294967295" type="title"/>
          </p:nvPr>
        </p:nvSpPr>
        <p:spPr>
          <a:xfrm>
            <a:off x="533400" y="3048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Interleaved Memory</a:t>
            </a:r>
            <a:endParaRPr/>
          </a:p>
        </p:txBody>
      </p:sp>
      <p:grpSp>
        <p:nvGrpSpPr>
          <p:cNvPr id="372" name="Google Shape;372;p17"/>
          <p:cNvGrpSpPr/>
          <p:nvPr/>
        </p:nvGrpSpPr>
        <p:grpSpPr>
          <a:xfrm>
            <a:off x="123825" y="543465"/>
            <a:ext cx="8305817" cy="6314535"/>
            <a:chOff x="733425" y="314865"/>
            <a:chExt cx="8305817" cy="6314535"/>
          </a:xfrm>
        </p:grpSpPr>
        <p:sp>
          <p:nvSpPr>
            <p:cNvPr id="373" name="Google Shape;373;p17"/>
            <p:cNvSpPr/>
            <p:nvPr/>
          </p:nvSpPr>
          <p:spPr>
            <a:xfrm>
              <a:off x="733425" y="1429897"/>
              <a:ext cx="4972050" cy="4972050"/>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7"/>
            <p:cNvSpPr/>
            <p:nvPr/>
          </p:nvSpPr>
          <p:spPr>
            <a:xfrm>
              <a:off x="1285736" y="1982209"/>
              <a:ext cx="3867426" cy="3867426"/>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7"/>
            <p:cNvSpPr/>
            <p:nvPr/>
          </p:nvSpPr>
          <p:spPr>
            <a:xfrm>
              <a:off x="1838048" y="2534521"/>
              <a:ext cx="2762802" cy="2762802"/>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7"/>
            <p:cNvSpPr/>
            <p:nvPr/>
          </p:nvSpPr>
          <p:spPr>
            <a:xfrm>
              <a:off x="2390775" y="3087247"/>
              <a:ext cx="1657350" cy="1657350"/>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7"/>
            <p:cNvSpPr/>
            <p:nvPr/>
          </p:nvSpPr>
          <p:spPr>
            <a:xfrm>
              <a:off x="2943086" y="3639559"/>
              <a:ext cx="552726" cy="552726"/>
            </a:xfrm>
            <a:prstGeom prst="ellipse">
              <a:avLst/>
            </a:prstGeom>
            <a:gradFill>
              <a:gsLst>
                <a:gs pos="0">
                  <a:srgbClr val="47174B"/>
                </a:gs>
                <a:gs pos="100000">
                  <a:srgbClr val="AC90AE"/>
                </a:gs>
              </a:gsLst>
              <a:lin ang="5400000" scaled="0"/>
            </a:gradFill>
            <a:ln cap="flat" cmpd="sng" w="12700">
              <a:solidFill>
                <a:schemeClr val="lt1"/>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7"/>
            <p:cNvSpPr/>
            <p:nvPr/>
          </p:nvSpPr>
          <p:spPr>
            <a:xfrm>
              <a:off x="6534150" y="314865"/>
              <a:ext cx="2486025" cy="813833"/>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7"/>
            <p:cNvSpPr txBox="1"/>
            <p:nvPr/>
          </p:nvSpPr>
          <p:spPr>
            <a:xfrm>
              <a:off x="6534150" y="314865"/>
              <a:ext cx="2486025" cy="813833"/>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FF0000"/>
                </a:buClr>
                <a:buSzPts val="1600"/>
                <a:buFont typeface="Times New Roman"/>
                <a:buNone/>
              </a:pPr>
              <a:r>
                <a:rPr b="1" lang="en-US" sz="1600">
                  <a:solidFill>
                    <a:srgbClr val="FF0000"/>
                  </a:solidFill>
                  <a:latin typeface="Times New Roman"/>
                  <a:ea typeface="Times New Roman"/>
                  <a:cs typeface="Times New Roman"/>
                  <a:sym typeface="Times New Roman"/>
                </a:rPr>
                <a:t>Composed of a collection of DRAM chips</a:t>
              </a:r>
              <a:endParaRPr/>
            </a:p>
          </p:txBody>
        </p:sp>
        <p:cxnSp>
          <p:nvCxnSpPr>
            <p:cNvPr id="380" name="Google Shape;380;p17"/>
            <p:cNvCxnSpPr/>
            <p:nvPr/>
          </p:nvCxnSpPr>
          <p:spPr>
            <a:xfrm>
              <a:off x="5912643" y="634369"/>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81" name="Google Shape;381;p17"/>
            <p:cNvCxnSpPr/>
            <p:nvPr/>
          </p:nvCxnSpPr>
          <p:spPr>
            <a:xfrm rot="5400000">
              <a:off x="2923198" y="930620"/>
              <a:ext cx="3281553" cy="2689050"/>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82" name="Google Shape;382;p17"/>
            <p:cNvSpPr/>
            <p:nvPr/>
          </p:nvSpPr>
          <p:spPr>
            <a:xfrm>
              <a:off x="6534150" y="1281891"/>
              <a:ext cx="2486025" cy="561187"/>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7"/>
            <p:cNvSpPr txBox="1"/>
            <p:nvPr/>
          </p:nvSpPr>
          <p:spPr>
            <a:xfrm>
              <a:off x="6534150" y="1281891"/>
              <a:ext cx="2486025" cy="561187"/>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008000"/>
                </a:buClr>
                <a:buSzPts val="1600"/>
                <a:buFont typeface="Times New Roman"/>
                <a:buNone/>
              </a:pPr>
              <a:r>
                <a:rPr b="1" lang="en-US" sz="1600">
                  <a:solidFill>
                    <a:srgbClr val="008000"/>
                  </a:solidFill>
                  <a:latin typeface="Times New Roman"/>
                  <a:ea typeface="Times New Roman"/>
                  <a:cs typeface="Times New Roman"/>
                  <a:sym typeface="Times New Roman"/>
                </a:rPr>
                <a:t>Grouped together to form a </a:t>
              </a:r>
              <a:r>
                <a:rPr b="1" i="1" lang="en-US" sz="1600">
                  <a:solidFill>
                    <a:srgbClr val="008000"/>
                  </a:solidFill>
                  <a:latin typeface="Times New Roman"/>
                  <a:ea typeface="Times New Roman"/>
                  <a:cs typeface="Times New Roman"/>
                  <a:sym typeface="Times New Roman"/>
                </a:rPr>
                <a:t>memory bank</a:t>
              </a:r>
              <a:endParaRPr/>
            </a:p>
          </p:txBody>
        </p:sp>
        <p:cxnSp>
          <p:nvCxnSpPr>
            <p:cNvPr id="384" name="Google Shape;384;p17"/>
            <p:cNvCxnSpPr/>
            <p:nvPr/>
          </p:nvCxnSpPr>
          <p:spPr>
            <a:xfrm>
              <a:off x="5912643" y="1562485"/>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85" name="Google Shape;385;p17"/>
            <p:cNvCxnSpPr/>
            <p:nvPr/>
          </p:nvCxnSpPr>
          <p:spPr>
            <a:xfrm rot="5400000">
              <a:off x="3405404" y="1788216"/>
              <a:ext cx="2732307" cy="2278856"/>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86" name="Google Shape;386;p17"/>
            <p:cNvSpPr/>
            <p:nvPr/>
          </p:nvSpPr>
          <p:spPr>
            <a:xfrm>
              <a:off x="6534150" y="1995116"/>
              <a:ext cx="2486025" cy="990968"/>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7"/>
            <p:cNvSpPr txBox="1"/>
            <p:nvPr/>
          </p:nvSpPr>
          <p:spPr>
            <a:xfrm>
              <a:off x="6534150" y="1995116"/>
              <a:ext cx="2486025" cy="990968"/>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0000CC"/>
                </a:buClr>
                <a:buSzPts val="1600"/>
                <a:buFont typeface="Times New Roman"/>
                <a:buNone/>
              </a:pPr>
              <a:r>
                <a:rPr b="1" lang="en-US" sz="1600">
                  <a:solidFill>
                    <a:srgbClr val="0000CC"/>
                  </a:solidFill>
                  <a:latin typeface="Times New Roman"/>
                  <a:ea typeface="Times New Roman"/>
                  <a:cs typeface="Times New Roman"/>
                  <a:sym typeface="Times New Roman"/>
                </a:rPr>
                <a:t>Each bank is independently able to service a memory read or write request</a:t>
              </a:r>
              <a:endParaRPr/>
            </a:p>
          </p:txBody>
        </p:sp>
        <p:cxnSp>
          <p:nvCxnSpPr>
            <p:cNvPr id="388" name="Google Shape;388;p17"/>
            <p:cNvCxnSpPr/>
            <p:nvPr/>
          </p:nvCxnSpPr>
          <p:spPr>
            <a:xfrm>
              <a:off x="5912643" y="2490601"/>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89" name="Google Shape;389;p17"/>
            <p:cNvCxnSpPr/>
            <p:nvPr/>
          </p:nvCxnSpPr>
          <p:spPr>
            <a:xfrm rot="5400000">
              <a:off x="3878246" y="2610759"/>
              <a:ext cx="2154555" cy="1914239"/>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90" name="Google Shape;390;p17"/>
            <p:cNvSpPr/>
            <p:nvPr/>
          </p:nvSpPr>
          <p:spPr>
            <a:xfrm>
              <a:off x="6534150" y="3128961"/>
              <a:ext cx="2486025" cy="1551164"/>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7"/>
            <p:cNvSpPr txBox="1"/>
            <p:nvPr/>
          </p:nvSpPr>
          <p:spPr>
            <a:xfrm>
              <a:off x="6534150" y="3128961"/>
              <a:ext cx="2486025" cy="1551164"/>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FF0000"/>
                </a:buClr>
                <a:buSzPts val="1600"/>
                <a:buFont typeface="Times New Roman"/>
                <a:buNone/>
              </a:pPr>
              <a:r>
                <a:rPr b="1" i="1" lang="en-US" sz="1600">
                  <a:solidFill>
                    <a:srgbClr val="FF0000"/>
                  </a:solidFill>
                  <a:latin typeface="Times New Roman"/>
                  <a:ea typeface="Times New Roman"/>
                  <a:cs typeface="Times New Roman"/>
                  <a:sym typeface="Times New Roman"/>
                </a:rPr>
                <a:t>K</a:t>
              </a:r>
              <a:r>
                <a:rPr b="1" lang="en-US" sz="1600">
                  <a:solidFill>
                    <a:srgbClr val="FF0000"/>
                  </a:solidFill>
                  <a:latin typeface="Times New Roman"/>
                  <a:ea typeface="Times New Roman"/>
                  <a:cs typeface="Times New Roman"/>
                  <a:sym typeface="Times New Roman"/>
                </a:rPr>
                <a:t> banks can service </a:t>
              </a:r>
              <a:r>
                <a:rPr b="1" i="1" lang="en-US" sz="1600">
                  <a:solidFill>
                    <a:srgbClr val="FF0000"/>
                  </a:solidFill>
                  <a:latin typeface="Times New Roman"/>
                  <a:ea typeface="Times New Roman"/>
                  <a:cs typeface="Times New Roman"/>
                  <a:sym typeface="Times New Roman"/>
                </a:rPr>
                <a:t>K</a:t>
              </a:r>
              <a:r>
                <a:rPr b="1" lang="en-US" sz="1600">
                  <a:solidFill>
                    <a:srgbClr val="FF0000"/>
                  </a:solidFill>
                  <a:latin typeface="Times New Roman"/>
                  <a:ea typeface="Times New Roman"/>
                  <a:cs typeface="Times New Roman"/>
                  <a:sym typeface="Times New Roman"/>
                </a:rPr>
                <a:t> requests simultaneously, increasing memory read or write rates by a factor of </a:t>
              </a:r>
              <a:r>
                <a:rPr b="1" i="1" lang="en-US" sz="1600">
                  <a:solidFill>
                    <a:srgbClr val="FF0000"/>
                  </a:solidFill>
                  <a:latin typeface="Times New Roman"/>
                  <a:ea typeface="Times New Roman"/>
                  <a:cs typeface="Times New Roman"/>
                  <a:sym typeface="Times New Roman"/>
                </a:rPr>
                <a:t>K</a:t>
              </a:r>
              <a:endParaRPr b="1" sz="1600">
                <a:solidFill>
                  <a:srgbClr val="FF0000"/>
                </a:solidFill>
                <a:latin typeface="Times New Roman"/>
                <a:ea typeface="Times New Roman"/>
                <a:cs typeface="Times New Roman"/>
                <a:sym typeface="Times New Roman"/>
              </a:endParaRPr>
            </a:p>
          </p:txBody>
        </p:sp>
        <p:cxnSp>
          <p:nvCxnSpPr>
            <p:cNvPr id="392" name="Google Shape;392;p17"/>
            <p:cNvCxnSpPr/>
            <p:nvPr/>
          </p:nvCxnSpPr>
          <p:spPr>
            <a:xfrm>
              <a:off x="5912643" y="3398829"/>
              <a:ext cx="621506" cy="0"/>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93" name="Google Shape;393;p17"/>
            <p:cNvCxnSpPr/>
            <p:nvPr/>
          </p:nvCxnSpPr>
          <p:spPr>
            <a:xfrm rot="5400000">
              <a:off x="4348934" y="3479210"/>
              <a:ext cx="1644091" cy="1483328"/>
            </a:xfrm>
            <a:prstGeom prst="straightConnector1">
              <a:avLst/>
            </a:prstGeom>
            <a:solidFill>
              <a:srgbClr val="643366"/>
            </a:solidFill>
            <a:ln cap="flat" cmpd="sng" w="25400">
              <a:solidFill>
                <a:schemeClr val="accent3"/>
              </a:solidFill>
              <a:prstDash val="solid"/>
              <a:round/>
              <a:headEnd len="sm" w="sm" type="none"/>
              <a:tailEnd len="sm" w="sm" type="none"/>
            </a:ln>
          </p:spPr>
        </p:cxnSp>
        <p:sp>
          <p:nvSpPr>
            <p:cNvPr id="394" name="Google Shape;394;p17"/>
            <p:cNvSpPr/>
            <p:nvPr/>
          </p:nvSpPr>
          <p:spPr>
            <a:xfrm>
              <a:off x="6553217" y="4680131"/>
              <a:ext cx="2486025" cy="1306355"/>
            </a:xfrm>
            <a:prstGeom prst="rect">
              <a:avLst/>
            </a:prstGeom>
            <a:solidFill>
              <a:srgbClr val="FFFE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7"/>
            <p:cNvSpPr txBox="1"/>
            <p:nvPr/>
          </p:nvSpPr>
          <p:spPr>
            <a:xfrm>
              <a:off x="6553217" y="4680131"/>
              <a:ext cx="2486025" cy="1306355"/>
            </a:xfrm>
            <a:prstGeom prst="rect">
              <a:avLst/>
            </a:prstGeom>
            <a:noFill/>
            <a:ln>
              <a:noFill/>
            </a:ln>
          </p:spPr>
          <p:txBody>
            <a:bodyPr anchorCtr="0" anchor="ctr" bIns="20300" lIns="113775" spcFirstLastPara="1" rIns="20300" wrap="square" tIns="20300">
              <a:noAutofit/>
            </a:bodyPr>
            <a:lstStyle/>
            <a:p>
              <a:pPr indent="0" lvl="0" marL="0" marR="0" rtl="0" algn="l">
                <a:lnSpc>
                  <a:spcPct val="90000"/>
                </a:lnSpc>
                <a:spcBef>
                  <a:spcPts val="0"/>
                </a:spcBef>
                <a:spcAft>
                  <a:spcPts val="0"/>
                </a:spcAft>
                <a:buClr>
                  <a:srgbClr val="008000"/>
                </a:buClr>
                <a:buSzPts val="1600"/>
                <a:buFont typeface="Times New Roman"/>
                <a:buNone/>
              </a:pPr>
              <a:r>
                <a:rPr b="1" lang="en-US" sz="1600">
                  <a:solidFill>
                    <a:srgbClr val="008000"/>
                  </a:solidFill>
                  <a:latin typeface="Times New Roman"/>
                  <a:ea typeface="Times New Roman"/>
                  <a:cs typeface="Times New Roman"/>
                  <a:sym typeface="Times New Roman"/>
                </a:rPr>
                <a:t>If consecutive words of memory are stored in different banks, the transfer of a block of memory is speeded up</a:t>
              </a:r>
              <a:endParaRPr/>
            </a:p>
          </p:txBody>
        </p:sp>
        <p:cxnSp>
          <p:nvCxnSpPr>
            <p:cNvPr id="396" name="Google Shape;396;p17"/>
            <p:cNvCxnSpPr/>
            <p:nvPr/>
          </p:nvCxnSpPr>
          <p:spPr>
            <a:xfrm>
              <a:off x="5764989" y="6168822"/>
              <a:ext cx="773930" cy="460578"/>
            </a:xfrm>
            <a:prstGeom prst="straightConnector1">
              <a:avLst/>
            </a:prstGeom>
            <a:solidFill>
              <a:srgbClr val="643366"/>
            </a:solidFill>
            <a:ln cap="flat" cmpd="sng" w="25400">
              <a:solidFill>
                <a:schemeClr val="accent3"/>
              </a:solidFill>
              <a:prstDash val="solid"/>
              <a:round/>
              <a:headEnd len="sm" w="sm" type="none"/>
              <a:tailEnd len="sm" w="sm" type="none"/>
            </a:ln>
          </p:spPr>
        </p:cxnSp>
        <p:cxnSp>
          <p:nvCxnSpPr>
            <p:cNvPr id="397" name="Google Shape;397;p17"/>
            <p:cNvCxnSpPr/>
            <p:nvPr/>
          </p:nvCxnSpPr>
          <p:spPr>
            <a:xfrm rot="5400000">
              <a:off x="5071114" y="4481512"/>
              <a:ext cx="605781" cy="758198"/>
            </a:xfrm>
            <a:prstGeom prst="straightConnector1">
              <a:avLst/>
            </a:prstGeom>
            <a:solidFill>
              <a:srgbClr val="643366"/>
            </a:solidFill>
            <a:ln cap="flat" cmpd="sng" w="25400">
              <a:solidFill>
                <a:schemeClr val="accent3"/>
              </a:solidFill>
              <a:prstDash val="solid"/>
              <a:round/>
              <a:headEnd len="sm" w="sm" type="none"/>
              <a:tailEnd len="sm" w="sm" type="none"/>
            </a:ln>
          </p:spPr>
        </p:cxnSp>
      </p:grpSp>
      <p:pic>
        <p:nvPicPr>
          <p:cNvPr descr="ram-11_3" id="398" name="Google Shape;398;p17"/>
          <p:cNvPicPr preferRelativeResize="0"/>
          <p:nvPr/>
        </p:nvPicPr>
        <p:blipFill rotWithShape="1">
          <a:blip r:embed="rId3">
            <a:alphaModFix/>
          </a:blip>
          <a:srcRect b="0" l="0" r="0" t="0"/>
          <a:stretch/>
        </p:blipFill>
        <p:spPr>
          <a:xfrm>
            <a:off x="0" y="4198090"/>
            <a:ext cx="3546546" cy="265991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18"/>
          <p:cNvSpPr txBox="1"/>
          <p:nvPr>
            <p:ph type="title"/>
          </p:nvPr>
        </p:nvSpPr>
        <p:spPr>
          <a:xfrm>
            <a:off x="762000" y="214290"/>
            <a:ext cx="7556400" cy="752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5.2- Error Correction</a:t>
            </a:r>
            <a:endParaRPr/>
          </a:p>
        </p:txBody>
      </p:sp>
      <p:sp>
        <p:nvSpPr>
          <p:cNvPr id="405" name="Google Shape;405;p18"/>
          <p:cNvSpPr txBox="1"/>
          <p:nvPr>
            <p:ph idx="1" type="body"/>
          </p:nvPr>
        </p:nvSpPr>
        <p:spPr>
          <a:xfrm>
            <a:off x="285720" y="1071546"/>
            <a:ext cx="8643998" cy="5429288"/>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b="1" lang="en-US">
                <a:solidFill>
                  <a:srgbClr val="FF0000"/>
                </a:solidFill>
              </a:rPr>
              <a:t>Hard Failure</a:t>
            </a:r>
            <a:endParaRPr/>
          </a:p>
          <a:p>
            <a:pPr indent="-228600" lvl="1" marL="457200" rtl="0" algn="l">
              <a:spcBef>
                <a:spcPts val="600"/>
              </a:spcBef>
              <a:spcAft>
                <a:spcPts val="0"/>
              </a:spcAft>
              <a:buSzPts val="1350"/>
              <a:buChar char="■"/>
            </a:pPr>
            <a:r>
              <a:rPr lang="en-US">
                <a:solidFill>
                  <a:srgbClr val="002060"/>
                </a:solidFill>
              </a:rPr>
              <a:t>Permanent physical defect (khuyết tật). </a:t>
            </a:r>
            <a:endParaRPr/>
          </a:p>
          <a:p>
            <a:pPr indent="-228600" lvl="1" marL="457200" rtl="0" algn="l">
              <a:spcBef>
                <a:spcPts val="600"/>
              </a:spcBef>
              <a:spcAft>
                <a:spcPts val="0"/>
              </a:spcAft>
              <a:buSzPts val="1350"/>
              <a:buChar char="■"/>
            </a:pPr>
            <a:r>
              <a:rPr lang="en-US">
                <a:solidFill>
                  <a:srgbClr val="002060"/>
                </a:solidFill>
              </a:rPr>
              <a:t>Memory cell or cells affected cannot reliably store data but become stuck at 0 or 1 or switch erratically between 0 and 1</a:t>
            </a:r>
            <a:endParaRPr/>
          </a:p>
          <a:p>
            <a:pPr indent="-228600" lvl="1" marL="457200" rtl="0" algn="l">
              <a:spcBef>
                <a:spcPts val="600"/>
              </a:spcBef>
              <a:spcAft>
                <a:spcPts val="0"/>
              </a:spcAft>
              <a:buSzPts val="1350"/>
              <a:buChar char="■"/>
            </a:pPr>
            <a:r>
              <a:rPr b="1" lang="en-US">
                <a:solidFill>
                  <a:srgbClr val="FF0000"/>
                </a:solidFill>
              </a:rPr>
              <a:t>Can be caused by</a:t>
            </a:r>
            <a:r>
              <a:rPr b="1" lang="en-US">
                <a:solidFill>
                  <a:srgbClr val="002060"/>
                </a:solidFill>
              </a:rPr>
              <a:t>: </a:t>
            </a:r>
            <a:endParaRPr/>
          </a:p>
          <a:p>
            <a:pPr indent="-228600" lvl="2" marL="685800" rtl="0" algn="l">
              <a:spcBef>
                <a:spcPts val="600"/>
              </a:spcBef>
              <a:spcAft>
                <a:spcPts val="0"/>
              </a:spcAft>
              <a:buSzPts val="1350"/>
              <a:buChar char="■"/>
            </a:pPr>
            <a:r>
              <a:rPr lang="en-US">
                <a:solidFill>
                  <a:srgbClr val="002060"/>
                </a:solidFill>
              </a:rPr>
              <a:t>Harsh (khắc nghiệt) environmental abuse(sự ngược đãi)</a:t>
            </a:r>
            <a:endParaRPr/>
          </a:p>
          <a:p>
            <a:pPr indent="-228600" lvl="2" marL="685800" rtl="0" algn="l">
              <a:spcBef>
                <a:spcPts val="600"/>
              </a:spcBef>
              <a:spcAft>
                <a:spcPts val="0"/>
              </a:spcAft>
              <a:buSzPts val="1350"/>
              <a:buChar char="■"/>
            </a:pPr>
            <a:r>
              <a:rPr lang="en-US">
                <a:solidFill>
                  <a:srgbClr val="002060"/>
                </a:solidFill>
              </a:rPr>
              <a:t>Manufacturing defects</a:t>
            </a:r>
            <a:endParaRPr/>
          </a:p>
          <a:p>
            <a:pPr indent="-228600" lvl="2" marL="685800" rtl="0" algn="l">
              <a:spcBef>
                <a:spcPts val="600"/>
              </a:spcBef>
              <a:spcAft>
                <a:spcPts val="0"/>
              </a:spcAft>
              <a:buSzPts val="1350"/>
              <a:buChar char="■"/>
            </a:pPr>
            <a:r>
              <a:rPr lang="en-US">
                <a:solidFill>
                  <a:srgbClr val="002060"/>
                </a:solidFill>
              </a:rPr>
              <a:t>Wear (hao mòn)</a:t>
            </a:r>
            <a:endParaRPr/>
          </a:p>
          <a:p>
            <a:pPr indent="-228600" lvl="0" marL="228600" rtl="0" algn="l">
              <a:spcBef>
                <a:spcPts val="2000"/>
              </a:spcBef>
              <a:spcAft>
                <a:spcPts val="0"/>
              </a:spcAft>
              <a:buSzPts val="1500"/>
              <a:buChar char="■"/>
            </a:pPr>
            <a:r>
              <a:rPr b="1" lang="en-US">
                <a:solidFill>
                  <a:srgbClr val="0000CC"/>
                </a:solidFill>
              </a:rPr>
              <a:t>Soft Error</a:t>
            </a:r>
            <a:endParaRPr/>
          </a:p>
          <a:p>
            <a:pPr indent="-228600" lvl="1" marL="457200" rtl="0" algn="l">
              <a:spcBef>
                <a:spcPts val="600"/>
              </a:spcBef>
              <a:spcAft>
                <a:spcPts val="0"/>
              </a:spcAft>
              <a:buSzPts val="1350"/>
              <a:buChar char="■"/>
            </a:pPr>
            <a:r>
              <a:rPr lang="en-US">
                <a:solidFill>
                  <a:srgbClr val="002060"/>
                </a:solidFill>
              </a:rPr>
              <a:t>Random, non-destructive event that alters the contents of one or more memory cells </a:t>
            </a:r>
            <a:endParaRPr/>
          </a:p>
          <a:p>
            <a:pPr indent="-228600" lvl="1" marL="457200" rtl="0" algn="l">
              <a:spcBef>
                <a:spcPts val="600"/>
              </a:spcBef>
              <a:spcAft>
                <a:spcPts val="0"/>
              </a:spcAft>
              <a:buSzPts val="1350"/>
              <a:buChar char="■"/>
            </a:pPr>
            <a:r>
              <a:rPr lang="en-US">
                <a:solidFill>
                  <a:srgbClr val="002060"/>
                </a:solidFill>
              </a:rPr>
              <a:t>No permanent damage to memory</a:t>
            </a:r>
            <a:endParaRPr/>
          </a:p>
          <a:p>
            <a:pPr indent="-228600" lvl="1" marL="457200" rtl="0" algn="l">
              <a:spcBef>
                <a:spcPts val="600"/>
              </a:spcBef>
              <a:spcAft>
                <a:spcPts val="0"/>
              </a:spcAft>
              <a:buSzPts val="1350"/>
              <a:buChar char="■"/>
            </a:pPr>
            <a:r>
              <a:rPr b="1" lang="en-US">
                <a:solidFill>
                  <a:srgbClr val="0000CC"/>
                </a:solidFill>
              </a:rPr>
              <a:t>Can be caused by</a:t>
            </a:r>
            <a:r>
              <a:rPr lang="en-US">
                <a:solidFill>
                  <a:srgbClr val="002060"/>
                </a:solidFill>
              </a:rPr>
              <a:t>: </a:t>
            </a:r>
            <a:endParaRPr/>
          </a:p>
          <a:p>
            <a:pPr indent="-228600" lvl="2" marL="685800" rtl="0" algn="l">
              <a:spcBef>
                <a:spcPts val="600"/>
              </a:spcBef>
              <a:spcAft>
                <a:spcPts val="0"/>
              </a:spcAft>
              <a:buSzPts val="1350"/>
              <a:buChar char="■"/>
            </a:pPr>
            <a:r>
              <a:rPr lang="en-US">
                <a:solidFill>
                  <a:srgbClr val="002060"/>
                </a:solidFill>
              </a:rPr>
              <a:t>Power supply problems</a:t>
            </a:r>
            <a:endParaRPr/>
          </a:p>
          <a:p>
            <a:pPr indent="-228600" lvl="2" marL="685800" rtl="0" algn="l">
              <a:spcBef>
                <a:spcPts val="600"/>
              </a:spcBef>
              <a:spcAft>
                <a:spcPts val="0"/>
              </a:spcAft>
              <a:buSzPts val="1350"/>
              <a:buChar char="■"/>
            </a:pPr>
            <a:r>
              <a:rPr lang="en-US">
                <a:solidFill>
                  <a:srgbClr val="002060"/>
                </a:solidFill>
              </a:rPr>
              <a:t>Alpha particles </a:t>
            </a:r>
            <a:endParaRPr/>
          </a:p>
        </p:txBody>
      </p:sp>
      <p:sp>
        <p:nvSpPr>
          <p:cNvPr id="406" name="Google Shape;406;p18"/>
          <p:cNvSpPr/>
          <p:nvPr/>
        </p:nvSpPr>
        <p:spPr>
          <a:xfrm>
            <a:off x="4214810" y="5357826"/>
            <a:ext cx="4572000" cy="1200329"/>
          </a:xfrm>
          <a:prstGeom prst="rect">
            <a:avLst/>
          </a:prstGeom>
          <a:solidFill>
            <a:srgbClr val="7A78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Alpha particles: Phenomenon in which 2 protons and 2 neutrons  bound together into a particle identical to a helium nucleus (Wiki for  more details).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19"/>
          <p:cNvSpPr txBox="1"/>
          <p:nvPr>
            <p:ph idx="4294967295" type="title"/>
          </p:nvPr>
        </p:nvSpPr>
        <p:spPr>
          <a:xfrm>
            <a:off x="0" y="134938"/>
            <a:ext cx="9144000" cy="9953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Error Correcting Code (ECC) Function</a:t>
            </a:r>
            <a:endParaRPr/>
          </a:p>
        </p:txBody>
      </p:sp>
      <p:sp>
        <p:nvSpPr>
          <p:cNvPr id="413" name="Google Shape;413;p19"/>
          <p:cNvSpPr/>
          <p:nvPr/>
        </p:nvSpPr>
        <p:spPr>
          <a:xfrm>
            <a:off x="2714612" y="2643182"/>
            <a:ext cx="642942" cy="357190"/>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bits</a:t>
            </a:r>
            <a:endParaRPr/>
          </a:p>
        </p:txBody>
      </p:sp>
      <p:sp>
        <p:nvSpPr>
          <p:cNvPr id="414" name="Google Shape;414;p19"/>
          <p:cNvSpPr/>
          <p:nvPr/>
        </p:nvSpPr>
        <p:spPr>
          <a:xfrm>
            <a:off x="3500430" y="3500438"/>
            <a:ext cx="642942" cy="357190"/>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i="1" lang="en-US" sz="1600">
                <a:solidFill>
                  <a:schemeClr val="dk1"/>
                </a:solidFill>
                <a:latin typeface="Times New Roman"/>
                <a:ea typeface="Times New Roman"/>
                <a:cs typeface="Times New Roman"/>
                <a:sym typeface="Times New Roman"/>
              </a:rPr>
              <a:t>M+K</a:t>
            </a:r>
            <a:endParaRPr/>
          </a:p>
        </p:txBody>
      </p:sp>
      <p:sp>
        <p:nvSpPr>
          <p:cNvPr id="415" name="Google Shape;415;p19"/>
          <p:cNvSpPr/>
          <p:nvPr/>
        </p:nvSpPr>
        <p:spPr>
          <a:xfrm>
            <a:off x="243782" y="4714884"/>
            <a:ext cx="8786700" cy="1938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No errors are detected. The fetched data bits are sent out.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An error is detected, and it is possible to correct the error. The data bits plus </a:t>
            </a:r>
            <a:r>
              <a:rPr b="1" lang="en-US" sz="2000">
                <a:solidFill>
                  <a:schemeClr val="dk1"/>
                </a:solidFill>
                <a:latin typeface="Times New Roman"/>
                <a:ea typeface="Times New Roman"/>
                <a:cs typeface="Times New Roman"/>
                <a:sym typeface="Times New Roman"/>
              </a:rPr>
              <a:t>error correction </a:t>
            </a:r>
            <a:r>
              <a:rPr lang="en-US" sz="2000">
                <a:solidFill>
                  <a:schemeClr val="dk1"/>
                </a:solidFill>
                <a:latin typeface="Times New Roman"/>
                <a:ea typeface="Times New Roman"/>
                <a:cs typeface="Times New Roman"/>
                <a:sym typeface="Times New Roman"/>
              </a:rPr>
              <a:t>bits are fed into a corrector, which produces a corrected set of </a:t>
            </a:r>
            <a:r>
              <a:rPr i="1" lang="en-US" sz="2000">
                <a:solidFill>
                  <a:schemeClr val="dk1"/>
                </a:solidFill>
                <a:latin typeface="Times New Roman"/>
                <a:ea typeface="Times New Roman"/>
                <a:cs typeface="Times New Roman"/>
                <a:sym typeface="Times New Roman"/>
              </a:rPr>
              <a:t>M </a:t>
            </a:r>
            <a:r>
              <a:rPr lang="en-US" sz="2000">
                <a:solidFill>
                  <a:schemeClr val="dk1"/>
                </a:solidFill>
                <a:latin typeface="Times New Roman"/>
                <a:ea typeface="Times New Roman"/>
                <a:cs typeface="Times New Roman"/>
                <a:sym typeface="Times New Roman"/>
              </a:rPr>
              <a:t>bits to be sent out</a:t>
            </a:r>
            <a:r>
              <a:rPr i="1" lang="en-US" sz="2000">
                <a:solidFill>
                  <a:schemeClr val="dk1"/>
                </a:solidFill>
                <a:latin typeface="Times New Roman"/>
                <a:ea typeface="Times New Roman"/>
                <a:cs typeface="Times New Roman"/>
                <a:sym typeface="Times New Roman"/>
              </a:rPr>
              <a:t>.</a:t>
            </a:r>
            <a:endParaRPr/>
          </a:p>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 An error is detected, but it is not possible to correct it. This condition is reported.</a:t>
            </a:r>
            <a:endParaRPr/>
          </a:p>
          <a:p>
            <a:pPr indent="0" lvl="0" marL="0" marR="0" rtl="0" algn="l">
              <a:spcBef>
                <a:spcPts val="0"/>
              </a:spcBef>
              <a:spcAft>
                <a:spcPts val="0"/>
              </a:spcAft>
              <a:buNone/>
            </a:pPr>
            <a:r>
              <a:rPr i="1" lang="en-US" sz="2000">
                <a:solidFill>
                  <a:schemeClr val="dk1"/>
                </a:solidFill>
                <a:latin typeface="Times New Roman"/>
                <a:ea typeface="Times New Roman"/>
                <a:cs typeface="Times New Roman"/>
                <a:sym typeface="Times New Roman"/>
              </a:rPr>
              <a:t>Next slide: An example for ECC function</a:t>
            </a:r>
            <a:r>
              <a:rPr lang="en-US" sz="2000">
                <a:solidFill>
                  <a:schemeClr val="dk1"/>
                </a:solidFill>
                <a:latin typeface="Times New Roman"/>
                <a:ea typeface="Times New Roman"/>
                <a:cs typeface="Times New Roman"/>
                <a:sym typeface="Times New Roman"/>
              </a:rPr>
              <a:t>.</a:t>
            </a:r>
            <a:endParaRPr sz="2000">
              <a:solidFill>
                <a:schemeClr val="dk1"/>
              </a:solidFill>
              <a:latin typeface="Times New Roman"/>
              <a:ea typeface="Times New Roman"/>
              <a:cs typeface="Times New Roman"/>
              <a:sym typeface="Times New Roman"/>
            </a:endParaRPr>
          </a:p>
        </p:txBody>
      </p:sp>
      <p:grpSp>
        <p:nvGrpSpPr>
          <p:cNvPr id="416" name="Google Shape;416;p19"/>
          <p:cNvGrpSpPr/>
          <p:nvPr/>
        </p:nvGrpSpPr>
        <p:grpSpPr>
          <a:xfrm>
            <a:off x="571472" y="1071546"/>
            <a:ext cx="7996855" cy="3429024"/>
            <a:chOff x="571472" y="1071546"/>
            <a:chExt cx="7996855" cy="3429024"/>
          </a:xfrm>
        </p:grpSpPr>
        <p:sp>
          <p:nvSpPr>
            <p:cNvPr id="417" name="Google Shape;417;p19"/>
            <p:cNvSpPr/>
            <p:nvPr/>
          </p:nvSpPr>
          <p:spPr>
            <a:xfrm>
              <a:off x="571472" y="3357562"/>
              <a:ext cx="857400" cy="42870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Write</a:t>
              </a:r>
              <a:endParaRPr/>
            </a:p>
          </p:txBody>
        </p:sp>
        <p:sp>
          <p:nvSpPr>
            <p:cNvPr id="418" name="Google Shape;418;p19"/>
            <p:cNvSpPr/>
            <p:nvPr/>
          </p:nvSpPr>
          <p:spPr>
            <a:xfrm>
              <a:off x="4857752" y="3143248"/>
              <a:ext cx="857400" cy="428700"/>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Read</a:t>
              </a:r>
              <a:endParaRPr/>
            </a:p>
          </p:txBody>
        </p:sp>
        <p:sp>
          <p:nvSpPr>
            <p:cNvPr id="419" name="Google Shape;419;p19"/>
            <p:cNvSpPr/>
            <p:nvPr/>
          </p:nvSpPr>
          <p:spPr>
            <a:xfrm>
              <a:off x="5429256" y="2071678"/>
              <a:ext cx="2500200" cy="428700"/>
            </a:xfrm>
            <a:prstGeom prst="rect">
              <a:avLst/>
            </a:prstGeom>
            <a:noFill/>
            <a:ln>
              <a:noFill/>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No error/Correctable</a:t>
              </a:r>
              <a:endParaRPr/>
            </a:p>
          </p:txBody>
        </p:sp>
        <p:pic>
          <p:nvPicPr>
            <p:cNvPr id="420" name="Google Shape;420;p19"/>
            <p:cNvPicPr preferRelativeResize="0"/>
            <p:nvPr/>
          </p:nvPicPr>
          <p:blipFill rotWithShape="1">
            <a:blip r:embed="rId3">
              <a:alphaModFix/>
            </a:blip>
            <a:srcRect b="0" l="0" r="0" t="0"/>
            <a:stretch/>
          </p:blipFill>
          <p:spPr>
            <a:xfrm>
              <a:off x="575674" y="1071546"/>
              <a:ext cx="7992653" cy="3429024"/>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Objectives</a:t>
            </a:r>
            <a:endParaRPr/>
          </a:p>
        </p:txBody>
      </p:sp>
      <p:sp>
        <p:nvSpPr>
          <p:cNvPr id="221" name="Google Shape;221;p2"/>
          <p:cNvSpPr txBox="1"/>
          <p:nvPr>
            <p:ph idx="1" type="body"/>
          </p:nvPr>
        </p:nvSpPr>
        <p:spPr>
          <a:xfrm>
            <a:off x="498474" y="1731969"/>
            <a:ext cx="8145492" cy="4840303"/>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spcBef>
                <a:spcPts val="0"/>
              </a:spcBef>
              <a:spcAft>
                <a:spcPts val="0"/>
              </a:spcAft>
              <a:buSzPct val="75000"/>
              <a:buChar char="■"/>
            </a:pPr>
            <a:r>
              <a:rPr lang="en-US" sz="3200">
                <a:solidFill>
                  <a:srgbClr val="002060"/>
                </a:solidFill>
              </a:rPr>
              <a:t>How are main memory structured?</a:t>
            </a:r>
            <a:endParaRPr/>
          </a:p>
          <a:p>
            <a:pPr indent="-228600" lvl="0" marL="228600" rtl="0" algn="l">
              <a:spcBef>
                <a:spcPts val="2000"/>
              </a:spcBef>
              <a:spcAft>
                <a:spcPts val="0"/>
              </a:spcAft>
              <a:buSzPct val="75000"/>
              <a:buChar char="■"/>
            </a:pPr>
            <a:r>
              <a:rPr lang="en-US" sz="3200">
                <a:solidFill>
                  <a:srgbClr val="002060"/>
                </a:solidFill>
              </a:rPr>
              <a:t>Whether main memory may cause errors?</a:t>
            </a:r>
            <a:endParaRPr/>
          </a:p>
          <a:p>
            <a:pPr indent="-228600" lvl="0" marL="228600" rtl="0" algn="l">
              <a:spcBef>
                <a:spcPts val="2000"/>
              </a:spcBef>
              <a:spcAft>
                <a:spcPts val="0"/>
              </a:spcAft>
              <a:buSzPct val="75000"/>
              <a:buChar char="■"/>
            </a:pPr>
            <a:r>
              <a:rPr lang="en-US" sz="3200">
                <a:solidFill>
                  <a:srgbClr val="002060"/>
                </a:solidFill>
              </a:rPr>
              <a:t>How many types of memory? </a:t>
            </a:r>
            <a:endParaRPr/>
          </a:p>
          <a:p>
            <a:pPr indent="-228600" lvl="0" marL="228600" rtl="0" algn="l">
              <a:spcBef>
                <a:spcPts val="2000"/>
              </a:spcBef>
              <a:spcAft>
                <a:spcPts val="0"/>
              </a:spcAft>
              <a:buSzPct val="75000"/>
              <a:buChar char="■"/>
            </a:pPr>
            <a:r>
              <a:rPr lang="en-US" sz="3200">
                <a:solidFill>
                  <a:srgbClr val="002060"/>
                </a:solidFill>
              </a:rPr>
              <a:t>After studying this chapter, you should be able to: </a:t>
            </a:r>
            <a:endParaRPr/>
          </a:p>
          <a:p>
            <a:pPr indent="-228600" lvl="1" marL="457200" rtl="0" algn="l">
              <a:spcBef>
                <a:spcPts val="600"/>
              </a:spcBef>
              <a:spcAft>
                <a:spcPts val="0"/>
              </a:spcAft>
              <a:buSzPct val="75000"/>
              <a:buChar char="■"/>
            </a:pPr>
            <a:r>
              <a:rPr lang="en-US" sz="3000">
                <a:solidFill>
                  <a:srgbClr val="002060"/>
                </a:solidFill>
              </a:rPr>
              <a:t>Present an overview of the principle types of semiconductor main memory. </a:t>
            </a:r>
            <a:endParaRPr/>
          </a:p>
          <a:p>
            <a:pPr indent="-228600" lvl="1" marL="457200" rtl="0" algn="l">
              <a:spcBef>
                <a:spcPts val="600"/>
              </a:spcBef>
              <a:spcAft>
                <a:spcPts val="0"/>
              </a:spcAft>
              <a:buSzPct val="75000"/>
              <a:buChar char="■"/>
            </a:pPr>
            <a:r>
              <a:rPr lang="en-US" sz="3000">
                <a:solidFill>
                  <a:srgbClr val="002060"/>
                </a:solidFill>
              </a:rPr>
              <a:t>Understand the operation of a basic code that can detect and correct singlebit errors in 8-bit words. </a:t>
            </a:r>
            <a:endParaRPr/>
          </a:p>
          <a:p>
            <a:pPr indent="-228600" lvl="1" marL="457200" rtl="0" algn="l">
              <a:spcBef>
                <a:spcPts val="600"/>
              </a:spcBef>
              <a:spcAft>
                <a:spcPts val="0"/>
              </a:spcAft>
              <a:buSzPct val="75000"/>
              <a:buChar char="■"/>
            </a:pPr>
            <a:r>
              <a:rPr lang="en-US" sz="3000">
                <a:solidFill>
                  <a:srgbClr val="002060"/>
                </a:solidFill>
              </a:rPr>
              <a:t>Summarize the properties of contemporary advanced DRAM organizations.</a:t>
            </a:r>
            <a:endParaRPr sz="3000">
              <a:solidFill>
                <a:srgbClr val="002060"/>
              </a:solidFill>
            </a:endParaRPr>
          </a:p>
          <a:p>
            <a:pPr indent="-99060" lvl="0" marL="228600" rtl="0" algn="l">
              <a:spcBef>
                <a:spcPts val="2000"/>
              </a:spcBef>
              <a:spcAft>
                <a:spcPts val="0"/>
              </a:spcAft>
              <a:buSzPct val="75000"/>
              <a:buNone/>
            </a:pPr>
            <a:r>
              <a:t/>
            </a:r>
            <a:endParaRPr sz="3200">
              <a:solidFill>
                <a:srgbClr val="002060"/>
              </a:solidFill>
            </a:endParaRPr>
          </a:p>
          <a:p>
            <a:pPr indent="-99060" lvl="0" marL="228600" rtl="0" algn="l">
              <a:spcBef>
                <a:spcPts val="2000"/>
              </a:spcBef>
              <a:spcAft>
                <a:spcPts val="0"/>
              </a:spcAft>
              <a:buSzPct val="75000"/>
              <a:buNone/>
            </a:pPr>
            <a:r>
              <a:t/>
            </a:r>
            <a:endParaRPr sz="3200">
              <a:solidFill>
                <a:srgbClr val="00206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0"/>
          <p:cNvSpPr txBox="1"/>
          <p:nvPr>
            <p:ph idx="4294967295" type="title"/>
          </p:nvPr>
        </p:nvSpPr>
        <p:spPr>
          <a:xfrm>
            <a:off x="0" y="134938"/>
            <a:ext cx="9144000" cy="99536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ECC Function: Examples</a:t>
            </a:r>
            <a:endParaRPr/>
          </a:p>
        </p:txBody>
      </p:sp>
      <p:sp>
        <p:nvSpPr>
          <p:cNvPr id="427" name="Google Shape;427;p20"/>
          <p:cNvSpPr/>
          <p:nvPr/>
        </p:nvSpPr>
        <p:spPr>
          <a:xfrm>
            <a:off x="214282" y="1000109"/>
            <a:ext cx="8786842" cy="458587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The XOR operation is ussually used in ECC functions</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The most simple data for checking is the original data 🡪 A copy of original data is  written to memory . 8-bit data: 00001111, ECC data:  00001111 🡪 Memory must be increased  to double size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  XORs some bits of M-bit original data to K-bit ECC will decrease memory size.</a:t>
            </a:r>
            <a:endParaRPr/>
          </a:p>
          <a:p>
            <a:pPr indent="-152400" lvl="0" marL="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Examples:</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 bits 🡪 3 bits:      </a:t>
            </a:r>
            <a:r>
              <a:rPr b="1" lang="en-US" sz="3200" u="sng">
                <a:solidFill>
                  <a:srgbClr val="FF0000"/>
                </a:solidFill>
                <a:latin typeface="Times New Roman"/>
                <a:ea typeface="Times New Roman"/>
                <a:cs typeface="Times New Roman"/>
                <a:sym typeface="Times New Roman"/>
              </a:rPr>
              <a:t>010</a:t>
            </a:r>
            <a:r>
              <a:rPr b="1" lang="en-US" sz="3200" u="sng">
                <a:solidFill>
                  <a:srgbClr val="0070C0"/>
                </a:solidFill>
                <a:latin typeface="Times New Roman"/>
                <a:ea typeface="Times New Roman"/>
                <a:cs typeface="Times New Roman"/>
                <a:sym typeface="Times New Roman"/>
              </a:rPr>
              <a:t>101</a:t>
            </a:r>
            <a:r>
              <a:rPr b="1" lang="en-US" sz="3200" u="sng">
                <a:solidFill>
                  <a:srgbClr val="008000"/>
                </a:solidFill>
                <a:latin typeface="Times New Roman"/>
                <a:ea typeface="Times New Roman"/>
                <a:cs typeface="Times New Roman"/>
                <a:sym typeface="Times New Roman"/>
              </a:rPr>
              <a:t>10</a:t>
            </a:r>
            <a:r>
              <a:rPr lang="en-US" sz="3200">
                <a:solidFill>
                  <a:schemeClr val="dk1"/>
                </a:solidFill>
                <a:latin typeface="Times New Roman"/>
                <a:ea typeface="Times New Roman"/>
                <a:cs typeface="Times New Roman"/>
                <a:sym typeface="Times New Roman"/>
              </a:rPr>
              <a:t> 🡪  </a:t>
            </a:r>
            <a:r>
              <a:rPr b="1" lang="en-US" sz="3200">
                <a:solidFill>
                  <a:srgbClr val="FF0000"/>
                </a:solidFill>
                <a:latin typeface="Times New Roman"/>
                <a:ea typeface="Times New Roman"/>
                <a:cs typeface="Times New Roman"/>
                <a:sym typeface="Times New Roman"/>
              </a:rPr>
              <a:t>1</a:t>
            </a:r>
            <a:r>
              <a:rPr lang="en-US" sz="3200">
                <a:solidFill>
                  <a:srgbClr val="0000CC"/>
                </a:solidFill>
                <a:latin typeface="Times New Roman"/>
                <a:ea typeface="Times New Roman"/>
                <a:cs typeface="Times New Roman"/>
                <a:sym typeface="Times New Roman"/>
              </a:rPr>
              <a:t>0</a:t>
            </a:r>
            <a:r>
              <a:rPr b="1" lang="en-US" sz="3200">
                <a:solidFill>
                  <a:srgbClr val="008000"/>
                </a:solidFill>
                <a:latin typeface="Times New Roman"/>
                <a:ea typeface="Times New Roman"/>
                <a:cs typeface="Times New Roman"/>
                <a:sym typeface="Times New Roman"/>
              </a:rPr>
              <a:t>1</a:t>
            </a:r>
            <a:endParaRPr b="1" sz="2400">
              <a:solidFill>
                <a:srgbClr val="008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 bits 🡪 2 bits:      </a:t>
            </a:r>
            <a:r>
              <a:rPr b="1" lang="en-US" sz="3200" u="sng">
                <a:solidFill>
                  <a:srgbClr val="FF0000"/>
                </a:solidFill>
                <a:latin typeface="Times New Roman"/>
                <a:ea typeface="Times New Roman"/>
                <a:cs typeface="Times New Roman"/>
                <a:sym typeface="Times New Roman"/>
              </a:rPr>
              <a:t>0101</a:t>
            </a:r>
            <a:r>
              <a:rPr b="1" lang="en-US" sz="3200" u="sng">
                <a:solidFill>
                  <a:srgbClr val="0000CC"/>
                </a:solidFill>
                <a:latin typeface="Times New Roman"/>
                <a:ea typeface="Times New Roman"/>
                <a:cs typeface="Times New Roman"/>
                <a:sym typeface="Times New Roman"/>
              </a:rPr>
              <a:t>0110</a:t>
            </a:r>
            <a:r>
              <a:rPr lang="en-US" sz="3200">
                <a:solidFill>
                  <a:schemeClr val="dk1"/>
                </a:solidFill>
                <a:latin typeface="Times New Roman"/>
                <a:ea typeface="Times New Roman"/>
                <a:cs typeface="Times New Roman"/>
                <a:sym typeface="Times New Roman"/>
              </a:rPr>
              <a:t> 🡪  </a:t>
            </a:r>
            <a:r>
              <a:rPr b="1" lang="en-US" sz="3200">
                <a:solidFill>
                  <a:srgbClr val="FF0000"/>
                </a:solidFill>
                <a:latin typeface="Times New Roman"/>
                <a:ea typeface="Times New Roman"/>
                <a:cs typeface="Times New Roman"/>
                <a:sym typeface="Times New Roman"/>
              </a:rPr>
              <a:t>0</a:t>
            </a:r>
            <a:r>
              <a:rPr b="1" lang="en-US" sz="3200">
                <a:solidFill>
                  <a:srgbClr val="0000CC"/>
                </a:solidFill>
                <a:latin typeface="Times New Roman"/>
                <a:ea typeface="Times New Roman"/>
                <a:cs typeface="Times New Roman"/>
                <a:sym typeface="Times New Roman"/>
              </a:rPr>
              <a:t>0</a:t>
            </a:r>
            <a:endParaRPr b="1" sz="2400">
              <a:solidFill>
                <a:srgbClr val="008000"/>
              </a:solidFill>
              <a:latin typeface="Times New Roman"/>
              <a:ea typeface="Times New Roman"/>
              <a:cs typeface="Times New Roman"/>
              <a:sym typeface="Times New Roman"/>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8 bits 🡪 1 bits:      </a:t>
            </a:r>
            <a:r>
              <a:rPr b="1" lang="en-US" sz="3200">
                <a:solidFill>
                  <a:schemeClr val="dk1"/>
                </a:solidFill>
                <a:latin typeface="Times New Roman"/>
                <a:ea typeface="Times New Roman"/>
                <a:cs typeface="Times New Roman"/>
                <a:sym typeface="Times New Roman"/>
              </a:rPr>
              <a:t>01010110</a:t>
            </a:r>
            <a:r>
              <a:rPr lang="en-US" sz="3200">
                <a:solidFill>
                  <a:schemeClr val="dk1"/>
                </a:solidFill>
                <a:latin typeface="Times New Roman"/>
                <a:ea typeface="Times New Roman"/>
                <a:cs typeface="Times New Roman"/>
                <a:sym typeface="Times New Roman"/>
              </a:rPr>
              <a:t> 🡪  </a:t>
            </a:r>
            <a:r>
              <a:rPr b="1" lang="en-US" sz="3200">
                <a:solidFill>
                  <a:schemeClr val="dk1"/>
                </a:solidFill>
                <a:latin typeface="Times New Roman"/>
                <a:ea typeface="Times New Roman"/>
                <a:cs typeface="Times New Roman"/>
                <a:sym typeface="Times New Roman"/>
              </a:rPr>
              <a:t>0</a:t>
            </a:r>
            <a:endParaRPr/>
          </a:p>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 Main memory bank usually includes 9 chips. Why?</a:t>
            </a:r>
            <a:endParaRPr b="1" sz="2400">
              <a:solidFill>
                <a:schemeClr val="dk1"/>
              </a:solidFill>
              <a:latin typeface="Times New Roman"/>
              <a:ea typeface="Times New Roman"/>
              <a:cs typeface="Times New Roman"/>
              <a:sym typeface="Times New Roman"/>
            </a:endParaRPr>
          </a:p>
        </p:txBody>
      </p:sp>
      <p:pic>
        <p:nvPicPr>
          <p:cNvPr id="428" name="Google Shape;428;p20"/>
          <p:cNvPicPr preferRelativeResize="0"/>
          <p:nvPr/>
        </p:nvPicPr>
        <p:blipFill rotWithShape="1">
          <a:blip r:embed="rId3">
            <a:alphaModFix/>
          </a:blip>
          <a:srcRect b="0" l="0" r="0" t="0"/>
          <a:stretch/>
        </p:blipFill>
        <p:spPr>
          <a:xfrm>
            <a:off x="2343114" y="5500702"/>
            <a:ext cx="4086274" cy="118849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pic>
        <p:nvPicPr>
          <p:cNvPr id="434" name="Google Shape;434;p21"/>
          <p:cNvPicPr preferRelativeResize="0"/>
          <p:nvPr/>
        </p:nvPicPr>
        <p:blipFill rotWithShape="1">
          <a:blip r:embed="rId3">
            <a:alphaModFix/>
          </a:blip>
          <a:srcRect b="0" l="0" r="0" t="0"/>
          <a:stretch/>
        </p:blipFill>
        <p:spPr>
          <a:xfrm>
            <a:off x="3857620" y="871100"/>
            <a:ext cx="5095936" cy="5486858"/>
          </a:xfrm>
          <a:prstGeom prst="rect">
            <a:avLst/>
          </a:prstGeom>
          <a:noFill/>
          <a:ln>
            <a:noFill/>
          </a:ln>
        </p:spPr>
      </p:pic>
      <p:sp>
        <p:nvSpPr>
          <p:cNvPr id="435" name="Google Shape;435;p21"/>
          <p:cNvSpPr txBox="1"/>
          <p:nvPr>
            <p:ph type="title"/>
          </p:nvPr>
        </p:nvSpPr>
        <p:spPr>
          <a:xfrm>
            <a:off x="381000" y="357166"/>
            <a:ext cx="3255264" cy="248602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lt1"/>
              </a:buClr>
              <a:buSzPct val="100000"/>
              <a:buFont typeface="Rockwell"/>
              <a:buNone/>
            </a:pPr>
            <a:r>
              <a:rPr lang="en-US" sz="4000"/>
              <a:t>Hamming </a:t>
            </a:r>
            <a:br>
              <a:rPr lang="en-US" sz="4000"/>
            </a:br>
            <a:r>
              <a:rPr lang="en-US" sz="4000"/>
              <a:t>Error </a:t>
            </a:r>
            <a:br>
              <a:rPr lang="en-US" sz="4000"/>
            </a:br>
            <a:r>
              <a:rPr lang="en-US" sz="4000"/>
              <a:t>Correcting </a:t>
            </a:r>
            <a:br>
              <a:rPr lang="en-US" sz="4000"/>
            </a:br>
            <a:r>
              <a:rPr lang="en-US" sz="4000"/>
              <a:t>Code</a:t>
            </a:r>
            <a:endParaRPr/>
          </a:p>
        </p:txBody>
      </p:sp>
      <p:sp>
        <p:nvSpPr>
          <p:cNvPr id="436" name="Google Shape;436;p21"/>
          <p:cNvSpPr/>
          <p:nvPr/>
        </p:nvSpPr>
        <p:spPr>
          <a:xfrm>
            <a:off x="428596" y="3000372"/>
            <a:ext cx="3143272"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lt1"/>
                </a:solidFill>
                <a:latin typeface="Times New Roman"/>
                <a:ea typeface="Times New Roman"/>
                <a:cs typeface="Times New Roman"/>
                <a:sym typeface="Times New Roman"/>
              </a:rPr>
              <a:t>Richard Hamming at Bell Laboratories</a:t>
            </a:r>
            <a:endParaRPr sz="2400">
              <a:solidFill>
                <a:schemeClr val="lt1"/>
              </a:solidFill>
              <a:latin typeface="Times New Roman"/>
              <a:ea typeface="Times New Roman"/>
              <a:cs typeface="Times New Roman"/>
              <a:sym typeface="Times New Roman"/>
            </a:endParaRPr>
          </a:p>
        </p:txBody>
      </p:sp>
      <p:sp>
        <p:nvSpPr>
          <p:cNvPr id="437" name="Google Shape;437;p21"/>
          <p:cNvSpPr/>
          <p:nvPr/>
        </p:nvSpPr>
        <p:spPr>
          <a:xfrm>
            <a:off x="4357686" y="385684"/>
            <a:ext cx="1357290" cy="400110"/>
          </a:xfrm>
          <a:prstGeom prst="rect">
            <a:avLst/>
          </a:prstGeom>
          <a:solidFill>
            <a:srgbClr val="FFFEB9"/>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002060"/>
                </a:solidFill>
                <a:latin typeface="Times New Roman"/>
                <a:ea typeface="Times New Roman"/>
                <a:cs typeface="Times New Roman"/>
                <a:sym typeface="Times New Roman"/>
              </a:rPr>
              <a:t>Data: 4 bits</a:t>
            </a:r>
            <a:endParaRPr sz="2000">
              <a:solidFill>
                <a:srgbClr val="002060"/>
              </a:solidFill>
              <a:latin typeface="Times New Roman"/>
              <a:ea typeface="Times New Roman"/>
              <a:cs typeface="Times New Roman"/>
              <a:sym typeface="Times New Roman"/>
            </a:endParaRPr>
          </a:p>
        </p:txBody>
      </p:sp>
      <p:sp>
        <p:nvSpPr>
          <p:cNvPr id="438" name="Google Shape;438;p21"/>
          <p:cNvSpPr/>
          <p:nvPr/>
        </p:nvSpPr>
        <p:spPr>
          <a:xfrm>
            <a:off x="428596" y="4002480"/>
            <a:ext cx="3143272" cy="1569660"/>
          </a:xfrm>
          <a:prstGeom prst="rect">
            <a:avLst/>
          </a:prstGeom>
          <a:solidFill>
            <a:srgbClr val="99FF9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rgbClr val="FF0000"/>
                </a:solidFill>
                <a:latin typeface="Times New Roman"/>
                <a:ea typeface="Times New Roman"/>
                <a:cs typeface="Times New Roman"/>
                <a:sym typeface="Times New Roman"/>
              </a:rPr>
              <a:t>Parity bit (P) =1 if number of 1s is odd. Based on parity bit, data can be corrected.</a:t>
            </a:r>
            <a:endParaRPr b="1" sz="2400">
              <a:solidFill>
                <a:srgbClr val="FF0000"/>
              </a:solidFill>
              <a:latin typeface="Times New Roman"/>
              <a:ea typeface="Times New Roman"/>
              <a:cs typeface="Times New Roman"/>
              <a:sym typeface="Times New Roman"/>
            </a:endParaRPr>
          </a:p>
        </p:txBody>
      </p:sp>
      <p:sp>
        <p:nvSpPr>
          <p:cNvPr id="439" name="Google Shape;439;p21"/>
          <p:cNvSpPr/>
          <p:nvPr/>
        </p:nvSpPr>
        <p:spPr>
          <a:xfrm>
            <a:off x="6572264" y="5643578"/>
            <a:ext cx="928694" cy="285752"/>
          </a:xfrm>
          <a:prstGeom prst="rect">
            <a:avLst/>
          </a:prstGeom>
          <a:solidFill>
            <a:srgbClr val="0070C0"/>
          </a:soli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0 🡪 1</a:t>
            </a:r>
            <a:endParaRPr b="1" sz="1800">
              <a:solidFill>
                <a:schemeClr val="lt1"/>
              </a:solidFill>
              <a:latin typeface="Times New Roman"/>
              <a:ea typeface="Times New Roman"/>
              <a:cs typeface="Times New Roman"/>
              <a:sym typeface="Times New Roman"/>
            </a:endParaRPr>
          </a:p>
        </p:txBody>
      </p:sp>
      <p:cxnSp>
        <p:nvCxnSpPr>
          <p:cNvPr id="440" name="Google Shape;440;p21"/>
          <p:cNvCxnSpPr>
            <a:endCxn id="439" idx="0"/>
          </p:cNvCxnSpPr>
          <p:nvPr/>
        </p:nvCxnSpPr>
        <p:spPr>
          <a:xfrm flipH="1">
            <a:off x="7036611" y="4929278"/>
            <a:ext cx="249900" cy="714300"/>
          </a:xfrm>
          <a:prstGeom prst="straightConnector1">
            <a:avLst/>
          </a:prstGeom>
          <a:noFill/>
          <a:ln cap="flat" cmpd="sng" w="12700">
            <a:solidFill>
              <a:srgbClr val="0070C0"/>
            </a:solidFill>
            <a:prstDash val="solid"/>
            <a:round/>
            <a:headEnd len="sm" w="sm" type="none"/>
            <a:tailEnd len="med" w="med" type="stealth"/>
          </a:ln>
        </p:spPr>
      </p:cxnSp>
      <p:sp>
        <p:nvSpPr>
          <p:cNvPr id="441" name="Google Shape;441;p21"/>
          <p:cNvSpPr txBox="1"/>
          <p:nvPr/>
        </p:nvSpPr>
        <p:spPr>
          <a:xfrm>
            <a:off x="6643702" y="285728"/>
            <a:ext cx="2143140" cy="338554"/>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600">
                <a:solidFill>
                  <a:schemeClr val="dk1"/>
                </a:solidFill>
                <a:latin typeface="Times New Roman"/>
                <a:ea typeface="Times New Roman"/>
                <a:cs typeface="Times New Roman"/>
                <a:sym typeface="Times New Roman"/>
              </a:rPr>
              <a:t>1 XOR 1 XOR 1 = 1</a:t>
            </a:r>
            <a:endParaRPr/>
          </a:p>
        </p:txBody>
      </p:sp>
      <p:cxnSp>
        <p:nvCxnSpPr>
          <p:cNvPr id="442" name="Google Shape;442;p21"/>
          <p:cNvCxnSpPr>
            <a:stCxn id="441" idx="2"/>
          </p:cNvCxnSpPr>
          <p:nvPr/>
        </p:nvCxnSpPr>
        <p:spPr>
          <a:xfrm flipH="1">
            <a:off x="7713772" y="624282"/>
            <a:ext cx="1500" cy="947400"/>
          </a:xfrm>
          <a:prstGeom prst="straightConnector1">
            <a:avLst/>
          </a:prstGeom>
          <a:noFill/>
          <a:ln cap="flat" cmpd="sng" w="9525">
            <a:solidFill>
              <a:schemeClr val="accent1"/>
            </a:solidFill>
            <a:prstDash val="solid"/>
            <a:round/>
            <a:headEnd len="sm" w="sm" type="none"/>
            <a:tailEnd len="med" w="med" type="stealth"/>
          </a:ln>
        </p:spPr>
      </p:cxnSp>
      <p:cxnSp>
        <p:nvCxnSpPr>
          <p:cNvPr id="443" name="Google Shape;443;p21"/>
          <p:cNvCxnSpPr/>
          <p:nvPr/>
        </p:nvCxnSpPr>
        <p:spPr>
          <a:xfrm flipH="1">
            <a:off x="7215206" y="571480"/>
            <a:ext cx="1285884" cy="1071570"/>
          </a:xfrm>
          <a:prstGeom prst="straightConnector1">
            <a:avLst/>
          </a:prstGeom>
          <a:noFill/>
          <a:ln cap="flat" cmpd="sng" w="9525">
            <a:solidFill>
              <a:schemeClr val="accent1"/>
            </a:solidFill>
            <a:prstDash val="solid"/>
            <a:round/>
            <a:headEnd len="sm" w="sm" type="none"/>
            <a:tailEnd len="med" w="med" type="stealth"/>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22"/>
          <p:cNvSpPr txBox="1"/>
          <p:nvPr>
            <p:ph type="title"/>
          </p:nvPr>
        </p:nvSpPr>
        <p:spPr>
          <a:xfrm>
            <a:off x="571472" y="214290"/>
            <a:ext cx="7746841" cy="7524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Increase in Word Length with ECC</a:t>
            </a:r>
            <a:endParaRPr/>
          </a:p>
        </p:txBody>
      </p:sp>
      <p:pic>
        <p:nvPicPr>
          <p:cNvPr id="450" name="Google Shape;450;p22"/>
          <p:cNvPicPr preferRelativeResize="0"/>
          <p:nvPr/>
        </p:nvPicPr>
        <p:blipFill rotWithShape="1">
          <a:blip r:embed="rId3">
            <a:alphaModFix/>
          </a:blip>
          <a:srcRect b="0" l="0" r="0" t="0"/>
          <a:stretch/>
        </p:blipFill>
        <p:spPr>
          <a:xfrm>
            <a:off x="25873" y="1500175"/>
            <a:ext cx="9092254" cy="3857652"/>
          </a:xfrm>
          <a:prstGeom prst="rect">
            <a:avLst/>
          </a:prstGeom>
          <a:noFill/>
          <a:ln>
            <a:noFill/>
          </a:ln>
        </p:spPr>
      </p:pic>
      <p:sp>
        <p:nvSpPr>
          <p:cNvPr id="451" name="Google Shape;451;p22"/>
          <p:cNvSpPr txBox="1"/>
          <p:nvPr/>
        </p:nvSpPr>
        <p:spPr>
          <a:xfrm>
            <a:off x="357158" y="5572140"/>
            <a:ext cx="5929354"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 4 bits (2</a:t>
            </a:r>
            <a:r>
              <a:rPr baseline="30000" lang="en-US" sz="24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 At least 3 bit ECC (2+1) </a:t>
            </a:r>
            <a:endParaRPr/>
          </a:p>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Data 8 bits (2</a:t>
            </a:r>
            <a:r>
              <a:rPr baseline="30000" lang="en-US" sz="24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  🡪 At least 4 bit ECC (3+1)</a:t>
            </a:r>
            <a:endParaRPr sz="2400">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23"/>
          <p:cNvSpPr txBox="1"/>
          <p:nvPr>
            <p:ph type="title"/>
          </p:nvPr>
        </p:nvSpPr>
        <p:spPr>
          <a:xfrm>
            <a:off x="533400" y="8382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Layout of Data Bits and Check Bits</a:t>
            </a:r>
            <a:endParaRPr/>
          </a:p>
        </p:txBody>
      </p:sp>
      <p:grpSp>
        <p:nvGrpSpPr>
          <p:cNvPr id="458" name="Google Shape;458;p23"/>
          <p:cNvGrpSpPr/>
          <p:nvPr/>
        </p:nvGrpSpPr>
        <p:grpSpPr>
          <a:xfrm>
            <a:off x="0" y="1643050"/>
            <a:ext cx="9144001" cy="4398500"/>
            <a:chOff x="0" y="1643050"/>
            <a:chExt cx="9144001" cy="4398500"/>
          </a:xfrm>
        </p:grpSpPr>
        <p:pic>
          <p:nvPicPr>
            <p:cNvPr descr="f9.pdf" id="459" name="Google Shape;459;p23"/>
            <p:cNvPicPr preferRelativeResize="0"/>
            <p:nvPr/>
          </p:nvPicPr>
          <p:blipFill rotWithShape="1">
            <a:blip r:embed="rId3">
              <a:alphaModFix/>
            </a:blip>
            <a:srcRect b="60909" l="7058" r="0" t="4544"/>
            <a:stretch/>
          </p:blipFill>
          <p:spPr>
            <a:xfrm>
              <a:off x="0" y="1643050"/>
              <a:ext cx="9144001" cy="4398500"/>
            </a:xfrm>
            <a:prstGeom prst="rect">
              <a:avLst/>
            </a:prstGeom>
            <a:noFill/>
            <a:ln>
              <a:noFill/>
            </a:ln>
          </p:spPr>
        </p:pic>
        <p:sp>
          <p:nvSpPr>
            <p:cNvPr id="460" name="Google Shape;460;p23"/>
            <p:cNvSpPr txBox="1"/>
            <p:nvPr/>
          </p:nvSpPr>
          <p:spPr>
            <a:xfrm>
              <a:off x="1643042" y="4714884"/>
              <a:ext cx="7215238"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 Check positions:  2</a:t>
              </a:r>
              <a:r>
                <a:rPr baseline="30000" lang="en-US" sz="2400">
                  <a:solidFill>
                    <a:schemeClr val="dk1"/>
                  </a:solidFill>
                  <a:latin typeface="Times New Roman"/>
                  <a:ea typeface="Times New Roman"/>
                  <a:cs typeface="Times New Roman"/>
                  <a:sym typeface="Times New Roman"/>
                </a:rPr>
                <a:t>3</a:t>
              </a:r>
              <a:r>
                <a:rPr lang="en-US" sz="2400">
                  <a:solidFill>
                    <a:schemeClr val="dk1"/>
                  </a:solidFill>
                  <a:latin typeface="Times New Roman"/>
                  <a:ea typeface="Times New Roman"/>
                  <a:cs typeface="Times New Roman"/>
                  <a:sym typeface="Times New Roman"/>
                </a:rPr>
                <a:t>                             2</a:t>
              </a:r>
              <a:r>
                <a:rPr baseline="30000" lang="en-US" sz="2400">
                  <a:solidFill>
                    <a:schemeClr val="dk1"/>
                  </a:solidFill>
                  <a:latin typeface="Times New Roman"/>
                  <a:ea typeface="Times New Roman"/>
                  <a:cs typeface="Times New Roman"/>
                  <a:sym typeface="Times New Roman"/>
                </a:rPr>
                <a:t>2</a:t>
              </a:r>
              <a:r>
                <a:rPr lang="en-US" sz="2400">
                  <a:solidFill>
                    <a:schemeClr val="dk1"/>
                  </a:solidFill>
                  <a:latin typeface="Times New Roman"/>
                  <a:ea typeface="Times New Roman"/>
                  <a:cs typeface="Times New Roman"/>
                  <a:sym typeface="Times New Roman"/>
                </a:rPr>
                <a:t>              2</a:t>
              </a:r>
              <a:r>
                <a:rPr baseline="30000" lang="en-US" sz="2400">
                  <a:solidFill>
                    <a:schemeClr val="dk1"/>
                  </a:solidFill>
                  <a:latin typeface="Times New Roman"/>
                  <a:ea typeface="Times New Roman"/>
                  <a:cs typeface="Times New Roman"/>
                  <a:sym typeface="Times New Roman"/>
                </a:rPr>
                <a:t>1</a:t>
              </a:r>
              <a:r>
                <a:rPr lang="en-US" sz="2400">
                  <a:solidFill>
                    <a:schemeClr val="dk1"/>
                  </a:solidFill>
                  <a:latin typeface="Times New Roman"/>
                  <a:ea typeface="Times New Roman"/>
                  <a:cs typeface="Times New Roman"/>
                  <a:sym typeface="Times New Roman"/>
                </a:rPr>
                <a:t>    2</a:t>
              </a:r>
              <a:r>
                <a:rPr baseline="30000" lang="en-US" sz="2400">
                  <a:solidFill>
                    <a:schemeClr val="dk1"/>
                  </a:solidFill>
                  <a:latin typeface="Times New Roman"/>
                  <a:ea typeface="Times New Roman"/>
                  <a:cs typeface="Times New Roman"/>
                  <a:sym typeface="Times New Roman"/>
                </a:rPr>
                <a:t>0</a:t>
              </a:r>
              <a:endParaRPr/>
            </a:p>
          </p:txBody>
        </p:sp>
      </p:grpSp>
      <p:sp>
        <p:nvSpPr>
          <p:cNvPr id="461" name="Google Shape;461;p23"/>
          <p:cNvSpPr txBox="1"/>
          <p:nvPr/>
        </p:nvSpPr>
        <p:spPr>
          <a:xfrm>
            <a:off x="357158" y="5786454"/>
            <a:ext cx="8429684"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(Algorithm for computing Ci bit  is pre-defined)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24"/>
          <p:cNvSpPr txBox="1"/>
          <p:nvPr>
            <p:ph idx="4294967295" type="title"/>
          </p:nvPr>
        </p:nvSpPr>
        <p:spPr>
          <a:xfrm>
            <a:off x="990600" y="214290"/>
            <a:ext cx="7556500" cy="61910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Check Bit Calculation</a:t>
            </a:r>
            <a:endParaRPr/>
          </a:p>
        </p:txBody>
      </p:sp>
      <p:sp>
        <p:nvSpPr>
          <p:cNvPr id="468" name="Google Shape;468;p24"/>
          <p:cNvSpPr txBox="1"/>
          <p:nvPr/>
        </p:nvSpPr>
        <p:spPr>
          <a:xfrm>
            <a:off x="5429256" y="785794"/>
            <a:ext cx="1071570"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Error</a:t>
            </a:r>
            <a:endParaRPr/>
          </a:p>
        </p:txBody>
      </p:sp>
      <p:grpSp>
        <p:nvGrpSpPr>
          <p:cNvPr id="469" name="Google Shape;469;p24"/>
          <p:cNvGrpSpPr/>
          <p:nvPr/>
        </p:nvGrpSpPr>
        <p:grpSpPr>
          <a:xfrm>
            <a:off x="-71470" y="1131153"/>
            <a:ext cx="7731550" cy="5550934"/>
            <a:chOff x="609600" y="1307066"/>
            <a:chExt cx="7731550" cy="5550934"/>
          </a:xfrm>
        </p:grpSpPr>
        <p:pic>
          <p:nvPicPr>
            <p:cNvPr descr="f10.pdf" id="470" name="Google Shape;470;p24"/>
            <p:cNvPicPr preferRelativeResize="0"/>
            <p:nvPr/>
          </p:nvPicPr>
          <p:blipFill rotWithShape="1">
            <a:blip r:embed="rId3">
              <a:alphaModFix/>
            </a:blip>
            <a:srcRect b="40909" l="8234" r="0" t="8182"/>
            <a:stretch/>
          </p:blipFill>
          <p:spPr>
            <a:xfrm>
              <a:off x="609600" y="1307066"/>
              <a:ext cx="7731550" cy="5550934"/>
            </a:xfrm>
            <a:prstGeom prst="rect">
              <a:avLst/>
            </a:prstGeom>
            <a:noFill/>
            <a:ln>
              <a:noFill/>
            </a:ln>
          </p:spPr>
        </p:pic>
        <p:sp>
          <p:nvSpPr>
            <p:cNvPr id="471" name="Google Shape;471;p24"/>
            <p:cNvSpPr/>
            <p:nvPr/>
          </p:nvSpPr>
          <p:spPr>
            <a:xfrm>
              <a:off x="5000628" y="3714752"/>
              <a:ext cx="285752" cy="1143008"/>
            </a:xfrm>
            <a:prstGeom prst="rect">
              <a:avLst/>
            </a:prstGeom>
            <a:noFill/>
            <a:ln cap="flat" cmpd="sng" w="12700">
              <a:solidFill>
                <a:srgbClr val="FF0000"/>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400">
                <a:solidFill>
                  <a:schemeClr val="lt1"/>
                </a:solidFill>
                <a:latin typeface="Times New Roman"/>
                <a:ea typeface="Times New Roman"/>
                <a:cs typeface="Times New Roman"/>
                <a:sym typeface="Times New Roman"/>
              </a:endParaRPr>
            </a:p>
          </p:txBody>
        </p:sp>
        <p:cxnSp>
          <p:nvCxnSpPr>
            <p:cNvPr id="472" name="Google Shape;472;p24"/>
            <p:cNvCxnSpPr/>
            <p:nvPr/>
          </p:nvCxnSpPr>
          <p:spPr>
            <a:xfrm rot="5400000">
              <a:off x="4571865" y="2033414"/>
              <a:ext cx="2467293" cy="1038258"/>
            </a:xfrm>
            <a:prstGeom prst="straightConnector1">
              <a:avLst/>
            </a:prstGeom>
            <a:noFill/>
            <a:ln cap="flat" cmpd="sng" w="9525">
              <a:solidFill>
                <a:srgbClr val="FF0000"/>
              </a:solidFill>
              <a:prstDash val="dash"/>
              <a:round/>
              <a:headEnd len="sm" w="sm" type="none"/>
              <a:tailEnd len="med" w="med" type="stealth"/>
            </a:ln>
          </p:spPr>
        </p:cxnSp>
      </p:grpSp>
      <p:sp>
        <p:nvSpPr>
          <p:cNvPr id="473" name="Google Shape;473;p24"/>
          <p:cNvSpPr txBox="1"/>
          <p:nvPr/>
        </p:nvSpPr>
        <p:spPr>
          <a:xfrm>
            <a:off x="7358082" y="3429000"/>
            <a:ext cx="178591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ECC write: 0111</a:t>
            </a:r>
            <a:endParaRPr/>
          </a:p>
        </p:txBody>
      </p:sp>
      <p:sp>
        <p:nvSpPr>
          <p:cNvPr id="474" name="Google Shape;474;p24"/>
          <p:cNvSpPr txBox="1"/>
          <p:nvPr/>
        </p:nvSpPr>
        <p:spPr>
          <a:xfrm>
            <a:off x="7358082" y="5417122"/>
            <a:ext cx="178591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ECC read: 0001</a:t>
            </a:r>
            <a:endParaRPr/>
          </a:p>
        </p:txBody>
      </p:sp>
      <p:sp>
        <p:nvSpPr>
          <p:cNvPr id="475" name="Google Shape;475;p24"/>
          <p:cNvSpPr txBox="1"/>
          <p:nvPr/>
        </p:nvSpPr>
        <p:spPr>
          <a:xfrm>
            <a:off x="5572132" y="6000768"/>
            <a:ext cx="3286148" cy="369332"/>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0111 XOR 0001 != 0 🡪 Error</a:t>
            </a:r>
            <a:endParaRPr sz="1800">
              <a:solidFill>
                <a:schemeClr val="lt1"/>
              </a:solidFill>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25"/>
          <p:cNvSpPr txBox="1"/>
          <p:nvPr>
            <p:ph type="title"/>
          </p:nvPr>
        </p:nvSpPr>
        <p:spPr>
          <a:xfrm>
            <a:off x="714348" y="7141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Hamming SEC-DED Code</a:t>
            </a:r>
            <a:br>
              <a:rPr lang="en-US"/>
            </a:br>
            <a:r>
              <a:rPr b="1" lang="en-US" sz="1600" u="sng"/>
              <a:t>S</a:t>
            </a:r>
            <a:r>
              <a:rPr lang="en-US" sz="1600"/>
              <a:t>ingle-</a:t>
            </a:r>
            <a:r>
              <a:rPr b="1" lang="en-US" sz="1600" u="sng"/>
              <a:t>E</a:t>
            </a:r>
            <a:r>
              <a:rPr lang="en-US" sz="1600"/>
              <a:t>rror </a:t>
            </a:r>
            <a:r>
              <a:rPr b="1" lang="en-US" sz="1600" u="sng"/>
              <a:t>C</a:t>
            </a:r>
            <a:r>
              <a:rPr lang="en-US" sz="1600"/>
              <a:t>orrecting/</a:t>
            </a:r>
            <a:r>
              <a:rPr b="1" lang="en-US" sz="1600" u="sng"/>
              <a:t>D</a:t>
            </a:r>
            <a:r>
              <a:rPr lang="en-US" sz="1600"/>
              <a:t>ouble-</a:t>
            </a:r>
            <a:r>
              <a:rPr b="1" lang="en-US" sz="1600" u="sng"/>
              <a:t>E</a:t>
            </a:r>
            <a:r>
              <a:rPr lang="en-US" sz="1600"/>
              <a:t>rror </a:t>
            </a:r>
            <a:r>
              <a:rPr b="1" lang="en-US" sz="1600" u="sng"/>
              <a:t>D</a:t>
            </a:r>
            <a:r>
              <a:rPr lang="en-US" sz="1600"/>
              <a:t>etecting</a:t>
            </a:r>
            <a:endParaRPr/>
          </a:p>
        </p:txBody>
      </p:sp>
      <p:sp>
        <p:nvSpPr>
          <p:cNvPr id="482" name="Google Shape;482;p25"/>
          <p:cNvSpPr/>
          <p:nvPr/>
        </p:nvSpPr>
        <p:spPr>
          <a:xfrm>
            <a:off x="7429520" y="1928802"/>
            <a:ext cx="171448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The sequence shows that if two errors occur (Figure 5.11c), the checking procedure</a:t>
            </a:r>
            <a:endParaRPr/>
          </a:p>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goes astray – chệch hướng (d) and worsens the problem by creating a third error (e). </a:t>
            </a:r>
            <a:endParaRPr/>
          </a:p>
        </p:txBody>
      </p:sp>
      <p:sp>
        <p:nvSpPr>
          <p:cNvPr id="483" name="Google Shape;483;p25"/>
          <p:cNvSpPr/>
          <p:nvPr/>
        </p:nvSpPr>
        <p:spPr>
          <a:xfrm>
            <a:off x="0" y="6072206"/>
            <a:ext cx="9144000"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To overcome the problem, an eighth bit is added that is set so that the total number of 1s in the diagram is even. The extra parity bit catches the error (f).</a:t>
            </a:r>
            <a:endParaRPr/>
          </a:p>
        </p:txBody>
      </p:sp>
      <p:pic>
        <p:nvPicPr>
          <p:cNvPr id="484" name="Google Shape;484;p25"/>
          <p:cNvPicPr preferRelativeResize="0"/>
          <p:nvPr/>
        </p:nvPicPr>
        <p:blipFill rotWithShape="1">
          <a:blip r:embed="rId3">
            <a:alphaModFix/>
          </a:blip>
          <a:srcRect b="0" l="0" r="0" t="0"/>
          <a:stretch/>
        </p:blipFill>
        <p:spPr>
          <a:xfrm>
            <a:off x="504760" y="1370442"/>
            <a:ext cx="6210380" cy="4416012"/>
          </a:xfrm>
          <a:prstGeom prst="rect">
            <a:avLst/>
          </a:prstGeom>
          <a:noFill/>
          <a:ln>
            <a:noFill/>
          </a:ln>
        </p:spPr>
      </p:pic>
      <p:cxnSp>
        <p:nvCxnSpPr>
          <p:cNvPr id="485" name="Google Shape;485;p25"/>
          <p:cNvCxnSpPr/>
          <p:nvPr/>
        </p:nvCxnSpPr>
        <p:spPr>
          <a:xfrm rot="10800000">
            <a:off x="6500826" y="2714620"/>
            <a:ext cx="928694" cy="214314"/>
          </a:xfrm>
          <a:prstGeom prst="straightConnector1">
            <a:avLst/>
          </a:prstGeom>
          <a:noFill/>
          <a:ln cap="flat" cmpd="sng" w="25400">
            <a:solidFill>
              <a:schemeClr val="accent1"/>
            </a:solidFill>
            <a:prstDash val="solid"/>
            <a:round/>
            <a:headEnd len="sm" w="sm" type="none"/>
            <a:tailEnd len="med" w="med" type="stealth"/>
          </a:ln>
        </p:spPr>
      </p:cxnSp>
      <p:cxnSp>
        <p:nvCxnSpPr>
          <p:cNvPr id="486" name="Google Shape;486;p25"/>
          <p:cNvCxnSpPr/>
          <p:nvPr/>
        </p:nvCxnSpPr>
        <p:spPr>
          <a:xfrm flipH="1">
            <a:off x="2000232" y="3857628"/>
            <a:ext cx="5500726" cy="571504"/>
          </a:xfrm>
          <a:prstGeom prst="straightConnector1">
            <a:avLst/>
          </a:prstGeom>
          <a:noFill/>
          <a:ln cap="flat" cmpd="sng" w="9525">
            <a:solidFill>
              <a:schemeClr val="accent1"/>
            </a:solidFill>
            <a:prstDash val="dash"/>
            <a:round/>
            <a:headEnd len="sm" w="sm" type="none"/>
            <a:tailEnd len="med" w="med" type="stealth"/>
          </a:ln>
        </p:spPr>
      </p:cxnSp>
      <p:cxnSp>
        <p:nvCxnSpPr>
          <p:cNvPr id="487" name="Google Shape;487;p25"/>
          <p:cNvCxnSpPr/>
          <p:nvPr/>
        </p:nvCxnSpPr>
        <p:spPr>
          <a:xfrm flipH="1" rot="10800000">
            <a:off x="1928794" y="4572008"/>
            <a:ext cx="1928826" cy="71438"/>
          </a:xfrm>
          <a:prstGeom prst="straightConnector1">
            <a:avLst/>
          </a:prstGeom>
          <a:noFill/>
          <a:ln cap="flat" cmpd="sng" w="9525">
            <a:solidFill>
              <a:schemeClr val="accent1"/>
            </a:solidFill>
            <a:prstDash val="dash"/>
            <a:round/>
            <a:headEnd len="sm" w="sm" type="none"/>
            <a:tailEnd len="med" w="med" type="stealth"/>
          </a:ln>
        </p:spPr>
      </p:cxnSp>
      <p:cxnSp>
        <p:nvCxnSpPr>
          <p:cNvPr id="488" name="Google Shape;488;p25"/>
          <p:cNvCxnSpPr/>
          <p:nvPr/>
        </p:nvCxnSpPr>
        <p:spPr>
          <a:xfrm rot="-5400000">
            <a:off x="3821901" y="5607859"/>
            <a:ext cx="1000132" cy="642942"/>
          </a:xfrm>
          <a:prstGeom prst="straightConnector1">
            <a:avLst/>
          </a:prstGeom>
          <a:noFill/>
          <a:ln cap="flat" cmpd="sng" w="25400">
            <a:solidFill>
              <a:srgbClr val="FF0000"/>
            </a:solidFill>
            <a:prstDash val="dash"/>
            <a:round/>
            <a:headEnd len="sm" w="sm" type="none"/>
            <a:tailEnd len="med" w="med" type="stealth"/>
          </a:ln>
        </p:spPr>
      </p:cxnSp>
      <p:cxnSp>
        <p:nvCxnSpPr>
          <p:cNvPr id="489" name="Google Shape;489;p25"/>
          <p:cNvCxnSpPr/>
          <p:nvPr/>
        </p:nvCxnSpPr>
        <p:spPr>
          <a:xfrm flipH="1" rot="10800000">
            <a:off x="4929190" y="4929198"/>
            <a:ext cx="642942" cy="214314"/>
          </a:xfrm>
          <a:prstGeom prst="straightConnector1">
            <a:avLst/>
          </a:prstGeom>
          <a:noFill/>
          <a:ln cap="flat" cmpd="sng" w="25400">
            <a:solidFill>
              <a:srgbClr val="FF0000"/>
            </a:solidFill>
            <a:prstDash val="dot"/>
            <a:round/>
            <a:headEnd len="sm" w="sm" type="none"/>
            <a:tailEnd len="med" w="med" type="stealth"/>
          </a:ln>
        </p:spPr>
      </p:cxnSp>
      <p:cxnSp>
        <p:nvCxnSpPr>
          <p:cNvPr id="490" name="Google Shape;490;p25"/>
          <p:cNvCxnSpPr/>
          <p:nvPr/>
        </p:nvCxnSpPr>
        <p:spPr>
          <a:xfrm flipH="1" rot="10800000">
            <a:off x="4929190" y="4214818"/>
            <a:ext cx="1071570" cy="857256"/>
          </a:xfrm>
          <a:prstGeom prst="straightConnector1">
            <a:avLst/>
          </a:prstGeom>
          <a:noFill/>
          <a:ln cap="flat" cmpd="sng" w="25400">
            <a:solidFill>
              <a:srgbClr val="FF0000"/>
            </a:solidFill>
            <a:prstDash val="dot"/>
            <a:round/>
            <a:headEnd len="sm" w="sm" type="none"/>
            <a:tailEnd len="med" w="med" type="stealth"/>
          </a:ln>
        </p:spPr>
      </p:cxnSp>
      <p:cxnSp>
        <p:nvCxnSpPr>
          <p:cNvPr id="491" name="Google Shape;491;p25"/>
          <p:cNvCxnSpPr/>
          <p:nvPr/>
        </p:nvCxnSpPr>
        <p:spPr>
          <a:xfrm rot="-5400000">
            <a:off x="4607719" y="4536289"/>
            <a:ext cx="857256" cy="214314"/>
          </a:xfrm>
          <a:prstGeom prst="straightConnector1">
            <a:avLst/>
          </a:prstGeom>
          <a:noFill/>
          <a:ln cap="flat" cmpd="sng" w="25400">
            <a:solidFill>
              <a:srgbClr val="FF0000"/>
            </a:solidFill>
            <a:prstDash val="dot"/>
            <a:round/>
            <a:headEnd len="sm" w="sm" type="none"/>
            <a:tailEnd len="med" w="med" type="stealth"/>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28"/>
          <p:cNvSpPr txBox="1"/>
          <p:nvPr>
            <p:ph idx="4294967295" type="title"/>
          </p:nvPr>
        </p:nvSpPr>
        <p:spPr>
          <a:xfrm>
            <a:off x="434275" y="268950"/>
            <a:ext cx="7556400" cy="11160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lang="en-US" sz="4000"/>
              <a:t>Synchronous DRAM (SDRAM)</a:t>
            </a:r>
            <a:endParaRPr/>
          </a:p>
        </p:txBody>
      </p:sp>
      <p:grpSp>
        <p:nvGrpSpPr>
          <p:cNvPr id="498" name="Google Shape;498;p28"/>
          <p:cNvGrpSpPr/>
          <p:nvPr/>
        </p:nvGrpSpPr>
        <p:grpSpPr>
          <a:xfrm>
            <a:off x="6905" y="1384942"/>
            <a:ext cx="8723517" cy="4815844"/>
            <a:chOff x="-297895" y="165742"/>
            <a:chExt cx="8723517" cy="4815844"/>
          </a:xfrm>
        </p:grpSpPr>
        <p:sp>
          <p:nvSpPr>
            <p:cNvPr id="499" name="Google Shape;499;p28"/>
            <p:cNvSpPr/>
            <p:nvPr/>
          </p:nvSpPr>
          <p:spPr>
            <a:xfrm>
              <a:off x="-297895" y="165742"/>
              <a:ext cx="8308716" cy="539083"/>
            </a:xfrm>
            <a:prstGeom prst="roundRect">
              <a:avLst>
                <a:gd fmla="val 10000" name="adj"/>
              </a:avLst>
            </a:prstGeom>
            <a:solidFill>
              <a:schemeClr val="accent3"/>
            </a:solidFill>
            <a:ln cap="flat" cmpd="sng" w="9525">
              <a:solidFill>
                <a:schemeClr val="accent3"/>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txBox="1"/>
            <p:nvPr/>
          </p:nvSpPr>
          <p:spPr>
            <a:xfrm>
              <a:off x="-282106" y="181531"/>
              <a:ext cx="6380041" cy="507505"/>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One of the most widely used forms of DRAM</a:t>
              </a:r>
              <a:endParaRPr/>
            </a:p>
          </p:txBody>
        </p:sp>
        <p:sp>
          <p:nvSpPr>
            <p:cNvPr id="501" name="Google Shape;501;p28"/>
            <p:cNvSpPr/>
            <p:nvPr/>
          </p:nvSpPr>
          <p:spPr>
            <a:xfrm>
              <a:off x="104572" y="1086807"/>
              <a:ext cx="8018184" cy="1623060"/>
            </a:xfrm>
            <a:prstGeom prst="roundRect">
              <a:avLst>
                <a:gd fmla="val 10000" name="adj"/>
              </a:avLst>
            </a:prstGeom>
            <a:gradFill>
              <a:gsLst>
                <a:gs pos="0">
                  <a:srgbClr val="47174B"/>
                </a:gs>
                <a:gs pos="100000">
                  <a:srgbClr val="AC90AE"/>
                </a:gs>
              </a:gsLst>
              <a:lin ang="5400000" scaled="0"/>
            </a:gradFill>
            <a:ln>
              <a:noFill/>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txBox="1"/>
            <p:nvPr/>
          </p:nvSpPr>
          <p:spPr>
            <a:xfrm>
              <a:off x="152110" y="1134345"/>
              <a:ext cx="6049531" cy="1527984"/>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Times New Roman"/>
                <a:buNone/>
              </a:pPr>
              <a:r>
                <a:rPr lang="en-US" sz="2400">
                  <a:solidFill>
                    <a:schemeClr val="lt1"/>
                  </a:solidFill>
                  <a:latin typeface="Times New Roman"/>
                  <a:ea typeface="Times New Roman"/>
                  <a:cs typeface="Times New Roman"/>
                  <a:sym typeface="Times New Roman"/>
                </a:rPr>
                <a:t>Exchanges data with the processor synchronized to an external clock signal and running at the full speed of the processor/memory bus without imposing (long while) wait states</a:t>
              </a:r>
              <a:endParaRPr/>
            </a:p>
          </p:txBody>
        </p:sp>
        <p:sp>
          <p:nvSpPr>
            <p:cNvPr id="503" name="Google Shape;503;p28"/>
            <p:cNvSpPr/>
            <p:nvPr/>
          </p:nvSpPr>
          <p:spPr>
            <a:xfrm>
              <a:off x="1034277" y="2924179"/>
              <a:ext cx="7391345" cy="2057407"/>
            </a:xfrm>
            <a:prstGeom prst="roundRect">
              <a:avLst>
                <a:gd fmla="val 10000" name="adj"/>
              </a:avLst>
            </a:prstGeom>
            <a:solidFill>
              <a:schemeClr val="accent4"/>
            </a:solidFill>
            <a:ln cap="flat" cmpd="sng" w="9525">
              <a:solidFill>
                <a:schemeClr val="accent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txBox="1"/>
            <p:nvPr/>
          </p:nvSpPr>
          <p:spPr>
            <a:xfrm>
              <a:off x="1094536" y="2984438"/>
              <a:ext cx="5543721" cy="1936889"/>
            </a:xfrm>
            <a:prstGeom prst="rect">
              <a:avLst/>
            </a:prstGeom>
            <a:noFill/>
            <a:ln>
              <a:noFill/>
            </a:ln>
          </p:spPr>
          <p:txBody>
            <a:bodyPr anchorCtr="0" anchor="ctr" bIns="68575" lIns="68575" spcFirstLastPara="1" rIns="68575" wrap="square" tIns="68575">
              <a:noAutofit/>
            </a:bodyPr>
            <a:lstStyle/>
            <a:p>
              <a:pPr indent="0" lvl="0" marL="0" marR="0" rtl="0" algn="l">
                <a:lnSpc>
                  <a:spcPct val="90000"/>
                </a:lnSpc>
                <a:spcBef>
                  <a:spcPts val="0"/>
                </a:spcBef>
                <a:spcAft>
                  <a:spcPts val="0"/>
                </a:spcAft>
                <a:buClr>
                  <a:schemeClr val="lt1"/>
                </a:buClr>
                <a:buSzPts val="1800"/>
                <a:buFont typeface="Times New Roman"/>
                <a:buNone/>
              </a:pPr>
              <a:r>
                <a:rPr lang="en-US" sz="1800">
                  <a:solidFill>
                    <a:schemeClr val="lt1"/>
                  </a:solidFill>
                  <a:latin typeface="Times New Roman"/>
                  <a:ea typeface="Times New Roman"/>
                  <a:cs typeface="Times New Roman"/>
                  <a:sym typeface="Times New Roman"/>
                </a:rPr>
                <a:t>With synchronous access the DRAM moves data in and out under control of the system clock</a:t>
              </a:r>
              <a:endParaRPr/>
            </a:p>
            <a:p>
              <a:pPr indent="-171450" lvl="1" marL="171450" marR="0" rtl="0" algn="l">
                <a:lnSpc>
                  <a:spcPct val="90000"/>
                </a:lnSpc>
                <a:spcBef>
                  <a:spcPts val="630"/>
                </a:spcBef>
                <a:spcAft>
                  <a:spcPts val="0"/>
                </a:spcAft>
                <a:buClr>
                  <a:schemeClr val="lt1"/>
                </a:buClr>
                <a:buSzPts val="1600"/>
                <a:buFont typeface="Times New Roman"/>
                <a:buChar char="•"/>
              </a:pPr>
              <a:r>
                <a:rPr b="0" i="0" lang="en-US" sz="1600" u="none" cap="none" strike="noStrike">
                  <a:solidFill>
                    <a:schemeClr val="lt1"/>
                  </a:solidFill>
                  <a:latin typeface="Times New Roman"/>
                  <a:ea typeface="Times New Roman"/>
                  <a:cs typeface="Times New Roman"/>
                  <a:sym typeface="Times New Roman"/>
                </a:rPr>
                <a:t>The processor or other master issues the instruction and address information which is latched by the DRAM</a:t>
              </a:r>
              <a:endParaRPr/>
            </a:p>
            <a:p>
              <a:pPr indent="-171450" lvl="1" marL="171450" marR="0" rtl="0" algn="l">
                <a:lnSpc>
                  <a:spcPct val="90000"/>
                </a:lnSpc>
                <a:spcBef>
                  <a:spcPts val="240"/>
                </a:spcBef>
                <a:spcAft>
                  <a:spcPts val="0"/>
                </a:spcAft>
                <a:buClr>
                  <a:schemeClr val="lt1"/>
                </a:buClr>
                <a:buSzPts val="1600"/>
                <a:buFont typeface="Times New Roman"/>
                <a:buChar char="•"/>
              </a:pPr>
              <a:r>
                <a:rPr b="0" i="0" lang="en-US" sz="1600" u="none" cap="none" strike="noStrike">
                  <a:solidFill>
                    <a:schemeClr val="lt1"/>
                  </a:solidFill>
                  <a:latin typeface="Times New Roman"/>
                  <a:ea typeface="Times New Roman"/>
                  <a:cs typeface="Times New Roman"/>
                  <a:sym typeface="Times New Roman"/>
                </a:rPr>
                <a:t>The DRAM then responds after a set number of clock cycles</a:t>
              </a:r>
              <a:endParaRPr/>
            </a:p>
            <a:p>
              <a:pPr indent="-171450" lvl="1" marL="171450" marR="0" rtl="0" algn="l">
                <a:lnSpc>
                  <a:spcPct val="90000"/>
                </a:lnSpc>
                <a:spcBef>
                  <a:spcPts val="240"/>
                </a:spcBef>
                <a:spcAft>
                  <a:spcPts val="0"/>
                </a:spcAft>
                <a:buClr>
                  <a:schemeClr val="lt1"/>
                </a:buClr>
                <a:buSzPts val="1600"/>
                <a:buFont typeface="Times New Roman"/>
                <a:buChar char="•"/>
              </a:pPr>
              <a:r>
                <a:rPr b="0" i="0" lang="en-US" sz="1600" u="none" cap="none" strike="noStrike">
                  <a:solidFill>
                    <a:schemeClr val="lt1"/>
                  </a:solidFill>
                  <a:latin typeface="Times New Roman"/>
                  <a:ea typeface="Times New Roman"/>
                  <a:cs typeface="Times New Roman"/>
                  <a:sym typeface="Times New Roman"/>
                </a:rPr>
                <a:t>Meanwhile the master can safely do other tasks while the SDRAM is processing</a:t>
              </a:r>
              <a:endParaRPr/>
            </a:p>
          </p:txBody>
        </p:sp>
        <p:sp>
          <p:nvSpPr>
            <p:cNvPr id="505" name="Google Shape;505;p28"/>
            <p:cNvSpPr/>
            <p:nvPr/>
          </p:nvSpPr>
          <p:spPr>
            <a:xfrm>
              <a:off x="6428593" y="352408"/>
              <a:ext cx="1054989" cy="1054989"/>
            </a:xfrm>
            <a:prstGeom prst="downArrow">
              <a:avLst>
                <a:gd fmla="val 55000" name="adj1"/>
                <a:gd fmla="val 45000" name="adj2"/>
              </a:avLst>
            </a:prstGeom>
            <a:solidFill>
              <a:srgbClr val="D2CCD2">
                <a:alpha val="89803"/>
              </a:srgbClr>
            </a:solidFill>
            <a:ln cap="flat" cmpd="sng" w="127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txBox="1"/>
            <p:nvPr/>
          </p:nvSpPr>
          <p:spPr>
            <a:xfrm>
              <a:off x="6665966" y="352408"/>
              <a:ext cx="580243" cy="79387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sp>
          <p:nvSpPr>
            <p:cNvPr id="507" name="Google Shape;507;p28"/>
            <p:cNvSpPr/>
            <p:nvPr/>
          </p:nvSpPr>
          <p:spPr>
            <a:xfrm>
              <a:off x="7068673" y="2209795"/>
              <a:ext cx="1054989" cy="1054989"/>
            </a:xfrm>
            <a:prstGeom prst="downArrow">
              <a:avLst>
                <a:gd fmla="val 55000" name="adj1"/>
                <a:gd fmla="val 45000" name="adj2"/>
              </a:avLst>
            </a:prstGeom>
            <a:solidFill>
              <a:srgbClr val="D2CCD2">
                <a:alpha val="89803"/>
              </a:srgbClr>
            </a:solidFill>
            <a:ln cap="flat" cmpd="sng" w="127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txBox="1"/>
            <p:nvPr/>
          </p:nvSpPr>
          <p:spPr>
            <a:xfrm>
              <a:off x="7306046" y="2209795"/>
              <a:ext cx="580243" cy="793879"/>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Times New Roman"/>
                <a:buNone/>
              </a:pPr>
              <a:r>
                <a:t/>
              </a:r>
              <a:endParaRPr sz="3600">
                <a:solidFill>
                  <a:schemeClr val="dk1"/>
                </a:solidFill>
                <a:latin typeface="Times New Roman"/>
                <a:ea typeface="Times New Roman"/>
                <a:cs typeface="Times New Roman"/>
                <a:sym typeface="Times New Roman"/>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pic>
        <p:nvPicPr>
          <p:cNvPr id="514" name="Google Shape;514;p26"/>
          <p:cNvPicPr preferRelativeResize="0"/>
          <p:nvPr/>
        </p:nvPicPr>
        <p:blipFill rotWithShape="1">
          <a:blip r:embed="rId3">
            <a:alphaModFix/>
          </a:blip>
          <a:srcRect b="0" l="0" r="0" t="0"/>
          <a:stretch/>
        </p:blipFill>
        <p:spPr>
          <a:xfrm>
            <a:off x="457200" y="4648200"/>
            <a:ext cx="8412480" cy="1905000"/>
          </a:xfrm>
          <a:prstGeom prst="rect">
            <a:avLst/>
          </a:prstGeom>
          <a:noFill/>
          <a:ln>
            <a:noFill/>
          </a:ln>
        </p:spPr>
      </p:pic>
      <p:sp>
        <p:nvSpPr>
          <p:cNvPr id="515" name="Google Shape;515;p26"/>
          <p:cNvSpPr/>
          <p:nvPr/>
        </p:nvSpPr>
        <p:spPr>
          <a:xfrm>
            <a:off x="609600" y="1066800"/>
            <a:ext cx="5562600" cy="30162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3600">
                <a:solidFill>
                  <a:schemeClr val="accent1"/>
                </a:solidFill>
                <a:latin typeface="Rockwell"/>
                <a:ea typeface="Rockwell"/>
                <a:cs typeface="Rockwell"/>
                <a:sym typeface="Rockwell"/>
              </a:rPr>
              <a:t>Performance Comparison</a:t>
            </a:r>
            <a:endParaRPr/>
          </a:p>
          <a:p>
            <a:pPr indent="0" lvl="0" marL="0" marR="0" rtl="0" algn="ctr">
              <a:spcBef>
                <a:spcPts val="1200"/>
              </a:spcBef>
              <a:spcAft>
                <a:spcPts val="0"/>
              </a:spcAft>
              <a:buNone/>
            </a:pPr>
            <a:r>
              <a:rPr lang="en-US" sz="3600">
                <a:solidFill>
                  <a:schemeClr val="accent1"/>
                </a:solidFill>
                <a:latin typeface="Rockwell"/>
                <a:ea typeface="Rockwell"/>
                <a:cs typeface="Rockwell"/>
                <a:sym typeface="Rockwell"/>
              </a:rPr>
              <a:t>DRAM Alternatives</a:t>
            </a:r>
            <a:endParaRPr/>
          </a:p>
          <a:p>
            <a:pPr indent="0" lvl="0" marL="0" marR="0" rtl="0" algn="ctr">
              <a:spcBef>
                <a:spcPts val="0"/>
              </a:spcBef>
              <a:spcAft>
                <a:spcPts val="0"/>
              </a:spcAft>
              <a:buNone/>
            </a:pPr>
            <a:r>
              <a:t/>
            </a:r>
            <a:endParaRPr sz="3600">
              <a:solidFill>
                <a:schemeClr val="accent1"/>
              </a:solidFill>
              <a:latin typeface="Rockwell"/>
              <a:ea typeface="Rockwell"/>
              <a:cs typeface="Rockwell"/>
              <a:sym typeface="Rockwell"/>
            </a:endParaRPr>
          </a:p>
          <a:p>
            <a:pPr indent="0" lvl="0" marL="0" marR="0" rtl="0" algn="ctr">
              <a:spcBef>
                <a:spcPts val="0"/>
              </a:spcBef>
              <a:spcAft>
                <a:spcPts val="0"/>
              </a:spcAft>
              <a:buNone/>
            </a:pPr>
            <a:r>
              <a:t/>
            </a:r>
            <a:endParaRPr sz="3600">
              <a:solidFill>
                <a:schemeClr val="accent1"/>
              </a:solidFill>
              <a:latin typeface="Rockwell"/>
              <a:ea typeface="Rockwell"/>
              <a:cs typeface="Rockwell"/>
              <a:sym typeface="Rockwell"/>
            </a:endParaRPr>
          </a:p>
        </p:txBody>
      </p:sp>
      <p:sp>
        <p:nvSpPr>
          <p:cNvPr id="516" name="Google Shape;516;p26"/>
          <p:cNvSpPr/>
          <p:nvPr/>
        </p:nvSpPr>
        <p:spPr>
          <a:xfrm>
            <a:off x="2209800" y="6477001"/>
            <a:ext cx="56388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Times New Roman"/>
                <a:ea typeface="Times New Roman"/>
                <a:cs typeface="Times New Roman"/>
                <a:sym typeface="Times New Roman"/>
              </a:rPr>
              <a:t>Table 5.3   Performance Comparison of Some DRAM Alternatives</a:t>
            </a:r>
            <a:endParaRPr sz="1400">
              <a:solidFill>
                <a:schemeClr val="dk1"/>
              </a:solidFill>
              <a:latin typeface="Times New Roman"/>
              <a:ea typeface="Times New Roman"/>
              <a:cs typeface="Times New Roman"/>
              <a:sym typeface="Times New Roman"/>
            </a:endParaRPr>
          </a:p>
        </p:txBody>
      </p:sp>
      <p:sp>
        <p:nvSpPr>
          <p:cNvPr id="517" name="Google Shape;517;p26"/>
          <p:cNvSpPr txBox="1"/>
          <p:nvPr/>
        </p:nvSpPr>
        <p:spPr>
          <a:xfrm>
            <a:off x="7162800" y="914400"/>
            <a:ext cx="147468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2"/>
                </a:solidFill>
                <a:latin typeface="Rockwell"/>
                <a:ea typeface="Rockwell"/>
                <a:cs typeface="Rockwell"/>
                <a:sym typeface="Rockwell"/>
              </a:rPr>
              <a:t>Table 5.3</a:t>
            </a:r>
            <a:endParaRPr/>
          </a:p>
        </p:txBody>
      </p:sp>
      <p:pic>
        <p:nvPicPr>
          <p:cNvPr id="518" name="Google Shape;518;p26"/>
          <p:cNvPicPr preferRelativeResize="0"/>
          <p:nvPr/>
        </p:nvPicPr>
        <p:blipFill rotWithShape="1">
          <a:blip r:embed="rId4">
            <a:alphaModFix/>
          </a:blip>
          <a:srcRect b="0" l="0" r="0" t="0"/>
          <a:stretch/>
        </p:blipFill>
        <p:spPr>
          <a:xfrm>
            <a:off x="7072330" y="3131337"/>
            <a:ext cx="1571642" cy="995376"/>
          </a:xfrm>
          <a:prstGeom prst="rect">
            <a:avLst/>
          </a:prstGeom>
          <a:noFill/>
          <a:ln>
            <a:noFill/>
          </a:ln>
        </p:spPr>
      </p:pic>
      <p:cxnSp>
        <p:nvCxnSpPr>
          <p:cNvPr id="519" name="Google Shape;519;p26"/>
          <p:cNvCxnSpPr/>
          <p:nvPr/>
        </p:nvCxnSpPr>
        <p:spPr>
          <a:xfrm rot="-5400000">
            <a:off x="7679553" y="4107661"/>
            <a:ext cx="785818" cy="285752"/>
          </a:xfrm>
          <a:prstGeom prst="straightConnector1">
            <a:avLst/>
          </a:prstGeom>
          <a:noFill/>
          <a:ln cap="flat" cmpd="sng" w="25400">
            <a:solidFill>
              <a:schemeClr val="accent1"/>
            </a:solidFill>
            <a:prstDash val="solid"/>
            <a:round/>
            <a:headEnd len="sm" w="sm" type="none"/>
            <a:tailEnd len="med" w="med" type="stealth"/>
          </a:ln>
        </p:spPr>
      </p:cxn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7"/>
          <p:cNvSpPr txBox="1"/>
          <p:nvPr>
            <p:ph idx="1" type="body"/>
          </p:nvPr>
        </p:nvSpPr>
        <p:spPr>
          <a:xfrm>
            <a:off x="285721" y="1214422"/>
            <a:ext cx="5962680" cy="2928958"/>
          </a:xfrm>
          <a:prstGeom prst="rect">
            <a:avLst/>
          </a:prstGeom>
          <a:noFill/>
          <a:ln>
            <a:noFill/>
          </a:ln>
        </p:spPr>
        <p:txBody>
          <a:bodyPr anchorCtr="0" anchor="t" bIns="45700" lIns="91425" spcFirstLastPara="1" rIns="91425" wrap="square" tIns="45700">
            <a:normAutofit/>
          </a:bodyPr>
          <a:lstStyle/>
          <a:p>
            <a:pPr indent="-228600" lvl="1" marL="228600" rtl="0" algn="l">
              <a:lnSpc>
                <a:spcPct val="90000"/>
              </a:lnSpc>
              <a:spcBef>
                <a:spcPts val="0"/>
              </a:spcBef>
              <a:spcAft>
                <a:spcPts val="0"/>
              </a:spcAft>
              <a:buClr>
                <a:schemeClr val="accent1"/>
              </a:buClr>
              <a:buSzPts val="1500"/>
              <a:buFont typeface="Noto Sans Symbols"/>
              <a:buChar char="■"/>
            </a:pPr>
            <a:r>
              <a:rPr lang="en-US" sz="2000">
                <a:solidFill>
                  <a:srgbClr val="002060"/>
                </a:solidFill>
              </a:rPr>
              <a:t>One of the most critical system bottlenecks when using high-performance processors is the interface to main internal memory</a:t>
            </a:r>
            <a:endParaRPr/>
          </a:p>
          <a:p>
            <a:pPr indent="-228600" lvl="1" marL="228600" rtl="0" algn="l">
              <a:lnSpc>
                <a:spcPct val="90000"/>
              </a:lnSpc>
              <a:spcBef>
                <a:spcPts val="2000"/>
              </a:spcBef>
              <a:spcAft>
                <a:spcPts val="0"/>
              </a:spcAft>
              <a:buClr>
                <a:schemeClr val="accent1"/>
              </a:buClr>
              <a:buSzPts val="1500"/>
              <a:buFont typeface="Noto Sans Symbols"/>
              <a:buChar char="■"/>
            </a:pPr>
            <a:r>
              <a:rPr lang="en-US" sz="2000">
                <a:solidFill>
                  <a:srgbClr val="002060"/>
                </a:solidFill>
              </a:rPr>
              <a:t>The traditional DRAM chip is constrained both by its internal architecture and by its interface to the processor’s memory bus</a:t>
            </a:r>
            <a:endParaRPr/>
          </a:p>
          <a:p>
            <a:pPr indent="-228600" lvl="1" marL="228600" rtl="0" algn="l">
              <a:lnSpc>
                <a:spcPct val="90000"/>
              </a:lnSpc>
              <a:spcBef>
                <a:spcPts val="2000"/>
              </a:spcBef>
              <a:spcAft>
                <a:spcPts val="0"/>
              </a:spcAft>
              <a:buClr>
                <a:schemeClr val="accent1"/>
              </a:buClr>
              <a:buSzPts val="1500"/>
              <a:buFont typeface="Noto Sans Symbols"/>
              <a:buChar char="■"/>
            </a:pPr>
            <a:r>
              <a:rPr lang="en-US" sz="2000">
                <a:solidFill>
                  <a:srgbClr val="002060"/>
                </a:solidFill>
              </a:rPr>
              <a:t>A number of enhancements to the basic DRAM architecture have been explored:</a:t>
            </a:r>
            <a:endParaRPr/>
          </a:p>
        </p:txBody>
      </p:sp>
      <p:pic>
        <p:nvPicPr>
          <p:cNvPr id="526" name="Google Shape;526;p27"/>
          <p:cNvPicPr preferRelativeResize="0"/>
          <p:nvPr/>
        </p:nvPicPr>
        <p:blipFill rotWithShape="1">
          <a:blip r:embed="rId3">
            <a:alphaModFix/>
          </a:blip>
          <a:srcRect b="0" l="0" r="0" t="0"/>
          <a:stretch/>
        </p:blipFill>
        <p:spPr>
          <a:xfrm>
            <a:off x="228600" y="4648200"/>
            <a:ext cx="8656320" cy="1803400"/>
          </a:xfrm>
          <a:prstGeom prst="rect">
            <a:avLst/>
          </a:prstGeom>
          <a:noFill/>
          <a:ln>
            <a:noFill/>
          </a:ln>
        </p:spPr>
      </p:pic>
      <p:sp>
        <p:nvSpPr>
          <p:cNvPr id="527" name="Google Shape;527;p27"/>
          <p:cNvSpPr txBox="1"/>
          <p:nvPr/>
        </p:nvSpPr>
        <p:spPr>
          <a:xfrm>
            <a:off x="2057400" y="6324600"/>
            <a:ext cx="550439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Rockwell"/>
                <a:ea typeface="Rockwell"/>
                <a:cs typeface="Rockwell"/>
                <a:sym typeface="Rockwell"/>
              </a:rPr>
              <a:t>Table 5.3   Performance Comparison of Some DRAM Alternatives</a:t>
            </a:r>
            <a:endParaRPr/>
          </a:p>
        </p:txBody>
      </p:sp>
      <p:sp>
        <p:nvSpPr>
          <p:cNvPr id="528" name="Google Shape;528;p27"/>
          <p:cNvSpPr txBox="1"/>
          <p:nvPr/>
        </p:nvSpPr>
        <p:spPr>
          <a:xfrm>
            <a:off x="6781800" y="685800"/>
            <a:ext cx="20574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FFFF"/>
                </a:solidFill>
                <a:latin typeface="Times New Roman"/>
                <a:ea typeface="Times New Roman"/>
                <a:cs typeface="Times New Roman"/>
                <a:sym typeface="Times New Roman"/>
              </a:rPr>
              <a:t>SDRAM</a:t>
            </a:r>
            <a:endParaRPr/>
          </a:p>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529" name="Google Shape;529;p27"/>
          <p:cNvSpPr txBox="1"/>
          <p:nvPr/>
        </p:nvSpPr>
        <p:spPr>
          <a:xfrm>
            <a:off x="6781800" y="3505200"/>
            <a:ext cx="2057400"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400">
                <a:solidFill>
                  <a:srgbClr val="FFFFFF"/>
                </a:solidFill>
                <a:latin typeface="Times New Roman"/>
                <a:ea typeface="Times New Roman"/>
                <a:cs typeface="Times New Roman"/>
                <a:sym typeface="Times New Roman"/>
              </a:rPr>
              <a:t>RDRAM</a:t>
            </a:r>
            <a:endParaRPr/>
          </a:p>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530" name="Google Shape;530;p27"/>
          <p:cNvSpPr txBox="1"/>
          <p:nvPr/>
        </p:nvSpPr>
        <p:spPr>
          <a:xfrm>
            <a:off x="6781800" y="1600200"/>
            <a:ext cx="2057400" cy="1200328"/>
          </a:xfrm>
          <a:prstGeom prst="rect">
            <a:avLst/>
          </a:prstGeom>
          <a:solidFill>
            <a:schemeClr val="accent3"/>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a:p>
            <a:pPr indent="0" lvl="0" marL="0" marR="0" rtl="0" algn="ctr">
              <a:spcBef>
                <a:spcPts val="0"/>
              </a:spcBef>
              <a:spcAft>
                <a:spcPts val="0"/>
              </a:spcAft>
              <a:buNone/>
            </a:pPr>
            <a:r>
              <a:rPr lang="en-US" sz="2400">
                <a:solidFill>
                  <a:srgbClr val="FFFFFF"/>
                </a:solidFill>
                <a:latin typeface="Times New Roman"/>
                <a:ea typeface="Times New Roman"/>
                <a:cs typeface="Times New Roman"/>
                <a:sym typeface="Times New Roman"/>
              </a:rPr>
              <a:t>DDR-DRAM</a:t>
            </a:r>
            <a:endParaRPr/>
          </a:p>
          <a:p>
            <a:pPr indent="0" lvl="0" marL="0" marR="0" rtl="0" algn="ctr">
              <a:spcBef>
                <a:spcPts val="0"/>
              </a:spcBef>
              <a:spcAft>
                <a:spcPts val="0"/>
              </a:spcAft>
              <a:buNone/>
            </a:pPr>
            <a:r>
              <a:t/>
            </a:r>
            <a:endParaRPr sz="2400">
              <a:solidFill>
                <a:srgbClr val="FFFFFF"/>
              </a:solidFill>
              <a:latin typeface="Times New Roman"/>
              <a:ea typeface="Times New Roman"/>
              <a:cs typeface="Times New Roman"/>
              <a:sym typeface="Times New Roman"/>
            </a:endParaRPr>
          </a:p>
        </p:txBody>
      </p:sp>
      <p:sp>
        <p:nvSpPr>
          <p:cNvPr id="531" name="Google Shape;531;p27"/>
          <p:cNvSpPr txBox="1"/>
          <p:nvPr/>
        </p:nvSpPr>
        <p:spPr>
          <a:xfrm>
            <a:off x="8839200" y="0"/>
            <a:ext cx="314841" cy="4495800"/>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2" name="Google Shape;532;p27"/>
          <p:cNvSpPr txBox="1"/>
          <p:nvPr/>
        </p:nvSpPr>
        <p:spPr>
          <a:xfrm>
            <a:off x="6699250" y="1"/>
            <a:ext cx="158750" cy="4541540"/>
          </a:xfrm>
          <a:prstGeom prst="rect">
            <a:avLst/>
          </a:prstGeom>
          <a:blipFill rotWithShape="1">
            <a:blip r:embed="rId4">
              <a:alphaModFix/>
            </a:blip>
            <a:tile algn="tl" flip="none" tx="0" sx="100000" ty="0" sy="100000"/>
          </a:blip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533" name="Google Shape;533;p27"/>
          <p:cNvSpPr txBox="1"/>
          <p:nvPr>
            <p:ph type="title"/>
          </p:nvPr>
        </p:nvSpPr>
        <p:spPr>
          <a:xfrm>
            <a:off x="32" y="-71462"/>
            <a:ext cx="9144000" cy="990600"/>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sz="3600"/>
              <a:t>5.3- Advanced DRAM Organization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pic>
        <p:nvPicPr>
          <p:cNvPr id="539" name="Google Shape;539;p29"/>
          <p:cNvPicPr preferRelativeResize="0"/>
          <p:nvPr/>
        </p:nvPicPr>
        <p:blipFill rotWithShape="1">
          <a:blip r:embed="rId3">
            <a:alphaModFix/>
          </a:blip>
          <a:srcRect b="0" l="0" r="0" t="0"/>
          <a:stretch/>
        </p:blipFill>
        <p:spPr>
          <a:xfrm>
            <a:off x="642910" y="785794"/>
            <a:ext cx="7932832" cy="5857916"/>
          </a:xfrm>
          <a:prstGeom prst="rect">
            <a:avLst/>
          </a:prstGeom>
          <a:noFill/>
          <a:ln cap="flat" cmpd="sng" w="28575">
            <a:solidFill>
              <a:schemeClr val="dk1"/>
            </a:solidFill>
            <a:prstDash val="solid"/>
            <a:miter lim="800000"/>
            <a:headEnd len="sm" w="sm" type="none"/>
            <a:tailEnd len="sm" w="sm" type="none"/>
          </a:ln>
        </p:spPr>
      </p:pic>
      <p:sp>
        <p:nvSpPr>
          <p:cNvPr id="540" name="Google Shape;540;p29"/>
          <p:cNvSpPr txBox="1"/>
          <p:nvPr>
            <p:ph idx="4294967295" type="title"/>
          </p:nvPr>
        </p:nvSpPr>
        <p:spPr>
          <a:xfrm>
            <a:off x="142844" y="28572"/>
            <a:ext cx="3143272" cy="757222"/>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Clr>
                <a:schemeClr val="accent1"/>
              </a:buClr>
              <a:buSzPts val="3600"/>
              <a:buFont typeface="Rockwell"/>
              <a:buNone/>
            </a:pPr>
            <a:r>
              <a:rPr lang="en-US"/>
              <a:t>SDRAM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
          <p:cNvSpPr txBox="1"/>
          <p:nvPr>
            <p:ph type="title"/>
          </p:nvPr>
        </p:nvSpPr>
        <p:spPr>
          <a:xfrm>
            <a:off x="498474" y="484094"/>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4000"/>
              <a:buFont typeface="Rockwell"/>
              <a:buNone/>
            </a:pPr>
            <a:r>
              <a:rPr b="1" lang="en-US" sz="4000"/>
              <a:t>Contents</a:t>
            </a:r>
            <a:endParaRPr b="1" sz="4000"/>
          </a:p>
        </p:txBody>
      </p:sp>
      <p:sp>
        <p:nvSpPr>
          <p:cNvPr id="227" name="Google Shape;227;p3"/>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2100"/>
              <a:buChar char="■"/>
            </a:pPr>
            <a:r>
              <a:rPr lang="en-US" sz="2800">
                <a:solidFill>
                  <a:srgbClr val="002060"/>
                </a:solidFill>
              </a:rPr>
              <a:t>5.1 Semiconductor Main Memory</a:t>
            </a:r>
            <a:endParaRPr/>
          </a:p>
          <a:p>
            <a:pPr indent="-228600" lvl="0" marL="228600" rtl="0" algn="l">
              <a:spcBef>
                <a:spcPts val="2000"/>
              </a:spcBef>
              <a:spcAft>
                <a:spcPts val="0"/>
              </a:spcAft>
              <a:buSzPts val="2100"/>
              <a:buChar char="■"/>
            </a:pPr>
            <a:r>
              <a:rPr lang="en-US" sz="2800">
                <a:solidFill>
                  <a:srgbClr val="002060"/>
                </a:solidFill>
              </a:rPr>
              <a:t>5.2 Error Correction</a:t>
            </a:r>
            <a:endParaRPr/>
          </a:p>
          <a:p>
            <a:pPr indent="-228600" lvl="0" marL="228600" rtl="0" algn="l">
              <a:spcBef>
                <a:spcPts val="2000"/>
              </a:spcBef>
              <a:spcAft>
                <a:spcPts val="0"/>
              </a:spcAft>
              <a:buSzPts val="2100"/>
              <a:buChar char="■"/>
            </a:pPr>
            <a:r>
              <a:rPr lang="en-US" sz="2800">
                <a:solidFill>
                  <a:srgbClr val="002060"/>
                </a:solidFill>
              </a:rPr>
              <a:t>5.3 Advanced Dram Organization </a:t>
            </a:r>
            <a:endParaRPr/>
          </a:p>
        </p:txBody>
      </p:sp>
      <p:sp>
        <p:nvSpPr>
          <p:cNvPr id="228" name="Google Shape;228;p3"/>
          <p:cNvSpPr/>
          <p:nvPr/>
        </p:nvSpPr>
        <p:spPr>
          <a:xfrm>
            <a:off x="500034" y="4714884"/>
            <a:ext cx="8286808"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Semiconductor- Chất bán dẫn</a:t>
            </a:r>
            <a:r>
              <a:rPr lang="en-US" sz="2400">
                <a:solidFill>
                  <a:schemeClr val="dk1"/>
                </a:solidFill>
                <a:latin typeface="Times New Roman"/>
                <a:ea typeface="Times New Roman"/>
                <a:cs typeface="Times New Roman"/>
                <a:sym typeface="Times New Roman"/>
              </a:rPr>
              <a:t>  (silic, germanium) là vật liệu trung gian giữa chất dẫn điện và chất cách điện. Chất bán dẫn chỉ hoạt động như một chất dẫn điện ở một điều kiện nào đó. Chất bán dẫn được dùng để tạo ra các transistor (transfer-resistor).</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5" name="Shape 545"/>
        <p:cNvGrpSpPr/>
        <p:nvPr/>
      </p:nvGrpSpPr>
      <p:grpSpPr>
        <a:xfrm>
          <a:off x="0" y="0"/>
          <a:ext cx="0" cy="0"/>
          <a:chOff x="0" y="0"/>
          <a:chExt cx="0" cy="0"/>
        </a:xfrm>
      </p:grpSpPr>
      <p:sp>
        <p:nvSpPr>
          <p:cNvPr id="546" name="Google Shape;546;p30"/>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SDRAM Pin Assignments</a:t>
            </a:r>
            <a:endParaRPr/>
          </a:p>
        </p:txBody>
      </p:sp>
      <p:pic>
        <p:nvPicPr>
          <p:cNvPr id="547" name="Google Shape;547;p30"/>
          <p:cNvPicPr preferRelativeResize="0"/>
          <p:nvPr/>
        </p:nvPicPr>
        <p:blipFill rotWithShape="1">
          <a:blip r:embed="rId3">
            <a:alphaModFix/>
          </a:blip>
          <a:srcRect b="0" l="0" r="0" t="0"/>
          <a:stretch/>
        </p:blipFill>
        <p:spPr>
          <a:xfrm>
            <a:off x="1424681" y="1428736"/>
            <a:ext cx="6294638" cy="51435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31"/>
          <p:cNvSpPr txBox="1"/>
          <p:nvPr>
            <p:ph type="title"/>
          </p:nvPr>
        </p:nvSpPr>
        <p:spPr>
          <a:xfrm>
            <a:off x="7620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SDRAM Read Timing</a:t>
            </a:r>
            <a:endParaRPr/>
          </a:p>
        </p:txBody>
      </p:sp>
      <p:pic>
        <p:nvPicPr>
          <p:cNvPr descr="f13.pdf" id="554" name="Google Shape;554;p31"/>
          <p:cNvPicPr preferRelativeResize="0"/>
          <p:nvPr/>
        </p:nvPicPr>
        <p:blipFill rotWithShape="1">
          <a:blip r:embed="rId3">
            <a:alphaModFix/>
          </a:blip>
          <a:srcRect b="36470" l="7273" r="13636" t="16471"/>
          <a:stretch/>
        </p:blipFill>
        <p:spPr>
          <a:xfrm>
            <a:off x="0" y="2286000"/>
            <a:ext cx="9144000" cy="420411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32"/>
          <p:cNvSpPr txBox="1"/>
          <p:nvPr>
            <p:ph idx="4294967295" type="title"/>
          </p:nvPr>
        </p:nvSpPr>
        <p:spPr>
          <a:xfrm>
            <a:off x="381000" y="228600"/>
            <a:ext cx="7556500" cy="111601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RDRAM</a:t>
            </a:r>
            <a:endParaRPr/>
          </a:p>
        </p:txBody>
      </p:sp>
      <p:grpSp>
        <p:nvGrpSpPr>
          <p:cNvPr id="561" name="Google Shape;561;p32"/>
          <p:cNvGrpSpPr/>
          <p:nvPr/>
        </p:nvGrpSpPr>
        <p:grpSpPr>
          <a:xfrm>
            <a:off x="165734" y="0"/>
            <a:ext cx="8812530" cy="6858000"/>
            <a:chOff x="165734" y="0"/>
            <a:chExt cx="8812530" cy="6858000"/>
          </a:xfrm>
        </p:grpSpPr>
        <p:sp>
          <p:nvSpPr>
            <p:cNvPr id="562" name="Google Shape;562;p32"/>
            <p:cNvSpPr/>
            <p:nvPr/>
          </p:nvSpPr>
          <p:spPr>
            <a:xfrm>
              <a:off x="3514496" y="1578711"/>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32"/>
            <p:cNvSpPr/>
            <p:nvPr/>
          </p:nvSpPr>
          <p:spPr>
            <a:xfrm>
              <a:off x="3250120" y="0"/>
              <a:ext cx="2643759" cy="1440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32"/>
            <p:cNvSpPr txBox="1"/>
            <p:nvPr/>
          </p:nvSpPr>
          <p:spPr>
            <a:xfrm>
              <a:off x="3250120" y="0"/>
              <a:ext cx="2643759" cy="144018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Developed by Rambus</a:t>
              </a:r>
              <a:endParaRPr/>
            </a:p>
          </p:txBody>
        </p:sp>
        <p:sp>
          <p:nvSpPr>
            <p:cNvPr id="565" name="Google Shape;565;p32"/>
            <p:cNvSpPr/>
            <p:nvPr/>
          </p:nvSpPr>
          <p:spPr>
            <a:xfrm>
              <a:off x="4200992" y="1975104"/>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32"/>
            <p:cNvSpPr/>
            <p:nvPr/>
          </p:nvSpPr>
          <p:spPr>
            <a:xfrm>
              <a:off x="6472862" y="1371600"/>
              <a:ext cx="2505402" cy="157734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2"/>
            <p:cNvSpPr txBox="1"/>
            <p:nvPr/>
          </p:nvSpPr>
          <p:spPr>
            <a:xfrm>
              <a:off x="6472862" y="1371600"/>
              <a:ext cx="2505402" cy="1577340"/>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Adopted by Intel for its Pentium and Itanium processors</a:t>
              </a:r>
              <a:endParaRPr/>
            </a:p>
          </p:txBody>
        </p:sp>
        <p:sp>
          <p:nvSpPr>
            <p:cNvPr id="568" name="Google Shape;568;p32"/>
            <p:cNvSpPr/>
            <p:nvPr/>
          </p:nvSpPr>
          <p:spPr>
            <a:xfrm>
              <a:off x="4200992" y="2767888"/>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32"/>
            <p:cNvSpPr/>
            <p:nvPr/>
          </p:nvSpPr>
          <p:spPr>
            <a:xfrm>
              <a:off x="6472862" y="3723894"/>
              <a:ext cx="2505402" cy="1762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32"/>
            <p:cNvSpPr txBox="1"/>
            <p:nvPr/>
          </p:nvSpPr>
          <p:spPr>
            <a:xfrm>
              <a:off x="6472862" y="3723894"/>
              <a:ext cx="2505402" cy="17625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Has become the main competitor to SDRAM</a:t>
              </a:r>
              <a:endParaRPr/>
            </a:p>
          </p:txBody>
        </p:sp>
        <p:sp>
          <p:nvSpPr>
            <p:cNvPr id="571" name="Google Shape;571;p32"/>
            <p:cNvSpPr/>
            <p:nvPr/>
          </p:nvSpPr>
          <p:spPr>
            <a:xfrm>
              <a:off x="3514496" y="3164967"/>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32"/>
            <p:cNvSpPr/>
            <p:nvPr/>
          </p:nvSpPr>
          <p:spPr>
            <a:xfrm>
              <a:off x="3250120" y="5417820"/>
              <a:ext cx="2643759" cy="144018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2"/>
            <p:cNvSpPr txBox="1"/>
            <p:nvPr/>
          </p:nvSpPr>
          <p:spPr>
            <a:xfrm>
              <a:off x="3250120" y="5417820"/>
              <a:ext cx="2643759" cy="1440180"/>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Chips are vertical packages with all pins on one side</a:t>
              </a:r>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Exchanges data with the processor over 28 wires no more than 12 centimeters long</a:t>
              </a:r>
              <a:endParaRPr/>
            </a:p>
          </p:txBody>
        </p:sp>
        <p:sp>
          <p:nvSpPr>
            <p:cNvPr id="574" name="Google Shape;574;p32"/>
            <p:cNvSpPr/>
            <p:nvPr/>
          </p:nvSpPr>
          <p:spPr>
            <a:xfrm>
              <a:off x="2828000" y="2767888"/>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2"/>
            <p:cNvSpPr/>
            <p:nvPr/>
          </p:nvSpPr>
          <p:spPr>
            <a:xfrm>
              <a:off x="165734" y="3723894"/>
              <a:ext cx="2505402" cy="1762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32"/>
            <p:cNvSpPr txBox="1"/>
            <p:nvPr/>
          </p:nvSpPr>
          <p:spPr>
            <a:xfrm>
              <a:off x="165734" y="3723894"/>
              <a:ext cx="2505402" cy="1762506"/>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Bus can address up to 320 RDRAM chips and is rated at 1.6 GBps</a:t>
              </a:r>
              <a:endParaRPr/>
            </a:p>
          </p:txBody>
        </p:sp>
        <p:sp>
          <p:nvSpPr>
            <p:cNvPr id="577" name="Google Shape;577;p32"/>
            <p:cNvSpPr/>
            <p:nvPr/>
          </p:nvSpPr>
          <p:spPr>
            <a:xfrm>
              <a:off x="2828000" y="1975104"/>
              <a:ext cx="2115007" cy="2115007"/>
            </a:xfrm>
            <a:prstGeom prst="ellipse">
              <a:avLst/>
            </a:prstGeom>
            <a:gradFill>
              <a:gsLst>
                <a:gs pos="0">
                  <a:srgbClr val="47174B"/>
                </a:gs>
                <a:gs pos="100000">
                  <a:srgbClr val="AC90AE"/>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32"/>
            <p:cNvSpPr/>
            <p:nvPr/>
          </p:nvSpPr>
          <p:spPr>
            <a:xfrm>
              <a:off x="165734" y="1371600"/>
              <a:ext cx="2505402" cy="1762506"/>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32"/>
            <p:cNvSpPr txBox="1"/>
            <p:nvPr/>
          </p:nvSpPr>
          <p:spPr>
            <a:xfrm>
              <a:off x="165734" y="1371600"/>
              <a:ext cx="2505402" cy="1762506"/>
            </a:xfrm>
            <a:prstGeom prst="rect">
              <a:avLst/>
            </a:prstGeom>
            <a:noFill/>
            <a:ln>
              <a:noFill/>
            </a:ln>
          </p:spPr>
          <p:txBody>
            <a:bodyPr anchorCtr="1" anchor="ctr" bIns="0" lIns="0" spcFirstLastPara="1" rIns="0" wrap="square" tIns="0">
              <a:noAutofit/>
            </a:bodyPr>
            <a:lstStyle/>
            <a:p>
              <a:pPr indent="0" lvl="0" marL="0" marR="0" rtl="0" algn="l">
                <a:lnSpc>
                  <a:spcPct val="90000"/>
                </a:lnSpc>
                <a:spcBef>
                  <a:spcPts val="0"/>
                </a:spcBef>
                <a:spcAft>
                  <a:spcPts val="0"/>
                </a:spcAft>
                <a:buClr>
                  <a:schemeClr val="dk1"/>
                </a:buClr>
                <a:buSzPts val="1400"/>
                <a:buFont typeface="Times New Roman"/>
                <a:buNone/>
              </a:pPr>
              <a:r>
                <a:rPr lang="en-US" sz="1400">
                  <a:solidFill>
                    <a:schemeClr val="dk1"/>
                  </a:solidFill>
                  <a:latin typeface="Times New Roman"/>
                  <a:ea typeface="Times New Roman"/>
                  <a:cs typeface="Times New Roman"/>
                  <a:sym typeface="Times New Roman"/>
                </a:rPr>
                <a:t>Bus delivers address and control information using an asynchronous block-oriented protocol</a:t>
              </a:r>
              <a:endParaRPr/>
            </a:p>
            <a:p>
              <a:pPr indent="-69850" lvl="1" marL="57150" marR="0" rtl="0" algn="l">
                <a:lnSpc>
                  <a:spcPct val="90000"/>
                </a:lnSpc>
                <a:spcBef>
                  <a:spcPts val="490"/>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Gets a memory request over the high-speed bus</a:t>
              </a:r>
              <a:endParaRPr/>
            </a:p>
            <a:p>
              <a:pPr indent="-69850" lvl="2" marL="114300" marR="0" rtl="0" algn="l">
                <a:lnSpc>
                  <a:spcPct val="90000"/>
                </a:lnSpc>
                <a:spcBef>
                  <a:spcPts val="165"/>
                </a:spcBef>
                <a:spcAft>
                  <a:spcPts val="0"/>
                </a:spcAft>
                <a:buClr>
                  <a:schemeClr val="dk1"/>
                </a:buClr>
                <a:buSzPts val="1100"/>
                <a:buFont typeface="Times New Roman"/>
                <a:buChar char="•"/>
              </a:pPr>
              <a:r>
                <a:rPr b="0" i="0" lang="en-US" sz="1100" u="none" cap="none" strike="noStrike">
                  <a:solidFill>
                    <a:schemeClr val="dk1"/>
                  </a:solidFill>
                  <a:latin typeface="Times New Roman"/>
                  <a:ea typeface="Times New Roman"/>
                  <a:cs typeface="Times New Roman"/>
                  <a:sym typeface="Times New Roman"/>
                </a:rPr>
                <a:t>Request contains the desired address, the type of operation, and the number of bytes in the operation</a:t>
              </a:r>
              <a:endParaRPr/>
            </a:p>
          </p:txBody>
        </p:sp>
      </p:grpSp>
      <p:pic>
        <p:nvPicPr>
          <p:cNvPr id="580" name="Google Shape;580;p32"/>
          <p:cNvPicPr preferRelativeResize="0"/>
          <p:nvPr/>
        </p:nvPicPr>
        <p:blipFill rotWithShape="1">
          <a:blip r:embed="rId3">
            <a:alphaModFix/>
          </a:blip>
          <a:srcRect b="0" l="0" r="0" t="0"/>
          <a:stretch/>
        </p:blipFill>
        <p:spPr>
          <a:xfrm>
            <a:off x="3733800" y="2362200"/>
            <a:ext cx="1828800" cy="1828800"/>
          </a:xfrm>
          <a:prstGeom prst="rect">
            <a:avLst/>
          </a:prstGeom>
          <a:noFill/>
          <a:ln>
            <a:noFill/>
          </a:ln>
        </p:spPr>
      </p:pic>
      <p:pic>
        <p:nvPicPr>
          <p:cNvPr id="581" name="Google Shape;581;p32"/>
          <p:cNvPicPr preferRelativeResize="0"/>
          <p:nvPr/>
        </p:nvPicPr>
        <p:blipFill rotWithShape="1">
          <a:blip r:embed="rId4">
            <a:alphaModFix/>
          </a:blip>
          <a:srcRect b="0" l="0" r="0" t="0"/>
          <a:stretch/>
        </p:blipFill>
        <p:spPr>
          <a:xfrm>
            <a:off x="4267200" y="3048000"/>
            <a:ext cx="625410" cy="482600"/>
          </a:xfrm>
          <a:prstGeom prst="rect">
            <a:avLst/>
          </a:prstGeom>
          <a:noFill/>
          <a:ln>
            <a:noFill/>
          </a:ln>
        </p:spPr>
      </p:pic>
      <p:sp>
        <p:nvSpPr>
          <p:cNvPr id="582" name="Google Shape;582;p32"/>
          <p:cNvSpPr txBox="1"/>
          <p:nvPr/>
        </p:nvSpPr>
        <p:spPr>
          <a:xfrm>
            <a:off x="285720" y="885750"/>
            <a:ext cx="5357850" cy="400110"/>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Times New Roman"/>
                <a:ea typeface="Times New Roman"/>
                <a:cs typeface="Times New Roman"/>
                <a:sym typeface="Times New Roman"/>
              </a:rPr>
              <a:t>Rambus Dynamic Random Access Memory </a:t>
            </a:r>
            <a:endParaRPr/>
          </a:p>
        </p:txBody>
      </p:sp>
      <p:sp>
        <p:nvSpPr>
          <p:cNvPr id="583" name="Google Shape;583;p32"/>
          <p:cNvSpPr txBox="1"/>
          <p:nvPr/>
        </p:nvSpPr>
        <p:spPr>
          <a:xfrm>
            <a:off x="0" y="3286124"/>
            <a:ext cx="2786050" cy="369332"/>
          </a:xfrm>
          <a:prstGeom prst="rect">
            <a:avLst/>
          </a:prstGeom>
          <a:solidFill>
            <a:srgbClr val="FFFEB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Times New Roman"/>
                <a:ea typeface="Times New Roman"/>
                <a:cs typeface="Times New Roman"/>
                <a:sym typeface="Times New Roman"/>
              </a:rPr>
              <a:t>Protocol: pre-defined rule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33"/>
          <p:cNvSpPr txBox="1"/>
          <p:nvPr>
            <p:ph type="title"/>
          </p:nvPr>
        </p:nvSpPr>
        <p:spPr>
          <a:xfrm>
            <a:off x="685800" y="6096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RDRAM Structure</a:t>
            </a:r>
            <a:endParaRPr/>
          </a:p>
        </p:txBody>
      </p:sp>
      <p:pic>
        <p:nvPicPr>
          <p:cNvPr descr="f14.pdf" id="590" name="Google Shape;590;p33"/>
          <p:cNvPicPr preferRelativeResize="0"/>
          <p:nvPr/>
        </p:nvPicPr>
        <p:blipFill rotWithShape="1">
          <a:blip r:embed="rId3">
            <a:alphaModFix/>
          </a:blip>
          <a:srcRect b="27059" l="7273" r="10000" t="14117"/>
          <a:stretch/>
        </p:blipFill>
        <p:spPr>
          <a:xfrm>
            <a:off x="0" y="1600200"/>
            <a:ext cx="9106484" cy="500346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34"/>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Double Data Rate SDRAM </a:t>
            </a:r>
            <a:br>
              <a:rPr lang="en-US"/>
            </a:br>
            <a:r>
              <a:rPr lang="en-US"/>
              <a:t>(DDR SDRAM)</a:t>
            </a:r>
            <a:endParaRPr/>
          </a:p>
        </p:txBody>
      </p:sp>
      <p:sp>
        <p:nvSpPr>
          <p:cNvPr id="597" name="Google Shape;597;p34"/>
          <p:cNvSpPr txBox="1"/>
          <p:nvPr>
            <p:ph idx="1" type="body"/>
          </p:nvPr>
        </p:nvSpPr>
        <p:spPr>
          <a:xfrm>
            <a:off x="457200" y="2209800"/>
            <a:ext cx="7556313" cy="43735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t>SDRAM can only send data once per bus clock cycle</a:t>
            </a:r>
            <a:endParaRPr/>
          </a:p>
          <a:p>
            <a:pPr indent="-228600" lvl="0" marL="228600" rtl="0" algn="l">
              <a:spcBef>
                <a:spcPts val="2000"/>
              </a:spcBef>
              <a:spcAft>
                <a:spcPts val="0"/>
              </a:spcAft>
              <a:buSzPts val="1500"/>
              <a:buChar char="■"/>
            </a:pPr>
            <a:r>
              <a:rPr lang="en-US"/>
              <a:t>Double-data-rate SDRAM can send data twice per clock cycle, once on the rising edge of the clock pulse and once on the falling edge</a:t>
            </a:r>
            <a:endParaRPr/>
          </a:p>
          <a:p>
            <a:pPr indent="-228600" lvl="0" marL="228600" rtl="0" algn="l">
              <a:spcBef>
                <a:spcPts val="2000"/>
              </a:spcBef>
              <a:spcAft>
                <a:spcPts val="0"/>
              </a:spcAft>
              <a:buSzPts val="1500"/>
              <a:buChar char="■"/>
            </a:pPr>
            <a:r>
              <a:rPr lang="en-US"/>
              <a:t>Developed by the JEDEC Solid State Technology Association (Electronic Industries Alliance’s semiconductor-engineering-standardization body)</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5"/>
          <p:cNvSpPr txBox="1"/>
          <p:nvPr>
            <p:ph type="title"/>
          </p:nvPr>
        </p:nvSpPr>
        <p:spPr>
          <a:xfrm>
            <a:off x="381000" y="990600"/>
            <a:ext cx="3255264" cy="24384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3600"/>
              <a:buFont typeface="Rockwell"/>
              <a:buNone/>
            </a:pPr>
            <a:r>
              <a:rPr lang="en-US" sz="3600"/>
              <a:t>DDR SDRAM </a:t>
            </a:r>
            <a:br>
              <a:rPr lang="en-US" sz="3600"/>
            </a:br>
            <a:r>
              <a:rPr lang="en-US" sz="3600"/>
              <a:t>Read</a:t>
            </a:r>
            <a:br>
              <a:rPr lang="en-US" sz="3600"/>
            </a:br>
            <a:r>
              <a:rPr lang="en-US" sz="3600"/>
              <a:t>Timing</a:t>
            </a:r>
            <a:endParaRPr/>
          </a:p>
        </p:txBody>
      </p:sp>
      <p:pic>
        <p:nvPicPr>
          <p:cNvPr descr="f15.pdf" id="604" name="Google Shape;604;p35"/>
          <p:cNvPicPr preferRelativeResize="0"/>
          <p:nvPr/>
        </p:nvPicPr>
        <p:blipFill rotWithShape="1">
          <a:blip r:embed="rId3">
            <a:alphaModFix/>
          </a:blip>
          <a:srcRect b="9999" l="5882" r="10588" t="6364"/>
          <a:stretch/>
        </p:blipFill>
        <p:spPr>
          <a:xfrm>
            <a:off x="3851452" y="0"/>
            <a:ext cx="5292548" cy="6858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36"/>
          <p:cNvSpPr txBox="1"/>
          <p:nvPr>
            <p:ph type="title"/>
          </p:nvPr>
        </p:nvSpPr>
        <p:spPr>
          <a:xfrm>
            <a:off x="6858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Cache DRAM (CDRAM)</a:t>
            </a:r>
            <a:endParaRPr/>
          </a:p>
        </p:txBody>
      </p:sp>
      <p:sp>
        <p:nvSpPr>
          <p:cNvPr id="611" name="Google Shape;611;p36"/>
          <p:cNvSpPr txBox="1"/>
          <p:nvPr>
            <p:ph idx="1" type="body"/>
          </p:nvPr>
        </p:nvSpPr>
        <p:spPr>
          <a:xfrm>
            <a:off x="533400" y="2209800"/>
            <a:ext cx="7556313" cy="4144963"/>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500"/>
              <a:buChar char="■"/>
            </a:pPr>
            <a:r>
              <a:rPr lang="en-US"/>
              <a:t>Developed by Mitsubishi</a:t>
            </a:r>
            <a:endParaRPr/>
          </a:p>
          <a:p>
            <a:pPr indent="-228600" lvl="0" marL="228600" rtl="0" algn="l">
              <a:spcBef>
                <a:spcPts val="2000"/>
              </a:spcBef>
              <a:spcAft>
                <a:spcPts val="0"/>
              </a:spcAft>
              <a:buSzPts val="1500"/>
              <a:buChar char="■"/>
            </a:pPr>
            <a:r>
              <a:rPr lang="en-US"/>
              <a:t>Integrates a small SRAM cache onto a generic DRAM chip</a:t>
            </a:r>
            <a:endParaRPr/>
          </a:p>
          <a:p>
            <a:pPr indent="-228600" lvl="0" marL="228600" rtl="0" algn="l">
              <a:spcBef>
                <a:spcPts val="2000"/>
              </a:spcBef>
              <a:spcAft>
                <a:spcPts val="0"/>
              </a:spcAft>
              <a:buSzPts val="1500"/>
              <a:buChar char="■"/>
            </a:pPr>
            <a:r>
              <a:rPr lang="en-US"/>
              <a:t>SRAM on the CDRAM can be used in two ways:</a:t>
            </a:r>
            <a:endParaRPr/>
          </a:p>
          <a:p>
            <a:pPr indent="-228600" lvl="1" marL="457200" rtl="0" algn="l">
              <a:spcBef>
                <a:spcPts val="600"/>
              </a:spcBef>
              <a:spcAft>
                <a:spcPts val="0"/>
              </a:spcAft>
              <a:buSzPts val="1350"/>
              <a:buChar char="■"/>
            </a:pPr>
            <a:r>
              <a:rPr lang="en-US"/>
              <a:t>It can be used as a true cache consisting of a number of 64-bit lines</a:t>
            </a:r>
            <a:endParaRPr/>
          </a:p>
          <a:p>
            <a:pPr indent="-228600" lvl="2" marL="685800" rtl="0" algn="l">
              <a:spcBef>
                <a:spcPts val="600"/>
              </a:spcBef>
              <a:spcAft>
                <a:spcPts val="0"/>
              </a:spcAft>
              <a:buSzPts val="1350"/>
              <a:buChar char="■"/>
            </a:pPr>
            <a:r>
              <a:rPr lang="en-US"/>
              <a:t>Cache mode of the CDRAM is effective for ordinary random access to memory</a:t>
            </a:r>
            <a:endParaRPr/>
          </a:p>
          <a:p>
            <a:pPr indent="-228600" lvl="1" marL="457200" rtl="0" algn="l">
              <a:spcBef>
                <a:spcPts val="600"/>
              </a:spcBef>
              <a:spcAft>
                <a:spcPts val="0"/>
              </a:spcAft>
              <a:buSzPts val="1350"/>
              <a:buChar char="■"/>
            </a:pPr>
            <a:r>
              <a:rPr lang="en-US"/>
              <a:t>Can also be used as a buffer to support the serial access of a block of data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7"/>
          <p:cNvSpPr txBox="1"/>
          <p:nvPr>
            <p:ph type="title"/>
          </p:nvPr>
        </p:nvSpPr>
        <p:spPr>
          <a:xfrm>
            <a:off x="498474" y="71414"/>
            <a:ext cx="7556313" cy="58745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Exercises</a:t>
            </a:r>
            <a:endParaRPr/>
          </a:p>
        </p:txBody>
      </p:sp>
      <p:sp>
        <p:nvSpPr>
          <p:cNvPr id="617" name="Google Shape;617;p37"/>
          <p:cNvSpPr txBox="1"/>
          <p:nvPr>
            <p:ph idx="1" type="body"/>
          </p:nvPr>
        </p:nvSpPr>
        <p:spPr>
          <a:xfrm>
            <a:off x="498474" y="714356"/>
            <a:ext cx="7556313" cy="6104235"/>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200"/>
              <a:buChar char="■"/>
            </a:pPr>
            <a:r>
              <a:rPr lang="en-US" sz="1600">
                <a:solidFill>
                  <a:srgbClr val="002060"/>
                </a:solidFill>
              </a:rPr>
              <a:t>5.1 What are the key properties of semiconductor memory? </a:t>
            </a:r>
            <a:endParaRPr/>
          </a:p>
          <a:p>
            <a:pPr indent="-228600" lvl="0" marL="228600" rtl="0" algn="l">
              <a:spcBef>
                <a:spcPts val="2000"/>
              </a:spcBef>
              <a:spcAft>
                <a:spcPts val="0"/>
              </a:spcAft>
              <a:buSzPts val="1200"/>
              <a:buChar char="■"/>
            </a:pPr>
            <a:r>
              <a:rPr lang="en-US" sz="1600">
                <a:solidFill>
                  <a:srgbClr val="002060"/>
                </a:solidFill>
              </a:rPr>
              <a:t>5.2 What are two interpretations of the term random-access memory?</a:t>
            </a:r>
            <a:endParaRPr/>
          </a:p>
          <a:p>
            <a:pPr indent="-228600" lvl="0" marL="228600" rtl="0" algn="l">
              <a:spcBef>
                <a:spcPts val="2000"/>
              </a:spcBef>
              <a:spcAft>
                <a:spcPts val="0"/>
              </a:spcAft>
              <a:buSzPts val="1200"/>
              <a:buChar char="■"/>
            </a:pPr>
            <a:r>
              <a:rPr lang="en-US" sz="1600">
                <a:solidFill>
                  <a:srgbClr val="002060"/>
                </a:solidFill>
              </a:rPr>
              <a:t> 5.3 What is the difference between DRAM and SRAM in terms of application? </a:t>
            </a:r>
            <a:endParaRPr/>
          </a:p>
          <a:p>
            <a:pPr indent="-228600" lvl="0" marL="228600" rtl="0" algn="l">
              <a:spcBef>
                <a:spcPts val="2000"/>
              </a:spcBef>
              <a:spcAft>
                <a:spcPts val="0"/>
              </a:spcAft>
              <a:buSzPts val="1200"/>
              <a:buChar char="■"/>
            </a:pPr>
            <a:r>
              <a:rPr lang="en-US" sz="1600">
                <a:solidFill>
                  <a:srgbClr val="002060"/>
                </a:solidFill>
              </a:rPr>
              <a:t>5.4 What is the difference between DRAM and SRAM in terms of characteristics such as speed, size, and cost? </a:t>
            </a:r>
            <a:endParaRPr/>
          </a:p>
          <a:p>
            <a:pPr indent="-228600" lvl="0" marL="228600" rtl="0" algn="l">
              <a:spcBef>
                <a:spcPts val="2000"/>
              </a:spcBef>
              <a:spcAft>
                <a:spcPts val="0"/>
              </a:spcAft>
              <a:buSzPts val="1200"/>
              <a:buChar char="■"/>
            </a:pPr>
            <a:r>
              <a:rPr lang="en-US" sz="1600">
                <a:solidFill>
                  <a:srgbClr val="002060"/>
                </a:solidFill>
              </a:rPr>
              <a:t>5.5 Explain why one type of RAM is considered to be analog and the other digital. </a:t>
            </a:r>
            <a:endParaRPr/>
          </a:p>
          <a:p>
            <a:pPr indent="-228600" lvl="0" marL="228600" rtl="0" algn="l">
              <a:spcBef>
                <a:spcPts val="2000"/>
              </a:spcBef>
              <a:spcAft>
                <a:spcPts val="0"/>
              </a:spcAft>
              <a:buSzPts val="1200"/>
              <a:buChar char="■"/>
            </a:pPr>
            <a:r>
              <a:rPr lang="en-US" sz="1600">
                <a:solidFill>
                  <a:srgbClr val="002060"/>
                </a:solidFill>
              </a:rPr>
              <a:t>5.6 What are some applications for ROM? </a:t>
            </a:r>
            <a:endParaRPr/>
          </a:p>
          <a:p>
            <a:pPr indent="-228600" lvl="0" marL="228600" rtl="0" algn="l">
              <a:spcBef>
                <a:spcPts val="2000"/>
              </a:spcBef>
              <a:spcAft>
                <a:spcPts val="0"/>
              </a:spcAft>
              <a:buSzPts val="1200"/>
              <a:buChar char="■"/>
            </a:pPr>
            <a:r>
              <a:rPr lang="en-US" sz="1600">
                <a:solidFill>
                  <a:srgbClr val="002060"/>
                </a:solidFill>
              </a:rPr>
              <a:t>5.7 What are the differences among EPROM, EEPROM, and flash memory? </a:t>
            </a:r>
            <a:endParaRPr/>
          </a:p>
          <a:p>
            <a:pPr indent="-228600" lvl="0" marL="228600" rtl="0" algn="l">
              <a:spcBef>
                <a:spcPts val="2000"/>
              </a:spcBef>
              <a:spcAft>
                <a:spcPts val="0"/>
              </a:spcAft>
              <a:buSzPts val="1200"/>
              <a:buChar char="■"/>
            </a:pPr>
            <a:r>
              <a:rPr lang="en-US" sz="1600">
                <a:solidFill>
                  <a:srgbClr val="002060"/>
                </a:solidFill>
              </a:rPr>
              <a:t>5.8 Explain the function of each pin in Figure 5.4b. 182 CHAPTER 5 / INTERNAL MEMORY </a:t>
            </a:r>
            <a:endParaRPr/>
          </a:p>
          <a:p>
            <a:pPr indent="-228600" lvl="0" marL="228600" rtl="0" algn="l">
              <a:spcBef>
                <a:spcPts val="2000"/>
              </a:spcBef>
              <a:spcAft>
                <a:spcPts val="0"/>
              </a:spcAft>
              <a:buSzPts val="1200"/>
              <a:buChar char="■"/>
            </a:pPr>
            <a:r>
              <a:rPr lang="en-US" sz="1600">
                <a:solidFill>
                  <a:srgbClr val="002060"/>
                </a:solidFill>
              </a:rPr>
              <a:t>5.9 What is a parity bit? </a:t>
            </a:r>
            <a:endParaRPr/>
          </a:p>
          <a:p>
            <a:pPr indent="-228600" lvl="0" marL="228600" rtl="0" algn="l">
              <a:spcBef>
                <a:spcPts val="2000"/>
              </a:spcBef>
              <a:spcAft>
                <a:spcPts val="0"/>
              </a:spcAft>
              <a:buSzPts val="1200"/>
              <a:buChar char="■"/>
            </a:pPr>
            <a:r>
              <a:rPr lang="en-US" sz="1600">
                <a:solidFill>
                  <a:srgbClr val="002060"/>
                </a:solidFill>
              </a:rPr>
              <a:t>5.10 How is the syndrome for the Hamming code interpreted? </a:t>
            </a:r>
            <a:endParaRPr/>
          </a:p>
          <a:p>
            <a:pPr indent="-228600" lvl="0" marL="228600" rtl="0" algn="l">
              <a:spcBef>
                <a:spcPts val="2000"/>
              </a:spcBef>
              <a:spcAft>
                <a:spcPts val="0"/>
              </a:spcAft>
              <a:buSzPts val="1200"/>
              <a:buChar char="■"/>
            </a:pPr>
            <a:r>
              <a:rPr lang="en-US" sz="1600">
                <a:solidFill>
                  <a:srgbClr val="002060"/>
                </a:solidFill>
              </a:rPr>
              <a:t>5.11 How does SDRAM differ from ordinary DRAM?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38"/>
          <p:cNvSpPr txBox="1"/>
          <p:nvPr>
            <p:ph type="title"/>
          </p:nvPr>
        </p:nvSpPr>
        <p:spPr>
          <a:xfrm>
            <a:off x="762000" y="228600"/>
            <a:ext cx="3428999" cy="111610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accent1"/>
              </a:buClr>
              <a:buSzPts val="4400"/>
              <a:buFont typeface="Rockwell"/>
              <a:buNone/>
            </a:pPr>
            <a:r>
              <a:rPr lang="en-US" sz="4400"/>
              <a:t>Summary</a:t>
            </a:r>
            <a:endParaRPr/>
          </a:p>
        </p:txBody>
      </p:sp>
      <p:sp>
        <p:nvSpPr>
          <p:cNvPr id="624" name="Google Shape;624;p38"/>
          <p:cNvSpPr txBox="1"/>
          <p:nvPr>
            <p:ph idx="1" type="body"/>
          </p:nvPr>
        </p:nvSpPr>
        <p:spPr>
          <a:xfrm>
            <a:off x="457200" y="2514600"/>
            <a:ext cx="3657600" cy="4343400"/>
          </a:xfrm>
          <a:prstGeom prst="rect">
            <a:avLst/>
          </a:prstGeom>
          <a:noFill/>
          <a:ln>
            <a:noFill/>
          </a:ln>
        </p:spPr>
        <p:txBody>
          <a:bodyPr anchorCtr="0" anchor="t" bIns="45700" lIns="91425" spcFirstLastPara="1" rIns="91425" wrap="square" tIns="45700">
            <a:normAutofit/>
          </a:bodyPr>
          <a:lstStyle/>
          <a:p>
            <a:pPr indent="-228600" lvl="0" marL="228600" rtl="0" algn="l">
              <a:spcBef>
                <a:spcPts val="0"/>
              </a:spcBef>
              <a:spcAft>
                <a:spcPts val="0"/>
              </a:spcAft>
              <a:buSzPts val="1350"/>
              <a:buChar char="■"/>
            </a:pPr>
            <a:r>
              <a:rPr lang="en-US"/>
              <a:t>Semiconductor main memory</a:t>
            </a:r>
            <a:endParaRPr/>
          </a:p>
          <a:p>
            <a:pPr indent="-228600" lvl="1" marL="457200" rtl="0" algn="l">
              <a:spcBef>
                <a:spcPts val="600"/>
              </a:spcBef>
              <a:spcAft>
                <a:spcPts val="0"/>
              </a:spcAft>
              <a:buSzPts val="1350"/>
              <a:buChar char="■"/>
            </a:pPr>
            <a:r>
              <a:rPr lang="en-US"/>
              <a:t>Organization</a:t>
            </a:r>
            <a:endParaRPr/>
          </a:p>
          <a:p>
            <a:pPr indent="-228600" lvl="1" marL="457200" rtl="0" algn="l">
              <a:spcBef>
                <a:spcPts val="600"/>
              </a:spcBef>
              <a:spcAft>
                <a:spcPts val="0"/>
              </a:spcAft>
              <a:buSzPts val="1350"/>
              <a:buChar char="■"/>
            </a:pPr>
            <a:r>
              <a:rPr lang="en-US"/>
              <a:t>DRAM and SRAM</a:t>
            </a:r>
            <a:endParaRPr/>
          </a:p>
          <a:p>
            <a:pPr indent="-228600" lvl="1" marL="457200" rtl="0" algn="l">
              <a:spcBef>
                <a:spcPts val="600"/>
              </a:spcBef>
              <a:spcAft>
                <a:spcPts val="0"/>
              </a:spcAft>
              <a:buSzPts val="1350"/>
              <a:buChar char="■"/>
            </a:pPr>
            <a:r>
              <a:rPr lang="en-US"/>
              <a:t>Types of ROM</a:t>
            </a:r>
            <a:endParaRPr/>
          </a:p>
          <a:p>
            <a:pPr indent="-228600" lvl="1" marL="457200" rtl="0" algn="l">
              <a:spcBef>
                <a:spcPts val="600"/>
              </a:spcBef>
              <a:spcAft>
                <a:spcPts val="0"/>
              </a:spcAft>
              <a:buSzPts val="1350"/>
              <a:buChar char="■"/>
            </a:pPr>
            <a:r>
              <a:rPr lang="en-US"/>
              <a:t>Chip logic</a:t>
            </a:r>
            <a:endParaRPr/>
          </a:p>
          <a:p>
            <a:pPr indent="-228600" lvl="1" marL="457200" rtl="0" algn="l">
              <a:spcBef>
                <a:spcPts val="600"/>
              </a:spcBef>
              <a:spcAft>
                <a:spcPts val="0"/>
              </a:spcAft>
              <a:buSzPts val="1350"/>
              <a:buChar char="■"/>
            </a:pPr>
            <a:r>
              <a:rPr lang="en-US"/>
              <a:t>Chip packaging</a:t>
            </a:r>
            <a:endParaRPr/>
          </a:p>
          <a:p>
            <a:pPr indent="-228600" lvl="1" marL="457200" rtl="0" algn="l">
              <a:spcBef>
                <a:spcPts val="600"/>
              </a:spcBef>
              <a:spcAft>
                <a:spcPts val="0"/>
              </a:spcAft>
              <a:buSzPts val="1350"/>
              <a:buChar char="■"/>
            </a:pPr>
            <a:r>
              <a:rPr lang="en-US"/>
              <a:t>Module organization</a:t>
            </a:r>
            <a:endParaRPr/>
          </a:p>
          <a:p>
            <a:pPr indent="-228600" lvl="1" marL="457200" rtl="0" algn="l">
              <a:spcBef>
                <a:spcPts val="600"/>
              </a:spcBef>
              <a:spcAft>
                <a:spcPts val="0"/>
              </a:spcAft>
              <a:buSzPts val="1350"/>
              <a:buChar char="■"/>
            </a:pPr>
            <a:r>
              <a:rPr lang="en-US"/>
              <a:t>Interleaved memory</a:t>
            </a:r>
            <a:endParaRPr/>
          </a:p>
          <a:p>
            <a:pPr indent="-228600" lvl="0" marL="228600" rtl="0" algn="l">
              <a:spcBef>
                <a:spcPts val="600"/>
              </a:spcBef>
              <a:spcAft>
                <a:spcPts val="0"/>
              </a:spcAft>
              <a:buSzPts val="1350"/>
              <a:buChar char="■"/>
            </a:pPr>
            <a:r>
              <a:rPr lang="en-US"/>
              <a:t>Error correction</a:t>
            </a:r>
            <a:endParaRPr/>
          </a:p>
          <a:p>
            <a:pPr indent="-228600" lvl="1" marL="457200" rtl="0" algn="l">
              <a:spcBef>
                <a:spcPts val="600"/>
              </a:spcBef>
              <a:spcAft>
                <a:spcPts val="0"/>
              </a:spcAft>
              <a:buSzPts val="1350"/>
              <a:buChar char="■"/>
            </a:pPr>
            <a:r>
              <a:rPr lang="en-US"/>
              <a:t>Hard failure</a:t>
            </a:r>
            <a:endParaRPr/>
          </a:p>
          <a:p>
            <a:pPr indent="-228600" lvl="1" marL="457200" rtl="0" algn="l">
              <a:spcBef>
                <a:spcPts val="600"/>
              </a:spcBef>
              <a:spcAft>
                <a:spcPts val="0"/>
              </a:spcAft>
              <a:buSzPts val="1350"/>
              <a:buChar char="■"/>
            </a:pPr>
            <a:r>
              <a:rPr lang="en-US"/>
              <a:t>Soft error</a:t>
            </a:r>
            <a:endParaRPr/>
          </a:p>
        </p:txBody>
      </p:sp>
      <p:sp>
        <p:nvSpPr>
          <p:cNvPr id="625" name="Google Shape;625;p38"/>
          <p:cNvSpPr txBox="1"/>
          <p:nvPr>
            <p:ph idx="2" type="body"/>
          </p:nvPr>
        </p:nvSpPr>
        <p:spPr>
          <a:xfrm>
            <a:off x="4495800" y="2743200"/>
            <a:ext cx="3810000" cy="4343400"/>
          </a:xfrm>
          <a:prstGeom prst="rect">
            <a:avLst/>
          </a:prstGeom>
          <a:noFill/>
          <a:ln>
            <a:noFill/>
          </a:ln>
        </p:spPr>
        <p:txBody>
          <a:bodyPr anchorCtr="0" anchor="t" bIns="45700" lIns="91425" spcFirstLastPara="1" rIns="91425" wrap="square" tIns="45700">
            <a:normAutofit/>
          </a:bodyPr>
          <a:lstStyle/>
          <a:p>
            <a:pPr indent="-228600" lvl="1" marL="228600" rtl="0" algn="l">
              <a:spcBef>
                <a:spcPts val="0"/>
              </a:spcBef>
              <a:spcAft>
                <a:spcPts val="0"/>
              </a:spcAft>
              <a:buClr>
                <a:schemeClr val="accent1"/>
              </a:buClr>
              <a:buSzPts val="1350"/>
              <a:buChar char="■"/>
            </a:pPr>
            <a:r>
              <a:rPr lang="en-US"/>
              <a:t>Hamming code</a:t>
            </a:r>
            <a:endParaRPr/>
          </a:p>
          <a:p>
            <a:pPr indent="-228600" lvl="1" marL="228600" rtl="0" algn="l">
              <a:spcBef>
                <a:spcPts val="1800"/>
              </a:spcBef>
              <a:spcAft>
                <a:spcPts val="0"/>
              </a:spcAft>
              <a:buClr>
                <a:schemeClr val="accent1"/>
              </a:buClr>
              <a:buSzPts val="1350"/>
              <a:buChar char="■"/>
            </a:pPr>
            <a:r>
              <a:rPr lang="en-US"/>
              <a:t>Advanced DRAM organization</a:t>
            </a:r>
            <a:endParaRPr/>
          </a:p>
          <a:p>
            <a:pPr indent="-228600" lvl="1" marL="457200" rtl="0" algn="l">
              <a:spcBef>
                <a:spcPts val="600"/>
              </a:spcBef>
              <a:spcAft>
                <a:spcPts val="0"/>
              </a:spcAft>
              <a:buSzPts val="1350"/>
              <a:buChar char="■"/>
            </a:pPr>
            <a:r>
              <a:rPr lang="en-US"/>
              <a:t>Synchronous DRAM</a:t>
            </a:r>
            <a:endParaRPr/>
          </a:p>
          <a:p>
            <a:pPr indent="-228600" lvl="1" marL="457200" rtl="0" algn="l">
              <a:spcBef>
                <a:spcPts val="600"/>
              </a:spcBef>
              <a:spcAft>
                <a:spcPts val="0"/>
              </a:spcAft>
              <a:buSzPts val="1350"/>
              <a:buChar char="■"/>
            </a:pPr>
            <a:r>
              <a:rPr lang="en-US"/>
              <a:t>Rambus DRAM</a:t>
            </a:r>
            <a:endParaRPr/>
          </a:p>
          <a:p>
            <a:pPr indent="-228600" lvl="1" marL="457200" rtl="0" algn="l">
              <a:spcBef>
                <a:spcPts val="600"/>
              </a:spcBef>
              <a:spcAft>
                <a:spcPts val="0"/>
              </a:spcAft>
              <a:buSzPts val="1350"/>
              <a:buChar char="■"/>
            </a:pPr>
            <a:r>
              <a:rPr lang="en-US"/>
              <a:t>DDR SDRAM</a:t>
            </a:r>
            <a:endParaRPr/>
          </a:p>
          <a:p>
            <a:pPr indent="-228600" lvl="1" marL="457200" rtl="0" algn="l">
              <a:spcBef>
                <a:spcPts val="600"/>
              </a:spcBef>
              <a:spcAft>
                <a:spcPts val="0"/>
              </a:spcAft>
              <a:buSzPts val="1350"/>
              <a:buChar char="■"/>
            </a:pPr>
            <a:r>
              <a:rPr lang="en-US"/>
              <a:t>Cache DRAM</a:t>
            </a:r>
            <a:endParaRPr/>
          </a:p>
        </p:txBody>
      </p:sp>
      <p:sp>
        <p:nvSpPr>
          <p:cNvPr id="626" name="Google Shape;626;p38"/>
          <p:cNvSpPr txBox="1"/>
          <p:nvPr>
            <p:ph idx="3" type="body"/>
          </p:nvPr>
        </p:nvSpPr>
        <p:spPr>
          <a:xfrm>
            <a:off x="533400" y="1219200"/>
            <a:ext cx="3657600" cy="1098177"/>
          </a:xfrm>
          <a:prstGeom prst="rect">
            <a:avLst/>
          </a:prstGeom>
          <a:solidFill>
            <a:schemeClr val="accent3"/>
          </a:solidFill>
          <a:ln>
            <a:noFill/>
          </a:ln>
        </p:spPr>
        <p:txBody>
          <a:bodyPr anchorCtr="0" anchor="ctr" bIns="0" lIns="91425" spcFirstLastPara="1" rIns="91425" wrap="square" tIns="0">
            <a:normAutofit/>
          </a:bodyPr>
          <a:lstStyle/>
          <a:p>
            <a:pPr indent="0" lvl="0" marL="0" rtl="0" algn="ctr">
              <a:spcBef>
                <a:spcPts val="0"/>
              </a:spcBef>
              <a:spcAft>
                <a:spcPts val="0"/>
              </a:spcAft>
              <a:buSzPts val="600"/>
              <a:buNone/>
            </a:pPr>
            <a:r>
              <a:t/>
            </a:r>
            <a:endParaRPr sz="800"/>
          </a:p>
          <a:p>
            <a:pPr indent="0" lvl="0" marL="0" rtl="0" algn="ctr">
              <a:spcBef>
                <a:spcPts val="0"/>
              </a:spcBef>
              <a:spcAft>
                <a:spcPts val="0"/>
              </a:spcAft>
              <a:buSzPts val="600"/>
              <a:buNone/>
            </a:pPr>
            <a:r>
              <a:t/>
            </a:r>
            <a:endParaRPr sz="800"/>
          </a:p>
          <a:p>
            <a:pPr indent="0" lvl="0" marL="0" rtl="0" algn="ctr">
              <a:spcBef>
                <a:spcPts val="0"/>
              </a:spcBef>
              <a:spcAft>
                <a:spcPts val="0"/>
              </a:spcAft>
              <a:buSzPts val="2400"/>
              <a:buNone/>
            </a:pPr>
            <a:r>
              <a:rPr lang="en-US" sz="3200"/>
              <a:t>Chapter 5</a:t>
            </a:r>
            <a:endParaRPr/>
          </a:p>
          <a:p>
            <a:pPr indent="0" lvl="0" marL="0" rtl="0" algn="ctr">
              <a:spcBef>
                <a:spcPts val="0"/>
              </a:spcBef>
              <a:spcAft>
                <a:spcPts val="0"/>
              </a:spcAft>
              <a:buSzPts val="1350"/>
              <a:buNone/>
            </a:pPr>
            <a:r>
              <a:t/>
            </a:r>
            <a:endParaRPr/>
          </a:p>
        </p:txBody>
      </p:sp>
      <p:sp>
        <p:nvSpPr>
          <p:cNvPr id="627" name="Google Shape;627;p38"/>
          <p:cNvSpPr txBox="1"/>
          <p:nvPr>
            <p:ph idx="4" type="body"/>
          </p:nvPr>
        </p:nvSpPr>
        <p:spPr>
          <a:xfrm>
            <a:off x="4343400" y="228600"/>
            <a:ext cx="3657600" cy="1707776"/>
          </a:xfrm>
          <a:prstGeom prst="rect">
            <a:avLst/>
          </a:prstGeom>
          <a:solidFill>
            <a:srgbClr val="A2A2C1"/>
          </a:solidFill>
          <a:ln>
            <a:noFill/>
          </a:ln>
        </p:spPr>
        <p:txBody>
          <a:bodyPr anchorCtr="0" anchor="ctr" bIns="0" lIns="91425" spcFirstLastPara="1" rIns="91425" wrap="square" tIns="0">
            <a:noAutofit/>
          </a:bodyPr>
          <a:lstStyle/>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Internal</a:t>
            </a:r>
            <a:endParaRPr/>
          </a:p>
          <a:p>
            <a:pPr indent="0" lvl="0" marL="0" rtl="0" algn="ctr">
              <a:spcBef>
                <a:spcPts val="0"/>
              </a:spcBef>
              <a:spcAft>
                <a:spcPts val="0"/>
              </a:spcAft>
              <a:buSzPts val="2100"/>
              <a:buNone/>
            </a:pPr>
            <a:r>
              <a:rPr lang="en-US" sz="2800">
                <a:solidFill>
                  <a:schemeClr val="dk2"/>
                </a:solidFill>
                <a:latin typeface="Rockwell"/>
                <a:ea typeface="Rockwell"/>
                <a:cs typeface="Rockwell"/>
                <a:sym typeface="Rockwell"/>
              </a:rPr>
              <a:t>Memory</a:t>
            </a:r>
            <a:endParaRPr sz="2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
          <p:cNvSpPr txBox="1"/>
          <p:nvPr>
            <p:ph type="title"/>
          </p:nvPr>
        </p:nvSpPr>
        <p:spPr>
          <a:xfrm>
            <a:off x="374865" y="484094"/>
            <a:ext cx="8054787"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5.1- Semiconductor Main Memory</a:t>
            </a:r>
            <a:endParaRPr/>
          </a:p>
        </p:txBody>
      </p:sp>
      <p:sp>
        <p:nvSpPr>
          <p:cNvPr id="234" name="Google Shape;234;p4"/>
          <p:cNvSpPr txBox="1"/>
          <p:nvPr>
            <p:ph idx="1" type="body"/>
          </p:nvPr>
        </p:nvSpPr>
        <p:spPr>
          <a:xfrm>
            <a:off x="498474" y="1981200"/>
            <a:ext cx="7556313" cy="4144963"/>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spcBef>
                <a:spcPts val="0"/>
              </a:spcBef>
              <a:spcAft>
                <a:spcPts val="0"/>
              </a:spcAft>
              <a:buSzPct val="75000"/>
              <a:buChar char="■"/>
            </a:pPr>
            <a:r>
              <a:rPr lang="en-US" sz="2800">
                <a:solidFill>
                  <a:srgbClr val="002060"/>
                </a:solidFill>
              </a:rPr>
              <a:t>Organization</a:t>
            </a:r>
            <a:endParaRPr/>
          </a:p>
          <a:p>
            <a:pPr indent="-228600" lvl="0" marL="228600" rtl="0" algn="l">
              <a:spcBef>
                <a:spcPts val="2000"/>
              </a:spcBef>
              <a:spcAft>
                <a:spcPts val="0"/>
              </a:spcAft>
              <a:buSzPct val="75000"/>
              <a:buChar char="■"/>
            </a:pPr>
            <a:r>
              <a:rPr lang="en-US" sz="2800">
                <a:solidFill>
                  <a:srgbClr val="002060"/>
                </a:solidFill>
              </a:rPr>
              <a:t>Semiconductor Memory Types</a:t>
            </a:r>
            <a:endParaRPr/>
          </a:p>
          <a:p>
            <a:pPr indent="-228600" lvl="0" marL="228600" rtl="0" algn="l">
              <a:spcBef>
                <a:spcPts val="2000"/>
              </a:spcBef>
              <a:spcAft>
                <a:spcPts val="0"/>
              </a:spcAft>
              <a:buSzPct val="75000"/>
              <a:buChar char="■"/>
            </a:pPr>
            <a:r>
              <a:rPr lang="en-US" sz="2800">
                <a:solidFill>
                  <a:srgbClr val="002060"/>
                </a:solidFill>
              </a:rPr>
              <a:t>Dynamic RAM and Static RAM</a:t>
            </a:r>
            <a:endParaRPr/>
          </a:p>
          <a:p>
            <a:pPr indent="-228600" lvl="0" marL="228600" rtl="0" algn="l">
              <a:spcBef>
                <a:spcPts val="2000"/>
              </a:spcBef>
              <a:spcAft>
                <a:spcPts val="0"/>
              </a:spcAft>
              <a:buSzPct val="75000"/>
              <a:buChar char="■"/>
            </a:pPr>
            <a:r>
              <a:rPr lang="en-US" sz="2800">
                <a:solidFill>
                  <a:srgbClr val="002060"/>
                </a:solidFill>
              </a:rPr>
              <a:t>Types of ROM</a:t>
            </a:r>
            <a:endParaRPr/>
          </a:p>
          <a:p>
            <a:pPr indent="-228600" lvl="0" marL="228600" rtl="0" algn="l">
              <a:spcBef>
                <a:spcPts val="2000"/>
              </a:spcBef>
              <a:spcAft>
                <a:spcPts val="0"/>
              </a:spcAft>
              <a:buSzPct val="75000"/>
              <a:buChar char="■"/>
            </a:pPr>
            <a:r>
              <a:rPr lang="en-US" sz="2800">
                <a:solidFill>
                  <a:srgbClr val="002060"/>
                </a:solidFill>
              </a:rPr>
              <a:t>Chip Logic</a:t>
            </a:r>
            <a:endParaRPr/>
          </a:p>
          <a:p>
            <a:pPr indent="-228600" lvl="0" marL="228600" rtl="0" algn="l">
              <a:spcBef>
                <a:spcPts val="2000"/>
              </a:spcBef>
              <a:spcAft>
                <a:spcPts val="0"/>
              </a:spcAft>
              <a:buSzPct val="75000"/>
              <a:buChar char="■"/>
            </a:pPr>
            <a:r>
              <a:rPr lang="en-US" sz="2800">
                <a:solidFill>
                  <a:srgbClr val="002060"/>
                </a:solidFill>
              </a:rPr>
              <a:t>Chip Packaging</a:t>
            </a:r>
            <a:endParaRPr/>
          </a:p>
          <a:p>
            <a:pPr indent="-228600" lvl="0" marL="228600" rtl="0" algn="l">
              <a:spcBef>
                <a:spcPts val="2000"/>
              </a:spcBef>
              <a:spcAft>
                <a:spcPts val="0"/>
              </a:spcAft>
              <a:buSzPct val="75000"/>
              <a:buChar char="■"/>
            </a:pPr>
            <a:r>
              <a:rPr lang="en-US" sz="2800">
                <a:solidFill>
                  <a:srgbClr val="002060"/>
                </a:solidFill>
              </a:rPr>
              <a:t>Module Organization</a:t>
            </a:r>
            <a:endParaRPr/>
          </a:p>
          <a:p>
            <a:pPr indent="-228600" lvl="0" marL="228600" rtl="0" algn="l">
              <a:spcBef>
                <a:spcPts val="2000"/>
              </a:spcBef>
              <a:spcAft>
                <a:spcPts val="0"/>
              </a:spcAft>
              <a:buSzPct val="75000"/>
              <a:buChar char="■"/>
            </a:pPr>
            <a:r>
              <a:rPr lang="en-US" sz="2800">
                <a:solidFill>
                  <a:srgbClr val="002060"/>
                </a:solidFill>
              </a:rPr>
              <a:t>Interleaved Memory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5"/>
          <p:cNvSpPr txBox="1"/>
          <p:nvPr>
            <p:ph type="title"/>
          </p:nvPr>
        </p:nvSpPr>
        <p:spPr>
          <a:xfrm>
            <a:off x="374865" y="484094"/>
            <a:ext cx="8054787" cy="80176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b="1" lang="en-US"/>
              <a:t>Organization</a:t>
            </a:r>
            <a:endParaRPr/>
          </a:p>
        </p:txBody>
      </p:sp>
      <p:sp>
        <p:nvSpPr>
          <p:cNvPr id="240" name="Google Shape;240;p5"/>
          <p:cNvSpPr txBox="1"/>
          <p:nvPr>
            <p:ph idx="1" type="body"/>
          </p:nvPr>
        </p:nvSpPr>
        <p:spPr>
          <a:xfrm>
            <a:off x="428596" y="2624142"/>
            <a:ext cx="8288367" cy="4019568"/>
          </a:xfrm>
          <a:prstGeom prst="rect">
            <a:avLst/>
          </a:prstGeom>
          <a:noFill/>
          <a:ln>
            <a:noFill/>
          </a:ln>
        </p:spPr>
        <p:txBody>
          <a:bodyPr anchorCtr="0" anchor="t" bIns="45700" lIns="91425" spcFirstLastPara="1" rIns="91425" wrap="square" tIns="45700">
            <a:normAutofit lnSpcReduction="10000"/>
          </a:bodyPr>
          <a:lstStyle/>
          <a:p>
            <a:pPr indent="-228600" lvl="0" marL="228600" rtl="0" algn="l">
              <a:spcBef>
                <a:spcPts val="0"/>
              </a:spcBef>
              <a:spcAft>
                <a:spcPts val="0"/>
              </a:spcAft>
              <a:buSzPts val="2100"/>
              <a:buChar char="■"/>
            </a:pPr>
            <a:r>
              <a:rPr lang="en-US" sz="2800">
                <a:solidFill>
                  <a:srgbClr val="002060"/>
                </a:solidFill>
              </a:rPr>
              <a:t> Basic element of a semiconductor memory is the memory cell.</a:t>
            </a:r>
            <a:endParaRPr/>
          </a:p>
          <a:p>
            <a:pPr indent="-228600" lvl="0" marL="228600" rtl="0" algn="l">
              <a:spcBef>
                <a:spcPts val="2000"/>
              </a:spcBef>
              <a:spcAft>
                <a:spcPts val="0"/>
              </a:spcAft>
              <a:buSzPts val="2100"/>
              <a:buChar char="■"/>
            </a:pPr>
            <a:r>
              <a:rPr lang="en-US" sz="2800">
                <a:solidFill>
                  <a:srgbClr val="002060"/>
                </a:solidFill>
              </a:rPr>
              <a:t>Cell properties:</a:t>
            </a:r>
            <a:endParaRPr/>
          </a:p>
          <a:p>
            <a:pPr indent="-228600" lvl="1" marL="457200" rtl="0" algn="l">
              <a:spcBef>
                <a:spcPts val="600"/>
              </a:spcBef>
              <a:spcAft>
                <a:spcPts val="0"/>
              </a:spcAft>
              <a:buSzPts val="1950"/>
              <a:buChar char="■"/>
            </a:pPr>
            <a:r>
              <a:rPr lang="en-US" sz="2600">
                <a:solidFill>
                  <a:srgbClr val="002060"/>
                </a:solidFill>
              </a:rPr>
              <a:t>1-They exhibit two stable (or semistable) states, which can be used to represent binary 1 and 0. </a:t>
            </a:r>
            <a:endParaRPr/>
          </a:p>
          <a:p>
            <a:pPr indent="-228600" lvl="1" marL="457200" rtl="0" algn="l">
              <a:spcBef>
                <a:spcPts val="600"/>
              </a:spcBef>
              <a:spcAft>
                <a:spcPts val="0"/>
              </a:spcAft>
              <a:buSzPts val="1950"/>
              <a:buChar char="■"/>
            </a:pPr>
            <a:r>
              <a:rPr lang="en-US" sz="2600">
                <a:solidFill>
                  <a:srgbClr val="002060"/>
                </a:solidFill>
              </a:rPr>
              <a:t>2- They are capable of being written into (at least once), to set the state. </a:t>
            </a:r>
            <a:endParaRPr/>
          </a:p>
          <a:p>
            <a:pPr indent="-228600" lvl="1" marL="457200" rtl="0" algn="l">
              <a:spcBef>
                <a:spcPts val="600"/>
              </a:spcBef>
              <a:spcAft>
                <a:spcPts val="0"/>
              </a:spcAft>
              <a:buSzPts val="1950"/>
              <a:buChar char="■"/>
            </a:pPr>
            <a:r>
              <a:rPr lang="en-US" sz="2600">
                <a:solidFill>
                  <a:srgbClr val="002060"/>
                </a:solidFill>
              </a:rPr>
              <a:t>3- They are capable of being read to sense the state</a:t>
            </a:r>
            <a:endParaRPr/>
          </a:p>
        </p:txBody>
      </p:sp>
      <p:pic>
        <p:nvPicPr>
          <p:cNvPr id="241" name="Google Shape;241;p5"/>
          <p:cNvPicPr preferRelativeResize="0"/>
          <p:nvPr/>
        </p:nvPicPr>
        <p:blipFill rotWithShape="1">
          <a:blip r:embed="rId3">
            <a:alphaModFix/>
          </a:blip>
          <a:srcRect b="0" l="0" r="0" t="0"/>
          <a:stretch/>
        </p:blipFill>
        <p:spPr>
          <a:xfrm>
            <a:off x="3643306" y="642918"/>
            <a:ext cx="4562475" cy="1866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6"/>
          <p:cNvSpPr txBox="1"/>
          <p:nvPr>
            <p:ph idx="4294967295" type="title"/>
          </p:nvPr>
        </p:nvSpPr>
        <p:spPr>
          <a:xfrm>
            <a:off x="304800" y="457200"/>
            <a:ext cx="7556500" cy="111601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Semiconductor Memory Types</a:t>
            </a:r>
            <a:endParaRPr/>
          </a:p>
        </p:txBody>
      </p:sp>
      <p:sp>
        <p:nvSpPr>
          <p:cNvPr id="248" name="Google Shape;248;p6"/>
          <p:cNvSpPr/>
          <p:nvPr/>
        </p:nvSpPr>
        <p:spPr>
          <a:xfrm>
            <a:off x="1531938" y="1373188"/>
            <a:ext cx="4557712" cy="0"/>
          </a:xfrm>
          <a:prstGeom prst="rect">
            <a:avLst/>
          </a:prstGeom>
          <a:solidFill>
            <a:srgbClr val="CCFFCC"/>
          </a:solidFill>
          <a:ln>
            <a:noFill/>
          </a:ln>
        </p:spPr>
        <p:txBody>
          <a:bodyPr anchorCtr="0" anchor="ctr" bIns="46800" lIns="90000" spcFirstLastPara="1" rIns="90000" wrap="square" tIns="46800">
            <a:spAutoFit/>
          </a:bodyPr>
          <a:lstStyle/>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49" name="Google Shape;249;p6"/>
          <p:cNvPicPr preferRelativeResize="0"/>
          <p:nvPr/>
        </p:nvPicPr>
        <p:blipFill rotWithShape="1">
          <a:blip r:embed="rId3">
            <a:alphaModFix/>
          </a:blip>
          <a:srcRect b="0" l="0" r="0" t="0"/>
          <a:stretch/>
        </p:blipFill>
        <p:spPr>
          <a:xfrm>
            <a:off x="614363" y="1557338"/>
            <a:ext cx="7915275" cy="3743325"/>
          </a:xfrm>
          <a:prstGeom prst="rect">
            <a:avLst/>
          </a:prstGeom>
          <a:noFill/>
          <a:ln>
            <a:noFill/>
          </a:ln>
        </p:spPr>
      </p:pic>
      <p:sp>
        <p:nvSpPr>
          <p:cNvPr id="250" name="Google Shape;250;p6"/>
          <p:cNvSpPr/>
          <p:nvPr/>
        </p:nvSpPr>
        <p:spPr>
          <a:xfrm>
            <a:off x="428596" y="5429264"/>
            <a:ext cx="835824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Times New Roman"/>
                <a:ea typeface="Times New Roman"/>
                <a:cs typeface="Times New Roman"/>
                <a:sym typeface="Times New Roman"/>
              </a:rPr>
              <a:t>All of the memory types that we will explore in this chapter are random access. That is, individual words of memory are directly accessed through wired-in addressing logic.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7"/>
          <p:cNvSpPr txBox="1"/>
          <p:nvPr>
            <p:ph type="title"/>
          </p:nvPr>
        </p:nvSpPr>
        <p:spPr>
          <a:xfrm>
            <a:off x="609600" y="533400"/>
            <a:ext cx="7556313" cy="1116106"/>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accent1"/>
              </a:buClr>
              <a:buSzPts val="3600"/>
              <a:buFont typeface="Rockwell"/>
              <a:buNone/>
            </a:pPr>
            <a:r>
              <a:rPr lang="en-US"/>
              <a:t>Dynamic RAM (DRAM)</a:t>
            </a:r>
            <a:endParaRPr/>
          </a:p>
        </p:txBody>
      </p:sp>
      <p:sp>
        <p:nvSpPr>
          <p:cNvPr id="257" name="Google Shape;257;p7"/>
          <p:cNvSpPr txBox="1"/>
          <p:nvPr>
            <p:ph idx="1" type="body"/>
          </p:nvPr>
        </p:nvSpPr>
        <p:spPr>
          <a:xfrm>
            <a:off x="357158" y="2071678"/>
            <a:ext cx="8286808" cy="457203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500"/>
              <a:buChar char="■"/>
            </a:pPr>
            <a:r>
              <a:rPr lang="en-US">
                <a:solidFill>
                  <a:srgbClr val="002060"/>
                </a:solidFill>
              </a:rPr>
              <a:t>RAM technology is divided into two technologies:</a:t>
            </a:r>
            <a:endParaRPr/>
          </a:p>
          <a:p>
            <a:pPr indent="-228600" lvl="1" marL="457200" rtl="0" algn="l">
              <a:spcBef>
                <a:spcPts val="600"/>
              </a:spcBef>
              <a:spcAft>
                <a:spcPts val="0"/>
              </a:spcAft>
              <a:buSzPts val="1350"/>
              <a:buChar char="■"/>
            </a:pPr>
            <a:r>
              <a:rPr lang="en-US">
                <a:solidFill>
                  <a:srgbClr val="002060"/>
                </a:solidFill>
              </a:rPr>
              <a:t>Dynamic RAM (DRAM)</a:t>
            </a:r>
            <a:endParaRPr/>
          </a:p>
          <a:p>
            <a:pPr indent="-228600" lvl="1" marL="457200" rtl="0" algn="l">
              <a:spcBef>
                <a:spcPts val="600"/>
              </a:spcBef>
              <a:spcAft>
                <a:spcPts val="0"/>
              </a:spcAft>
              <a:buSzPts val="1350"/>
              <a:buChar char="■"/>
            </a:pPr>
            <a:r>
              <a:rPr lang="en-US">
                <a:solidFill>
                  <a:srgbClr val="002060"/>
                </a:solidFill>
              </a:rPr>
              <a:t>Static RAM (SRAM)</a:t>
            </a:r>
            <a:endParaRPr/>
          </a:p>
          <a:p>
            <a:pPr indent="-228600" lvl="1" marL="228600" rtl="0" algn="l">
              <a:spcBef>
                <a:spcPts val="2000"/>
              </a:spcBef>
              <a:spcAft>
                <a:spcPts val="0"/>
              </a:spcAft>
              <a:buClr>
                <a:schemeClr val="accent1"/>
              </a:buClr>
              <a:buSzPts val="1500"/>
              <a:buChar char="■"/>
            </a:pPr>
            <a:r>
              <a:rPr lang="en-US" sz="2000">
                <a:solidFill>
                  <a:srgbClr val="002060"/>
                </a:solidFill>
              </a:rPr>
              <a:t>DRAM</a:t>
            </a:r>
            <a:endParaRPr/>
          </a:p>
          <a:p>
            <a:pPr indent="-228600" lvl="2" marL="457200" rtl="0" algn="l">
              <a:spcBef>
                <a:spcPts val="2000"/>
              </a:spcBef>
              <a:spcAft>
                <a:spcPts val="0"/>
              </a:spcAft>
              <a:buSzPts val="1500"/>
              <a:buChar char="■"/>
            </a:pPr>
            <a:r>
              <a:rPr lang="en-US" sz="2000">
                <a:solidFill>
                  <a:srgbClr val="002060"/>
                </a:solidFill>
              </a:rPr>
              <a:t>Made with cells that store data as charge on capacitors (tụ điện)</a:t>
            </a:r>
            <a:endParaRPr/>
          </a:p>
          <a:p>
            <a:pPr indent="-228600" lvl="2" marL="457200" rtl="0" algn="l">
              <a:spcBef>
                <a:spcPts val="2000"/>
              </a:spcBef>
              <a:spcAft>
                <a:spcPts val="0"/>
              </a:spcAft>
              <a:buSzPts val="1500"/>
              <a:buChar char="■"/>
            </a:pPr>
            <a:r>
              <a:rPr lang="en-US" sz="2000">
                <a:solidFill>
                  <a:srgbClr val="002060"/>
                </a:solidFill>
              </a:rPr>
              <a:t>Presence or absence of charge in a capacitor is interpreted as a binary 1 or 0</a:t>
            </a:r>
            <a:endParaRPr/>
          </a:p>
          <a:p>
            <a:pPr indent="-228600" lvl="2" marL="457200" rtl="0" algn="l">
              <a:spcBef>
                <a:spcPts val="2000"/>
              </a:spcBef>
              <a:spcAft>
                <a:spcPts val="0"/>
              </a:spcAft>
              <a:buSzPts val="1500"/>
              <a:buChar char="■"/>
            </a:pPr>
            <a:r>
              <a:rPr lang="en-US" sz="2000">
                <a:solidFill>
                  <a:srgbClr val="002060"/>
                </a:solidFill>
              </a:rPr>
              <a:t>Requires periodic charge refreshing to maintain data storage</a:t>
            </a:r>
            <a:endParaRPr/>
          </a:p>
          <a:p>
            <a:pPr indent="-228600" lvl="2" marL="457200" rtl="0" algn="l">
              <a:spcBef>
                <a:spcPts val="2000"/>
              </a:spcBef>
              <a:spcAft>
                <a:spcPts val="0"/>
              </a:spcAft>
              <a:buSzPts val="1500"/>
              <a:buChar char="■"/>
            </a:pPr>
            <a:r>
              <a:rPr lang="en-US" sz="2000">
                <a:solidFill>
                  <a:srgbClr val="002060"/>
                </a:solidFill>
              </a:rPr>
              <a:t>The term </a:t>
            </a:r>
            <a:r>
              <a:rPr i="1" lang="en-US" sz="2000" u="sng">
                <a:solidFill>
                  <a:srgbClr val="002060"/>
                </a:solidFill>
              </a:rPr>
              <a:t>dynamic</a:t>
            </a:r>
            <a:r>
              <a:rPr i="1" lang="en-US" sz="2000">
                <a:solidFill>
                  <a:srgbClr val="002060"/>
                </a:solidFill>
              </a:rPr>
              <a:t> </a:t>
            </a:r>
            <a:r>
              <a:rPr lang="en-US" sz="2000">
                <a:solidFill>
                  <a:srgbClr val="002060"/>
                </a:solidFill>
              </a:rPr>
              <a:t>refers to tendency of the stored charge to leak away, even with power continuously applied</a:t>
            </a:r>
            <a:endParaRPr/>
          </a:p>
        </p:txBody>
      </p:sp>
      <p:pic>
        <p:nvPicPr>
          <p:cNvPr id="258" name="Google Shape;258;p7"/>
          <p:cNvPicPr preferRelativeResize="0"/>
          <p:nvPr/>
        </p:nvPicPr>
        <p:blipFill rotWithShape="1">
          <a:blip r:embed="rId3">
            <a:alphaModFix/>
          </a:blip>
          <a:srcRect b="0" l="0" r="0" t="0"/>
          <a:stretch/>
        </p:blipFill>
        <p:spPr>
          <a:xfrm>
            <a:off x="5643570" y="214290"/>
            <a:ext cx="2276475" cy="1847850"/>
          </a:xfrm>
          <a:prstGeom prst="rect">
            <a:avLst/>
          </a:prstGeom>
          <a:noFill/>
          <a:ln>
            <a:noFill/>
          </a:ln>
        </p:spPr>
      </p:pic>
      <p:sp>
        <p:nvSpPr>
          <p:cNvPr id="259" name="Google Shape;259;p7"/>
          <p:cNvSpPr/>
          <p:nvPr/>
        </p:nvSpPr>
        <p:spPr>
          <a:xfrm>
            <a:off x="3357554" y="2928934"/>
            <a:ext cx="5357850" cy="571504"/>
          </a:xfrm>
          <a:prstGeom prst="rect">
            <a:avLst/>
          </a:prstGeom>
          <a:gradFill>
            <a:gsLst>
              <a:gs pos="0">
                <a:srgbClr val="4A174B"/>
              </a:gs>
              <a:gs pos="100000">
                <a:srgbClr val="AD90AE"/>
              </a:gs>
            </a:gsLst>
            <a:lin ang="5400000" scaled="0"/>
          </a:gradFill>
          <a:ln cap="flat" cmpd="sng" w="12700">
            <a:solidFill>
              <a:srgbClr val="642F64"/>
            </a:solidFill>
            <a:prstDash val="solid"/>
            <a:round/>
            <a:headEnd len="sm" w="sm" type="none"/>
            <a:tailEnd len="sm" w="sm" type="none"/>
          </a:ln>
          <a:effectLst>
            <a:outerShdw blurRad="63500" rotWithShape="0" dir="5400000" dist="25400">
              <a:srgbClr val="808080">
                <a:alpha val="7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lt1"/>
                </a:solidFill>
                <a:latin typeface="Times New Roman"/>
                <a:ea typeface="Times New Roman"/>
                <a:cs typeface="Times New Roman"/>
                <a:sym typeface="Times New Roman"/>
              </a:rPr>
              <a:t>How Dram cell works? Read by yourself.</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8"/>
          <p:cNvSpPr txBox="1"/>
          <p:nvPr>
            <p:ph type="title"/>
          </p:nvPr>
        </p:nvSpPr>
        <p:spPr>
          <a:xfrm>
            <a:off x="381000" y="500042"/>
            <a:ext cx="4016633" cy="135732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lt1"/>
              </a:buClr>
              <a:buSzPts val="4400"/>
              <a:buFont typeface="Rockwell"/>
              <a:buNone/>
            </a:pPr>
            <a:r>
              <a:rPr lang="en-US" sz="4400"/>
              <a:t>Static RAM (SRAM)</a:t>
            </a:r>
            <a:endParaRPr/>
          </a:p>
        </p:txBody>
      </p:sp>
      <p:sp>
        <p:nvSpPr>
          <p:cNvPr id="266" name="Google Shape;266;p8"/>
          <p:cNvSpPr txBox="1"/>
          <p:nvPr>
            <p:ph idx="1" type="body"/>
          </p:nvPr>
        </p:nvSpPr>
        <p:spPr>
          <a:xfrm>
            <a:off x="285720" y="2143116"/>
            <a:ext cx="4015304" cy="3535363"/>
          </a:xfrm>
          <a:prstGeom prst="rect">
            <a:avLst/>
          </a:prstGeom>
          <a:noFill/>
          <a:ln>
            <a:noFill/>
          </a:ln>
        </p:spPr>
        <p:txBody>
          <a:bodyPr anchorCtr="0" anchor="t" bIns="45700" lIns="91425" spcFirstLastPara="1" rIns="91425" wrap="square" tIns="45700">
            <a:normAutofit/>
          </a:bodyPr>
          <a:lstStyle/>
          <a:p>
            <a:pPr indent="-182880" lvl="1" marL="228600" rtl="0" algn="l">
              <a:spcBef>
                <a:spcPts val="0"/>
              </a:spcBef>
              <a:spcAft>
                <a:spcPts val="0"/>
              </a:spcAft>
              <a:buClr>
                <a:schemeClr val="lt2"/>
              </a:buClr>
              <a:buSzPts val="1350"/>
              <a:buFont typeface="Noto Sans Symbols"/>
              <a:buChar char="▪"/>
            </a:pPr>
            <a:r>
              <a:rPr lang="en-US" sz="1800">
                <a:solidFill>
                  <a:schemeClr val="lt1"/>
                </a:solidFill>
              </a:rPr>
              <a:t>Digital device that uses the same logic elements used in the processor</a:t>
            </a:r>
            <a:endParaRPr/>
          </a:p>
          <a:p>
            <a:pPr indent="-182880" lvl="1" marL="228600" rtl="0" algn="l">
              <a:spcBef>
                <a:spcPts val="2000"/>
              </a:spcBef>
              <a:spcAft>
                <a:spcPts val="0"/>
              </a:spcAft>
              <a:buClr>
                <a:schemeClr val="lt2"/>
              </a:buClr>
              <a:buSzPts val="1350"/>
              <a:buFont typeface="Noto Sans Symbols"/>
              <a:buChar char="▪"/>
            </a:pPr>
            <a:r>
              <a:rPr lang="en-US" sz="1800">
                <a:solidFill>
                  <a:schemeClr val="lt1"/>
                </a:solidFill>
              </a:rPr>
              <a:t>Binary values are stored using traditional flip-flop logic gate configurations</a:t>
            </a:r>
            <a:endParaRPr/>
          </a:p>
          <a:p>
            <a:pPr indent="-182880" lvl="1" marL="228600" rtl="0" algn="l">
              <a:spcBef>
                <a:spcPts val="2000"/>
              </a:spcBef>
              <a:spcAft>
                <a:spcPts val="0"/>
              </a:spcAft>
              <a:buClr>
                <a:schemeClr val="lt2"/>
              </a:buClr>
              <a:buSzPts val="1350"/>
              <a:buFont typeface="Noto Sans Symbols"/>
              <a:buChar char="▪"/>
            </a:pPr>
            <a:r>
              <a:rPr lang="en-US" sz="1800">
                <a:solidFill>
                  <a:schemeClr val="lt1"/>
                </a:solidFill>
              </a:rPr>
              <a:t>Will hold its data as long as power is supplied to it</a:t>
            </a:r>
            <a:endParaRPr/>
          </a:p>
          <a:p>
            <a:pPr indent="0" lvl="1" marL="228600" rtl="0" algn="l">
              <a:spcBef>
                <a:spcPts val="2000"/>
              </a:spcBef>
              <a:spcAft>
                <a:spcPts val="0"/>
              </a:spcAft>
              <a:buClr>
                <a:schemeClr val="accent1"/>
              </a:buClr>
              <a:buSzPts val="1500"/>
              <a:buNone/>
            </a:pPr>
            <a:r>
              <a:t/>
            </a:r>
            <a:endParaRPr sz="2000"/>
          </a:p>
        </p:txBody>
      </p:sp>
      <p:pic>
        <p:nvPicPr>
          <p:cNvPr id="267" name="Google Shape;267;p8"/>
          <p:cNvPicPr preferRelativeResize="0"/>
          <p:nvPr/>
        </p:nvPicPr>
        <p:blipFill rotWithShape="1">
          <a:blip r:embed="rId3">
            <a:alphaModFix/>
          </a:blip>
          <a:srcRect b="0" l="0" r="0" t="0"/>
          <a:stretch/>
        </p:blipFill>
        <p:spPr>
          <a:xfrm>
            <a:off x="1048183" y="5072074"/>
            <a:ext cx="2409966" cy="1670908"/>
          </a:xfrm>
          <a:prstGeom prst="rect">
            <a:avLst/>
          </a:prstGeom>
          <a:noFill/>
          <a:ln>
            <a:noFill/>
          </a:ln>
        </p:spPr>
      </p:pic>
      <p:pic>
        <p:nvPicPr>
          <p:cNvPr id="268" name="Google Shape;268;p8"/>
          <p:cNvPicPr preferRelativeResize="0"/>
          <p:nvPr/>
        </p:nvPicPr>
        <p:blipFill rotWithShape="1">
          <a:blip r:embed="rId4">
            <a:alphaModFix/>
          </a:blip>
          <a:srcRect b="0" l="0" r="0" t="0"/>
          <a:stretch/>
        </p:blipFill>
        <p:spPr>
          <a:xfrm>
            <a:off x="4357686" y="681986"/>
            <a:ext cx="4781604" cy="524734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9"/>
          <p:cNvSpPr txBox="1"/>
          <p:nvPr>
            <p:ph type="title"/>
          </p:nvPr>
        </p:nvSpPr>
        <p:spPr>
          <a:xfrm>
            <a:off x="838200" y="304800"/>
            <a:ext cx="5886357" cy="83371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000"/>
              <a:buFont typeface="Rockwell"/>
              <a:buNone/>
            </a:pPr>
            <a:r>
              <a:rPr lang="en-US" sz="4000"/>
              <a:t>SRAM </a:t>
            </a:r>
            <a:r>
              <a:rPr lang="en-US" sz="4000">
                <a:solidFill>
                  <a:schemeClr val="accent3"/>
                </a:solidFill>
              </a:rPr>
              <a:t>versus </a:t>
            </a:r>
            <a:r>
              <a:rPr lang="en-US" sz="4000"/>
              <a:t>DRAM</a:t>
            </a:r>
            <a:endParaRPr/>
          </a:p>
        </p:txBody>
      </p:sp>
      <p:sp>
        <p:nvSpPr>
          <p:cNvPr id="275" name="Google Shape;275;p9"/>
          <p:cNvSpPr txBox="1"/>
          <p:nvPr>
            <p:ph idx="1" type="body"/>
          </p:nvPr>
        </p:nvSpPr>
        <p:spPr>
          <a:xfrm>
            <a:off x="71406" y="1447800"/>
            <a:ext cx="6858048" cy="5124472"/>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1800"/>
              <a:buFont typeface="Noto Sans Symbols"/>
              <a:buChar char="■"/>
            </a:pPr>
            <a:r>
              <a:rPr b="1" lang="en-US" sz="2400">
                <a:solidFill>
                  <a:srgbClr val="002060"/>
                </a:solidFill>
              </a:rPr>
              <a:t>Both volatile: </a:t>
            </a:r>
            <a:r>
              <a:rPr lang="en-US" sz="2000">
                <a:solidFill>
                  <a:srgbClr val="002060"/>
                </a:solidFill>
              </a:rPr>
              <a:t>Power must be continuously supplied to the memory to preserve the bit values</a:t>
            </a:r>
            <a:endParaRPr/>
          </a:p>
          <a:p>
            <a:pPr indent="-228600" lvl="0" marL="228600" rtl="0" algn="l">
              <a:spcBef>
                <a:spcPts val="2000"/>
              </a:spcBef>
              <a:spcAft>
                <a:spcPts val="0"/>
              </a:spcAft>
              <a:buSzPts val="1800"/>
              <a:buFont typeface="Noto Sans Symbols"/>
              <a:buChar char="■"/>
            </a:pPr>
            <a:r>
              <a:rPr b="1" lang="en-US" sz="2400">
                <a:solidFill>
                  <a:schemeClr val="dk1"/>
                </a:solidFill>
              </a:rPr>
              <a:t>Dynamic cell </a:t>
            </a:r>
            <a:endParaRPr/>
          </a:p>
          <a:p>
            <a:pPr indent="-228600" lvl="1" marL="457200" rtl="0" algn="l">
              <a:spcBef>
                <a:spcPts val="600"/>
              </a:spcBef>
              <a:spcAft>
                <a:spcPts val="0"/>
              </a:spcAft>
              <a:buSzPts val="1500"/>
              <a:buFont typeface="Noto Sans Symbols"/>
              <a:buChar char="■"/>
            </a:pPr>
            <a:r>
              <a:rPr lang="en-US" sz="2000">
                <a:solidFill>
                  <a:schemeClr val="dk1"/>
                </a:solidFill>
              </a:rPr>
              <a:t>Simpler to build, smaller</a:t>
            </a:r>
            <a:endParaRPr/>
          </a:p>
          <a:p>
            <a:pPr indent="-228600" lvl="1" marL="457200" rtl="0" algn="l">
              <a:spcBef>
                <a:spcPts val="600"/>
              </a:spcBef>
              <a:spcAft>
                <a:spcPts val="0"/>
              </a:spcAft>
              <a:buSzPts val="1500"/>
              <a:buFont typeface="Noto Sans Symbols"/>
              <a:buChar char="■"/>
            </a:pPr>
            <a:r>
              <a:rPr lang="en-US" sz="2000">
                <a:solidFill>
                  <a:schemeClr val="dk1"/>
                </a:solidFill>
              </a:rPr>
              <a:t> (smaller cells = more cells per unit area)</a:t>
            </a:r>
            <a:endParaRPr/>
          </a:p>
          <a:p>
            <a:pPr indent="-228600" lvl="1" marL="457200" rtl="0" algn="l">
              <a:spcBef>
                <a:spcPts val="600"/>
              </a:spcBef>
              <a:spcAft>
                <a:spcPts val="0"/>
              </a:spcAft>
              <a:buSzPts val="1500"/>
              <a:buFont typeface="Noto Sans Symbols"/>
              <a:buChar char="■"/>
            </a:pPr>
            <a:r>
              <a:rPr lang="en-US" sz="2000">
                <a:solidFill>
                  <a:schemeClr val="dk1"/>
                </a:solidFill>
              </a:rPr>
              <a:t>Less expensive</a:t>
            </a:r>
            <a:endParaRPr/>
          </a:p>
          <a:p>
            <a:pPr indent="-228600" lvl="1" marL="457200" rtl="0" algn="l">
              <a:spcBef>
                <a:spcPts val="600"/>
              </a:spcBef>
              <a:spcAft>
                <a:spcPts val="0"/>
              </a:spcAft>
              <a:buSzPts val="1500"/>
              <a:buFont typeface="Noto Sans Symbols"/>
              <a:buChar char="■"/>
            </a:pPr>
            <a:r>
              <a:rPr lang="en-US" sz="2000">
                <a:solidFill>
                  <a:schemeClr val="dk1"/>
                </a:solidFill>
              </a:rPr>
              <a:t>Requires the supporting refresh circuitry</a:t>
            </a:r>
            <a:endParaRPr/>
          </a:p>
          <a:p>
            <a:pPr indent="-228600" lvl="1" marL="457200" rtl="0" algn="l">
              <a:spcBef>
                <a:spcPts val="600"/>
              </a:spcBef>
              <a:spcAft>
                <a:spcPts val="0"/>
              </a:spcAft>
              <a:buSzPts val="1500"/>
              <a:buFont typeface="Noto Sans Symbols"/>
              <a:buChar char="■"/>
            </a:pPr>
            <a:r>
              <a:rPr lang="en-US" sz="2000">
                <a:solidFill>
                  <a:schemeClr val="dk1"/>
                </a:solidFill>
              </a:rPr>
              <a:t>Tend to be favored for large memory requirements</a:t>
            </a:r>
            <a:endParaRPr/>
          </a:p>
          <a:p>
            <a:pPr indent="-228600" lvl="1" marL="457200" rtl="0" algn="l">
              <a:spcBef>
                <a:spcPts val="600"/>
              </a:spcBef>
              <a:spcAft>
                <a:spcPts val="0"/>
              </a:spcAft>
              <a:buSzPts val="1500"/>
              <a:buFont typeface="Noto Sans Symbols"/>
              <a:buChar char="■"/>
            </a:pPr>
            <a:r>
              <a:rPr lang="en-US" sz="2000">
                <a:solidFill>
                  <a:schemeClr val="dk1"/>
                </a:solidFill>
              </a:rPr>
              <a:t>Used for main memory</a:t>
            </a:r>
            <a:endParaRPr/>
          </a:p>
          <a:p>
            <a:pPr indent="-228600" lvl="0" marL="228600" rtl="0" algn="l">
              <a:spcBef>
                <a:spcPts val="2000"/>
              </a:spcBef>
              <a:spcAft>
                <a:spcPts val="0"/>
              </a:spcAft>
              <a:buSzPts val="1800"/>
              <a:buFont typeface="Noto Sans Symbols"/>
              <a:buChar char="■"/>
            </a:pPr>
            <a:r>
              <a:rPr b="1" lang="en-US" sz="2400">
                <a:solidFill>
                  <a:schemeClr val="dk1"/>
                </a:solidFill>
              </a:rPr>
              <a:t>Static</a:t>
            </a:r>
            <a:endParaRPr/>
          </a:p>
          <a:p>
            <a:pPr indent="-228600" lvl="1" marL="457200" rtl="0" algn="l">
              <a:spcBef>
                <a:spcPts val="600"/>
              </a:spcBef>
              <a:spcAft>
                <a:spcPts val="0"/>
              </a:spcAft>
              <a:buSzPts val="1500"/>
              <a:buFont typeface="Noto Sans Symbols"/>
              <a:buChar char="■"/>
            </a:pPr>
            <a:r>
              <a:rPr lang="en-US" sz="2000">
                <a:solidFill>
                  <a:schemeClr val="dk1"/>
                </a:solidFill>
              </a:rPr>
              <a:t>Faster</a:t>
            </a:r>
            <a:endParaRPr/>
          </a:p>
          <a:p>
            <a:pPr indent="-228600" lvl="1" marL="457200" rtl="0" algn="l">
              <a:spcBef>
                <a:spcPts val="600"/>
              </a:spcBef>
              <a:spcAft>
                <a:spcPts val="0"/>
              </a:spcAft>
              <a:buSzPts val="1500"/>
              <a:buFont typeface="Noto Sans Symbols"/>
              <a:buChar char="■"/>
            </a:pPr>
            <a:r>
              <a:rPr lang="en-US" sz="2000">
                <a:solidFill>
                  <a:schemeClr val="dk1"/>
                </a:solidFill>
              </a:rPr>
              <a:t>Used for cache memory (both on and off chip)</a:t>
            </a:r>
            <a:endParaRPr/>
          </a:p>
          <a:p>
            <a:pPr indent="0" lvl="0" marL="0" rtl="0" algn="l">
              <a:spcBef>
                <a:spcPts val="300"/>
              </a:spcBef>
              <a:spcAft>
                <a:spcPts val="0"/>
              </a:spcAft>
              <a:buSzPts val="1200"/>
              <a:buNone/>
            </a:pPr>
            <a:r>
              <a:t/>
            </a:r>
            <a:endParaRPr sz="1600">
              <a:solidFill>
                <a:schemeClr val="dk1"/>
              </a:solidFill>
            </a:endParaRPr>
          </a:p>
        </p:txBody>
      </p:sp>
      <p:sp>
        <p:nvSpPr>
          <p:cNvPr id="276" name="Google Shape;276;p9"/>
          <p:cNvSpPr/>
          <p:nvPr/>
        </p:nvSpPr>
        <p:spPr>
          <a:xfrm>
            <a:off x="7086600" y="838200"/>
            <a:ext cx="157376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accent1"/>
                </a:solidFill>
                <a:latin typeface="Rockwell"/>
                <a:ea typeface="Rockwell"/>
                <a:cs typeface="Rockwell"/>
                <a:sym typeface="Rockwell"/>
              </a:rPr>
              <a:t>SRAM</a:t>
            </a:r>
            <a:endParaRPr sz="4000">
              <a:solidFill>
                <a:schemeClr val="accent1"/>
              </a:solidFill>
              <a:latin typeface="Rockwell"/>
              <a:ea typeface="Rockwell"/>
              <a:cs typeface="Rockwell"/>
              <a:sym typeface="Rockwell"/>
            </a:endParaRPr>
          </a:p>
        </p:txBody>
      </p:sp>
      <p:sp>
        <p:nvSpPr>
          <p:cNvPr id="277" name="Google Shape;277;p9"/>
          <p:cNvSpPr/>
          <p:nvPr/>
        </p:nvSpPr>
        <p:spPr>
          <a:xfrm>
            <a:off x="7086600" y="2971800"/>
            <a:ext cx="167545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rgbClr val="FFFFFF"/>
                </a:solidFill>
                <a:latin typeface="Rockwell"/>
                <a:ea typeface="Rockwell"/>
                <a:cs typeface="Rockwell"/>
                <a:sym typeface="Rockwell"/>
              </a:rPr>
              <a:t>DRAM</a:t>
            </a:r>
            <a:endParaRPr sz="4000">
              <a:solidFill>
                <a:srgbClr val="FFFFFF"/>
              </a:solidFill>
              <a:latin typeface="Rockwell"/>
              <a:ea typeface="Rockwell"/>
              <a:cs typeface="Rockwell"/>
              <a:sym typeface="Rockwe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dvantage">
  <a:themeElements>
    <a:clrScheme name="Advantage">
      <a:dk1>
        <a:srgbClr val="000000"/>
      </a:dk1>
      <a:lt1>
        <a:srgbClr val="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2012-06-20T14:41:03Z</dcterms:created>
  <dc:creator>Adrian J Pullin</dc:creator>
</cp:coreProperties>
</file>