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8" roundtripDataSignature="AMtx7mjy/RdaKEyr2mWeJ5Idl+fwwhjD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6 “External Memory”.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Adapted</a:t>
            </a:r>
            <a:r>
              <a:rPr lang="en-US"/>
              <a:t> by Thân Văn Sử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means is needed to locate sector positions within a track. Clearly, there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be some starting point on the track and a way of identifying the start and end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each sector. These requirements are handled by means of control data recorded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disk. Thus, the disk is formatted with some extra data used only by the 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and not accessible to the user.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example of disk formatting is shown in Figure 6.4. In this case, each track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30 fixed-length sectors of 600 bytes each. Each sector holds 512 bytes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plus control information useful to the disk controller. The ID field is a unique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identifier or address used to locate a particular sector. The SYNCH byte is a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bit pattern that delimits the beginning of the field. The track number identifies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on a surface. The head number identifies a head, because this disk has multiple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surfaces (explained presently). The ID and data fields each contain an error detecting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6.1 lists the major characteristics that differentiate among the various types of magnetic disks.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the head may either be fixed or movable with respect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radial direction of the platter.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fixed-head disk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there is one read-write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per track. All of the heads are mounted on a rigid arm that extends across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tracks; such systems are rare today. In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disk,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only one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read-write head. Again, the head is mounted on an arm. Because the head must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able to be positioned above any track, the arm can be extended or retracted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purpose.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 itself is mounted in a disk drive, which consists of the arm, a spindle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rotates the disk, and the electronics needed for input and output of binary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non-removable disk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permanently mounted in the disk drive; the hard disk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personal computer is a non-removable disk.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removable disk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removed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replaced with another disk. The advantage of the latter type is that unlimited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amounts of data are available with a limited number of disk systems. Furthermore,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disk may be moved from one computer system to another. Floppy disks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ZIP cartridge disks are examples of removable disks.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most disks, the magnetizable coating is applied to both sides of the platter,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is then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sided.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less expensive disk systems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single-sided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</a:t>
            </a:r>
            <a:endParaRPr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0" name="Google Shape;330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disk drives accommodate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platters stacked vertically a fraction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an inch apart. Multiple arms are provided (Figure 6.5). Multiple–platter disks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 a movable head, with one read-write head per platter surface. All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heads are mechanically fixed so that all are at the same distance from the center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 and move together. Thus, at any time, all of the heads are positioned over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 that are of equal distance from the center of the disk.</a:t>
            </a:r>
            <a:endParaRPr/>
          </a:p>
        </p:txBody>
      </p:sp>
      <p:sp>
        <p:nvSpPr>
          <p:cNvPr id="331" name="Google Shape;331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7" name="Google Shape;33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Cylinder: tập hợp các track trên các mặt đĩa (nhìn từ trên nhìn xuống)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set of all the tracks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same relative position on the platter is referred to as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cylinder.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all of the shaded tracks in Figure 6.6 are part of one cylinder.</a:t>
            </a:r>
            <a:endParaRPr b="0"/>
          </a:p>
        </p:txBody>
      </p:sp>
      <p:sp>
        <p:nvSpPr>
          <p:cNvPr id="338" name="Google Shape;338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7" name="Google Shape;34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 head mechanism provides a classification of disks into three types.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the read-write head has been positioned a fixed distance above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platter, allowing an air gap. At the other extreme is a head mechanism that actually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comes into physical contact with the medium during a read or write operation.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mechanism is used with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floppy disk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a small, flexible platter and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expensive type of disk.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understand the third type of disk, we need to comment on the relationship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data density and the size of the air gap. The head must generate or sense 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electromagnetic field of sufficient magnitude to write and read properly. The narrower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is, the closer it must be to the platter surface to function. A narrower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means narrower tracks and therefore greater data density, which is desirable.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the closer the head is to the disk, the greater the risk of error from impurities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imperfections. To push the technology further, the Winchester disk was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developed. Winchester heads are used in sealed drive assemblies that are almost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of contaminants. They are designed to operate closer to the disk’s surface than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rigid disk heads, thus allowing greater data density. The head is actually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aerodynamic foil that rests lightly on the platter’s surface when the disk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motionless. The air pressure generated by a spinning disk is enough to make the foil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rise above the surface. The resulting noncontact system can be engineered to use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narrower heads that operate closer to the platter’s surface than conventional rigid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heads.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6.2 gives disk parameters for typical contemporary high-performance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3" name="Google Shape;36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4" name="Google Shape;364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disk drive is operating, the disk is rotating at constant speed.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or write, the head must be positioned at the desired track and at the beginning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desired sector on that track. Track selection involves moving the head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system or electronically selecting one head on a fixed-head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movable-head system, the time it takes to position the head at the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time.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case, once the track is selected, the disk controller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until the appropriate sector rotates to line up with the head. The time it takes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beginning of the sector to reach the head is 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latency.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seek time, if any, and the rotational delay equals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 time it takes to get into position to read or write. Once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in position, the read or write operation is then performed as the sector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under the head; this is the data transfer portion of the operation; the time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for the transfer is 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 order in which sectors are read from the disk has a tremendous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I/O performance. In the case of file access in which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are read or written, we have some control over the way in which sectors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are deployed. However, even in the case of a file access, in a multiprogramming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environment, there will be I/O requests competing for the same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worthwhile to examine ways in which the performance of disk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improved over that achieved with purely random access to the disk.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a consideration of disk scheduling algorithms, which is the province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operating system and beyond the scope of this book (see [STAL12] for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2" name="Google Shape;372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disk drive is operating, the disk is rotating at constant speed.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or write, the head must be positioned at the desired track and at the beginning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desired sector on that track. Track selection involves moving the head in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movable-head system or electronically selecting one head on a fixed-head system.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movable-head system, the time it takes to position the head at the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seek time.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either case, once the track is selected, the disk controller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waits until the appropriate sector rotates to line up with the head. The time it takes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beginning of the sector to reach the head is known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latency.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sum of the seek time, if any, and the rotational delay equals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the time it takes to get into position to read or write. Once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in position, the read or write operation is then performed as the sector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under the head; this is the data transfer portion of the operation; the time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for the transfer is the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clear that the order in which sectors are read from the disk has a tremendous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I/O performance. In the case of file access in which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are read or written, we have some control over the way in which sectors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are deployed. However, even in the case of a file access, in a multiprogramming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environment, there will be I/O requests competing for the same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worthwhile to examine ways in which the performance of disk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improved over that achieved with purely random access to the disk.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leads to a consideration of disk scheduling algorithms, which is the province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operating system and beyond the scope of this book (see [STAL12] for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multiple disks, there is a wide variety of ways in which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organized and in which redundancy can be added to improve reliability.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could make it difficult to develop database schemes that are usable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number of platforms and operating systems. Fortunately, industry has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agreed on a standardized scheme for multiple-disk database design, known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(Redundant Array of Independent Disks). The RAID scheme consists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seven levels, zero through six. These levels do not imply a hierarchical relationship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designate different design architectures that share three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RAID is a set of physical disk drives viewed by the operating system as a single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drive.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Data are distributed across the physical drives of an array in a scheme known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striping, described subsequently.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Redundant disk capacity is used to store parity information, which guarantees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recoverability in case of a disk failure.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details of the second and third characteristics differ for the different RAID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levels. RAID 0 and RAID 1 do not support the third characteristic.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now examine each of the RAID levels. Table 6.3 provides a rough guide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seven levels. In the table, I/O performance is shown both in terms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capacity, or ability to move data, and I/O request rate, or ability to satisfy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requests, since these RAID levels inherently perform differently relative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these two metrics. Each RAID level’s strong point is highlighted by darker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 illustrates the use of the seven RAID schemes to support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capacity requiring four disks with no redundancy. The figures highlight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of user data and redundant data and indicates the relative storage requirements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various levels. We refer to these figures throughout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discussion.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 continued.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RAID 0, as with all of the RAID levels, goes further than simply distributing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across a disk array: The data are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striped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the available disks. This is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understood by considering Figure 6.9. All of the user and system data are viewed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being stored on a logical disk. The logical disk is divided into strips; these strips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be physical blocks, sectors, or some other unit. The strips are mapped round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robin to consecutive physical disks in the RAID array. A set of logically consecutive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strips that maps exactly one strip to each array member is referred to as a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n-disk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the first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logical strips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physically stored as the first strip 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disks, forming the first stripe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strips </a:t>
            </a:r>
            <a:r>
              <a:rPr i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distributed as the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 strips on each disk; and so on. The advantage of this layout is that if a single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 consists of multiple logically contiguous strips, then up to </a:t>
            </a:r>
            <a:r>
              <a:rPr i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strips for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request can be handled in parallel, greatly reducing the I/O transfer time.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6.9 indicates the use of array management software to map between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and physical disk space. This software may execute either in the disk subsystem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in a host computer.</a:t>
            </a:r>
            <a:endParaRPr i="0" sz="1110"/>
          </a:p>
        </p:txBody>
      </p:sp>
      <p:sp>
        <p:nvSpPr>
          <p:cNvPr id="424" name="Google Shape;424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any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depends critically on the request patterns of the host system and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layout of the data. These issues can be most clearly addressed in RAID 0, where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impact of redundancy does not interfere with the analysis. First, let us consider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RAID 0 to achieve a high data transfer rate. For applications to experience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high transfer rate, two requirements must be met. First, a high transfer capacity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exist along the entire path between host memory and the individual disk drives.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includes internal controller buses, host system I/O buses, I/O adapters, and host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buses.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second requirement is that the application must make I/O requests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the disk array efficiently. This requirement is met if the typical request is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amounts of logically contiguous data, compared to the size of a strip. In 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case, a single I/O request involves the parallel transfer of data from multiple disks,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effective transfer rate compared to a single-disk transfer.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transaction-oriented environment,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user is typically more concerned with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than with transfer rate. For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individual I/O request for a small amount of data, the I/O time is dominated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motion of the disk heads (seek time) and the movement of the disk (rotational latency).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 environment, there may be hundreds of I/O requests per second.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array can provide high I/O execution rates by balancing the I/O load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multiple disks. Effective load balancing is achieved only if there are typically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I/O requests outstanding. This, in turn, implies that there are multiple independent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or a single transaction-oriented application that is capable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asynchronous I/O requests. The performance will also be influenced by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 size. If the strip size is relatively large, so that a single I/O request only involves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disk access, then multiple waiting I/O requests can be handled in parallel,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reducing the queuing time for each request.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3" name="Google Shape;44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1 differs from RAID levels 2 through 6 in the way in which redundancy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achieved. In these other RAID schemes, some form of parity calculation is used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 redundancy, whereas in RAID 1, redundancy is achieved by the simple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expedient of duplicating all the data. As Figure 6.8b shows, data striping is used, 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RAID 0. But in this case, each logical strip is mapped to two separate physical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so that every disk in the array has a mirror disk that contains the same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1 can also be implemented without data striping, though this is less common.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a number of positive aspects to the RAID 1 organization: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 read request can be serviced by either of the two disks that contains the requested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data, whichever one involves the minimum seek time plus rotational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 write request requires that both corresponding strips be updated, but this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done in parallel. Thus, the write performance is dictated by the slower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two writes (i.e., the one that involves the larger seek time plus rotational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latency). However, there is no “write penalty” with RAID 1. RAID levels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through 6 involve the use of parity bits. Therefore, when a single strip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updated, the array management software must first compute and update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bits as well as updating the actual strip in question.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b="1"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b="1"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Recovery from a failure is simple. When a drive fails, the data may still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accessed from the second drive.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principal disadvantage of RAID 1 is the cost; it requires twice the disk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of the logical disk that it supports. Because of that, a RAID 1 configuration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likely to be limited to drives that store system software and data and other highly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critical files. In these cases, RAID 1 provides real-time copy of all data so that in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of a disk failure, all of the critical data are still immediately available.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t/>
            </a:r>
            <a:endParaRPr sz="57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transaction-oriented environment, RAID 1 can achieve high I/O request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rates if the bulk of the requests are reads. In this situation, the performance of RAID 1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approach double of that of RAID 0. However, if a substantial fraction of the I/O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requests are write requests, then there may be no significant performance gain over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0. RAID 1 may also provide improved performance over RAID 0 for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intensive applications with a high percentage of reads. Improvement occurs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71"/>
              </a:spcBef>
              <a:spcAft>
                <a:spcPts val="0"/>
              </a:spcAft>
              <a:buNone/>
            </a:pPr>
            <a:r>
              <a:rPr lang="en-US" sz="57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application can split each read request so that both disk members participate.</a:t>
            </a:r>
            <a:endParaRPr sz="570"/>
          </a:p>
        </p:txBody>
      </p:sp>
      <p:sp>
        <p:nvSpPr>
          <p:cNvPr id="444" name="Google Shape;444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4" name="Google Shape;454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2 and 3 make use of a parallel access technique. In a parallel access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all member disks participate in the execution of every I/O request. Typically,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spindles of the individual drives are synchronized so that each disk head is in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position on each disk at any given time.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 the other RAID schemes, data striping is used. In the case of RAID 2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3, the strips are very small, often as small as a single byte or word. With RAID 2,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error-correcting code is calculated across corresponding bits on each data disk,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bits of the code are stored in the corresponding bit positions on multiple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parity disks. Typically, a Hamming code is used, which is able to correct single-bit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errors and detect double-bit errors.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RAID 2 requires fewer disks than RAID 1, it is still rather costly.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number of redundant disks is proportional to the log of the number of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disks. On a single read, all disks are simultaneously accessed. The requested data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associated error-correcting code are delivered to the array controller. If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single-bit error, the controller can recognize and correct the error instantly,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that the read access time is not slowed. On a single write, all data disks and parity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must be accessed for the write operation.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2 would only be an effective choice in an environment in which many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errors occur. Given the high reliability of individual disks and disk drives,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2 is overkill and is not implemented.</a:t>
            </a:r>
            <a:endParaRPr sz="1020"/>
          </a:p>
        </p:txBody>
      </p:sp>
      <p:sp>
        <p:nvSpPr>
          <p:cNvPr id="455" name="Google Shape;455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3 is organized in a similar fashion to RAID 2. The difference is that RAID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requires only a single redundant disk, no matter how large the disk array. RAID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 employs parallel access, with data distributed in small strips. Instead of an error correcting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code, a simple parity bit is computed for the set of individual bits in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position on all of the data disks.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event of a drive failure, the parity drive is accessed and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reconstructed from the remaining devices. Once the failed drive is replaced,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can be restored on the new drive and operation resumed.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event of a disk failure, all of the data are still available in what is referred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as reduced mode. In this mode, for reads, the missing data are regenerated on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fly using the exclusive-OR calculation. When data are written to a reduced RAID 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array, consistency of the parity must be maintained for later regeneration. Return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 operation requires that the failed disk be replaced and the entire contents of the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failed disk be regenerated on the new disk.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data are striped in very small strips, RAID 3 can achieve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very high data transfer rates. Any I/O request will involve the parallel transfer of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from all of the data disks. For large transfers, the performance improvement 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especially noticeable. On the other hand, only one I/O request can be executed at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time. Thus, in a transaction-oriented environment, performance suffers.</a:t>
            </a:r>
            <a:endParaRPr sz="1020"/>
          </a:p>
        </p:txBody>
      </p:sp>
      <p:sp>
        <p:nvSpPr>
          <p:cNvPr id="466" name="Google Shape;466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6" name="Google Shape;476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levels 4 through 6 make use of an independent access technique. In an independent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array, each member disk operates independently, so that separate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 requests can be satisfied in parallel. Because of this, independent access arrays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more suitable for applications that require high I/O request rates and are relatively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suited for applications that require high data transfer rates.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 the other RAID schemes, data striping is used. In the case of RAID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through 6, the strips are relatively large. With RAID 4, a bit-by-bit parity strip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calculated across corresponding strips on each data disk, and the parity bits are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in the corresponding strip on the parity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4 involves a write penalty when an I/O write request of small size is performed.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time that a write occurs, the array management software must update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only the user data but also the corresponding parity bits.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the new parity, the array management software must read the old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strip and the old parity strip. Then it can update these two strips with the new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and the newly calculated parity. Thus, each strip write involves two reads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writes.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 a larger size I/O write that involves strips on all disk drives, parity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easily computed by calculation using only the new data bits. Thus, the parity drive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updated in parallel with the data drives and there are no extra reads or writes.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t/>
            </a:r>
            <a:endParaRPr sz="93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any case, every write operation must involve the parity disk, which therefore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79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become a bottleneck.</a:t>
            </a:r>
            <a:endParaRPr sz="930"/>
          </a:p>
        </p:txBody>
      </p:sp>
      <p:sp>
        <p:nvSpPr>
          <p:cNvPr id="477" name="Google Shape;477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8" name="Google Shape;488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5 is organized in a similar fashion to RAID 4. The difference is that RAID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distributes the parity strips across all disks. A typical allocation is a round-robin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scheme, as illustrated in Figure 6.8f. For an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n-disk array,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parity strip is on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disk for the first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stripes, and the pattern then repeats.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distribution of parity strips across all drives avoids the potential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bottle-neck found in RAID 4.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RAID 6 was introduced in a subsequent paper by the Berkeley researchers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[KATZ89]. In the RAID 6 scheme, two different parity calculations are carried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stored in separate blocks on different disks. Thus, a RAID 6 array whose user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require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disks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consists of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+ 2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6.8g illustrates the scheme. P and Q are two different data check algorithms.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two is the exclusive-OR calculation used in RAID 4 and 5.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other is an independent data check algorithm. This makes it possible to regenerate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even if two disks containing user data fail.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advantage of RAID 6 is that it provides extremely high data availability.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disks would have to fail within the MTTR (mean time to repair) interval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cause data to be lost. On the other hand, RAID 6 incurs a substantial write penalty,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each write affects two parity blocks. Performance benchmarks [EISC07]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 RAID 6 controller can suffer more than a 30% drop in overall write 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compared with a RAID 5 implementation. RAID 5 and RAID 6 read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is comparable.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0" name="Google Shape;500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6.4 is a comparative summary of the seven levels.</a:t>
            </a:r>
            <a:endParaRPr/>
          </a:p>
        </p:txBody>
      </p:sp>
      <p:sp>
        <p:nvSpPr>
          <p:cNvPr id="501" name="Google Shape;501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7" name="Google Shape;507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6.4 RAID comparison (page 2 of 2)</a:t>
            </a:r>
            <a:endParaRPr/>
          </a:p>
        </p:txBody>
      </p:sp>
      <p:sp>
        <p:nvSpPr>
          <p:cNvPr id="508" name="Google Shape;508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most significant developments in computer architecture in recent years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increasing use of solid state drives (SSDs) to complement or even replace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 disk drives (HDDs),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as internal and external secondary memory.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state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electronic circuitry built with semiconductors.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state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 is a memory device made with solid state components that can be used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replacement to a hard disk drive. The SSDs now on the market and coming on line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type of semiconductor memory referred to as flash memory. In this section,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first provide an introduction to flash memory, and then look at its use in SSDs.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is a type of semiconductor memory that has been around for a number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years and is used in many consumer electronic products, including smart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phones, GPS devices, MP3 players, digital cameras, and USB devices. In recent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years, the cost and performance of flash memory has evolved to the point where it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feasible to use flash memory drives to replace HDDs.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distinctive types of flash memory, designated as NOR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NAND. In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memory, the basic unit of access is a bit, and the logical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organization resembles a NOR logic device. For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NAND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memory, the basic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is 16 or 32 bits, and the logical organization resembles NAND devices.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 flash memory provides high-speed random access. It can read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data to specific locations, and can reference and retrieve a single byte. NOR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is used to store cell phone operating system code and on Windows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computers for the BIOS program that runs at startup. NAND reads and writes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blocks. It is used in USB flash drives, memory cards (in digital cameras, MP3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players, etc.), and in SSDs. NAND provides higher bit density than NOR and greater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speed. NAND flash does not provide a random-access external address bus 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must be read on a block-wise basis (also known as page access), where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holds hundreds to thousands of bits.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4" name="Google Shape;54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cost of flash-based SSDs has dropped and the performance and bit density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increased, SSDs have become increasingly competitive with HDDs. Table 6.5 shows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 measures of comparison at the time of this writing.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SSDs have the following advantages over HDDs: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High-performance input/output operations per second (IOPS): Significantly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performance I/O subsystems.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Durability: Less susceptible to physical shock and vibration.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Longer lifespan: SSDs are not susceptible to mechanical wear.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power consumption: SSDs use as little as 2.1 watts of power per drive,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considerably less than comparable-size HDDs.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Quieter and cooler running capabilities: Less floor space required, lower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energy costs, and a greener enterprise.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access times and latency rates: Over 10 times faster than the spinning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 in an HDD.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Currently, HDDs enjoy a cost per bit advantage and a capacity advantage, but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differences are shrinking.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6.11 illustrates a general view of the common architectural system component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associated with any SDD system. On the host system, to operating system invokes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 software to access data on the disk. The file system, in turn, invokes 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 software. The I/O driver software provides host access to the particular SSD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product. The interface component in Figure 6.11 refers to the physical and electrical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between the host processor and the SSD peripheral device. If the device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internal hard drive, a common interface is PCIe. For external devices, one common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is USB.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addition to the interface to the host system, the SSD contains the following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Controller: Provides SSD device level interfacing and firmware execution.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Addressing: Logic that performs the selection function across the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components.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buffer/cache: High speed RAM memory components used for speed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matching and to increased data throughput.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correction: Logic for error detection and correction.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memory components: Individual NAND flash chips.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practical issues peculiar to SSDs that are not faced by HDDs. First,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SDD performance has a tendency to slow down as the device is used. To understand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reason for this, you need to know that files are stored on disk as a set of pages,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4 KB in length. These pages are not necessarily, and indeed not typically,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as a contiguous set of pages on the disk. The reason for this arrangement 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explained in our discussion of virtual memory in Chapter 8. However, flash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accessed in blocks, with a typically block size of 512 KB, so that there are typically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128 pages per block. Now consider what must be done to write a page onto a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The entire block must be read from the flash memory and placed in a RAM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buffer. Then the appropriate page in the RAM buffer is updated.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Before the block can be written back to flash memory, the entire block of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must be erased—it is not possible to erase just one page of the flash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entire block from the buffer is now written back to the flash memory.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when a flash drive is relatively empty and a new file is created,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pages of that file are written on to the drive contiguously, so that one or only a few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are affected. However, over time, because of the way virtual memory works,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files become fragmented, with pages scattered over multiple blocks. As the drive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 more occupied, there is more fragmentation, so the writing of a new file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affect multiple blocks. Thus, the writing of multiple pages from one block becomes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slower, the more fully occupied the disk is. Manufacturers have developed a variety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techniques to compensate for this property of flash memory, such as setting aside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substantial portion of the SSD as extra space for write operations (called over provisioning),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 to erase inactive pages during idle time used to defragment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disk. Another technique is the TRIM command, which allows an operating system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inform a solid state drive (SSD) which blocks of data are no longer considered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and can be wiped internally.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second practical issue with flash memory drives is that a flash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becomes unusable after a certain number of writes. As flash cells are stressed,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lose their ability to record and retain values. A typical limit is 100,000 writes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[GSOE08]. Techniques for prolonging the life of an SSD drive include front-ending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flash with a cache to delay and group write operations, using wear-leveling algorithms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evenly distribute writes across block of cells, and sophisticated bad-block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management techniques. In addition, vendors are deploying SSDs in RAID configurations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further reduce the probability of data loss. Most flash devices are also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capable of estimating their own remaining lifetimes so systems can anticipate failure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take preemptive action.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0" name="Google Shape;57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3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is a circular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constructed of nonmagnetic material, called the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substrate,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coated with a magnetizable material. Traditionally, the substrate has been an aluminum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aluminum alloy material. More recently, glass substrates have been introduced.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glass substrate has a number of benefits, including the following: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Improvement in the uniformity of the magnetic film surface to increase 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significant reduction in overall surface defects to help reduce read-write errors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Ability to support lower fly heights (described subsequently)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Better stiffness to reduce disk dynamics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Greater ability to withstand shock and damage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8" name="Google Shape;578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1983, one of the most successful consumer products of all time was introduced: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compact disk (CD) digital audio system. The CD is a non-erasable disk that can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more than 60 minutes of audio information on one side. The huge commercial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of the CD enabled the development of low-cost optical-disk storage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that has revolutionized computer data storage. A variety of optical-disk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have been introduced (Table 6.6). We briefly review each of these.</a:t>
            </a:r>
            <a:endParaRPr/>
          </a:p>
        </p:txBody>
      </p:sp>
      <p:sp>
        <p:nvSpPr>
          <p:cNvPr id="579" name="Google Shape;579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5" name="Google Shape;58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is retrieved from a CD or CD-ROM by a low-powered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housed in an optical-disk player, or drive unit. The laser shines through the clear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polycarbonate while a motor spins the disk past it (Figure 6.12). The intensity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reflected light of the laser changes as it encounters a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pit. Specifically, if the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beam falls on a pit, which has a somewhat rough surface, the light scatters and a low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intensity is reflected back to the source. The areas between pits are called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lands.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land is a smooth surface, which reflects back at higher intensity. The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pits and lands is detected by a photo sensor and converted into a digital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signal. The sensor tests the surface at regular intervals. The beginning or end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pit represents a 1; when no change in elevation occurs between intervals, a 0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that on a magnetic disk, information is recorded in concentric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simplest constant angular velocity (CAV) system, the number of bits per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is constant. An increase in density is achieved with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zoned recording,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 of zones, with zones farther from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center containing more bits than zones closer to the center. Although this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increases capacity, it is still not optimal.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achieve greater capacity, CDs and CD-ROMs do not organize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concentric tracks. Instead, the disk contains a single spiral track, beginning near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center and spiraling out to the outer edge of the disk. Sectors near the outside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disk are the same length as those near the inside. Thus, information is packed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evenly across the disk in segments of the same size and these are scanned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 by rotating the disk at a variable speed. The pits are then read by the laser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a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linear velocity (CLV). The disk rotates more slowly for accesses near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outer edge than for those near the center. Thus, the capacity of a track and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rotational delay both increase for positions nearer the outer edge of the disk.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capacity for a CD-ROM is about 680 MB.</a:t>
            </a:r>
            <a:endParaRPr sz="839"/>
          </a:p>
        </p:txBody>
      </p:sp>
      <p:sp>
        <p:nvSpPr>
          <p:cNvPr id="586" name="Google Shape;586;p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2" name="Google Shape;59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CD-ROM are organized as a sequence of blocks. A typical block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format is shown in Figure 6.13. It consists of the following fields: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sync field identifies the beginning of a block. It consists of a byte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0s, 10 bytes of all 1s, and a byte of all 0s.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header contains the block address and the mode byte. Mode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specifies a blank data field; mode 1 specifies the use of an error-correcting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and 2048 bytes of data; mode 2 specifies 2336 bytes of user data with no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error-correcting code.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Auxiliary: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user data in mode 2. In mode 1, this is a 288-byte error correcting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use of CLV, random access becomes more difficult. Locating a specific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involves moving the head to the general area, adjusting the rotation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speed and reading the address, and then making minor adjustments to find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specific sector.</a:t>
            </a:r>
            <a:endParaRPr sz="1110"/>
          </a:p>
        </p:txBody>
      </p:sp>
      <p:sp>
        <p:nvSpPr>
          <p:cNvPr id="593" name="Google Shape;593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9" name="Google Shape;59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 is appropriate for the distribution of large amounts of data to 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number of users. Because of the expense of the initial writing process, it is not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appropriate for individualized applications. Compared with traditional magnetic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disks, the CD-ROM has two advantages: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optical disk together with the information stored on it can be mass replicated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inexpensively—unlike a magnetic disk. The database on a magnetic disk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to be reproduced by copying one disk at a time using two disk drives.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optical disk is removable, allowing the disk itself to be used for archival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storage. Most magnetic disks are non-removable. The information on non-removable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disks must first be copied to another storage medium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before the disk drive/disk can be used to store new information.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disadvantages of CD-ROM are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is read-only and cannot be updated.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has an access time much longer than that of a magnetic disk drive, as much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half a second.</a:t>
            </a:r>
            <a:endParaRPr sz="1110"/>
          </a:p>
        </p:txBody>
      </p:sp>
      <p:sp>
        <p:nvSpPr>
          <p:cNvPr id="600" name="Google Shape;600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8" name="Google Shape;60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accommodate applications in which only one or a small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copies of a set of data is needed, the write-once read-many CD, known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the CD recordable (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CD-R),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developed. For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CD-R,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disk is prepared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such a way that it can be subsequently written once with a laser beam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modest -intensity. Thus, with a some what more expensive disk controller than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CD-ROM, the customer can write once as well as read the disk.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 medium is similar to but not identical to that of a CD 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CD-ROM. For CDs and CD-ROMs, information is recorded by the pitting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surface of the medium, which changes reflectivity. For a CD-R, the medium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a dye layer. The dye is used to change reflectivity and is activated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 high-intensity laser. The resulting disk can be read on a CD-R drive or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CD-ROM drive.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 optical disk is attractive for archival storage of documents and files.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provides a permanent record of large volumes of user data.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CD-RW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disk can be repeatedly written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overwritten, as with a magnetic disk. Although a number of approaches have been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tried, the only pure optical approach that has proved attractive is called </a:t>
            </a: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b="1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change. </a:t>
            </a:r>
            <a:r>
              <a:rPr b="0"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phase change disk uses a material that has two significantly different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reflectivities in two different phase states. There is an amorphous state, in which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molecules exhibit a random orientation that reflects light poorly; and a crystalline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state, which has a smooth surface that reflects light well. A beam of laser light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the material from one phase to the other. The primary disadvantage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change optical disks is that the material eventually and permanently loses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desirable properties. Current materials can be used for between 500,000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1,000,000 erase cycles.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t/>
            </a:r>
            <a:endParaRPr sz="66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CD-RW has the obvious advantage over CD-ROM and CD-R that it can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rewritten and thus used as a true secondary storage. As such, it competes with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disk. A key advantage of the optical disk is that the engineering tolerances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optical disks are much less severe than for high-capacity magnetic disks. Thus,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98"/>
              </a:spcBef>
              <a:spcAft>
                <a:spcPts val="0"/>
              </a:spcAft>
              <a:buNone/>
            </a:pPr>
            <a:r>
              <a:rPr lang="en-US" sz="66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exhibit higher reliability and longer life.</a:t>
            </a:r>
            <a:endParaRPr sz="660"/>
          </a:p>
        </p:txBody>
      </p:sp>
      <p:sp>
        <p:nvSpPr>
          <p:cNvPr id="609" name="Google Shape;609;p4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6" name="Google Shape;61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capacious digital versatile disk (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DVD),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electronics industry has at last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 an acceptable replacement for the analog VHS video tape. The DVD has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the videotape used in video cassette recorders (VCRs) and, more important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discussion, replace the CD-ROM in personal computers and servers.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 takes video into the digital age. It delivers movies with impressive picture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quality, and it can be randomly accessed like audio CDs, which DVD machines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also play. Vast volumes of data can be crammed onto the disk, currently seven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as much as a CD-ROM. With DVD’s huge storage capacity and vivid quality,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 games have become more realistic and educational software incorporates more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video. Following in the wake of these developments has been a new crest of traffic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the Internet and corporate intranets, as this material is incorporated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sites.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DVD’s greater capacity is due to three differences from CDs (Figure 6.14):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Bits are packed more closely on a DVD. The spacing between loops of a spiral on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is 1.6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μm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minimum distance between pits (</a:t>
            </a:r>
            <a:r>
              <a:rPr b="1"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hố)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along the spiral is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0.834 μm.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DVD uses a laser with shorter wavelength and achieves a loop spacing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0.74 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μm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a minimum distance between pits of</a:t>
            </a:r>
            <a:r>
              <a:rPr i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0.4 μm. </a:t>
            </a:r>
            <a:r>
              <a:rPr i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of these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improvements is about a seven-fold increase in capacity, to about 4.7 GB.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The DVD employs a second layer of pits and lands on top of the first layer.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dual-layer DVD has a semi-reflective layer on top of the reflective layer,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adjusting focus, the lasers in DVD drives can read each layer separately.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technique almost doubles the capacity of the disk, to about 8.5 GB.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reflectivity of the second layer limits its storage capacity so that a full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doubling is not achieved.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The DVD-ROM can be two sided, whereas data are recorded on only one side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CD. This brings total capacity up to 17 GB.</a:t>
            </a:r>
            <a:endParaRPr sz="839"/>
          </a:p>
        </p:txBody>
      </p:sp>
      <p:sp>
        <p:nvSpPr>
          <p:cNvPr id="617" name="Google Shape;617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4" name="Google Shape;62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High-definition optical disks are designed to store high-definition videos and to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significantly greater storage capacity compared to DVDs. The higher bit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 is achieved by using a laser with a shorter wavelength, in the blue-violet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range. The data pits, which constitute the digital 1s and 0s, are smaller on the high-definition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disks compared to DVD because of the shorter laser wavelength.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competing disk formats and technologies initially competed for market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acceptance: HD DVD and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DVD. The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scheme ultimately achieved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dominance. The HD DVD scheme can store 15 GB on a single layer on a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side. Blu-ray positions the data layer on the disk closer to the laser (shown on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right-hand side of each diagram in Figure 6.15). This enables a tighter focus and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distortion and thus smaller pits and tracks. Blu-ray can store 25 GB on a single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layer. Three versions are available: read only (BD-ROM), recordable once (BD-R),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re-recordable (BD-RE).</a:t>
            </a:r>
            <a:endParaRPr/>
          </a:p>
          <a:p>
            <a:pPr indent="0" lvl="0" marL="0" rtl="0" algn="l"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/>
          </a:p>
        </p:txBody>
      </p:sp>
      <p:sp>
        <p:nvSpPr>
          <p:cNvPr id="625" name="Google Shape;625;p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5" name="Google Shape;63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6" name="Google Shape;636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 systems use the same reading and recording techniques as disk systems.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medium is flexible polyester (similar to that used in some clothing) tape coated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magnetizable material. The coating may consist of particles of pure metal in special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binders or vapor-plated metal films. The tape and the tape drive are analogous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 home tape recorder system. Tape widths vary from 0.38 cm (0.15 inch)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1.27 cm (0.5 inch). Tapes used to be packaged as open reels that have to be threaded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a second spindle for use. Today, virtually all tapes are housed in cartridges.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tape are structured as a number of parallel tracks running lengthwise.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Earlier tape systems typically used nine tracks. This made it possible to store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one byte at a time, with an additional parity bit as the ninth track. This was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followed by tape systems using 18 or 36 tracks, corresponding to a digital word or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word. The recording of data in this form is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parallel recording.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modern systems instead use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 recording,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data are laid out as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of bits along each track, as is done with magnetic disks. As with the disk,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read and written in contiguous blocks, called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records,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tape.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Blocks on the tape are separated by gaps referred to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inter-record gaps.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with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disk, the tape is formatted to assist in locating physical records.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3" name="Google Shape;643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typical recording technique used in serial tapes is referred to as </a:t>
            </a: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serpentine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b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(dạng xoắn) recording. </a:t>
            </a:r>
            <a:r>
              <a:rPr b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technique, when data are being recorded, the first set of bits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along the whole length of the tape. When the end of the tape is reached,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heads are repositioned to record a new track, and the tape is again recorded 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whole length, this time in the opposite direction. That process continues, back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forth, until the tape is full (Figure 6.16a). To increase speed, the read-write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is capable of reading and writing a number of adjacent tracks simultaneously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(typically two to eight tracks). Data are still recorded serially along individual tracks,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blocks in sequence are stored on adjacent tracks, as suggested by Figure 6.16b.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tape drive is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sequential-access device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the tape head is positioned at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1, then to read record N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necessary to read physical records 1 through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- 1, </a:t>
            </a:r>
            <a:r>
              <a:rPr i="0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at a time. If the head is currently positioned beyond the desired record,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necessary to rewind the tape a certain distance and begin reading forward. Unlike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disk, the tape is in motion only during a read or write operation.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contrast to the tape, the disk drive is referred to as a </a:t>
            </a:r>
            <a:r>
              <a:rPr i="1"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direct-access device.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drive need not read all the sectors on a disk sequentially to get to the desired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one. It must only wait for the intervening sectors within one track and can make successive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accesses to any track.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t/>
            </a:r>
            <a:endParaRPr sz="10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tape was the first kind of secondary memory. It is still widely used as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sz="10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lowest-cost, slowest-speed member of the memory hierarchy.</a:t>
            </a:r>
            <a:endParaRPr i="0" sz="1020"/>
          </a:p>
        </p:txBody>
      </p:sp>
      <p:sp>
        <p:nvSpPr>
          <p:cNvPr id="644" name="Google Shape;644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1" name="Google Shape;651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dominant tape technology today is a cartridge system known as linear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tape-open (LTO). LTO was developed in the late 1990s as an open-source alternative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various proprietary systems on the market. Table 6.7 shows parameters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various LTO generations. See Appendix J for details.</a:t>
            </a:r>
            <a:endParaRPr/>
          </a:p>
        </p:txBody>
      </p:sp>
      <p:sp>
        <p:nvSpPr>
          <p:cNvPr id="652" name="Google Shape;652;p4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recorded on and later retrieved from the disk via a conducting coil named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head;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many systems, there are two heads, a read head and a write head. During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read or write operation, the head is stationary while the platter rotates beneath it.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write mechanism exploits the fact that electricity flowing through a coil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produces a magnetic field. Electric pulses are sent to the write head, and the resulting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magnetic patterns are recorded on the surface below, with different patterns for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positive and negative currents. The write head itself is made of easily magnetizable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material and is in the shape of a rectangular doughnut with a gap along one side and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few turns of conducting wire along the opposite side (Figure 6.1). An electric current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wire induces a magnetic field across the gap, which in turn magnetizes a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area of the recording medium. Reversing the direction of the current reverses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direction of the magnetization on the recording medium.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traditional read mechanism exploits the fact that a magnetic field moving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to a coil produces an electrical current in the coil. When the surface of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disk passes under the head, it generates a current of the same polarity as the 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recorded. The structure of the head for reading is in this case essentially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same as for writing and therefore the same head can be used for both. Such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heads are used in floppy disk systems and in older rigid disk systems.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Contemporary rigid disk systems use a different read mechanism, requiring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separate read head, positioned for convenience close to the write head. The read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 consists of a partially shielded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magnetoresistive (MR) sensor. The MR material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an electrical resistance that depends on the direction of the magnetization of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medium moving under it. By passing a current through the MR sensor, resistance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changes are detected as voltage signals. The MR design allows higher-frequency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operation, which equates to greater storage densities and operating speeds.</a:t>
            </a:r>
            <a:endParaRPr sz="839"/>
          </a:p>
        </p:txBody>
      </p:sp>
      <p:sp>
        <p:nvSpPr>
          <p:cNvPr id="243" name="Google Shape;243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2" name="Google Shape;672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6 summary.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Shield che chắn từ trường để chống nhiễu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Figure 6.1.  Inductive Write/Magnetoresistive Read Head</a:t>
            </a:r>
            <a:endParaRPr/>
          </a:p>
        </p:txBody>
      </p:sp>
      <p:sp>
        <p:nvSpPr>
          <p:cNvPr id="273" name="Google Shape;273;p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head is a relatively small device capable of reading from or writing to a portion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platter rotating beneath it. This gives rise to the organization of data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platter in a concentric set of rings, called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track is the same width as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head. There are thousands of tracks per surface.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6.2 depicts this data layout. Adjacent tracks are separated by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gaps.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prevents, or at least minimizes, errors due to misalignment of the head or 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interference of magnetic fields.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are transferred to and from the disk in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sectors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6.2). There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hundreds of sectors per track, and these may be of either fixed or variable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length. In most contemporary systems, fixed-length sectors are used, with 512 bytes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being the nearly universal sector size. To avoid imposing unreasonable precision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on the system, adjacent sectors are separated by intratrack (intersector)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 near the center of a rotating disk travels past a fixed point (such as a read–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head) slower than a bit on the outside. Therefore, some way must be found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the variation in speed so that the head can read all the bits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rate. This can be done by increasing the spacing between bits of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in segments of the disk. The information can then be scanned at the same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by rotating the disk at a fixed speed, known as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angular velocity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(CAV). Figure 6.3a shows the layout of a disk using CAV. The disk is divided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pie-shaped sectors and into a series of concentric tracks. The advantage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using CAV is that individual blocks of data can be directly addressed 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sector. To move the head from its current location to a specific address,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takes a short movement of the head to a specific track and a short wait for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sector to spin under the head. The disadvantage of CAV is that the amount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that can be stored on the long outer tracks is the only same as what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on the short inner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bits per linear inch, increases in moving from the outermost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to the innermost track, disk storage capacity in a straightforward CAV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limited by the maximum recording density that can be achieved on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innermost track. To increase density, modern hard disk systems use a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 recording,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concentric zones (16 is typical). Within a zone, the number of bits per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constant. Zones farther from the center contain more bits (more sectors) than zones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closer to the center. This allows for greater overall storage capacity at the expense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somewhat more complex circuitry. As the disk head moves from one zone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the length (along the track) of individual bits changes, causing a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timing for reads and writes. Figure 6.3b suggests the nature of multiple zone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recording; in this illustration, each zone is only a single track wide.</a:t>
            </a:r>
            <a:endParaRPr sz="839"/>
          </a:p>
        </p:txBody>
      </p:sp>
      <p:sp>
        <p:nvSpPr>
          <p:cNvPr id="289" name="Google Shape;289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bit near the center of a rotating disk travels past a fixed point (such as a read–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head) slower than a bit on the outside. Therefore, some way must be found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compensate for the variation in speed so that the head can read all the bits at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rate. This can be done by increasing the spacing between bits of information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recorded in segments of the disk. The information can then be scanned at the same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by rotating the disk at a fixed speed, known as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 angular velocity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(CAV). Figure 6.3a shows the layout of a disk using CAV. The disk is divided into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pie-shaped sectors and into a series of concentric tracks. The advantage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using CAV is that individual blocks of data can be directly addressed by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and sector. To move the head from its current location to a specific address, it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takes a short movement of the head to a specific track and a short wait for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sector to spin under the head. The disadvantage of CAV is that the amount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data that can be stored on the long outer tracks is the only same as what can be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on the short inner tracks.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t/>
            </a:r>
            <a:endParaRPr sz="839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Because the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density,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bits per linear inch, increases in moving from the outermost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to the innermost track, disk storage capacity in a straightforward CAV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is limited by the maximum recording density that can be achieved on the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innermost track. To increase density, modern hard disk systems use a technique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known as </a:t>
            </a:r>
            <a:r>
              <a:rPr b="1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zone recording, </a:t>
            </a:r>
            <a:r>
              <a:rPr b="0"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which the surface is divided into a number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concentric zones (16 is typical). Within a zone, the number of bits per track is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constant. Zones farther from the center contain more bits (more sectors) than zones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closer to the center. This allows for greater overall storage capacity at the expense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somewhat more complex circuitry. As the disk head moves from one zone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another, the length (along the track) of individual bits changes, causing a change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timing for reads and writes. Figure 6.3b suggests the nature of multiple zone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252"/>
              </a:spcBef>
              <a:spcAft>
                <a:spcPts val="0"/>
              </a:spcAft>
              <a:buNone/>
            </a:pPr>
            <a:r>
              <a:rPr lang="en-US" sz="839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recording; in this illustration, each zone is only a single track wide.</a:t>
            </a:r>
            <a:endParaRPr sz="839"/>
          </a:p>
        </p:txBody>
      </p:sp>
      <p:sp>
        <p:nvSpPr>
          <p:cNvPr id="296" name="Google Shape;296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4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5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54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5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54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54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3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63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63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6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7" name="Google Shape;107;p6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63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63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64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6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6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8" name="Google Shape;118;p64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5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65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5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5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5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65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5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65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65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5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3" name="Google Shape;133;p6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6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5" name="Google Shape;135;p6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6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38" name="Google Shape;138;p6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6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43" name="Google Shape;143;p6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7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5" name="Google Shape;145;p6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67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9" name="Google Shape;149;p67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6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53" name="Google Shape;153;p6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6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9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9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69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2" name="Google Shape;162;p6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6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6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0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70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70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70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70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7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7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7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7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70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70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70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71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1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71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71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1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7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71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71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71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7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7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72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7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7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5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55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73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73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7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7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7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73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56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6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6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3" name="Google Shape;43;p56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" name="Google Shape;51;p5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52" name="Google Shape;52;p5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58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58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58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9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59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59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60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6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6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6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6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6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1" name="Google Shape;81;p6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3" name="Google Shape;83;p61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4" name="Google Shape;84;p6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61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61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62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6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3" name="Google Shape;93;p6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2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62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6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jpg"/><Relationship Id="rId4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5.png"/><Relationship Id="rId4" Type="http://schemas.openxmlformats.org/officeDocument/2006/relationships/image" Target="../media/image4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jpg"/><Relationship Id="rId4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4.png"/><Relationship Id="rId4" Type="http://schemas.openxmlformats.org/officeDocument/2006/relationships/image" Target="../media/image3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285720" y="6429396"/>
            <a:ext cx="8643998" cy="28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ckwell"/>
              <a:buNone/>
            </a:pPr>
            <a:r>
              <a:rPr lang="en-US" sz="1800"/>
              <a:t>William Stallings, Computer Organization and Architecture, 9</a:t>
            </a:r>
            <a:r>
              <a:rPr baseline="30000" lang="en-US" sz="1800"/>
              <a:t>th</a:t>
            </a:r>
            <a:r>
              <a:rPr lang="en-US" sz="1800"/>
              <a:t> Edition</a:t>
            </a:r>
            <a:endParaRPr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93172" y="1715549"/>
            <a:ext cx="18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"/>
          <p:cNvSpPr txBox="1"/>
          <p:nvPr/>
        </p:nvSpPr>
        <p:spPr>
          <a:xfrm>
            <a:off x="506505" y="4952736"/>
            <a:ext cx="3422553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6</a:t>
            </a:r>
            <a:endParaRPr b="0" i="0" sz="54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5" name="Google Shape;215;p1"/>
          <p:cNvSpPr txBox="1"/>
          <p:nvPr/>
        </p:nvSpPr>
        <p:spPr>
          <a:xfrm>
            <a:off x="4000496" y="5000636"/>
            <a:ext cx="4994189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Noto Sans Symbols"/>
              <a:buChar char="■"/>
            </a:pPr>
            <a:r>
              <a:rPr b="0" i="0" lang="en-US" sz="4400" u="none" cap="none" strike="noStrike">
                <a:solidFill>
                  <a:srgbClr val="002060"/>
                </a:solidFill>
                <a:latin typeface="Rockwell"/>
                <a:ea typeface="Rockwell"/>
                <a:cs typeface="Rockwell"/>
                <a:sym typeface="Rockwell"/>
              </a:rPr>
              <a:t>External Memory</a:t>
            </a:r>
            <a:endParaRPr b="0" i="0" sz="4400" u="none" cap="none" strike="noStrike">
              <a:solidFill>
                <a:srgbClr val="00206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"/>
          <p:cNvSpPr txBox="1"/>
          <p:nvPr>
            <p:ph idx="4294967295" type="title"/>
          </p:nvPr>
        </p:nvSpPr>
        <p:spPr>
          <a:xfrm>
            <a:off x="3810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Winchester Disk Format</a:t>
            </a:r>
            <a:br>
              <a:rPr lang="en-US"/>
            </a:br>
            <a:r>
              <a:rPr lang="en-US"/>
              <a:t>Seagate ST506</a:t>
            </a:r>
            <a:endParaRPr/>
          </a:p>
        </p:txBody>
      </p:sp>
      <p:pic>
        <p:nvPicPr>
          <p:cNvPr id="307" name="Google Shape;3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cap="flat" cmpd="sng" w="38100">
            <a:solidFill>
              <a:srgbClr val="00164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308" name="Google Shape;308;p10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CRC- cyclic redundancy check – Data for error checking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0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Synch. Byte: Byte for identify the beginning of data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1"/>
          <p:cNvSpPr txBox="1"/>
          <p:nvPr>
            <p:ph type="title"/>
          </p:nvPr>
        </p:nvSpPr>
        <p:spPr>
          <a:xfrm>
            <a:off x="381000" y="228600"/>
            <a:ext cx="8013513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Table 6.1: Physical Characteristics </a:t>
            </a:r>
            <a:br>
              <a:rPr lang="en-US"/>
            </a:br>
            <a:r>
              <a:rPr lang="en-US"/>
              <a:t>of Disk Systems</a:t>
            </a:r>
            <a:endParaRPr/>
          </a:p>
        </p:txBody>
      </p:sp>
      <p:pic>
        <p:nvPicPr>
          <p:cNvPr id="316" name="Google Shape;3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1928802"/>
            <a:ext cx="8492704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/>
          <p:nvPr>
            <p:ph type="title"/>
          </p:nvPr>
        </p:nvSpPr>
        <p:spPr>
          <a:xfrm>
            <a:off x="571504" y="142852"/>
            <a:ext cx="38577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Characteristics</a:t>
            </a:r>
            <a:endParaRPr/>
          </a:p>
        </p:txBody>
      </p:sp>
      <p:sp>
        <p:nvSpPr>
          <p:cNvPr id="323" name="Google Shape;323;p12"/>
          <p:cNvSpPr txBox="1"/>
          <p:nvPr>
            <p:ph idx="1" type="body"/>
          </p:nvPr>
        </p:nvSpPr>
        <p:spPr>
          <a:xfrm>
            <a:off x="457200" y="1000108"/>
            <a:ext cx="3611880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Fixed-head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One read-write head per track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Heads are mounted on a fixed ridged arm that extends across all tracks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Movable-head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One read-write head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Head is mounted on an arm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arm can be extended or retracted</a:t>
            </a:r>
            <a:endParaRPr/>
          </a:p>
          <a:p>
            <a:pPr indent="-171450" lvl="0" marL="228600" rtl="0" algn="l">
              <a:spcBef>
                <a:spcPts val="200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 sz="1200">
              <a:solidFill>
                <a:srgbClr val="001642"/>
              </a:solidFill>
            </a:endParaRPr>
          </a:p>
        </p:txBody>
      </p:sp>
      <p:sp>
        <p:nvSpPr>
          <p:cNvPr id="324" name="Google Shape;324;p12"/>
          <p:cNvSpPr txBox="1"/>
          <p:nvPr>
            <p:ph idx="2" type="body"/>
          </p:nvPr>
        </p:nvSpPr>
        <p:spPr>
          <a:xfrm>
            <a:off x="457200" y="4986342"/>
            <a:ext cx="3688080" cy="1514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Non-removable disk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Permanently mounted in the disk drive</a:t>
            </a:r>
            <a:endParaRPr/>
          </a:p>
          <a:p>
            <a:pPr indent="-228600" lvl="1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hard disk in a personal computer is a non-removable disk</a:t>
            </a:r>
            <a:endParaRPr/>
          </a:p>
        </p:txBody>
      </p:sp>
      <p:sp>
        <p:nvSpPr>
          <p:cNvPr id="325" name="Google Shape;325;p12"/>
          <p:cNvSpPr txBox="1"/>
          <p:nvPr>
            <p:ph idx="3" type="body"/>
          </p:nvPr>
        </p:nvSpPr>
        <p:spPr>
          <a:xfrm>
            <a:off x="4648200" y="1000108"/>
            <a:ext cx="3657600" cy="4214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Removable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be removed and replaced with another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Advantages: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Unlimited amounts of data are available with a limited number of disk systems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A disk may be moved from one computer system to another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Floppy disks and ZIP cartridge disks are examples of removable disks</a:t>
            </a:r>
            <a:endParaRPr/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  <a:p>
            <a:pPr indent="-152400" lvl="1" marL="457200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600">
              <a:solidFill>
                <a:srgbClr val="001642"/>
              </a:solidFill>
            </a:endParaRPr>
          </a:p>
        </p:txBody>
      </p:sp>
      <p:sp>
        <p:nvSpPr>
          <p:cNvPr id="326" name="Google Shape;326;p12"/>
          <p:cNvSpPr txBox="1"/>
          <p:nvPr>
            <p:ph idx="4" type="body"/>
          </p:nvPr>
        </p:nvSpPr>
        <p:spPr>
          <a:xfrm>
            <a:off x="4714876" y="5219704"/>
            <a:ext cx="3657600" cy="1424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001642"/>
                </a:solidFill>
              </a:rPr>
              <a:t>Double sided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Magnetizable coating is applied to both sides of the platter</a:t>
            </a:r>
            <a:endParaRPr/>
          </a:p>
        </p:txBody>
      </p:sp>
      <p:pic>
        <p:nvPicPr>
          <p:cNvPr id="327" name="Google Shape;3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082" y="-24"/>
            <a:ext cx="1699726" cy="141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3"/>
          <p:cNvSpPr txBox="1"/>
          <p:nvPr>
            <p:ph type="title"/>
          </p:nvPr>
        </p:nvSpPr>
        <p:spPr>
          <a:xfrm>
            <a:off x="381000" y="1066800"/>
            <a:ext cx="3255264" cy="1695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Multiple</a:t>
            </a:r>
            <a:br>
              <a:rPr lang="en-US" sz="3600"/>
            </a:br>
            <a:r>
              <a:rPr lang="en-US" sz="3600"/>
              <a:t>Platters</a:t>
            </a:r>
            <a:endParaRPr/>
          </a:p>
        </p:txBody>
      </p:sp>
      <p:pic>
        <p:nvPicPr>
          <p:cNvPr id="334" name="Google Shape;33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58" y="504825"/>
            <a:ext cx="4857750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Tracks</a:t>
            </a:r>
            <a:endParaRPr sz="32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Cylinders</a:t>
            </a:r>
            <a:endParaRPr sz="32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5852" y="124653"/>
            <a:ext cx="4857784" cy="660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"/>
          <p:cNvSpPr txBox="1"/>
          <p:nvPr>
            <p:ph type="title"/>
          </p:nvPr>
        </p:nvSpPr>
        <p:spPr>
          <a:xfrm>
            <a:off x="4214810" y="214290"/>
            <a:ext cx="4929190" cy="928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 Disk Classificati</a:t>
            </a:r>
            <a:r>
              <a:rPr lang="en-US">
                <a:solidFill>
                  <a:schemeClr val="lt1"/>
                </a:solidFill>
              </a:rPr>
              <a:t>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15"/>
          <p:cNvSpPr txBox="1"/>
          <p:nvPr>
            <p:ph idx="1" type="body"/>
          </p:nvPr>
        </p:nvSpPr>
        <p:spPr>
          <a:xfrm>
            <a:off x="357158" y="1428736"/>
            <a:ext cx="3795715" cy="4449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narrower the head, the closer it must be to the platter surface to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A narrower head means narrower tracks and therefore greater data density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351" name="Google Shape;351;p15"/>
          <p:cNvSpPr txBox="1"/>
          <p:nvPr>
            <p:ph idx="2" type="body"/>
          </p:nvPr>
        </p:nvSpPr>
        <p:spPr>
          <a:xfrm>
            <a:off x="4429124" y="1857364"/>
            <a:ext cx="4500594" cy="47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Used in sealed drive assemblies that are almost free of contaminants (chất ô nhiễm)</a:t>
            </a:r>
            <a:endParaRPr sz="2000">
              <a:solidFill>
                <a:srgbClr val="001642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Designed to operate closer to the disk’s surface than conventional rigid (rời) disk heads, thus allowing greater data density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Is actually an aerodynamic foil (lá) that rests lightly on the platter’s surface when the disk is motionless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352" name="Google Shape;352;p15"/>
          <p:cNvSpPr txBox="1"/>
          <p:nvPr>
            <p:ph idx="3" type="body"/>
          </p:nvPr>
        </p:nvSpPr>
        <p:spPr>
          <a:xfrm>
            <a:off x="571472" y="357166"/>
            <a:ext cx="358140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The head mechanism provides a classification of disks into three types</a:t>
            </a:r>
            <a:endParaRPr/>
          </a:p>
        </p:txBody>
      </p:sp>
      <p:sp>
        <p:nvSpPr>
          <p:cNvPr id="353" name="Google Shape;353;p15"/>
          <p:cNvSpPr txBox="1"/>
          <p:nvPr>
            <p:ph idx="4" type="body"/>
          </p:nvPr>
        </p:nvSpPr>
        <p:spPr>
          <a:xfrm>
            <a:off x="4572000" y="1292588"/>
            <a:ext cx="4286280" cy="564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rgbClr val="001642"/>
                </a:solidFill>
              </a:rPr>
              <a:t>Winchester Heads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"/>
          <p:cNvSpPr txBox="1"/>
          <p:nvPr>
            <p:ph idx="4294967295" type="title"/>
          </p:nvPr>
        </p:nvSpPr>
        <p:spPr>
          <a:xfrm>
            <a:off x="3810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Typical Hard Disk Parameters</a:t>
            </a:r>
            <a:endParaRPr/>
          </a:p>
        </p:txBody>
      </p:sp>
      <p:pic>
        <p:nvPicPr>
          <p:cNvPr id="360" name="Google Shape;36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138258"/>
            <a:ext cx="872490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 txBox="1"/>
          <p:nvPr>
            <p:ph type="title"/>
          </p:nvPr>
        </p:nvSpPr>
        <p:spPr>
          <a:xfrm>
            <a:off x="609600" y="6858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Timing of Disk I/O Transfer</a:t>
            </a:r>
            <a:endParaRPr/>
          </a:p>
        </p:txBody>
      </p:sp>
      <p:pic>
        <p:nvPicPr>
          <p:cNvPr id="367" name="Google Shape;36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571612"/>
            <a:ext cx="81343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17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actual details of disk I/O operation depend on the computer system, the operating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system, and the nature of the I/O channel and disk controller hardware.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8"/>
          <p:cNvSpPr txBox="1"/>
          <p:nvPr>
            <p:ph type="title"/>
          </p:nvPr>
        </p:nvSpPr>
        <p:spPr>
          <a:xfrm>
            <a:off x="609600" y="71414"/>
            <a:ext cx="7556313" cy="7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Performance </a:t>
            </a:r>
            <a:br>
              <a:rPr lang="en-US"/>
            </a:br>
            <a:r>
              <a:rPr lang="en-US"/>
              <a:t>Parameters</a:t>
            </a:r>
            <a:endParaRPr/>
          </a:p>
        </p:txBody>
      </p:sp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498475" y="1262082"/>
            <a:ext cx="7859739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When the disk drive is operating the disk is rotating at constant speed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Seek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 a movable–head system, the time it takes to position the head at the track</a:t>
            </a:r>
            <a:endParaRPr>
              <a:solidFill>
                <a:srgbClr val="001642"/>
              </a:solidFill>
            </a:endParaRPr>
          </a:p>
          <a:p>
            <a:pPr indent="-142875" lvl="1" marL="457200" rtl="0" algn="l"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6451" y="92234"/>
            <a:ext cx="1789038" cy="119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"/>
          <p:cNvSpPr txBox="1"/>
          <p:nvPr>
            <p:ph type="title"/>
          </p:nvPr>
        </p:nvSpPr>
        <p:spPr>
          <a:xfrm>
            <a:off x="609600" y="214290"/>
            <a:ext cx="7556313" cy="7476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Performance </a:t>
            </a:r>
            <a:br>
              <a:rPr lang="en-US"/>
            </a:br>
            <a:r>
              <a:rPr lang="en-US"/>
              <a:t>Parameters</a:t>
            </a:r>
            <a:endParaRPr/>
          </a:p>
        </p:txBody>
      </p:sp>
      <p:sp>
        <p:nvSpPr>
          <p:cNvPr id="383" name="Google Shape;383;p19"/>
          <p:cNvSpPr txBox="1"/>
          <p:nvPr>
            <p:ph idx="1" type="body"/>
          </p:nvPr>
        </p:nvSpPr>
        <p:spPr>
          <a:xfrm>
            <a:off x="587587" y="1762148"/>
            <a:ext cx="75563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2286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Rotational delay </a:t>
            </a:r>
            <a:r>
              <a:rPr i="1" lang="en-US" sz="2800">
                <a:solidFill>
                  <a:srgbClr val="001642"/>
                </a:solidFill>
              </a:rPr>
              <a:t>(rotational latency)</a:t>
            </a:r>
            <a:endParaRPr sz="2800">
              <a:solidFill>
                <a:srgbClr val="001642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rgbClr val="001642"/>
                </a:solidFill>
              </a:rPr>
              <a:t>The time it takes for the beginning of the sector to reach the head 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Access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sum of the seek time and the rotational delay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time it takes to get into position to read or write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■"/>
            </a:pPr>
            <a:r>
              <a:rPr lang="en-US" sz="2800">
                <a:solidFill>
                  <a:srgbClr val="001642"/>
                </a:solidFill>
              </a:rPr>
              <a:t>Transfer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This is the data transfer portion of the operation</a:t>
            </a:r>
            <a:endParaRPr sz="2000">
              <a:solidFill>
                <a:srgbClr val="001642"/>
              </a:solidFill>
            </a:endParaRPr>
          </a:p>
        </p:txBody>
      </p:sp>
      <p:pic>
        <p:nvPicPr>
          <p:cNvPr id="384" name="Google Shape;38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4" y="214290"/>
            <a:ext cx="2208075" cy="147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"/>
          <p:cNvSpPr txBox="1"/>
          <p:nvPr>
            <p:ph type="title"/>
          </p:nvPr>
        </p:nvSpPr>
        <p:spPr>
          <a:xfrm>
            <a:off x="498474" y="7141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221" name="Google Shape;221;p2"/>
          <p:cNvSpPr txBox="1"/>
          <p:nvPr>
            <p:ph idx="1" type="body"/>
          </p:nvPr>
        </p:nvSpPr>
        <p:spPr>
          <a:xfrm>
            <a:off x="375999" y="932060"/>
            <a:ext cx="7556400" cy="5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are disks organized?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to insure data stored in disks?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How to increase disk accessing?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rgbClr val="002060"/>
                </a:solidFill>
              </a:rPr>
              <a:t>After studying this chapter, you should be able to: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key properties of magnetic disks.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performance issues involved in magnetic disk access.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Explain the concept of RAID and describe the various levels.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Compare and contrast hard disk drives and solid disk drives.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Describe in general terms the operation of flash memory.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Understand the differences among the different optical disk storage media.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600">
                <a:solidFill>
                  <a:srgbClr val="002060"/>
                </a:solidFill>
              </a:rPr>
              <a:t>Present an overview of magnetic tape storage technology.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</a:t>
            </a:r>
            <a:endParaRPr/>
          </a:p>
        </p:txBody>
      </p:sp>
      <p:sp>
        <p:nvSpPr>
          <p:cNvPr id="390" name="Google Shape;390;p20"/>
          <p:cNvSpPr txBox="1"/>
          <p:nvPr>
            <p:ph idx="1" type="body"/>
          </p:nvPr>
        </p:nvSpPr>
        <p:spPr>
          <a:xfrm>
            <a:off x="498474" y="1142984"/>
            <a:ext cx="7556313" cy="4983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ổ cứng có tốc độ quay 5400RPM, seek time trung bình 8.5ms, 512 sectors/track. Hỏi thời gian trung bình để đọc 1 sector: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Thời gian quay 1 vòng = 1*60*1000ms/5400 = 11.1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T1 = seek time trung bình = 8.5ms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T2= average rotational delay = thời gian quay ½ vòng tròn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= 11.1 ms/2 = 5.5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T3= transfer time=  thời gian quay 1/512 vòng tròn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= 11.1 ms/512 = 0.02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T= T1 + T2 + T3 = 14.02 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the result above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304800" y="428604"/>
            <a:ext cx="32553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ockwell"/>
              <a:buNone/>
            </a:pPr>
            <a:r>
              <a:rPr lang="en-US" sz="4000"/>
              <a:t>6.2- RAID</a:t>
            </a:r>
            <a:endParaRPr sz="4000"/>
          </a:p>
        </p:txBody>
      </p:sp>
      <p:sp>
        <p:nvSpPr>
          <p:cNvPr id="397" name="Google Shape;397;p21"/>
          <p:cNvSpPr txBox="1"/>
          <p:nvPr>
            <p:ph idx="1" type="body"/>
          </p:nvPr>
        </p:nvSpPr>
        <p:spPr>
          <a:xfrm>
            <a:off x="4168775" y="357166"/>
            <a:ext cx="4597399" cy="600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Consists of 7 levels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Set of physical disk drives viewed by the operating system as a single logical drive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Data are distributed across the physical drives of an array in a scheme known as striping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2000"/>
              <a:buFont typeface="Rockwell"/>
              <a:buAutoNum type="arabicParenR"/>
            </a:pPr>
            <a:r>
              <a:rPr lang="en-US" sz="200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b="1" lang="en-US" sz="2000">
                <a:solidFill>
                  <a:srgbClr val="001642"/>
                </a:solidFill>
              </a:rPr>
              <a:t>data recoverability in case of a disk failure</a:t>
            </a:r>
            <a:endParaRPr/>
          </a:p>
        </p:txBody>
      </p:sp>
      <p:sp>
        <p:nvSpPr>
          <p:cNvPr id="398" name="Google Shape;398;p21"/>
          <p:cNvSpPr txBox="1"/>
          <p:nvPr>
            <p:ph idx="2" type="body"/>
          </p:nvPr>
        </p:nvSpPr>
        <p:spPr>
          <a:xfrm>
            <a:off x="357158" y="1857364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ndependent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rPr lang="en-US" sz="2400" u="sng"/>
              <a:t>R</a:t>
            </a:r>
            <a:r>
              <a:rPr lang="en-US" sz="2400"/>
              <a:t>edundant </a:t>
            </a:r>
            <a:r>
              <a:rPr lang="en-US" sz="2400" u="sng"/>
              <a:t>A</a:t>
            </a:r>
            <a:r>
              <a:rPr lang="en-US" sz="2400"/>
              <a:t>rray of </a:t>
            </a:r>
            <a:r>
              <a:rPr lang="en-US" sz="2400" u="sng"/>
              <a:t>I</a:t>
            </a:r>
            <a:r>
              <a:rPr lang="en-US" sz="2400"/>
              <a:t>nexpensive </a:t>
            </a:r>
            <a:r>
              <a:rPr lang="en-US" sz="2400" u="sng"/>
              <a:t>D</a:t>
            </a:r>
            <a:r>
              <a:rPr lang="en-US" sz="2400"/>
              <a:t>isks</a:t>
            </a:r>
            <a:endParaRPr/>
          </a:p>
          <a:p>
            <a:pPr indent="0" lvl="0" marL="0" rtl="0" algn="ctr">
              <a:lnSpc>
                <a:spcPct val="130000"/>
              </a:lnSpc>
              <a:spcBef>
                <a:spcPts val="5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399" name="Google Shape;399;p21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rgbClr val="515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Long life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🡪 Parallel accessing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 🡪 Backup, checking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🡺 Multi-disk design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Table 6.3  RAID Levels </a:t>
            </a:r>
            <a:endParaRPr/>
          </a:p>
        </p:txBody>
      </p:sp>
      <p:pic>
        <p:nvPicPr>
          <p:cNvPr id="406" name="Google Shape;4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92" y="1142984"/>
            <a:ext cx="8852018" cy="457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idx="4294967295" type="title"/>
          </p:nvPr>
        </p:nvSpPr>
        <p:spPr>
          <a:xfrm>
            <a:off x="5334000" y="838200"/>
            <a:ext cx="3124200" cy="111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Levels</a:t>
            </a:r>
            <a:br>
              <a:rPr lang="en-US"/>
            </a:br>
            <a:r>
              <a:rPr lang="en-US"/>
              <a:t>0, 1, 2</a:t>
            </a:r>
            <a:endParaRPr/>
          </a:p>
        </p:txBody>
      </p:sp>
      <p:pic>
        <p:nvPicPr>
          <p:cNvPr descr="f8-1.pdf" id="413" name="Google Shape;413;p23"/>
          <p:cNvPicPr preferRelativeResize="0"/>
          <p:nvPr/>
        </p:nvPicPr>
        <p:blipFill rotWithShape="1">
          <a:blip r:embed="rId3">
            <a:alphaModFix/>
          </a:blip>
          <a:srcRect b="-1109" l="1520" r="-1520" t="1110"/>
          <a:stretch/>
        </p:blipFill>
        <p:spPr>
          <a:xfrm>
            <a:off x="134475" y="0"/>
            <a:ext cx="8875059" cy="6858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idx="4294967295" type="title"/>
          </p:nvPr>
        </p:nvSpPr>
        <p:spPr>
          <a:xfrm>
            <a:off x="5867400" y="1600200"/>
            <a:ext cx="25146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61666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</a:t>
            </a:r>
            <a:br>
              <a:rPr lang="en-US"/>
            </a:br>
            <a:r>
              <a:rPr lang="en-US"/>
              <a:t>Levels</a:t>
            </a:r>
            <a:br>
              <a:rPr lang="en-US"/>
            </a:br>
            <a:r>
              <a:rPr lang="en-US"/>
              <a:t>3, 4, 5, 6</a:t>
            </a:r>
            <a:endParaRPr/>
          </a:p>
        </p:txBody>
      </p:sp>
      <p:pic>
        <p:nvPicPr>
          <p:cNvPr descr="f8-2.pdf" id="420" name="Google Shape;420;p24"/>
          <p:cNvPicPr preferRelativeResize="0"/>
          <p:nvPr/>
        </p:nvPicPr>
        <p:blipFill rotWithShape="1">
          <a:blip r:embed="rId3">
            <a:alphaModFix/>
          </a:blip>
          <a:srcRect b="3636" l="2353" r="9411" t="909"/>
          <a:stretch/>
        </p:blipFill>
        <p:spPr>
          <a:xfrm>
            <a:off x="685800" y="-5585"/>
            <a:ext cx="4902503" cy="686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9.pdf" id="426" name="Google Shape;426;p25"/>
          <p:cNvPicPr preferRelativeResize="0"/>
          <p:nvPr/>
        </p:nvPicPr>
        <p:blipFill rotWithShape="1">
          <a:blip r:embed="rId3">
            <a:alphaModFix/>
          </a:blip>
          <a:srcRect b="9412" l="4545" r="16364" t="10588"/>
          <a:stretch/>
        </p:blipFill>
        <p:spPr>
          <a:xfrm>
            <a:off x="914400" y="762000"/>
            <a:ext cx="7799375" cy="609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25"/>
          <p:cNvSpPr txBox="1"/>
          <p:nvPr>
            <p:ph idx="4294967295" type="title"/>
          </p:nvPr>
        </p:nvSpPr>
        <p:spPr>
          <a:xfrm>
            <a:off x="228600" y="228600"/>
            <a:ext cx="7556500" cy="963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lang="en-US" sz="3200"/>
              <a:t>Data Mapping for a RAID Level 0 Array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"/>
          <p:cNvSpPr txBox="1"/>
          <p:nvPr>
            <p:ph type="title"/>
          </p:nvPr>
        </p:nvSpPr>
        <p:spPr>
          <a:xfrm>
            <a:off x="500034" y="285728"/>
            <a:ext cx="3071834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0</a:t>
            </a:r>
            <a:endParaRPr/>
          </a:p>
        </p:txBody>
      </p:sp>
      <p:sp>
        <p:nvSpPr>
          <p:cNvPr id="434" name="Google Shape;434;p26"/>
          <p:cNvSpPr txBox="1"/>
          <p:nvPr>
            <p:ph idx="1" type="body"/>
          </p:nvPr>
        </p:nvSpPr>
        <p:spPr>
          <a:xfrm>
            <a:off x="497541" y="3505200"/>
            <a:ext cx="3657600" cy="2620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2875" lvl="0" marL="228600" rtl="0" algn="l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435" name="Google Shape;435;p26"/>
          <p:cNvSpPr txBox="1"/>
          <p:nvPr>
            <p:ph idx="2" type="body"/>
          </p:nvPr>
        </p:nvSpPr>
        <p:spPr>
          <a:xfrm>
            <a:off x="214282" y="2819400"/>
            <a:ext cx="3900518" cy="382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For applications to experience a high transfer rate two requirements must be met: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  <a:endParaRPr/>
          </a:p>
          <a:p>
            <a:pPr indent="-342900" lvl="1" marL="571500" rtl="0" algn="l">
              <a:spcBef>
                <a:spcPts val="1800"/>
              </a:spcBef>
              <a:spcAft>
                <a:spcPts val="0"/>
              </a:spcAft>
              <a:buSzPts val="1800"/>
              <a:buFont typeface="Rockwell"/>
              <a:buAutoNum type="arabicPeriod"/>
            </a:pPr>
            <a:r>
              <a:rPr lang="en-US">
                <a:solidFill>
                  <a:srgbClr val="001642"/>
                </a:solidFill>
              </a:rPr>
              <a:t>The application must make I/O requests that drive the disk array efficiently</a:t>
            </a:r>
            <a:endParaRPr/>
          </a:p>
        </p:txBody>
      </p:sp>
      <p:sp>
        <p:nvSpPr>
          <p:cNvPr id="436" name="Google Shape;436;p26"/>
          <p:cNvSpPr txBox="1"/>
          <p:nvPr>
            <p:ph idx="3" type="body"/>
          </p:nvPr>
        </p:nvSpPr>
        <p:spPr>
          <a:xfrm>
            <a:off x="214282" y="2068881"/>
            <a:ext cx="3657600" cy="717177"/>
          </a:xfrm>
          <a:prstGeom prst="rect">
            <a:avLst/>
          </a:prstGeom>
          <a:solidFill>
            <a:srgbClr val="47204B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n-US"/>
              <a:t>RAID 0 for High Data Transfer Capacity</a:t>
            </a:r>
            <a:endParaRPr/>
          </a:p>
        </p:txBody>
      </p:sp>
      <p:sp>
        <p:nvSpPr>
          <p:cNvPr id="437" name="Google Shape;437;p26"/>
          <p:cNvSpPr txBox="1"/>
          <p:nvPr>
            <p:ph idx="4" type="body"/>
          </p:nvPr>
        </p:nvSpPr>
        <p:spPr>
          <a:xfrm>
            <a:off x="4572000" y="2362200"/>
            <a:ext cx="4419600" cy="717176"/>
          </a:xfrm>
          <a:prstGeom prst="rect">
            <a:avLst/>
          </a:prstGeom>
          <a:solidFill>
            <a:srgbClr val="76337A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/>
              <a:t>RAID 0 for High I/O Request Rate</a:t>
            </a:r>
            <a:endParaRPr/>
          </a:p>
        </p:txBody>
      </p:sp>
      <p:sp>
        <p:nvSpPr>
          <p:cNvPr id="438" name="Google Shape;438;p2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Addresses the issues of request patterns of the host systemand layout of th</a:t>
            </a: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e data</a:t>
            </a:r>
            <a:endParaRPr/>
          </a:p>
          <a:p>
            <a:pPr indent="-228600" lvl="0" marL="228600" marR="0" rtl="0" algn="l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Impact of redundancy does not interfere with analysis</a:t>
            </a:r>
            <a:endParaRPr sz="2800">
              <a:solidFill>
                <a:srgbClr val="0016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26"/>
          <p:cNvSpPr txBox="1"/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3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286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For an individual I/O request for a small amount of data the I/O time is dominated by the seek time and rotational latency</a:t>
            </a:r>
            <a:endParaRPr/>
          </a:p>
          <a:p>
            <a:pPr indent="-228615" lvl="0" marL="2286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323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A disk array can provide high I/O execution rates by balancing the I/O load across multiple disks</a:t>
            </a:r>
            <a:endParaRPr/>
          </a:p>
          <a:p>
            <a:pPr indent="-228615" lvl="0" marL="228600" marR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Noto Sans Symbols"/>
              <a:buChar char="■"/>
            </a:pPr>
            <a:r>
              <a:rPr lang="en-US" sz="2323">
                <a:solidFill>
                  <a:srgbClr val="001642"/>
                </a:solidFill>
                <a:latin typeface="Rockwell"/>
                <a:ea typeface="Rockwell"/>
                <a:cs typeface="Rockwell"/>
                <a:sym typeface="Rockwell"/>
              </a:rPr>
              <a:t>If the strip size is relatively large multiple waiting I/O requests can be handled in parallel, reducing the queuing time for each request</a:t>
            </a:r>
            <a:endParaRPr sz="2323">
              <a:solidFill>
                <a:srgbClr val="00164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440" name="Google Shape;4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446" y="178900"/>
            <a:ext cx="2124606" cy="10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"/>
          <p:cNvSpPr txBox="1"/>
          <p:nvPr>
            <p:ph type="title"/>
          </p:nvPr>
        </p:nvSpPr>
        <p:spPr>
          <a:xfrm>
            <a:off x="571472" y="142852"/>
            <a:ext cx="3228972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1</a:t>
            </a:r>
            <a:endParaRPr/>
          </a:p>
        </p:txBody>
      </p:sp>
      <p:sp>
        <p:nvSpPr>
          <p:cNvPr id="447" name="Google Shape;447;p27"/>
          <p:cNvSpPr txBox="1"/>
          <p:nvPr>
            <p:ph idx="1" type="body"/>
          </p:nvPr>
        </p:nvSpPr>
        <p:spPr>
          <a:xfrm>
            <a:off x="142844" y="1643050"/>
            <a:ext cx="4000528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Differs from RAID levels 2 through 6 in the way in which redundancy is achieved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Redundancy is achieved by the simple expedient of duplicating all the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/>
          </a:p>
        </p:txBody>
      </p:sp>
      <p:sp>
        <p:nvSpPr>
          <p:cNvPr id="448" name="Google Shape;448;p27"/>
          <p:cNvSpPr txBox="1"/>
          <p:nvPr>
            <p:ph idx="2" type="body"/>
          </p:nvPr>
        </p:nvSpPr>
        <p:spPr>
          <a:xfrm>
            <a:off x="4419600" y="2323561"/>
            <a:ext cx="436724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read request can be serviced by either of the two disks that contains the requested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There is no “write penalty”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Provides real-time copy of all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achieve high I/O request rates if the bulk of the requests are reads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Principal disadvantage is the cost</a:t>
            </a:r>
            <a:endParaRPr/>
          </a:p>
        </p:txBody>
      </p:sp>
      <p:sp>
        <p:nvSpPr>
          <p:cNvPr id="449" name="Google Shape;449;p27"/>
          <p:cNvSpPr txBox="1"/>
          <p:nvPr>
            <p:ph idx="3" type="body"/>
          </p:nvPr>
        </p:nvSpPr>
        <p:spPr>
          <a:xfrm>
            <a:off x="214282" y="1159236"/>
            <a:ext cx="3657600" cy="4123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lang="en-US" sz="2000"/>
              <a:t>Characteristics</a:t>
            </a:r>
            <a:endParaRPr/>
          </a:p>
        </p:txBody>
      </p:sp>
      <p:sp>
        <p:nvSpPr>
          <p:cNvPr id="450" name="Google Shape;450;p27"/>
          <p:cNvSpPr txBox="1"/>
          <p:nvPr>
            <p:ph idx="4" type="body"/>
          </p:nvPr>
        </p:nvSpPr>
        <p:spPr>
          <a:xfrm>
            <a:off x="4500562" y="1857364"/>
            <a:ext cx="4071966" cy="4123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Positive Aspects</a:t>
            </a:r>
            <a:endParaRPr/>
          </a:p>
        </p:txBody>
      </p:sp>
      <p:pic>
        <p:nvPicPr>
          <p:cNvPr id="451" name="Google Shape;4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87754"/>
            <a:ext cx="3429024" cy="840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type="title"/>
          </p:nvPr>
        </p:nvSpPr>
        <p:spPr>
          <a:xfrm>
            <a:off x="428596" y="176210"/>
            <a:ext cx="2881306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2</a:t>
            </a:r>
            <a:endParaRPr/>
          </a:p>
        </p:txBody>
      </p:sp>
      <p:sp>
        <p:nvSpPr>
          <p:cNvPr id="458" name="Google Shape;458;p28"/>
          <p:cNvSpPr txBox="1"/>
          <p:nvPr>
            <p:ph idx="1" type="body"/>
          </p:nvPr>
        </p:nvSpPr>
        <p:spPr>
          <a:xfrm>
            <a:off x="214282" y="2000240"/>
            <a:ext cx="3657600" cy="39534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Makes use of a parallel access technique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a parallel access array all member disks participate in the execution of every I/O request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Data striping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200"/>
              <a:buChar char="■"/>
            </a:pPr>
            <a:r>
              <a:rPr lang="en-US" sz="1600">
                <a:solidFill>
                  <a:srgbClr val="001642"/>
                </a:solidFill>
              </a:rPr>
              <a:t>Strips are very small, often as small as a single byte or word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sp>
        <p:nvSpPr>
          <p:cNvPr id="459" name="Google Shape;459;p28"/>
          <p:cNvSpPr txBox="1"/>
          <p:nvPr>
            <p:ph idx="2" type="body"/>
          </p:nvPr>
        </p:nvSpPr>
        <p:spPr>
          <a:xfrm>
            <a:off x="4357686" y="2109247"/>
            <a:ext cx="457203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number of redundant disks is proportional to the log of the number of data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Would only be an effective choice in an environment in which many disk errors occur</a:t>
            </a:r>
            <a:endParaRPr/>
          </a:p>
        </p:txBody>
      </p:sp>
      <p:sp>
        <p:nvSpPr>
          <p:cNvPr id="460" name="Google Shape;460;p28"/>
          <p:cNvSpPr txBox="1"/>
          <p:nvPr>
            <p:ph idx="3" type="body"/>
          </p:nvPr>
        </p:nvSpPr>
        <p:spPr>
          <a:xfrm>
            <a:off x="214282" y="1428736"/>
            <a:ext cx="3657600" cy="488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61" name="Google Shape;461;p28"/>
          <p:cNvSpPr txBox="1"/>
          <p:nvPr>
            <p:ph idx="4" type="body"/>
          </p:nvPr>
        </p:nvSpPr>
        <p:spPr>
          <a:xfrm>
            <a:off x="4429124" y="1500174"/>
            <a:ext cx="3657600" cy="4885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   Performance</a:t>
            </a:r>
            <a:endParaRPr/>
          </a:p>
        </p:txBody>
      </p:sp>
      <p:pic>
        <p:nvPicPr>
          <p:cNvPr id="462" name="Google Shape;4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68" y="157896"/>
            <a:ext cx="4286280" cy="1199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type="title"/>
          </p:nvPr>
        </p:nvSpPr>
        <p:spPr>
          <a:xfrm>
            <a:off x="571472" y="285728"/>
            <a:ext cx="3000396" cy="685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3</a:t>
            </a:r>
            <a:endParaRPr/>
          </a:p>
        </p:txBody>
      </p:sp>
      <p:sp>
        <p:nvSpPr>
          <p:cNvPr id="469" name="Google Shape;469;p29"/>
          <p:cNvSpPr txBox="1"/>
          <p:nvPr>
            <p:ph idx="1" type="body"/>
          </p:nvPr>
        </p:nvSpPr>
        <p:spPr>
          <a:xfrm>
            <a:off x="357158" y="1928802"/>
            <a:ext cx="3357586" cy="4357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Requires only a single redundant disk, no matter how large the disk array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Employs parallel access, with data distributed in small strips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Can achieve very high data transfer rates</a:t>
            </a:r>
            <a:endParaRPr/>
          </a:p>
        </p:txBody>
      </p:sp>
      <p:sp>
        <p:nvSpPr>
          <p:cNvPr id="470" name="Google Shape;470;p29"/>
          <p:cNvSpPr txBox="1"/>
          <p:nvPr>
            <p:ph idx="2" type="body"/>
          </p:nvPr>
        </p:nvSpPr>
        <p:spPr>
          <a:xfrm>
            <a:off x="3714744" y="1500174"/>
            <a:ext cx="5143536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the event of a drive failure, the parity </a:t>
            </a:r>
            <a:r>
              <a:rPr lang="en-US">
                <a:solidFill>
                  <a:schemeClr val="lt1"/>
                </a:solidFill>
              </a:rPr>
              <a:t>drive </a:t>
            </a:r>
            <a:r>
              <a:rPr lang="en-US">
                <a:solidFill>
                  <a:srgbClr val="001642"/>
                </a:solidFill>
              </a:rPr>
              <a:t>is accessed and data is reconstructed from the remaining devices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i="1" lang="en-US">
                <a:solidFill>
                  <a:srgbClr val="001642"/>
                </a:solidFill>
              </a:rPr>
              <a:t>reduced mode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 a transaction-oriented environment performance suffers</a:t>
            </a:r>
            <a:endParaRPr/>
          </a:p>
        </p:txBody>
      </p:sp>
      <p:sp>
        <p:nvSpPr>
          <p:cNvPr id="471" name="Google Shape;471;p29"/>
          <p:cNvSpPr txBox="1"/>
          <p:nvPr>
            <p:ph idx="3" type="body"/>
          </p:nvPr>
        </p:nvSpPr>
        <p:spPr>
          <a:xfrm>
            <a:off x="497541" y="1391759"/>
            <a:ext cx="2860013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Redundancy</a:t>
            </a:r>
            <a:endParaRPr/>
          </a:p>
        </p:txBody>
      </p:sp>
      <p:sp>
        <p:nvSpPr>
          <p:cNvPr id="472" name="Google Shape;472;p29"/>
          <p:cNvSpPr txBox="1"/>
          <p:nvPr>
            <p:ph idx="4" type="body"/>
          </p:nvPr>
        </p:nvSpPr>
        <p:spPr>
          <a:xfrm>
            <a:off x="3786182" y="1214422"/>
            <a:ext cx="4214842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Performance</a:t>
            </a:r>
            <a:endParaRPr/>
          </a:p>
        </p:txBody>
      </p:sp>
      <p:pic>
        <p:nvPicPr>
          <p:cNvPr id="473" name="Google Shape;4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074" y="127259"/>
            <a:ext cx="2533694" cy="99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b="1" lang="en-US" sz="4000"/>
              <a:t>Contents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498474" y="1919425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6.1 Magnetic Disk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6.2 Raid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6.3 Solid State Drives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6.4 Optical Memory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rgbClr val="002060"/>
                </a:solidFill>
              </a:rPr>
              <a:t>6.5 Magnetic Tape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0"/>
          <p:cNvSpPr txBox="1"/>
          <p:nvPr>
            <p:ph type="title"/>
          </p:nvPr>
        </p:nvSpPr>
        <p:spPr>
          <a:xfrm>
            <a:off x="428596" y="214290"/>
            <a:ext cx="3381372" cy="609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4</a:t>
            </a:r>
            <a:endParaRPr/>
          </a:p>
        </p:txBody>
      </p:sp>
      <p:sp>
        <p:nvSpPr>
          <p:cNvPr id="480" name="Google Shape;480;p30"/>
          <p:cNvSpPr txBox="1"/>
          <p:nvPr>
            <p:ph idx="1" type="body"/>
          </p:nvPr>
        </p:nvSpPr>
        <p:spPr>
          <a:xfrm>
            <a:off x="214282" y="1877250"/>
            <a:ext cx="4572032" cy="4766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Makes use of an independent access technique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Data striping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Strips are relatively large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481" name="Google Shape;481;p30"/>
          <p:cNvSpPr txBox="1"/>
          <p:nvPr>
            <p:ph idx="2" type="body"/>
          </p:nvPr>
        </p:nvSpPr>
        <p:spPr>
          <a:xfrm>
            <a:off x="5072066" y="2571744"/>
            <a:ext cx="3753522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Involves a write penalty when an I/O write request of small size is performed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Thus each strip write involves two reads and two writes</a:t>
            </a:r>
            <a:endParaRPr/>
          </a:p>
        </p:txBody>
      </p:sp>
      <p:sp>
        <p:nvSpPr>
          <p:cNvPr id="482" name="Google Shape;482;p30"/>
          <p:cNvSpPr txBox="1"/>
          <p:nvPr>
            <p:ph idx="3" type="body"/>
          </p:nvPr>
        </p:nvSpPr>
        <p:spPr>
          <a:xfrm>
            <a:off x="285720" y="1463197"/>
            <a:ext cx="428628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Characteristics</a:t>
            </a:r>
            <a:endParaRPr/>
          </a:p>
        </p:txBody>
      </p:sp>
      <p:sp>
        <p:nvSpPr>
          <p:cNvPr id="483" name="Google Shape;483;p30"/>
          <p:cNvSpPr txBox="1"/>
          <p:nvPr>
            <p:ph idx="4" type="body"/>
          </p:nvPr>
        </p:nvSpPr>
        <p:spPr>
          <a:xfrm>
            <a:off x="5143504" y="2143116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 Performance</a:t>
            </a:r>
            <a:endParaRPr/>
          </a:p>
        </p:txBody>
      </p:sp>
      <p:pic>
        <p:nvPicPr>
          <p:cNvPr id="484" name="Google Shape;48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7686" y="71414"/>
            <a:ext cx="2895594" cy="112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1"/>
          <p:cNvSpPr txBox="1"/>
          <p:nvPr>
            <p:ph type="title"/>
          </p:nvPr>
        </p:nvSpPr>
        <p:spPr>
          <a:xfrm>
            <a:off x="571472" y="71414"/>
            <a:ext cx="3271838" cy="681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RAID Level 5</a:t>
            </a:r>
            <a:endParaRPr/>
          </a:p>
        </p:txBody>
      </p:sp>
      <p:sp>
        <p:nvSpPr>
          <p:cNvPr id="491" name="Google Shape;491;p31"/>
          <p:cNvSpPr txBox="1"/>
          <p:nvPr>
            <p:ph idx="1" type="body"/>
          </p:nvPr>
        </p:nvSpPr>
        <p:spPr>
          <a:xfrm>
            <a:off x="497541" y="2514600"/>
            <a:ext cx="3657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Organized in a similar fashion to RAID 4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Difference is distribution of the parity strips across all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typical allocation is a round-robin scheme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  <a:endParaRPr/>
          </a:p>
        </p:txBody>
      </p:sp>
      <p:sp>
        <p:nvSpPr>
          <p:cNvPr id="492" name="Google Shape;492;p31"/>
          <p:cNvSpPr txBox="1"/>
          <p:nvPr>
            <p:ph idx="2" type="body"/>
          </p:nvPr>
        </p:nvSpPr>
        <p:spPr>
          <a:xfrm>
            <a:off x="4399878" y="2447365"/>
            <a:ext cx="4458402" cy="410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Advantage is that it provides extremely high data availability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Three disks would have to fail within the </a:t>
            </a:r>
            <a:r>
              <a:rPr b="1" lang="en-US" u="sng">
                <a:solidFill>
                  <a:srgbClr val="001642"/>
                </a:solidFill>
              </a:rPr>
              <a:t>m</a:t>
            </a:r>
            <a:r>
              <a:rPr lang="en-US">
                <a:solidFill>
                  <a:srgbClr val="001642"/>
                </a:solidFill>
              </a:rPr>
              <a:t>ean </a:t>
            </a:r>
            <a:r>
              <a:rPr b="1" lang="en-US" u="sng">
                <a:solidFill>
                  <a:srgbClr val="001642"/>
                </a:solidFill>
              </a:rPr>
              <a:t>t</a:t>
            </a:r>
            <a:r>
              <a:rPr lang="en-US">
                <a:solidFill>
                  <a:srgbClr val="001642"/>
                </a:solidFill>
              </a:rPr>
              <a:t>ime </a:t>
            </a:r>
            <a:r>
              <a:rPr b="1" lang="en-US" u="sng">
                <a:solidFill>
                  <a:srgbClr val="001642"/>
                </a:solidFill>
              </a:rPr>
              <a:t>t</a:t>
            </a:r>
            <a:r>
              <a:rPr lang="en-US">
                <a:solidFill>
                  <a:srgbClr val="001642"/>
                </a:solidFill>
              </a:rPr>
              <a:t>o </a:t>
            </a:r>
            <a:r>
              <a:rPr b="1" lang="en-US" u="sng">
                <a:solidFill>
                  <a:srgbClr val="001642"/>
                </a:solidFill>
              </a:rPr>
              <a:t>r</a:t>
            </a:r>
            <a:r>
              <a:rPr lang="en-US">
                <a:solidFill>
                  <a:srgbClr val="001642"/>
                </a:solidFill>
              </a:rPr>
              <a:t>epair (MTTR) interval to cause data to be lost (</a:t>
            </a:r>
            <a:r>
              <a:rPr lang="en-US"/>
              <a:t>usually expressed in hours</a:t>
            </a:r>
            <a:r>
              <a:rPr lang="en-US">
                <a:solidFill>
                  <a:srgbClr val="001642"/>
                </a:solidFill>
              </a:rPr>
              <a:t>)</a:t>
            </a:r>
            <a:endParaRPr>
              <a:solidFill>
                <a:srgbClr val="001642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Incurs (bears) a substantial write penalty because each write affects two parity blocks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sp>
        <p:nvSpPr>
          <p:cNvPr id="493" name="Google Shape;493;p31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94" name="Google Shape;494;p31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1" lang="en-US"/>
              <a:t>Characteristics</a:t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>
            <a:off x="4643438" y="109534"/>
            <a:ext cx="2957538" cy="604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RAID Level 6</a:t>
            </a:r>
            <a:endParaRPr/>
          </a:p>
        </p:txBody>
      </p:sp>
      <p:pic>
        <p:nvPicPr>
          <p:cNvPr id="496" name="Google Shape;4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10" y="778303"/>
            <a:ext cx="2857520" cy="1278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7686" y="740580"/>
            <a:ext cx="3571900" cy="113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2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6.4: RAID Comparison (page 1 of 2) </a:t>
            </a:r>
            <a:endParaRPr/>
          </a:p>
        </p:txBody>
      </p:sp>
      <p:pic>
        <p:nvPicPr>
          <p:cNvPr id="504" name="Google Shape;504;p32"/>
          <p:cNvPicPr preferRelativeResize="0"/>
          <p:nvPr/>
        </p:nvPicPr>
        <p:blipFill rotWithShape="1">
          <a:blip r:embed="rId3">
            <a:alphaModFix/>
          </a:blip>
          <a:srcRect b="1370" l="250" r="-249" t="-1370"/>
          <a:stretch/>
        </p:blipFill>
        <p:spPr>
          <a:xfrm>
            <a:off x="328356" y="1019182"/>
            <a:ext cx="8529924" cy="4981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6.4 </a:t>
            </a:r>
            <a:endParaRPr/>
          </a:p>
          <a:p>
            <a:pPr indent="0" lvl="0" marL="0" marR="0" rtl="0" algn="ctr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RAID Comparison (page 2 of 2) </a:t>
            </a:r>
            <a:endParaRPr/>
          </a:p>
        </p:txBody>
      </p:sp>
      <p:pic>
        <p:nvPicPr>
          <p:cNvPr id="511" name="Google Shape;5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40" y="28214"/>
            <a:ext cx="6534238" cy="682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idx="4294967295" type="title"/>
          </p:nvPr>
        </p:nvSpPr>
        <p:spPr>
          <a:xfrm>
            <a:off x="457200" y="228600"/>
            <a:ext cx="7556500" cy="887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6.3-Solid State Drive (SSD)</a:t>
            </a:r>
            <a:endParaRPr/>
          </a:p>
        </p:txBody>
      </p:sp>
      <p:grpSp>
        <p:nvGrpSpPr>
          <p:cNvPr id="518" name="Google Shape;518;p34"/>
          <p:cNvGrpSpPr/>
          <p:nvPr/>
        </p:nvGrpSpPr>
        <p:grpSpPr>
          <a:xfrm>
            <a:off x="143925" y="1171596"/>
            <a:ext cx="8856116" cy="5257800"/>
            <a:chOff x="1081" y="0"/>
            <a:chExt cx="8856116" cy="5257800"/>
          </a:xfrm>
        </p:grpSpPr>
        <p:sp>
          <p:nvSpPr>
            <p:cNvPr id="519" name="Google Shape;519;p34"/>
            <p:cNvSpPr/>
            <p:nvPr/>
          </p:nvSpPr>
          <p:spPr>
            <a:xfrm>
              <a:off x="1081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4"/>
            <p:cNvSpPr txBox="1"/>
            <p:nvPr/>
          </p:nvSpPr>
          <p:spPr>
            <a:xfrm>
              <a:off x="1081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Times New Roman"/>
                <a:buNone/>
              </a:pPr>
              <a:r>
                <a:rPr lang="en-US" sz="18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memory device made with solid state components that can be used as a replacement to a hard disk drive (HDD)</a:t>
              </a:r>
              <a:endParaRPr/>
            </a:p>
          </p:txBody>
        </p:sp>
        <p:sp>
          <p:nvSpPr>
            <p:cNvPr id="521" name="Google Shape;521;p34"/>
            <p:cNvSpPr/>
            <p:nvPr/>
          </p:nvSpPr>
          <p:spPr>
            <a:xfrm>
              <a:off x="282227" y="1577340"/>
              <a:ext cx="2249172" cy="3417570"/>
            </a:xfrm>
            <a:prstGeom prst="roundRect">
              <a:avLst>
                <a:gd fmla="val 10000" name="adj"/>
              </a:avLst>
            </a:prstGeom>
            <a:solidFill>
              <a:srgbClr val="C0C0D6"/>
            </a:solidFill>
            <a:ln cap="flat" cmpd="sng" w="9525">
              <a:solidFill>
                <a:srgbClr val="A2A2C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4"/>
            <p:cNvSpPr txBox="1"/>
            <p:nvPr/>
          </p:nvSpPr>
          <p:spPr>
            <a:xfrm>
              <a:off x="348103" y="1643216"/>
              <a:ext cx="2117420" cy="32858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50800" spcFirstLastPara="1" rIns="508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term </a:t>
              </a:r>
              <a:r>
                <a:rPr i="1"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solid state </a:t>
              </a: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refers to electronic circuitry built with semiconductors</a:t>
              </a:r>
              <a:endParaRPr/>
            </a:p>
          </p:txBody>
        </p:sp>
        <p:sp>
          <p:nvSpPr>
            <p:cNvPr id="523" name="Google Shape;523;p34"/>
            <p:cNvSpPr/>
            <p:nvPr/>
          </p:nvSpPr>
          <p:spPr>
            <a:xfrm>
              <a:off x="3023407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4"/>
            <p:cNvSpPr txBox="1"/>
            <p:nvPr/>
          </p:nvSpPr>
          <p:spPr>
            <a:xfrm>
              <a:off x="3023407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Flash memory</a:t>
              </a: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3215790" y="1219194"/>
              <a:ext cx="2434212" cy="199986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4"/>
            <p:cNvSpPr txBox="1"/>
            <p:nvPr/>
          </p:nvSpPr>
          <p:spPr>
            <a:xfrm>
              <a:off x="3274364" y="1277768"/>
              <a:ext cx="2317064" cy="1882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 type of semiconductor memory used in many consumer electronic products including smart phones, GPS devices, MP3 players, digital cameras, and USB devices</a:t>
              </a: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305115" y="3505205"/>
              <a:ext cx="2249172" cy="1228189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4"/>
            <p:cNvSpPr txBox="1"/>
            <p:nvPr/>
          </p:nvSpPr>
          <p:spPr>
            <a:xfrm>
              <a:off x="3341087" y="3541177"/>
              <a:ext cx="2177228" cy="115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35550" spcFirstLastPara="1" rIns="355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Cost and performance has evolved to the point where it is feasible to use to replace HDDs</a:t>
              </a: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6045732" y="0"/>
              <a:ext cx="2811465" cy="5257800"/>
            </a:xfrm>
            <a:prstGeom prst="roundRect">
              <a:avLst>
                <a:gd fmla="val 10000" name="adj"/>
              </a:avLst>
            </a:pr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4"/>
            <p:cNvSpPr txBox="1"/>
            <p:nvPr/>
          </p:nvSpPr>
          <p:spPr>
            <a:xfrm>
              <a:off x="6045732" y="0"/>
              <a:ext cx="2811465" cy="15773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6200" lIns="76200" spcFirstLastPara="1" rIns="76200" wrap="square" tIns="762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Times New Roman"/>
                <a:buNone/>
              </a:pPr>
              <a:r>
                <a:rPr lang="en-US" sz="2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Two distinctive types of flash memory:</a:t>
              </a: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6156290" y="1407592"/>
              <a:ext cx="2597771" cy="1606200"/>
            </a:xfrm>
            <a:prstGeom prst="roundRect">
              <a:avLst>
                <a:gd fmla="val 10000" name="adj"/>
              </a:avLst>
            </a:prstGeom>
            <a:solidFill>
              <a:srgbClr val="C1C1A2"/>
            </a:solidFill>
            <a:ln cap="flat" cmpd="sng" w="9525">
              <a:solidFill>
                <a:srgbClr val="C1C1A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4"/>
            <p:cNvSpPr txBox="1"/>
            <p:nvPr/>
          </p:nvSpPr>
          <p:spPr>
            <a:xfrm>
              <a:off x="6203334" y="1454636"/>
              <a:ext cx="2503683" cy="15121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6650" lIns="35550" spcFirstLastPara="1" rIns="35550" wrap="square" tIns="26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142D"/>
                </a:buClr>
                <a:buSzPts val="1400"/>
                <a:buFont typeface="Times New Roman"/>
                <a:buNone/>
              </a:pPr>
              <a:r>
                <a:rPr lang="en-US" sz="1400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NOR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basic unit of access is a bit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Provides high-speed random access</a:t>
              </a:r>
              <a:endParaRPr/>
            </a:p>
            <a:p>
              <a:pPr indent="-69850" lvl="1" marL="57150" marR="0" rtl="0" algn="l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2B142D"/>
                </a:buClr>
                <a:buSzPts val="1100"/>
                <a:buFont typeface="Times New Roman"/>
                <a:buChar char="•"/>
              </a:pPr>
              <a:r>
                <a:rPr b="0" i="0" lang="en-US" sz="11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to store cell phone operating system code and on Windows computers for the BIOS program that runs at start-up</a:t>
              </a:r>
              <a:endParaRPr/>
            </a:p>
          </p:txBody>
        </p:sp>
        <p:sp>
          <p:nvSpPr>
            <p:cNvPr id="533" name="Google Shape;533;p34"/>
            <p:cNvSpPr/>
            <p:nvPr/>
          </p:nvSpPr>
          <p:spPr>
            <a:xfrm>
              <a:off x="6252904" y="3276600"/>
              <a:ext cx="2397123" cy="1722651"/>
            </a:xfrm>
            <a:prstGeom prst="roundRect">
              <a:avLst>
                <a:gd fmla="val 10000" name="adj"/>
              </a:avLst>
            </a:prstGeom>
            <a:solidFill>
              <a:srgbClr val="C1C1A2"/>
            </a:solidFill>
            <a:ln cap="flat" cmpd="sng" w="9525">
              <a:solidFill>
                <a:srgbClr val="C1C1A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4"/>
            <p:cNvSpPr txBox="1"/>
            <p:nvPr/>
          </p:nvSpPr>
          <p:spPr>
            <a:xfrm>
              <a:off x="6303359" y="3327055"/>
              <a:ext cx="2296213" cy="16217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850" lIns="30475" spcFirstLastPara="1" rIns="30475" wrap="square" tIns="2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142D"/>
                </a:buClr>
                <a:buSzPts val="1200"/>
                <a:buFont typeface="Times New Roman"/>
                <a:buNone/>
              </a:pPr>
              <a:r>
                <a:rPr lang="en-US" sz="1200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NAND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basic unit is 16 or 32 bits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Reads and writes in small blocks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in USB flash drives, memory cards, and in SSDs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2B142D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rgbClr val="2B142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Does not provide a random-access external address bus so the data must be read on a block-wise basis</a:t>
              </a:r>
              <a:endParaRPr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/>
        </p:nvSpPr>
        <p:spPr>
          <a:xfrm>
            <a:off x="357158" y="142852"/>
            <a:ext cx="6096000" cy="65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Rockwell"/>
              <a:buNone/>
            </a:pPr>
            <a:r>
              <a:rPr b="1" i="0" lang="en-US" sz="32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Flash Memory Operation</a:t>
            </a:r>
            <a:endParaRPr b="1" i="0" sz="3200" u="none" cap="none" strike="noStrike">
              <a:solidFill>
                <a:schemeClr val="accen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40" name="Google Shape;54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842934"/>
            <a:ext cx="8286846" cy="2228876"/>
          </a:xfrm>
          <a:prstGeom prst="rect">
            <a:avLst/>
          </a:prstGeom>
          <a:noFill/>
          <a:ln cap="flat" cmpd="sng" w="38100">
            <a:solidFill>
              <a:srgbClr val="00164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41" name="Google Shape;541;p35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 In transistors, a small voltage applied to the control gate can be used to control the flow of a large current between the source and the drain (ống dẫn).</a:t>
            </a:r>
            <a:endParaRPr/>
          </a:p>
          <a:p>
            <a:pPr indent="-398463" lvl="0" marL="398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In a flash memory cell, a second gate(floating gate, insulated by a thin oxide layer) is added to the transistor. Initially, the floating gate does not interfere with the operation of the transistor . </a:t>
            </a:r>
            <a:endParaRPr/>
          </a:p>
          <a:p>
            <a:pPr indent="-398463" lvl="0" marL="39846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(c) Applying a large voltage across the oxide layer causes electrons to tunnel through it and become trapped on the floating gate, where they remain even if the power is disconnected.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6"/>
          <p:cNvSpPr txBox="1"/>
          <p:nvPr>
            <p:ph type="title"/>
          </p:nvPr>
        </p:nvSpPr>
        <p:spPr>
          <a:xfrm>
            <a:off x="381000" y="71414"/>
            <a:ext cx="6191157" cy="6286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b="1" lang="en-US" sz="3600"/>
              <a:t>SSD Compared to HDD</a:t>
            </a:r>
            <a:endParaRPr/>
          </a:p>
        </p:txBody>
      </p:sp>
      <p:sp>
        <p:nvSpPr>
          <p:cNvPr id="548" name="Google Shape;548;p36"/>
          <p:cNvSpPr txBox="1"/>
          <p:nvPr>
            <p:ph idx="1" type="body"/>
          </p:nvPr>
        </p:nvSpPr>
        <p:spPr>
          <a:xfrm>
            <a:off x="228600" y="857256"/>
            <a:ext cx="784386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sz="2000">
                <a:solidFill>
                  <a:schemeClr val="dk1"/>
                </a:solidFill>
              </a:rPr>
              <a:t>SSDs have the following advantages over HDDs: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High-performance </a:t>
            </a:r>
            <a:r>
              <a:rPr b="1" lang="en-US" sz="2000" u="sng">
                <a:solidFill>
                  <a:schemeClr val="dk1"/>
                </a:solidFill>
              </a:rPr>
              <a:t>i</a:t>
            </a:r>
            <a:r>
              <a:rPr lang="en-US" sz="2000">
                <a:solidFill>
                  <a:schemeClr val="dk1"/>
                </a:solidFill>
              </a:rPr>
              <a:t>nput/</a:t>
            </a:r>
            <a:r>
              <a:rPr b="1" lang="en-US" sz="2000" u="sng">
                <a:solidFill>
                  <a:schemeClr val="dk1"/>
                </a:solidFill>
              </a:rPr>
              <a:t>o</a:t>
            </a:r>
            <a:r>
              <a:rPr lang="en-US" sz="2000">
                <a:solidFill>
                  <a:schemeClr val="dk1"/>
                </a:solidFill>
              </a:rPr>
              <a:t>utput operations </a:t>
            </a:r>
            <a:r>
              <a:rPr b="1" lang="en-US" sz="2000" u="sng">
                <a:solidFill>
                  <a:schemeClr val="dk1"/>
                </a:solidFill>
              </a:rPr>
              <a:t>p</a:t>
            </a:r>
            <a:r>
              <a:rPr lang="en-US" sz="2000">
                <a:solidFill>
                  <a:schemeClr val="dk1"/>
                </a:solidFill>
              </a:rPr>
              <a:t>er </a:t>
            </a:r>
            <a:r>
              <a:rPr b="1" lang="en-US" sz="2000" u="sng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econ</a:t>
            </a:r>
            <a:r>
              <a:rPr lang="en-US" sz="2000">
                <a:solidFill>
                  <a:schemeClr val="lt1"/>
                </a:solidFill>
              </a:rPr>
              <a:t>d (IOPS)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Durability/ Longer lifespan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Lower power consumption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Quieter and cooler running capabilities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Font typeface="Noto Sans Symbols"/>
              <a:buChar char="■"/>
            </a:pPr>
            <a:r>
              <a:rPr lang="en-US" sz="2000">
                <a:solidFill>
                  <a:schemeClr val="dk1"/>
                </a:solidFill>
              </a:rPr>
              <a:t>Lower access times and latency rates</a:t>
            </a:r>
            <a:endParaRPr/>
          </a:p>
        </p:txBody>
      </p:sp>
      <p:sp>
        <p:nvSpPr>
          <p:cNvPr id="549" name="Google Shape;549;p36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Table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6.5</a:t>
            </a:r>
            <a:endParaRPr/>
          </a:p>
        </p:txBody>
      </p:sp>
      <p:sp>
        <p:nvSpPr>
          <p:cNvPr id="550" name="Google Shape;550;p3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rPr>
              <a:t>Comparisons</a:t>
            </a:r>
            <a:endParaRPr/>
          </a:p>
        </p:txBody>
      </p:sp>
      <p:pic>
        <p:nvPicPr>
          <p:cNvPr id="551" name="Google Shape;5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35" y="4086315"/>
            <a:ext cx="7858179" cy="277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7"/>
          <p:cNvSpPr txBox="1"/>
          <p:nvPr>
            <p:ph type="title"/>
          </p:nvPr>
        </p:nvSpPr>
        <p:spPr>
          <a:xfrm>
            <a:off x="381000" y="15240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SSD </a:t>
            </a:r>
            <a:br>
              <a:rPr lang="en-US" sz="3200"/>
            </a:br>
            <a:r>
              <a:rPr lang="en-US" sz="3200"/>
              <a:t>Organization</a:t>
            </a:r>
            <a:endParaRPr/>
          </a:p>
        </p:txBody>
      </p:sp>
      <p:pic>
        <p:nvPicPr>
          <p:cNvPr descr="f11.pdf" id="558" name="Google Shape;558;p37"/>
          <p:cNvPicPr preferRelativeResize="0"/>
          <p:nvPr/>
        </p:nvPicPr>
        <p:blipFill rotWithShape="1">
          <a:blip r:embed="rId3">
            <a:alphaModFix/>
          </a:blip>
          <a:srcRect b="5455" l="19999" r="18823" t="2727"/>
          <a:stretch/>
        </p:blipFill>
        <p:spPr>
          <a:xfrm>
            <a:off x="4648200" y="-58468"/>
            <a:ext cx="3561016" cy="6916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8"/>
          <p:cNvSpPr txBox="1"/>
          <p:nvPr>
            <p:ph type="title"/>
          </p:nvPr>
        </p:nvSpPr>
        <p:spPr>
          <a:xfrm>
            <a:off x="609600" y="142852"/>
            <a:ext cx="7556313" cy="695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Practical Issues</a:t>
            </a:r>
            <a:endParaRPr/>
          </a:p>
        </p:txBody>
      </p:sp>
      <p:sp>
        <p:nvSpPr>
          <p:cNvPr id="565" name="Google Shape;565;p38"/>
          <p:cNvSpPr txBox="1"/>
          <p:nvPr>
            <p:ph idx="1" type="body"/>
          </p:nvPr>
        </p:nvSpPr>
        <p:spPr>
          <a:xfrm>
            <a:off x="130130" y="1857364"/>
            <a:ext cx="4156118" cy="446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762299"/>
                </a:solidFill>
              </a:rPr>
              <a:t>SDD</a:t>
            </a:r>
            <a:r>
              <a:rPr lang="en-US" sz="2000">
                <a:solidFill>
                  <a:srgbClr val="001642"/>
                </a:solidFill>
              </a:rPr>
              <a:t> performance has a tendency to slow down as the device is used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</a:t>
            </a:r>
            <a:r>
              <a:rPr b="1" lang="en-US" sz="2000" u="sng">
                <a:solidFill>
                  <a:srgbClr val="001642"/>
                </a:solidFill>
              </a:rPr>
              <a:t>entire block</a:t>
            </a:r>
            <a:r>
              <a:rPr lang="en-US" sz="2000">
                <a:solidFill>
                  <a:srgbClr val="001642"/>
                </a:solidFill>
              </a:rPr>
              <a:t> must be read from the flash memory and placed in a RAM buffer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The entire block from the buffer is now written back to the flash memory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566" name="Google Shape;566;p38"/>
          <p:cNvSpPr txBox="1"/>
          <p:nvPr>
            <p:ph idx="2" type="body"/>
          </p:nvPr>
        </p:nvSpPr>
        <p:spPr>
          <a:xfrm>
            <a:off x="4429124" y="1714488"/>
            <a:ext cx="4500594" cy="4767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-US" sz="2000">
                <a:solidFill>
                  <a:srgbClr val="762299"/>
                </a:solidFill>
              </a:rPr>
              <a:t>Flash memory </a:t>
            </a:r>
            <a:r>
              <a:rPr lang="en-US" sz="2000">
                <a:solidFill>
                  <a:srgbClr val="001642"/>
                </a:solidFill>
              </a:rPr>
              <a:t>becomes </a:t>
            </a:r>
            <a:r>
              <a:rPr b="1" lang="en-US" sz="2000" u="sng">
                <a:solidFill>
                  <a:srgbClr val="001642"/>
                </a:solidFill>
              </a:rPr>
              <a:t>unusable </a:t>
            </a:r>
            <a:r>
              <a:rPr lang="en-US" sz="2000" u="sng">
                <a:solidFill>
                  <a:srgbClr val="001642"/>
                </a:solidFill>
              </a:rPr>
              <a:t>after </a:t>
            </a:r>
            <a:r>
              <a:rPr b="1" lang="en-US" sz="2000" u="sng">
                <a:solidFill>
                  <a:srgbClr val="001642"/>
                </a:solidFill>
              </a:rPr>
              <a:t>a certain number of writes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Techniques for prolonging life: 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Front-ending the flash with a cache to delay and group write operations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Using wear-leveling algorithms that evenly distribute writes across block of cells</a:t>
            </a:r>
            <a:endParaRPr/>
          </a:p>
          <a:p>
            <a:pPr indent="-228600" lvl="2" marL="6858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Bad-block management techniques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>
              <a:solidFill>
                <a:srgbClr val="001642"/>
              </a:solidFill>
            </a:endParaRPr>
          </a:p>
        </p:txBody>
      </p:sp>
      <p:sp>
        <p:nvSpPr>
          <p:cNvPr id="567" name="Google Shape;567;p3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rPr>
              <a:t>There are two practical issues peculiar to SSDs that are not faced by HDDs: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/>
          <p:nvPr>
            <p:ph type="title"/>
          </p:nvPr>
        </p:nvSpPr>
        <p:spPr>
          <a:xfrm>
            <a:off x="428596" y="21429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6.4- Optical Memory</a:t>
            </a:r>
            <a:br>
              <a:rPr b="1" lang="en-US"/>
            </a:br>
            <a:r>
              <a:rPr lang="en-US" u="sng">
                <a:solidFill>
                  <a:srgbClr val="0070C0"/>
                </a:solidFill>
              </a:rPr>
              <a:t>C</a:t>
            </a:r>
            <a:r>
              <a:rPr lang="en-US"/>
              <a:t>ompact </a:t>
            </a:r>
            <a:r>
              <a:rPr lang="en-US" u="sng">
                <a:solidFill>
                  <a:srgbClr val="0070C0"/>
                </a:solidFill>
              </a:rPr>
              <a:t>D</a:t>
            </a:r>
            <a:r>
              <a:rPr lang="en-US"/>
              <a:t>isk </a:t>
            </a:r>
            <a:r>
              <a:rPr lang="en-US" u="sng">
                <a:solidFill>
                  <a:srgbClr val="0070C0"/>
                </a:solidFill>
              </a:rPr>
              <a:t>R</a:t>
            </a:r>
            <a:r>
              <a:rPr lang="en-US"/>
              <a:t>ead-</a:t>
            </a:r>
            <a:r>
              <a:rPr lang="en-US" u="sng">
                <a:solidFill>
                  <a:srgbClr val="0070C0"/>
                </a:solidFill>
              </a:rPr>
              <a:t>O</a:t>
            </a:r>
            <a:r>
              <a:rPr lang="en-US"/>
              <a:t>nly </a:t>
            </a:r>
            <a:r>
              <a:rPr lang="en-US" u="sng">
                <a:solidFill>
                  <a:srgbClr val="0070C0"/>
                </a:solidFill>
              </a:rPr>
              <a:t>M</a:t>
            </a:r>
            <a:r>
              <a:rPr lang="en-US"/>
              <a:t>emory</a:t>
            </a:r>
            <a:endParaRPr/>
          </a:p>
        </p:txBody>
      </p:sp>
      <p:sp>
        <p:nvSpPr>
          <p:cNvPr id="574" name="Google Shape;574;p39"/>
          <p:cNvSpPr txBox="1"/>
          <p:nvPr>
            <p:ph idx="1" type="body"/>
          </p:nvPr>
        </p:nvSpPr>
        <p:spPr>
          <a:xfrm>
            <a:off x="428596" y="1643050"/>
            <a:ext cx="8324880" cy="4833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Audio CD and the CD-ROM share a similar technology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main difference is that CD-ROM players are more rugged and                 have error correction devices to ensure that data are properly transferred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b="1" lang="en-US" sz="2080">
                <a:solidFill>
                  <a:schemeClr val="dk1"/>
                </a:solidFill>
              </a:rPr>
              <a:t>Production: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disk is formed from a resin (nhựa nhân tạo) such as polycarbonate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Digitally recorded information is imprinted as a series of microscopic pits (hố) on the surface of the polycarbonate. This is done with a finely focused, high intensity laser to create a master disk</a:t>
            </a:r>
            <a:endParaRPr>
              <a:solidFill>
                <a:schemeClr val="dk1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master is used, in turn, to make a die to stamp out copies onto polycarbonate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The pitted surface is then coated with a highly reflective surface, usually  aluminum or gold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This shiny surface is protected against dust and scratches by a top                     coat of clear acrylic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Finally a label can be silkscreened onto the acrylic</a:t>
            </a:r>
            <a:endParaRPr/>
          </a:p>
        </p:txBody>
      </p:sp>
      <p:pic>
        <p:nvPicPr>
          <p:cNvPr id="575" name="Google Shape;5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56" y="0"/>
            <a:ext cx="1533444" cy="108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>
            <p:ph type="title"/>
          </p:nvPr>
        </p:nvSpPr>
        <p:spPr>
          <a:xfrm>
            <a:off x="441100" y="417425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6.1- Magnetic Disk</a:t>
            </a:r>
            <a:endParaRPr/>
          </a:p>
        </p:txBody>
      </p:sp>
      <p:sp>
        <p:nvSpPr>
          <p:cNvPr id="234" name="Google Shape;234;p4"/>
          <p:cNvSpPr txBox="1"/>
          <p:nvPr>
            <p:ph idx="1" type="body"/>
          </p:nvPr>
        </p:nvSpPr>
        <p:spPr>
          <a:xfrm>
            <a:off x="285720" y="1357298"/>
            <a:ext cx="6715172" cy="4967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1642"/>
                </a:solidFill>
              </a:rPr>
              <a:t>A disk is a circular </a:t>
            </a:r>
            <a:r>
              <a:rPr i="1" lang="en-US">
                <a:solidFill>
                  <a:srgbClr val="001642"/>
                </a:solidFill>
              </a:rPr>
              <a:t>platter</a:t>
            </a:r>
            <a:r>
              <a:rPr lang="en-US">
                <a:solidFill>
                  <a:srgbClr val="001642"/>
                </a:solidFill>
              </a:rPr>
              <a:t> constructed of nonmagnetic material, called the </a:t>
            </a:r>
            <a:r>
              <a:rPr i="1" lang="en-US">
                <a:solidFill>
                  <a:srgbClr val="001642"/>
                </a:solidFill>
              </a:rPr>
              <a:t>substrate-chất nền, </a:t>
            </a:r>
            <a:r>
              <a:rPr lang="en-US">
                <a:solidFill>
                  <a:srgbClr val="001642"/>
                </a:solidFill>
              </a:rPr>
              <a:t>coated with a magnetizable material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Traditionally the substrate has been an aluminium or aluminium alloy (hợp kim nhôm) material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Recently glass substrates have been introduced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rgbClr val="001642"/>
                </a:solidFill>
              </a:rPr>
              <a:t>Benefits of the glass substrate: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Improvement in the uniformity of the magnetic film surface to increase disk reliability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 significant reduction in overall surface defects to help reduce read-write errors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Ability to support lower fly heights (cho phép mỏng hơn)</a:t>
            </a:r>
            <a:endParaRPr>
              <a:solidFill>
                <a:srgbClr val="001642"/>
              </a:solidFill>
            </a:endParaRPr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Better stiffness (cứng) to reduce disk dynamics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1642"/>
                </a:solidFill>
              </a:rPr>
              <a:t>Greater ability to withstand(anti) shock and damage</a:t>
            </a:r>
            <a:endParaRPr/>
          </a:p>
          <a:p>
            <a:pPr indent="-13335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>
              <a:solidFill>
                <a:srgbClr val="001642"/>
              </a:solidFill>
            </a:endParaRPr>
          </a:p>
        </p:txBody>
      </p:sp>
      <p:pic>
        <p:nvPicPr>
          <p:cNvPr id="235" name="Google Shape;2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9583" y="4876800"/>
            <a:ext cx="2004417" cy="198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4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237" name="Google Shape;23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572132" y="214290"/>
              <a:ext cx="3162300" cy="1038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4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164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(Wiki)</a:t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hdd-sp" id="239" name="Google Shape;2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3478" y="357166"/>
            <a:ext cx="2069116" cy="1949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0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rPr>
              <a:t>Table 6. 6: Optical Disk  Products </a:t>
            </a:r>
            <a:endParaRPr sz="2800">
              <a:solidFill>
                <a:schemeClr val="dk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582" name="Google Shape;5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714356"/>
            <a:ext cx="7886700" cy="596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12.pdf" id="588" name="Google Shape;588;p41"/>
          <p:cNvPicPr preferRelativeResize="0"/>
          <p:nvPr/>
        </p:nvPicPr>
        <p:blipFill rotWithShape="1">
          <a:blip r:embed="rId3">
            <a:alphaModFix/>
          </a:blip>
          <a:srcRect b="47273" l="5882" r="5881" t="11818"/>
          <a:stretch/>
        </p:blipFill>
        <p:spPr>
          <a:xfrm>
            <a:off x="0" y="1371418"/>
            <a:ext cx="9144000" cy="5486582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 Operation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2"/>
          <p:cNvSpPr txBox="1"/>
          <p:nvPr>
            <p:ph type="title"/>
          </p:nvPr>
        </p:nvSpPr>
        <p:spPr>
          <a:xfrm>
            <a:off x="685800" y="5334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CD-ROM Block Format</a:t>
            </a:r>
            <a:endParaRPr/>
          </a:p>
        </p:txBody>
      </p:sp>
      <p:pic>
        <p:nvPicPr>
          <p:cNvPr descr="f13.pdf" id="596" name="Google Shape;596;p42"/>
          <p:cNvPicPr preferRelativeResize="0"/>
          <p:nvPr/>
        </p:nvPicPr>
        <p:blipFill rotWithShape="1">
          <a:blip r:embed="rId3">
            <a:alphaModFix/>
          </a:blip>
          <a:srcRect b="36470" l="8182" r="11817" t="16471"/>
          <a:stretch/>
        </p:blipFill>
        <p:spPr>
          <a:xfrm>
            <a:off x="0" y="2362200"/>
            <a:ext cx="9144000" cy="4156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/>
          <p:nvPr>
            <p:ph idx="1" type="body"/>
          </p:nvPr>
        </p:nvSpPr>
        <p:spPr>
          <a:xfrm>
            <a:off x="381000" y="1143000"/>
            <a:ext cx="6179566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/>
              <a:t>CD-ROM is appropriate for the distribution of large amounts of data to a large number of users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/>
              <a:t>Because the expense of the initial writing process it is not appropriate for individualized applications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>
                <a:solidFill>
                  <a:srgbClr val="FFFFFF"/>
                </a:solidFill>
              </a:rPr>
              <a:t>The CD-ROM has two advantages: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The optical disk together with the information stored on it can be mass replicated inexpensively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The optical disk is removable, allowing the disk itself to be used for archival storage</a:t>
            </a:r>
            <a:endParaRPr/>
          </a:p>
          <a:p>
            <a:pPr indent="-228600" lvl="1" marL="2286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Noto Sans Symbols"/>
              <a:buChar char="■"/>
            </a:pPr>
            <a:r>
              <a:rPr lang="en-US" sz="2000">
                <a:solidFill>
                  <a:srgbClr val="FFFFFF"/>
                </a:solidFill>
              </a:rPr>
              <a:t>The CD-ROM disadvantages:</a:t>
            </a:r>
            <a:endParaRPr/>
          </a:p>
          <a:p>
            <a:pPr indent="-228600" lvl="2" marL="685800" rtl="0" algn="l">
              <a:lnSpc>
                <a:spcPct val="7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It is read-only and cannot be updated</a:t>
            </a:r>
            <a:endParaRPr/>
          </a:p>
          <a:p>
            <a:pPr indent="-228600" lvl="2" marL="6858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Char char="■"/>
            </a:pPr>
            <a:r>
              <a:rPr lang="en-US" sz="1800">
                <a:solidFill>
                  <a:srgbClr val="FFFFFF"/>
                </a:solidFill>
              </a:rPr>
              <a:t>It has an access time much longer than that of a magnetic disk drive</a:t>
            </a:r>
            <a:endParaRPr sz="1800">
              <a:solidFill>
                <a:srgbClr val="FFFFFF"/>
              </a:solidFill>
            </a:endParaRPr>
          </a:p>
          <a:p>
            <a:pPr indent="-142875" lvl="1" marL="685800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Noto Sans Symbols"/>
              <a:buNone/>
            </a:pPr>
            <a:r>
              <a:t/>
            </a:r>
            <a:endParaRPr sz="1800"/>
          </a:p>
        </p:txBody>
      </p:sp>
      <p:pic>
        <p:nvPicPr>
          <p:cNvPr id="603" name="Google Shape;603;p43"/>
          <p:cNvPicPr preferRelativeResize="0"/>
          <p:nvPr>
            <p:ph idx="2" type="pic"/>
          </p:nvPr>
        </p:nvPicPr>
        <p:blipFill rotWithShape="1">
          <a:blip r:embed="rId3">
            <a:alphaModFix amt="10000"/>
          </a:blip>
          <a:srcRect b="-3117" l="0" r="0" t="-3117"/>
          <a:stretch/>
        </p:blipFill>
        <p:spPr>
          <a:xfrm>
            <a:off x="838200" y="1143000"/>
            <a:ext cx="5151188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p43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CD-ROM</a:t>
            </a:r>
            <a:endParaRPr/>
          </a:p>
        </p:txBody>
      </p:sp>
      <p:pic>
        <p:nvPicPr>
          <p:cNvPr id="605" name="Google Shape;605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856412">
            <a:off x="7089428" y="3369022"/>
            <a:ext cx="1628430" cy="2081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4"/>
          <p:cNvSpPr txBox="1"/>
          <p:nvPr>
            <p:ph type="title"/>
          </p:nvPr>
        </p:nvSpPr>
        <p:spPr>
          <a:xfrm>
            <a:off x="498474" y="7141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CD Recordable	   CD Rewritable</a:t>
            </a:r>
            <a:br>
              <a:rPr lang="en-US"/>
            </a:br>
            <a:r>
              <a:rPr lang="en-US"/>
              <a:t>	(CD-R)			 (CD-RW)</a:t>
            </a:r>
            <a:endParaRPr/>
          </a:p>
        </p:txBody>
      </p:sp>
      <p:sp>
        <p:nvSpPr>
          <p:cNvPr id="612" name="Google Shape;612;p44"/>
          <p:cNvSpPr txBox="1"/>
          <p:nvPr>
            <p:ph idx="1" type="body"/>
          </p:nvPr>
        </p:nvSpPr>
        <p:spPr>
          <a:xfrm>
            <a:off x="142844" y="1285860"/>
            <a:ext cx="3657600" cy="5357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Write-once read-many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Accommodates applications in which only one or a small number of copies of a set of data is needed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Disk is prepared in such a way that it can be subsequently written once with a laser beam of modest-intensity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Medium includes a dye </a:t>
            </a:r>
            <a:r>
              <a:rPr lang="en-US" sz="1100">
                <a:solidFill>
                  <a:schemeClr val="dk1"/>
                </a:solidFill>
              </a:rPr>
              <a:t>(thuốc nhuộm)</a:t>
            </a:r>
            <a:r>
              <a:rPr lang="en-US">
                <a:solidFill>
                  <a:schemeClr val="dk1"/>
                </a:solidFill>
              </a:rPr>
              <a:t> layer which is used to change reflectivity and is activated by a high-intensity laser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Provides a permanent record of large volumes of user data 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3" name="Google Shape;613;p44"/>
          <p:cNvSpPr txBox="1"/>
          <p:nvPr>
            <p:ph idx="2" type="body"/>
          </p:nvPr>
        </p:nvSpPr>
        <p:spPr>
          <a:xfrm>
            <a:off x="3857620" y="1785926"/>
            <a:ext cx="5286380" cy="514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Can be repeatedly written and overwritten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Phase change disk uses a material that has two significantly different reflectivities in two different phase states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Amorphous </a:t>
            </a:r>
            <a:r>
              <a:rPr lang="en-US" sz="1200">
                <a:solidFill>
                  <a:schemeClr val="dk1"/>
                </a:solidFill>
              </a:rPr>
              <a:t>(vô định hình)</a:t>
            </a:r>
            <a:r>
              <a:rPr lang="en-US">
                <a:solidFill>
                  <a:schemeClr val="dk1"/>
                </a:solidFill>
              </a:rPr>
              <a:t>state: Molecules exhibit a random orientation that reflects light poorly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Crystalline state: Has a smooth surface that reflects light well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 beam of laser light can change the material from one phase to the other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Disadvantage is that the material eventually and permanently loses its desirable properties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Advantage is that it can be rewritten</a:t>
            </a:r>
            <a:endParaRPr/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180975" lvl="0" marL="228600" rtl="0" algn="l">
              <a:spcBef>
                <a:spcPts val="20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5"/>
          <p:cNvSpPr txBox="1"/>
          <p:nvPr>
            <p:ph type="title"/>
          </p:nvPr>
        </p:nvSpPr>
        <p:spPr>
          <a:xfrm>
            <a:off x="228600" y="285728"/>
            <a:ext cx="1843070" cy="34290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Digital </a:t>
            </a:r>
            <a:br>
              <a:rPr lang="en-US" sz="3200"/>
            </a:br>
            <a:r>
              <a:rPr lang="en-US" sz="3200"/>
              <a:t>Versatile Disk</a:t>
            </a:r>
            <a:br>
              <a:rPr lang="en-US" sz="3200"/>
            </a:br>
            <a:r>
              <a:rPr lang="en-US" sz="3200"/>
              <a:t> (DVD)</a:t>
            </a:r>
            <a:br>
              <a:rPr lang="en-US" sz="3200"/>
            </a:br>
            <a:r>
              <a:rPr lang="en-US" sz="3200"/>
              <a:t>Đĩa Đa năng Số</a:t>
            </a:r>
            <a:endParaRPr sz="3200"/>
          </a:p>
        </p:txBody>
      </p:sp>
      <p:pic>
        <p:nvPicPr>
          <p:cNvPr id="620" name="Google Shape;6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3929066"/>
            <a:ext cx="1357322" cy="1238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8858" y="468779"/>
            <a:ext cx="6877054" cy="5920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/>
        </p:nvSpPr>
        <p:spPr>
          <a:xfrm>
            <a:off x="285720" y="90486"/>
            <a:ext cx="8359806" cy="623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264C"/>
              </a:buClr>
              <a:buSzPts val="3600"/>
              <a:buFont typeface="Rockwell"/>
              <a:buNone/>
            </a:pPr>
            <a:r>
              <a:rPr b="0" i="0" lang="en-US" sz="3600" u="none" cap="none" strike="noStrike">
                <a:solidFill>
                  <a:srgbClr val="4C264C"/>
                </a:solidFill>
                <a:latin typeface="Rockwell"/>
                <a:ea typeface="Rockwell"/>
                <a:cs typeface="Rockwell"/>
                <a:sym typeface="Rockwell"/>
              </a:rPr>
              <a:t>High-Definition (HD) Optical Disks</a:t>
            </a:r>
            <a:endParaRPr/>
          </a:p>
        </p:txBody>
      </p:sp>
      <p:sp>
        <p:nvSpPr>
          <p:cNvPr id="628" name="Google Shape;628;p46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0" name="Google Shape;630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144" y="1000108"/>
            <a:ext cx="8369712" cy="5572164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4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CD: 700MB/single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DVD: 4.7GB/single layer/single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HD DVD: 15 GB/single layer/single 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Blu-ray: 25GB/single layer/single side</a:t>
            </a:r>
            <a:endParaRPr/>
          </a:p>
        </p:txBody>
      </p:sp>
      <p:cxnSp>
        <p:nvCxnSpPr>
          <p:cNvPr id="632" name="Google Shape;632;p46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7"/>
          <p:cNvSpPr txBox="1"/>
          <p:nvPr>
            <p:ph type="title"/>
          </p:nvPr>
        </p:nvSpPr>
        <p:spPr>
          <a:xfrm>
            <a:off x="685800" y="484094"/>
            <a:ext cx="7368987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6.5- Magnetic Tape</a:t>
            </a:r>
            <a:endParaRPr/>
          </a:p>
        </p:txBody>
      </p:sp>
      <p:sp>
        <p:nvSpPr>
          <p:cNvPr id="639" name="Google Shape;639;p47"/>
          <p:cNvSpPr txBox="1"/>
          <p:nvPr>
            <p:ph idx="1" type="body"/>
          </p:nvPr>
        </p:nvSpPr>
        <p:spPr>
          <a:xfrm>
            <a:off x="457200" y="1600200"/>
            <a:ext cx="75563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Tape systems use the same reading and recording techniques as disk systems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Medium is flexible polyester tape coated with magnetizable material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Coating may consist of particles of pure metal in special binders or vapor-plated metal films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on the tape are structured as a number of  parallel tracks running lengthwise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Serial recording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are laid out as a sequence of bits along each track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</a:rPr>
              <a:t>Data are read and written in contiguous blocks called </a:t>
            </a:r>
            <a:r>
              <a:rPr i="1" lang="en-US" sz="2000">
                <a:solidFill>
                  <a:schemeClr val="dk1"/>
                </a:solidFill>
              </a:rPr>
              <a:t>physical records</a:t>
            </a:r>
            <a:endParaRPr sz="2000">
              <a:solidFill>
                <a:schemeClr val="dk1"/>
              </a:solidFill>
            </a:endParaRPr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</a:rPr>
              <a:t>Blocks on the tape are separated by gaps referred to as </a:t>
            </a:r>
            <a:r>
              <a:rPr i="1" lang="en-US" sz="2000">
                <a:solidFill>
                  <a:schemeClr val="dk1"/>
                </a:solidFill>
              </a:rPr>
              <a:t>inter-record gaps</a:t>
            </a:r>
            <a:endParaRPr sz="2000"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40" name="Google Shape;64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0" y="0"/>
            <a:ext cx="2438080" cy="169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8"/>
          <p:cNvSpPr txBox="1"/>
          <p:nvPr>
            <p:ph type="title"/>
          </p:nvPr>
        </p:nvSpPr>
        <p:spPr>
          <a:xfrm>
            <a:off x="381000" y="1214422"/>
            <a:ext cx="3255264" cy="1928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ckwell"/>
              <a:buNone/>
            </a:pPr>
            <a:r>
              <a:rPr lang="en-US" sz="3600"/>
              <a:t>Magnetic Tape </a:t>
            </a:r>
            <a:br>
              <a:rPr lang="en-US" sz="3600"/>
            </a:br>
            <a:r>
              <a:rPr lang="en-US" sz="3600"/>
              <a:t>Features</a:t>
            </a:r>
            <a:endParaRPr/>
          </a:p>
        </p:txBody>
      </p:sp>
      <p:pic>
        <p:nvPicPr>
          <p:cNvPr id="647" name="Google Shape;64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8" y="3929066"/>
            <a:ext cx="1919908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4612" y="721232"/>
            <a:ext cx="6286516" cy="542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title"/>
          </p:nvPr>
        </p:nvSpPr>
        <p:spPr>
          <a:xfrm>
            <a:off x="498474" y="214290"/>
            <a:ext cx="7556313" cy="587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Table 6.7: LTO Tape Drives </a:t>
            </a:r>
            <a:endParaRPr/>
          </a:p>
        </p:txBody>
      </p:sp>
      <p:pic>
        <p:nvPicPr>
          <p:cNvPr id="655" name="Google Shape;6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" y="1319234"/>
            <a:ext cx="87249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9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tape-open (LTO)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/>
          <p:nvPr>
            <p:ph type="title"/>
          </p:nvPr>
        </p:nvSpPr>
        <p:spPr>
          <a:xfrm>
            <a:off x="685800" y="228600"/>
            <a:ext cx="8153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r>
              <a:rPr lang="en-US"/>
              <a:t>Magnetic Read</a:t>
            </a:r>
            <a:br>
              <a:rPr lang="en-US"/>
            </a:br>
            <a:r>
              <a:rPr lang="en-US"/>
              <a:t>and Write </a:t>
            </a:r>
            <a:br>
              <a:rPr lang="en-US"/>
            </a:br>
            <a:r>
              <a:rPr lang="en-US"/>
              <a:t>Mechanisms</a:t>
            </a:r>
            <a:endParaRPr/>
          </a:p>
        </p:txBody>
      </p:sp>
      <p:grpSp>
        <p:nvGrpSpPr>
          <p:cNvPr id="246" name="Google Shape;246;p5"/>
          <p:cNvGrpSpPr/>
          <p:nvPr/>
        </p:nvGrpSpPr>
        <p:grpSpPr>
          <a:xfrm>
            <a:off x="838200" y="374635"/>
            <a:ext cx="8000999" cy="6178564"/>
            <a:chOff x="152400" y="146035"/>
            <a:chExt cx="8000999" cy="6178564"/>
          </a:xfrm>
        </p:grpSpPr>
        <p:sp>
          <p:nvSpPr>
            <p:cNvPr id="247" name="Google Shape;247;p5"/>
            <p:cNvSpPr/>
            <p:nvPr/>
          </p:nvSpPr>
          <p:spPr>
            <a:xfrm>
              <a:off x="3820164" y="146035"/>
              <a:ext cx="2862826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5"/>
            <p:cNvSpPr txBox="1"/>
            <p:nvPr/>
          </p:nvSpPr>
          <p:spPr>
            <a:xfrm>
              <a:off x="3860392" y="186263"/>
              <a:ext cx="2782370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Data are recorded on and later retrieved from the disk via a conducting coil named the </a:t>
              </a:r>
              <a:r>
                <a:rPr i="1"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</a:t>
              </a:r>
              <a:endParaRPr sz="1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 many systems there are two heads, a read head and a write head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Times New Roman"/>
                <a:buChar char="•"/>
              </a:pPr>
              <a:r>
                <a:rPr b="0" i="0" lang="en-US" sz="10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During a read or write operation the head is stationary while the platter rotates beneath it</a:t>
              </a:r>
              <a:endParaRPr/>
            </a:p>
          </p:txBody>
        </p:sp>
        <p:sp>
          <p:nvSpPr>
            <p:cNvPr id="249" name="Google Shape;249;p5"/>
            <p:cNvSpPr/>
            <p:nvPr/>
          </p:nvSpPr>
          <p:spPr>
            <a:xfrm rot="4720656">
              <a:off x="7688188" y="963610"/>
              <a:ext cx="115458" cy="206068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4C26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5"/>
            <p:cNvSpPr txBox="1"/>
            <p:nvPr/>
          </p:nvSpPr>
          <p:spPr>
            <a:xfrm rot="-679344">
              <a:off x="7680697" y="1009252"/>
              <a:ext cx="123640" cy="808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Times New Roman"/>
                <a:buNone/>
              </a:pPr>
              <a:r>
                <a:t/>
              </a:r>
              <a:endParaRPr sz="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5181598" y="2133596"/>
              <a:ext cx="2443703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5"/>
            <p:cNvSpPr txBox="1"/>
            <p:nvPr/>
          </p:nvSpPr>
          <p:spPr>
            <a:xfrm>
              <a:off x="5221826" y="2173824"/>
              <a:ext cx="2363247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write mechanism exploits the fact that electricity flowing through a coil produces a magnetic field</a:t>
              </a:r>
              <a:endParaRPr/>
            </a:p>
          </p:txBody>
        </p:sp>
        <p:sp>
          <p:nvSpPr>
            <p:cNvPr id="253" name="Google Shape;253;p5"/>
            <p:cNvSpPr/>
            <p:nvPr/>
          </p:nvSpPr>
          <p:spPr>
            <a:xfrm rot="10776549">
              <a:off x="3985335" y="2236427"/>
              <a:ext cx="798835" cy="56771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5"/>
            <p:cNvSpPr txBox="1"/>
            <p:nvPr/>
          </p:nvSpPr>
          <p:spPr>
            <a:xfrm rot="-23451">
              <a:off x="4155647" y="2349388"/>
              <a:ext cx="628521" cy="34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Times New Roman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670460" y="1907369"/>
              <a:ext cx="3006265" cy="135148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5"/>
            <p:cNvSpPr txBox="1"/>
            <p:nvPr/>
          </p:nvSpPr>
          <p:spPr>
            <a:xfrm>
              <a:off x="710043" y="1946952"/>
              <a:ext cx="2927099" cy="12723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Electric pulses are sent to the write head and the resulting magnetic patterns are recorded on the surface below, with different patterns for positive and negative currents</a:t>
              </a: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 rot="5293541">
              <a:off x="1110531" y="3330066"/>
              <a:ext cx="809859" cy="567712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5"/>
            <p:cNvSpPr txBox="1"/>
            <p:nvPr/>
          </p:nvSpPr>
          <p:spPr>
            <a:xfrm rot="-106459">
              <a:off x="1342509" y="3209034"/>
              <a:ext cx="340628" cy="639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Times New Roman"/>
                <a:buNone/>
              </a:pPr>
              <a:r>
                <a:t/>
              </a:r>
              <a:endParaRPr sz="4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52400" y="4419599"/>
              <a:ext cx="2289162" cy="174090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 txBox="1"/>
            <p:nvPr/>
          </p:nvSpPr>
          <p:spPr>
            <a:xfrm>
              <a:off x="203389" y="4470588"/>
              <a:ext cx="2187184" cy="16389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write head itself is made of easily magnetizable material and is in the shape of a rectangular doughnut with a gap along one side and a few turns of conducting wire along the opposite side</a:t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3267821">
              <a:off x="2579004" y="5179212"/>
              <a:ext cx="449013" cy="479166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 txBox="1"/>
            <p:nvPr/>
          </p:nvSpPr>
          <p:spPr>
            <a:xfrm rot="-3267821">
              <a:off x="2607210" y="5329853"/>
              <a:ext cx="314309" cy="28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Times New Roman"/>
                <a:buNone/>
              </a:pPr>
              <a:r>
                <a:t/>
              </a:r>
              <a:endParaRPr sz="2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895595" y="3657606"/>
              <a:ext cx="2289162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 txBox="1"/>
            <p:nvPr/>
          </p:nvSpPr>
          <p:spPr>
            <a:xfrm>
              <a:off x="2935823" y="3697834"/>
              <a:ext cx="2208706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 electric current in the wire induces a magnetic field across the gap, which in turn magnetizes a small area of the recording medium</a:t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flipH="1" rot="-9368760">
              <a:off x="5432091" y="4318152"/>
              <a:ext cx="800034" cy="515051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 txBox="1"/>
            <p:nvPr/>
          </p:nvSpPr>
          <p:spPr>
            <a:xfrm rot="-9368760">
              <a:off x="5438690" y="4389918"/>
              <a:ext cx="645519" cy="309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300"/>
                <a:buFont typeface="Times New Roman"/>
                <a:buNone/>
              </a:pPr>
              <a:r>
                <a:t/>
              </a:r>
              <a:endParaRPr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864237" y="4951102"/>
              <a:ext cx="2289162" cy="1373497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 txBox="1"/>
            <p:nvPr/>
          </p:nvSpPr>
          <p:spPr>
            <a:xfrm>
              <a:off x="5904465" y="4991330"/>
              <a:ext cx="2208706" cy="12930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Times New Roman"/>
                <a:buNone/>
              </a:pPr>
              <a:r>
                <a:rPr lang="en-US" sz="13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Reversing the direction of the current reverses the direction of the magnetization on the recording medium</a:t>
              </a:r>
              <a:endParaRPr/>
            </a:p>
          </p:txBody>
        </p:sp>
      </p:grpSp>
      <p:sp>
        <p:nvSpPr>
          <p:cNvPr id="269" name="Google Shape;269;p5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gradFill>
            <a:gsLst>
              <a:gs pos="0">
                <a:srgbClr val="C3AFCC">
                  <a:alpha val="85882"/>
                </a:srgbClr>
              </a:gs>
              <a:gs pos="82000">
                <a:srgbClr val="C3AFCC">
                  <a:alpha val="85882"/>
                </a:srgbClr>
              </a:gs>
              <a:gs pos="92000">
                <a:srgbClr val="BFBFBF">
                  <a:alpha val="85882"/>
                </a:srgbClr>
              </a:gs>
              <a:gs pos="99000">
                <a:srgbClr val="FFFFFF"/>
              </a:gs>
              <a:gs pos="100000">
                <a:srgbClr val="FFFFFF"/>
              </a:gs>
            </a:gsLst>
            <a:path path="circle">
              <a:fillToRect b="50%" l="50%" r="50%" t="50%"/>
            </a:path>
            <a:tileRect/>
          </a:gradFill>
          <a:ln cap="flat" cmpd="sng" w="127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Exercises</a:t>
            </a:r>
            <a:endParaRPr/>
          </a:p>
        </p:txBody>
      </p:sp>
      <p:sp>
        <p:nvSpPr>
          <p:cNvPr id="662" name="Google Shape;662;p50"/>
          <p:cNvSpPr txBox="1"/>
          <p:nvPr>
            <p:ph idx="1" type="body"/>
          </p:nvPr>
        </p:nvSpPr>
        <p:spPr>
          <a:xfrm>
            <a:off x="498474" y="1500174"/>
            <a:ext cx="7556313" cy="4625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 What are the advantages of using a glass substrate for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6.2 How are data written onto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6.3 How are data read from a magnetic disk?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6.4 Explain the difference between a simple CAV system and a multiple zoned recording system.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6.5 Define the terms track, cylinder, and sector.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6.6 What is the typical disk sector size?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Exercises</a:t>
            </a:r>
            <a:endParaRPr/>
          </a:p>
        </p:txBody>
      </p:sp>
      <p:sp>
        <p:nvSpPr>
          <p:cNvPr id="668" name="Google Shape;668;p51"/>
          <p:cNvSpPr txBox="1"/>
          <p:nvPr>
            <p:ph idx="1" type="body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6.7 Define the terms seek time, rotational delay, access time, and transfer time.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6.8 What common characteristics are shared by all RAID levels?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6.9 Briefly define the seven RAID levels.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6.10 Explain the term striped data.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6.11 How is redundancy achieved in a RAID system?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6.12 In the context of RAID, what is the distinction between parallel access and independent access?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675" name="Google Shape;675;p52"/>
          <p:cNvSpPr txBox="1"/>
          <p:nvPr>
            <p:ph idx="1" type="body"/>
          </p:nvPr>
        </p:nvSpPr>
        <p:spPr>
          <a:xfrm>
            <a:off x="497541" y="2447365"/>
            <a:ext cx="3657600" cy="4029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Magnetic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Magnetic read and write mechanisms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Data organization and formatting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Physical characteristics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Disk performance parameters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Solid state drives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Flash  memory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SSD compared to HDD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SSD organization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>
                <a:solidFill>
                  <a:schemeClr val="dk1"/>
                </a:solidFill>
              </a:rPr>
              <a:t>Practical issues</a:t>
            </a:r>
            <a:endParaRPr/>
          </a:p>
          <a:p>
            <a:pPr indent="-228629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Char char="■"/>
            </a:pPr>
            <a:r>
              <a:rPr lang="en-US" sz="1765">
                <a:solidFill>
                  <a:schemeClr val="dk1"/>
                </a:solidFill>
              </a:rPr>
              <a:t>Magnetic tape</a:t>
            </a:r>
            <a:endParaRPr/>
          </a:p>
        </p:txBody>
      </p:sp>
      <p:sp>
        <p:nvSpPr>
          <p:cNvPr id="676" name="Google Shape;676;p52"/>
          <p:cNvSpPr txBox="1"/>
          <p:nvPr>
            <p:ph idx="2" type="body"/>
          </p:nvPr>
        </p:nvSpPr>
        <p:spPr>
          <a:xfrm>
            <a:off x="4800600" y="2286000"/>
            <a:ext cx="3657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0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1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2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3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4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5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RAID level 6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Optical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Compact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Digital versatile disk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High-definition optical disks</a:t>
            </a:r>
            <a:endParaRPr/>
          </a:p>
        </p:txBody>
      </p:sp>
      <p:sp>
        <p:nvSpPr>
          <p:cNvPr id="677" name="Google Shape;677;p52"/>
          <p:cNvSpPr txBox="1"/>
          <p:nvPr>
            <p:ph idx="3" type="body"/>
          </p:nvPr>
        </p:nvSpPr>
        <p:spPr>
          <a:xfrm>
            <a:off x="497541" y="12954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6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/>
          </a:p>
        </p:txBody>
      </p:sp>
      <p:sp>
        <p:nvSpPr>
          <p:cNvPr id="678" name="Google Shape;678;p52"/>
          <p:cNvSpPr txBox="1"/>
          <p:nvPr>
            <p:ph idx="4" type="body"/>
          </p:nvPr>
        </p:nvSpPr>
        <p:spPr>
          <a:xfrm>
            <a:off x="4419600" y="3048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321933"/>
                </a:solidFill>
              </a:rPr>
              <a:t>External Memory  </a:t>
            </a:r>
            <a:endParaRPr>
              <a:solidFill>
                <a:srgbClr val="6666C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"/>
          <p:cNvSpPr txBox="1"/>
          <p:nvPr>
            <p:ph idx="4294967295" type="title"/>
          </p:nvPr>
        </p:nvSpPr>
        <p:spPr>
          <a:xfrm>
            <a:off x="304800" y="228600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Inductive Write/Magnetoresistive Read Head</a:t>
            </a:r>
            <a:endParaRPr/>
          </a:p>
        </p:txBody>
      </p:sp>
      <p:pic>
        <p:nvPicPr>
          <p:cNvPr descr="f1.pdf" id="276" name="Google Shape;276;p6"/>
          <p:cNvPicPr preferRelativeResize="0"/>
          <p:nvPr/>
        </p:nvPicPr>
        <p:blipFill rotWithShape="1">
          <a:blip r:embed="rId3">
            <a:alphaModFix/>
          </a:blip>
          <a:srcRect b="28181" l="0" r="0" t="16364"/>
          <a:stretch/>
        </p:blipFill>
        <p:spPr>
          <a:xfrm>
            <a:off x="1525575" y="1709786"/>
            <a:ext cx="8229601" cy="590589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Write: Ghi cảm ứng điện từ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Magneto-resistive Read: đọc từ điện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N: North, S: South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"/>
          <p:cNvSpPr txBox="1"/>
          <p:nvPr>
            <p:ph idx="4294967295" type="title"/>
          </p:nvPr>
        </p:nvSpPr>
        <p:spPr>
          <a:xfrm>
            <a:off x="6934200" y="642918"/>
            <a:ext cx="2209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</a:t>
            </a:r>
            <a:br>
              <a:rPr lang="en-US"/>
            </a:br>
            <a:r>
              <a:rPr lang="en-US"/>
              <a:t>Data </a:t>
            </a:r>
            <a:br>
              <a:rPr lang="en-US"/>
            </a:br>
            <a:r>
              <a:rPr lang="en-US"/>
              <a:t>Layout</a:t>
            </a:r>
            <a:endParaRPr/>
          </a:p>
        </p:txBody>
      </p:sp>
      <p:pic>
        <p:nvPicPr>
          <p:cNvPr descr="f2.pdf" id="284" name="Google Shape;284;p7"/>
          <p:cNvPicPr preferRelativeResize="0"/>
          <p:nvPr/>
        </p:nvPicPr>
        <p:blipFill rotWithShape="1">
          <a:blip r:embed="rId3">
            <a:alphaModFix/>
          </a:blip>
          <a:srcRect b="26364" l="3528" r="7058" t="6364"/>
          <a:stretch/>
        </p:blipFill>
        <p:spPr>
          <a:xfrm>
            <a:off x="193718" y="261565"/>
            <a:ext cx="6505887" cy="6334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dd-sp" id="285" name="Google Shape;28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3698875"/>
            <a:ext cx="3352800" cy="31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idx="4294967295" type="title"/>
          </p:nvPr>
        </p:nvSpPr>
        <p:spPr>
          <a:xfrm>
            <a:off x="304800" y="22860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Allocation Unit in Windows: Cluster</a:t>
            </a:r>
            <a:endParaRPr/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422" y="928670"/>
            <a:ext cx="4857784" cy="54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idx="4294967295" type="title"/>
          </p:nvPr>
        </p:nvSpPr>
        <p:spPr>
          <a:xfrm>
            <a:off x="304800" y="228600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Disk Layout Methods Diagram</a:t>
            </a:r>
            <a:endParaRPr/>
          </a:p>
        </p:txBody>
      </p:sp>
      <p:pic>
        <p:nvPicPr>
          <p:cNvPr descr="f3.pdf" id="299" name="Google Shape;299;p9"/>
          <p:cNvPicPr preferRelativeResize="0"/>
          <p:nvPr/>
        </p:nvPicPr>
        <p:blipFill rotWithShape="1">
          <a:blip r:embed="rId3">
            <a:alphaModFix/>
          </a:blip>
          <a:srcRect b="13776" l="7727" r="7727" t="15635"/>
          <a:stretch/>
        </p:blipFill>
        <p:spPr>
          <a:xfrm>
            <a:off x="0" y="1143000"/>
            <a:ext cx="9186600" cy="592678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9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Characteristics: Read by yourself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2012-06-20T16:57:50Z</dcterms:created>
  <dc:creator>Adrian J Pullin</dc:creator>
</cp:coreProperties>
</file>