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gXjiSyL32Rfscz/3bjn6PLBgs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William Stallings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Thân Văn Sử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processor and a set of memory modules, the third key element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computer system is a set of I/O modules. Each module interfaces to the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or central switch and controls one or more peripheral devices. An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simply a set of mechanical connectors that wire a device into the system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Rather, the I/O module contains logic for performing a communication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peripheral and the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reader may wonder why one does not connect peripherals directly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bus. The reasons are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There are a wide variety of peripherals with various methods of operation.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be impractical to incorporate the necessary logic within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control a range of devices.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data transfer rate of peripherals is often much slower than that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or processor. Thus, it is impractical to use the high-speed system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communicate directly with a peripheral.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On the other hand, the data transfer rate of some peripherals is faster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of the memory or processor. Again, the mismatch would lead to inefficiencies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 managed properly.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Peripherals often use different data formats and word lengths than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to which they are attached.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techniques are possible for I/O operations. With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programmed I/O,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exchanged between the processor and the I/O module. The processor executes a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gives it direct control of the I/O operation, including sensing device status,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a read or write command, and transferring the data. When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a command to the I/O module, it must wait until the I/O operation is complete.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processor is faster than the I/O module, this is wasteful of processor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interrupt-driven I/O,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issues an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I/O command,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to execute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instructions, and is interrupted by the I/O module when the latter has completed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work. With both programmed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I/O,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is responsible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data from main memory for output and storing data in main memory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input. The alternative is known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memory access (DMA)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this mode,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and main memory exchange data directly, without processor involvement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(invole: tham gia).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modules vary considerably in complexity and the number of external devices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they control. We will attempt only a very general description here. (One specific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the Intel 82C55A, is described in Section 7.4.) Figure 7.3 provides a general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of an I/O module. The module connects to the rest of the computer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a set of signal lines (e.g., system bus lines). Data transferred to and from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are buffered in one or more data registers. There may also be one or more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registers that provide current status information. A status register may also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as a control register, to accept detailed control information from the processor.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 within the module interacts with the processor via a set of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The processor uses the control lines to issue commands to the I/O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control lines may be used by the I/O module (e.g., for arbitration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signals). The module must also be able to recognize and generate addresses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devices it controls. Each I/O module has a unique address or, if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controls more than one external device, a unique set of addresses. Finally, the I/O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contains logic specific to the interface with each device that it controls.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functions to allow the processor to view a wide range of devices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simple-minded way. There is a spectrum of capabilities that may be provided.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module may hide the details of timing, formats, and the electromechanics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external device so that the processor can function in terms of simple read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commands, and possibly open and close file commands. In its simplest form,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module may still leave much of the work of controlling a device (e.g., rewind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tape) visible to the processor.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that takes on most of the detailed processing burden, presenting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high-level interface to the processor, is usually referred to as an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channel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processor.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that is quite primitive and requires detailed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usually referred to as an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controller or device controller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I/O controllers are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seen on microcomputers, whereas I/O channels are used on mainframes.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follows, we will use the generic term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 when no confusion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will use more specific terms where necessary.</a:t>
            </a:r>
            <a:endParaRPr sz="1110"/>
          </a:p>
        </p:txBody>
      </p:sp>
      <p:sp>
        <p:nvSpPr>
          <p:cNvPr id="321" name="Google Shape;321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an I/O-related instruction, the processor issues an address, specifying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I/O module and external device, and an I/O command. There are four types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I/O commands that an I/O module may receive when it is addressed by a processor: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activate a peripheral and tell it what to do. For example,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magnetic-tape unit may be instructed to rewind or to move forward one record.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commands are tailored to the particular type of peripheral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test various status conditions associated with an I/O module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peripherals. The processor will want to know that the peripheral of interest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powered on and available for use. It will also want to know if the most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I/O operation is completed and if any errors occurred.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the I/O module to obtain an item of data from the peripheral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place it in an internal buffer (depicted as a data register in Figure 7.3).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can then obtain the data item by requesting that the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it on the data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the I/O module to take an item of data (byte or word) from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 and subsequently transmit that data item to the peripheral.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7.4a gives an example of the use of programmed I/O to read in a block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a peripheral device (e.g., a record from tape) into memory. Data are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one word (e.g., 16 bits) at a time. For each word that is read in, the processor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 in a status-checking cycle until it determines that the word is available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module’s data register. This flowchart highlights the main disadvantage of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technique: it is a time-consuming process that keeps the processor busy needlessly.</a:t>
            </a:r>
            <a:endParaRPr/>
          </a:p>
        </p:txBody>
      </p:sp>
      <p:sp>
        <p:nvSpPr>
          <p:cNvPr id="338" name="Google Shape;338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programmed I/O, there is a close correspondence between the I/O-related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that the processor fetches from memory and the I/O commands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issues to an I/O module to execute the instructions. That is, the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easily mapped into I/O commands, and there is often a simple one-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to-one relationship. The form of the instruction depends on the way in which external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are addressed.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there will be many I/O devices connected through I/O modules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system. Each device is given a unique identifier or address. When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an I/O command, the command contains the address of the desired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each I/O module must interpret the address lines to determine if the command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for itself.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processor, main memory, and I/O share a common bus, two modes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addressing are possible: memory mapped and isolated. With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memory-mapped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single address space for memory locations and I/O devices.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treats the status and data registers of I/O modules as memory locations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same machine instructions to access both memory and I/O devices. So,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example, with 10 address lines, a combined total of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1024 memory locations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I/O addresses can be supported, in any combination.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memory-mapped I/O, a single read line and a single write line are needed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bus. Alternatively, the bus may be equipped with memory read and 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input and output command lines. Now, the command line specifies whether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refers to a memory location or an I/O device. The full range of addresses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available for both. Again, with 10 address lines, the system may now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1024 memory locations and 1024 I/O addresses. Because the address space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is isolated from that for memory, this is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isolated I/O.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 mapping summary.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7.5 contrasts these two programmed I/O techniques. Figure 7.5a shows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interface for a simple input device such as a terminal keyboard might appear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programmer using memory-mapped I/O. Assume a 10-bit address, with a 512-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memory (locations 0–511) and up to 512 I/O addresses (locations 512–1023).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addresses are dedicated to keyboard input from a particular terminal. Address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516 refers to the data register and address 517 refers to the status register, which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functions as a control register for receiving processor commands. The program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shown will read 1 byte of data from the keyboard into an accumulator register in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Note that the processor loops until the data byte is available.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isolated I/O (Figure 7.5b), the I/O ports are accessible only by special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commands, which activate the I/O command lines on the bus.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most types of processors, there is a relatively large set of different instructions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referencing memory. If isolated I/O is used, there are only a few I/O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instructions. Thus, an advantage of memory-mapped I/O is that this large repertoire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instructions can be used, allowing more efficient programming. A disadvantage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valuable memory address space is used up. Both memory-mapped and isolated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are in common use.</a:t>
            </a:r>
            <a:endParaRPr sz="1110"/>
          </a:p>
        </p:txBody>
      </p:sp>
      <p:sp>
        <p:nvSpPr>
          <p:cNvPr id="390" name="Google Shape;390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with programmed I/O is that the processor has to wait a long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I/O module of concern to be ready for either reception or transmission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 The processor, while waiting, must repeatedly interrogate the status of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module. As a result, the level of the performance of the entire system is severely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degraded.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alternative is for the processor to issue an I/O command to a module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go on to do some other useful work. The I/O module will then interrupt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to request service when it is ready to exchange data with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then executes the data transfer, as before, and then resumes 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former processing.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consider how this works, first from the point of view of the I/O module.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input, the I/O module receives a READ command from the processor.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then proceeds to read data in from an associated peripheral. Once the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 the module’s data register, the module signals an interrupt to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a control line. The module then waits until its data are requested by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request is made, the module places its data on the data bus and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ready for another I/O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processor’s point of view, the action for input is as follows.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a READ command. It then goes off and does something else (e.g.,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may be working on several different programs at the same time). 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each instruction cycle, the processor checks for interrupts (Figure 3.9). When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interrupt from the I/O module occurs, the processor saves the context (e.g.,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and processor registers) of the current program and processes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interrupt. In this case, the processor reads the word of data from the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stores it in memory. It then restores the context of the program it was working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(or some other program) and resumes execution.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7.4b shows the use of interrupt I/O for reading in a block of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this with Figure 7.4a. Interrupt I/O is more efficient than programmed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it eliminates needless waiting. However, interrupt I/O still consumes a lot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time, because every word of data that goes from memory to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from I/O module to memory must pass through the processor.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consider the role of the processor in interrupt-driven I/O in more detail.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an interrupt triggers a number of events, both in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in software. Figure 7.6 shows a typical sequence. When an I/O device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completes an I/O operation, the following sequence of hardware events occurs: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device issues an interrupt signal to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processor finishes execution of the current instruction before responding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interrupt, as indicated in Figure 3.9.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processor tests for an interrupt, determines that there is one, and sends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acknowledgment signal to the device that issued the interrupt. The acknowledgment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the device to remove its interrupt signal.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processor now needs to prepare to transfer control to the interrupt routine.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begin, it needs to save information needed to resume the current program 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point of interrupt. The minimum information required is (a) the status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processor, which is contained in a register called the program status word (PSW),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(b) the location of the next instruction to be executed, which is contained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counter. These can be pushed onto the system control stack.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processor now loads the program counter with the entry location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interrupt-handling program that will respond to this interrupt. Depending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architecture and operating system design, there may be a single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program; one program for each type of interrupt; or one program for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and each type of interrupt. If there is more than one interrupt-handling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routine, the processor must determine which one to invoke. This information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been included in the original interrupt signal, or the processor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to issue a request to the device that issued the interrupt to get a response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contains the needed information.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program counter has been loaded, the processor proceeds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instruction cycle, which begins with an instruction fetch. Because the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is determined by the contents of the program counter, the result is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is transferred to the interrupt-handler program. The execution of this program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in the following operations: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At this point, the program counter and PSW relating to the interrupted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have been saved on the system stack. However, there is other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considered part of the “state” of the executing program. In particular,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contents of the processor registers need to be saved, because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may be used by the interrupt handler. So, all of these values, plus any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state information, need to be saved. Typically, the interrupt handler will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by saving the contents of all registers on the stack. Figure 7.7a shows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example. In this case, a user program is interrupted after the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location </a:t>
            </a:r>
            <a:r>
              <a:rPr i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The contents of all of the registers plus the address of the next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(</a:t>
            </a:r>
            <a:r>
              <a:rPr i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+ 1) are pushed onto the stack. The stack pointer is updated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the new top of stack, and the program counter is updated to point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of the interrupt service routine.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The interrupt handler next processes the interrupt. This includes an examination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status information relating to the I/O operation or other event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an interrupt. It may also involve sending additional commands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acknowledgments to the I/O device.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When interrupt processing is complete, the saved register values are retrieved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stack and restored to the registers (e.g., see Figure 7.7b).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final act is to restore the PSW and program counter values from the stack.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the next instruction to be executed will be from the previously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interrupted program.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0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it is important to save all the state information about the interrupted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for later resumption. This is because the interrupt is not a routine called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program. Rather, the interrupt can occur at any time and therefore at any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the execution of a user program. Its occurrence is unpredictable. Indeed, 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see in the next chapter, the two programs may not have anything in common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0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may belong to two different users.</a:t>
            </a:r>
            <a:endParaRPr b="0" sz="570"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/>
          </a:p>
        </p:txBody>
      </p:sp>
      <p:sp>
        <p:nvSpPr>
          <p:cNvPr id="435" name="Google Shape;435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design issues arise in implementing interrupt I/O. First, because there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invariably be multiple I/O modules, how does the processor determine which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issued the interrupt? And second, if multiple interrupts have occurred, how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processor decide which one to process?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consider device identification first. Four general categories of techniques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 common use: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Multiple interrupt lines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Software poll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Daisy chain (hardware poll, vectored)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Bus arbitration (vectored)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straightforward approach to the problem is to provide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processor and the I/O modules. However, it is impractical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 more than a few bus lines or processor pins to interrupt lines. Consequently,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multiple lines are used, it is likely that each line will have multiple I/O modules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attached to it. Thus, one of the other three techniques must be used on each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alternative is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poll.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processor detects an interrupt,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branches to an interrupt-service routine whose job it is to poll each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which module caused the interrupt. The poll could be in the form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command line (e.g., TESTI/O). In this case, the processor raises TESTI/O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places the address of a particular I/O module on the address lines. The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positively if it sets the interrupt. Alternatively, each I/O module could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an addressable status register. The processor then reads the status register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each I/O module to identify the interrupting module. Once the correct module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identified, the processor branches to a device-service routine specific to that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 of the software poll is that it is time consuming. A more efficient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is to use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daisy chain,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provides, in effect, a hardware poll. An example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daisy-chain configuration is shown in Figure 3.30. For interrupts, all I/O modules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a common interrupt request line. The interrupt acknowledge line is daisy chained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modules. When the processor senses an interrupt, it sends out an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acknowledge. This signal propagates through a series of I/O modules until it gets 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requesting module. The requesting module typically responds by placing a word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lines. This word is referred to as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either the address of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or some other unique identifier. In either case, the processor uses the vector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pointer to the appropriate device-service routine. This avoids the need to execute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interrupt-service routine first. This technique is called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vectored interrupt.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another technique that makes use of vectored interrupts, and that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arbitration.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bus arbitration, an I/O module must first gain control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before it can raise the interrupt request line. Thus, only one module can raise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at a time. When the processor detects the interrupt, it responds on the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 line. The requesting module then places its vector on the data lines.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Intel 80386 provides a single Interrupt Request (INTR) and a single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 (INTA) line. To allow the 80386 to handle a variety of devices and priority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structures, it is usually configured with an external interrupt arbiter, the 82C59A.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devices are connected to the 82C59A, which in turn connects to the 80386.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7.8 shows the use of the 82C59A to connect multiple I/O modules for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80386. A single 82C59A can handle up to eight modules. If control for more than eight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is required, a cascade arrangement can be used to handle up to 64 modules.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82C59A’s sole responsibility is the management of interrupts. It accepts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requests from attached modules, determines which interrupt has the highest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priority, and then signals the processor by raising the INTR line.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via the INTA line. This prompts the 82C59A to place the appropriate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information on the data bus. The processor can then proceed to process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and to communicate directly with the I/O module to read or write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82C59A is programmable. The 80386 determines the priority scheme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used by setting a control word in the 82C59A. The following interrupt modes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nested: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interrupt requests are ordered in priority from 0 (IR0)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7 (IR7).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applications a number of interrupting devices are of equal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priority. In this mode a device, after being serviced, receives the lowest priority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group.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mask: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allows the processor to inhibit interrupts from certain devices.</a:t>
            </a:r>
            <a:endParaRPr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example of an I/O module used for programmed I/O and interrupt-driven I/O,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the Intel 82C55A Programmable Peripheral Interface. The 82C55A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single-chip, general-purpose I/O module designed for use with the Intel 80386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Figure 7.9 shows a general block diagram plus the pin assignment for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40-pin package in which it is housed.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 side of the block diagram is the external interface of the 82C55A.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24 I/O lines are programmable by the 80386 by means of the control register.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80386 can set the value of the control register to specify a variety of operating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 and configurations. The 24 lines are divided into three 8-bit groups (A, B, C).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can function as an 8-bit I/O port. In addition, group C is subdivided into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groups (C</a:t>
            </a:r>
            <a:r>
              <a:rPr baseline="-2500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</a:t>
            </a:r>
            <a:r>
              <a:rPr baseline="-2500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which may be used in conjunction with the A and B I/O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ports. Configured in this manner, group C lines carry control and status signals.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left side of the block diagram is the internal interface to the 80386 bus. It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an 8-bit bidirectional data bus (D0 through D7), used to transfer data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from the I/O ports and to transfer control information to the control register.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address lines specify one of the three I/O ports or the control register.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transfer takes place when the CHIP SELECT line is enabled together with either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 or WRITE line. The RESET line is used to initialize the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register is loaded by the processor to control the mode of operation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to define signals, if any. In Mode 0 operation, the three groups of eight external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function as three 8-bit I/O ports. Each port can be designated as input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output. Otherwise, groups A and B function as I/O ports, and the lines of group 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 as control lines for A and B. The control signals serve two principal purposes: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“handshaking” and interrupt request. Handshaking is a simple timing mechanism.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control line is used by the sender as a DATA READY line, to indicate when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are present on the I/O data lines. Another line is used by the receiver as an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ACKNOWLEDGE, indicating that the data have been read and the data lines may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cleared. Another line may be designated as an INTERRUPT REQUEST line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 back to the system bus.</a:t>
            </a:r>
            <a:endParaRPr sz="1110"/>
          </a:p>
        </p:txBody>
      </p:sp>
      <p:sp>
        <p:nvSpPr>
          <p:cNvPr id="472" name="Google Shape;472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82C55A is programmable via the control register, it can be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 variety of simple peripheral devices. Figure 7.10 illustrates its use to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keyboard/display terminal. The keyboard provides 8 bits of input. Two of these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bits, SHIFT and CONTROL, have special meaning to the keyboard-handling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in the processor. However, this interpretation is transparent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82C55A, which simply accepts the 8 bits of data and presents them on the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 Two handshaking control lines are provided for use with the keyboard.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display is also linked by an 8-bit data port. Again, two of the bits have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meanings that are transparent to the 82C55A. In addition to two handshaking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lines, two lines provide additional control functions.</a:t>
            </a:r>
            <a:endParaRPr/>
          </a:p>
        </p:txBody>
      </p:sp>
      <p:sp>
        <p:nvSpPr>
          <p:cNvPr id="482" name="Google Shape;482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Interrupt-driven I/O, though more efficient than simple programmed I/O, still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the active intervention of the processor to transfer data between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 I/O module, and any data transfer must traverse a path through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both these forms of I/O suffer from two inherent drawbacks: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I/O transfer rate is limited by the speed with which the processor can test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service a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processor is tied up in managing an I/O transfer; a number of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executed for each I/O transfer (e.g., Figure 7.5).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somewhat of a trade-off between these two drawbacks. Consider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of a block of data. Using simple programmed I/O, the processor is dedicated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task of I/O and can move data at a rather high rate, at the cost of doing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nothing else. Interrupt I/O frees up the processor to some extent at the expense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transfer rate. Nevertheless, both methods have an adverse impact on both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activity and I/O transfer rate.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large volumes of data are to be moved, a more efficient technique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required: direct memory access (DMA).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 involves an additional module on the system bus. The DMA module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7.11) is capable of mimicking the processor and, indeed, of taking over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of the system from the processor. It needs to do this to transfer data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from memory over the system bus. For this purpose, the DMA module must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bus only when the processor does not need it, or it must force the processor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suspend operation temporarily. The latter technique is more common and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 to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stealing,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DMA module in effect steals a bus cycle.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processor wishes to read or write a block of data, it issues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to the DMA module, by sending to the DMA module the following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Whether a read or write is requested, using the read or write control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processor and the DMA module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address of the I/O device involved, communicated on the data lines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starting location in memory to read from or write to, communicated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lines and stored by the DMA module in its address register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number of words to be read or written, again communicated via the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and stored in the data count register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then continues with other work. It has delegated this I/O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DMA module. The DMA module transfers the entire block of data, 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at a time, directly to or from memory, without going through the processor.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transfer is complete, the DMA module sends an interrupt signal to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Thus, the processor is involved only at the beginning and end of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(Figure 7.4c).</a:t>
            </a:r>
            <a:endParaRPr/>
          </a:p>
        </p:txBody>
      </p:sp>
      <p:sp>
        <p:nvSpPr>
          <p:cNvPr id="500" name="Google Shape;500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DMA mechanism can be configured in a variety of ways. Some possibilities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shown in Figure 7.13. In the first example, all modules share the same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bus. The DMA module, acting as a surrogate processor, uses programmed I/O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data between memory and an I/O module through the DMA module.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configuration, while it may be inexpensive, is clearly inefficient. As with processor controlled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programmed I/O, each transfer of a word consumes two bus cycles.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required bus cycles can be cut substantially by integrating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 and I/O functions. As Figure 7.13b indicates, this means that there is a path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DMA module and one or more I/O modules that does not include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bus. The DMA logic may actually be a part of an I/O module, or it may be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module that controls one or more I/O modules. This concept can be taken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step further by connecting I/O modules to the DMA module using an I/O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7.13c). This reduces the number of I/O interfaces in the DMA module to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provides for an easily expandable configuration. In both of these cases (Figures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7.13b and c), the system bus that the DMA module shares with the processor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is used by the DMA module only to exchange data with memory.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of data between the DMA and I/O modules takes place off the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Intel 8237A DMA controller interfaces to the 80 x 86 family of processors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DRAM memory to provide a DMA capability. Figure 7.14 indicates the location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DMA module. When the DMA module needs to use the system buses (data,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address, and control) to transfer data, it sends a signal called HOLD to the processor.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responds with the HLDA (hold acknowledge) signal, indicating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DMA module can use the buses. For example, if the DMA module is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a block of data from memory to disk, it will do the following: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peripheral device (such as the disk controller) will request the service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 by pulling DREQ (DMA request) high.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DMA will put a high on its HRQ (hold request), signaling the CPU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its HOLD pin that it needs to use the buses.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3.The CPU will finish the present bus cycle (not necessarily the present instruction)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respond to the DMA request by putting high on its HDLA (hold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acknowledge), thus telling the 8237 DMA that it can go ahead and use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to perform its task. HOLD must remain active high as long as DMA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its task.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1"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DMA will activate DACK (DMA acknowledge), which tells the peripheral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that it will start to transfer the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1"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DMA starts to transfer the data from memory to peripheral by putting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the first byte of the block on the address bus and activating MEMR,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thereby reading the byte from memory into the data bus; it then activates IOW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it to the peripheral. Then DMA decrements the counter and increments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pointer and repeats this process until the count reaches zero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task is finished.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1"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After the DMA has finished its job it will deactivate HRQ, signaling the CPU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it can regain control over its buses.</a:t>
            </a:r>
            <a:endParaRPr b="0" sz="839"/>
          </a:p>
        </p:txBody>
      </p:sp>
      <p:sp>
        <p:nvSpPr>
          <p:cNvPr id="526" name="Google Shape;526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DMA is using the buses to transfer data, the processor is idle.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when the processor is using the bus, the DMA is idle. The 8237 DMA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known as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fly-by DMA controller. This means that the data being moved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location to another does not pass through the DMA chip and is not stored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DMA chip. Therefore, the DMA can only transfer data between an I/O 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memory address, but not between two I/O ports or two memory locations.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as explained subsequently, the DMA chip can perform a memory-to-memory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via a register.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8237 contains four DMA channels that can be programmed independently,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any one of the channels may be active at any moment. These channels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numbered 0, 1, 2, and 3.</a:t>
            </a:r>
            <a:endParaRPr/>
          </a:p>
        </p:txBody>
      </p:sp>
      <p:sp>
        <p:nvSpPr>
          <p:cNvPr id="535" name="Google Shape;535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8237 has a set of five control/command registers to program and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 operation over one of its channels (Table 7.2):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loads this register to control the operation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DMA. D0 enables a memory-to-memory transfer, in which channel 0 is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transfer a byte into an 8237 temporary register and channel 1 is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the byte from the register to memory. When memory-to-memory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enabled, D1 can be used to disable increment/decrement on channel 0 so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fixed value can be written into a block of memory. D2 enables or disables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this register to determine DMA status.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D0–D3 are used to indicate if channels 0–3 have reached their TC (terminal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count). Bits D4–D7 are used by the processor to determine if any channel has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DMA request pending.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sets this register to determine the mode of operation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DMA. Bits D0 and D1 are used to select a channel. The other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various operation modes for the selected channel. Bits D2 and D3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if the transfer is from an I/O device to memory (write) or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to I/O (read), or a verify operation. If D4 is set, then the memory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register and the count register are reloaded with their original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at the end of a DMA data transfer. Bits D6 and D7 determine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in which the 8237 is used. In single mode, a single byte of data is transferred.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and demand modes are used for a block transfer,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mode allowing for premature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ending of the transfer. Cascade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allows multiple 8237s to be cascaded to expand the number of channels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more than 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Mask: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sets this register. Bits D0 and D1 select the channel.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D2 clears or sets the mask bit for that channel. It is through this register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DREQ input of a specific channel can be masked (disabled)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unmasked (enabled). While the command register can be used to disable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DMA chip, the single mask register allows the programmer to disable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enable a specific channel.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Mask: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register is similar to the single mask register except that all four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channels can be masked or unmasked with one write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the 8237A has eight data registers: one memory address register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one count register for each channel. The processor sets these registers to indicate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location of size of main memory to be affected by the transfers.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computer systems have evolved, there has been a pattern of increasing complexity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sophistication of individual components. Nowhere is this more evident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I/O function. We have already seen part of that evolution. The evolutionary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can be summarized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CPU directly controls a peripheral device. This is seen in simple microprocessor-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devices.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controller or I/O module is added. The CPU uses programmed I/O without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interrupts. With this step, the CPU becomes somewhat divorced from the specific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external device interfaces.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same configuration as in step 2 is used, but now interrupts are employed.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need not spend time waiting for an I/O operation to be performed,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increasing efficiency.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I/O module is given direct access to memory via DMA. It can now move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of data to or from memory without involving the CPU, except 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and end of the transfer.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I/O module is enhanced to become a processor in its own right, with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 instruction set tailored for I/O. The CPU directs the I/O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an I/O program in memory. The I/O processor fetches and executes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instructions without CPU intervention. This allows the CPU to specify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I/O activities and to be interrupted only when the entire sequence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performed.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The I/O module has a local memory of its own and is, in fact, a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its own right. With this architecture, a large set of I/O devices can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controlled, with minimal CPU involvement. A common use for such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has been to control communication with interactive terminals.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processor takes care of most of the tasks involved in controlling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one proceeds along this evolutionary path, more and more of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 performed without CPU involvement. The CPU is increasingly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relieved of I/O-related tasks, improving performance. With the last two steps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(5–6), a major change occurs with the introduction of the concept of an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executing a program. For step 5, the I/O module is often referred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 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channel.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step 6, the term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I/O processor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often used. However,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terms are on occasion applied to both situations. In what follows, we will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channel.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7" name="Google Shape;56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channel represents an extension of the DMA concept. An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has the ability to execute I/O instructions, which gives it complete control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I/O operations. In a computer system with such devices, the CPU does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execute I/O instructions. Such instructions are stored in main memory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executed by a special-purpose processor in the I/O channel itself. Thus,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initiates an I/O transfer by instructing the I/O channel to execute a program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memory. The program will specify the device or devices, the area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of memory for storage, priority, and actions to be taken for certain error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conditions. The I/O channel follows these instructions and controls the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I/O channels are common, as illustrated in Figure 7.15.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channe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controls multiple high-speed devices and, at any one time,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 to the transfer of data with one of those devices. Thus, the I/O channel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selects one device and effects the data transfer. Each device, or a small set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devices, is handled by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controller, or I/O module,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much like the I/O modules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been discussing. Thus, the I/O channel serves in place of the CPU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these I/O controllers.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multiplexor channel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handle I/O with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at the same time. For low-speed devices,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multiplexor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transmits characters as fast as possible to multiple devices. For example, the resultant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 from three devices with different rates and individual streams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…, 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…, and 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might be 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 on. For high-speed devices,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multiplexor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interleaves blocks of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several devices.</a:t>
            </a:r>
            <a:endParaRPr sz="1020"/>
          </a:p>
        </p:txBody>
      </p:sp>
      <p:sp>
        <p:nvSpPr>
          <p:cNvPr id="568" name="Google Shape;568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7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an I/O module is required. This module has two major functions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7.1):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Interface to the processor and memory via the system bus or central switch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Interface to one or more peripheral devices by tailored data links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begin this chapter with a brief discussion of external devices, followed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overview of the structure and function of an I/O module. Then we look 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ways in which the I/O function can be performed in cooperation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and memory: the internal I/O interface. Finally, we examine the external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interface, between the I/O module and the outside world.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operations are accomplished through a wide assortment of external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provide a means of exchanging data between the external environment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computer. An external device attaches to the computer by a link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(Figure 7.1). The link is used to exchange control, status,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between the I/O module and the external device. An external device connected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 I/O module is often referred to as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device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 simply,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broadly classify external devices into three categories: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readable: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communicating with the computer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readable: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communicating with equipment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communicating with remote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human-readable devices are video display terminals (VDTs)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printers. Examples of machine-readable devices are magnetic disk and tape systems,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sensors and actuators, such as are used in a robotics application. Note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we are viewing disk and tape systems as I/O devices in this chapter, whereas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Chapter 6 we viewed them as memory devices. From a functional point of view,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devices are part of the memory hierarchy, and their use is appropriately discussed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Chapter 6. From a structural point of view, these devices are controlled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modules and are hence to be considered in this chapter.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devices allow a computer to exchange data with a remote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which may be a human-readable device, such as a terminal, a machine readable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or even another computer.</a:t>
            </a:r>
            <a:endParaRPr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very general terms, the nature of an external device is indicated 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7.2. The interface to the I/O module is in the form of control, data, and status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signals.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signals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function that the device will perform, such as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data to the I/O module (INPUT or READ), accept data from the I/O module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(OUTPUT or WRITE), report status, or perform some control function particular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device (e.g., position a disk head).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in the form of a set of bits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sent to or received from the I/O module.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signals </a:t>
            </a:r>
            <a:r>
              <a:rPr b="0"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 the state of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device. Examples are READY/NOT-READY to show whether the device is ready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transfer.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i="1"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logic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device controls the device’s operation 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to direction from the I/O module.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transducer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data from electrical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other forms of energy during output and from other forms to electrical during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input. Typically, a buffer is associated with the transducer to temporarily hold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being transferred between the I/O module and the external environment;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size of 8 to 16 bits is common.</a:t>
            </a:r>
            <a:endParaRPr sz="1110"/>
          </a:p>
        </p:txBody>
      </p:sp>
      <p:sp>
        <p:nvSpPr>
          <p:cNvPr id="260" name="Google Shape;260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means of computer/user interaction is a keyboard/monitor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arrangement. The user provides input through the keyboard. This input is then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to the computer and may also be displayed on the monitor. In addition,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monitor displays data provided by the computer.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unit of exchange is the character. Associated with each character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code, typically 7 or 8 bits in length. The most commonly used text code is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Reference Alphabet (IRA). Each character in this code is represented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unique 7-bit binary code; thus, 128 different characters can be represented.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are of two types: printable and control. Printable characters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alphabetic, numeric, and special characters that can be printed on paper or displayed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screen. Some of the control characters have to do with controlling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or displaying of characters; an example is carriage return. Other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are concerned with communications procedures. See Appendix F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keyboard input, when the user depresses a key, this generates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signal that is interpreted by the transducer in the keyboard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translated into the bit pattern of the corresponding IRA code. This bit pattern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then transmitted to the I/O module in the computer. At the computer,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can be stored in the same IRA code. On output, IRA code characters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to an external device from the I/O module.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transducer(bộ chuyển đổi)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interprets this code and sends the required electronic signals to the output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either to display the indicated character or perform the requested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function.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 functions or requirements for an I/O module fall into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Control and timing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Processor communication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Device communication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buffering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Error detection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any period of time, the processor may communicate with one or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devices in unpredictable patterns, depending on the program’s need for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resources, such as main memory and the system bus, must be shared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a number of activities, including data I/O. Thus, the I/O function includes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timing requirement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coordinate the flow of traffic between internal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and external devices. For example, the control of the transfer of data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external device to the processor might involve the following sequence of steps: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processor interrogates the I/O module to check the status of the attached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I/O module returns the device status.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If the device is operational and ready to transmit, the processor requests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of data, by means of a command to the I/O module.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I/O module obtains a unit of data (e.g., 8 or 16 bits) from the external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data are transferred from the I/O module to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system employs a bus, then each of the interactions between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I/O module involves one or more bus arbitrations.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preceding simplified scenario also illustrates that the I/O module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 with the processor and with the external device.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communication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the following: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decoding: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module accepts commands from the processor,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sent as signals on the control bus. For example, an I/O module for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drive might accept the following commands: READ SECTOR, 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SECTOR, SEEK track number, and SCAN record ID. The latter two commands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include a parameter that is sent on the data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exchanged between the processor and the I/O module over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reporting: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peripherals are so slow, it is important to know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the I/O module. For example, if an I/O module is asked to send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processor (read), it may not be ready to do so because it is still working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previous I/O command. This fact can be reported with a status signal.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status signals are BUSY and READY. There may also be signals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various error conditions.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recognition: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as each word of memory has an address, so does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I/O device. Thus, an I/O module must recognize one unique address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peripheral it controls.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side, the I/O module must be able to perform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communication.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communication involves commands, status information, and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7.2).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essential task of an I/O module is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buffering.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this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apparent from Figure 2.11. Whereas the transfer rate into and out of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or the processor is quite high, the rate is orders of magnitude lower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peripheral devices and covers a wide range. Data coming from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sent to an I/O module in a rapid burst. The data are buffered in the I/O module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sent to the peripheral device at its data rate. In the opposite direction,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buffered so as not to tie up the memory in a slow transfer operation. Thus,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 must be able to operate at both device and memory speeds. Similarly, if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device operates at a rate higher than the memory access rate, then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performs the needed buffering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an I/O module is often responsible for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for subsequently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errors to the processor. One class of errors includes mechanical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electrical malfunctions reported by the device (e.g., paper jam, bad disk track).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class consists of unintentional changes to the bit pattern as it is transmitted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device to I/O module. Some form of error-detecting code is often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transmission errors. A simple example is the use of a parity bit on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of data. For example, the IRA character code occupies 7 bits of a byte.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eighth bit is set so that the total number of 1s in the byte is even (even parity)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odd (odd parity). When a byte is received, the I/O module checks the parity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whether an error has occurred.</a:t>
            </a:r>
            <a:endParaRPr b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7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37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37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7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6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6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6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46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7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47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7" name="Google Shape;117;p47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4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8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48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1" name="Google Shape;131;p4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6" name="Google Shape;136;p49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7" name="Google Shape;137;p49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49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2" name="Google Shape;142;p5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1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1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1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1" name="Google Shape;151;p51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1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51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2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52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2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52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2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3" name="Google Shape;163;p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2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52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3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3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3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53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3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3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3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3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3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4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4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4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54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4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4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4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4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5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8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0" name="Google Shape;30;p3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6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6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6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39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39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4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7" name="Google Shape;47;p4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0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0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4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8" name="Google Shape;68;p42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3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4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7" name="Google Shape;87;p4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0" name="Google Shape;90;p4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2" name="Google Shape;92;p4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71406" y="6443394"/>
            <a:ext cx="8715404" cy="34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</a:pPr>
            <a:r>
              <a:rPr lang="en-US" sz="1800"/>
              <a:t>William Stallings , Computer Organization and Architecture, 9</a:t>
            </a:r>
            <a:r>
              <a:rPr baseline="30000" lang="en-US" sz="1800"/>
              <a:t>th</a:t>
            </a:r>
            <a:r>
              <a:rPr lang="en-US" sz="1800"/>
              <a:t> Edition</a:t>
            </a:r>
            <a:endParaRPr sz="1800"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533401" y="4952736"/>
            <a:ext cx="3467096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7</a:t>
            </a:r>
            <a:endParaRPr b="0" i="0" sz="54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"/>
          <p:cNvSpPr txBox="1"/>
          <p:nvPr/>
        </p:nvSpPr>
        <p:spPr>
          <a:xfrm>
            <a:off x="4248176" y="5143512"/>
            <a:ext cx="3252782" cy="59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Input/Output</a:t>
            </a:r>
            <a:endParaRPr b="1" i="0" sz="32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"/>
          <p:cNvSpPr txBox="1"/>
          <p:nvPr/>
        </p:nvSpPr>
        <p:spPr>
          <a:xfrm>
            <a:off x="1503800" y="1751675"/>
            <a:ext cx="21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1"/>
          <p:cNvSpPr txBox="1"/>
          <p:nvPr/>
        </p:nvSpPr>
        <p:spPr>
          <a:xfrm>
            <a:off x="1123725" y="2792775"/>
            <a:ext cx="40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title"/>
          </p:nvPr>
        </p:nvSpPr>
        <p:spPr>
          <a:xfrm>
            <a:off x="609600" y="71414"/>
            <a:ext cx="7556313" cy="7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7.3- Programmed I/O</a:t>
            </a:r>
            <a:endParaRPr/>
          </a:p>
        </p:txBody>
      </p:sp>
      <p:sp>
        <p:nvSpPr>
          <p:cNvPr id="315" name="Google Shape;315;p11"/>
          <p:cNvSpPr txBox="1"/>
          <p:nvPr>
            <p:ph idx="1" type="body"/>
          </p:nvPr>
        </p:nvSpPr>
        <p:spPr>
          <a:xfrm>
            <a:off x="285720" y="928670"/>
            <a:ext cx="8572500" cy="5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b="1" lang="en-US" sz="1800">
                <a:solidFill>
                  <a:schemeClr val="dk1"/>
                </a:solidFill>
              </a:rPr>
              <a:t>Three techniques </a:t>
            </a:r>
            <a:r>
              <a:rPr lang="en-US" sz="1800">
                <a:solidFill>
                  <a:schemeClr val="dk1"/>
                </a:solidFill>
              </a:rPr>
              <a:t>are possible for I/O operations: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76212" lvl="0" marL="228600" rtl="0" algn="l">
              <a:spcBef>
                <a:spcPts val="800"/>
              </a:spcBef>
              <a:spcAft>
                <a:spcPts val="0"/>
              </a:spcAft>
              <a:buSzPts val="825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SzPts val="135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</a:rPr>
              <a:t>Programmed I/O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Data are exchanged between the processor and the I/O module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Processor executes a program that gives it direct control of the I/O operation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When the processor issues a command it must wait until the I/O operation is complete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If the processor is faster than the I/O module this is wasteful of processor time</a:t>
            </a:r>
            <a:endParaRPr/>
          </a:p>
          <a:p>
            <a:pPr indent="-228600" lvl="1" marL="228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</a:pPr>
            <a:r>
              <a:rPr b="1" lang="en-US">
                <a:solidFill>
                  <a:schemeClr val="dk1"/>
                </a:solidFill>
              </a:rPr>
              <a:t>Interrupt-driven I/O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Processor issues an I/O command, continues to execute other instructions, and is interrupted by the I/O module when the latter has completed its work</a:t>
            </a:r>
            <a:endParaRPr/>
          </a:p>
          <a:p>
            <a:pPr indent="-228600" lvl="1" marL="228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b="1" lang="en-US">
                <a:solidFill>
                  <a:schemeClr val="dk1"/>
                </a:solidFill>
              </a:rPr>
              <a:t>Direct memory access (DMA)</a:t>
            </a:r>
            <a:endParaRPr/>
          </a:p>
          <a:p>
            <a:pPr indent="-228600" lvl="1" marL="685800" rtl="0" algn="l"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</a:rPr>
              <a:t>The I/O module and main memory exchange data directly without processor involvement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338240"/>
            <a:ext cx="8513788" cy="1304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idx="4294967295" type="title"/>
          </p:nvPr>
        </p:nvSpPr>
        <p:spPr>
          <a:xfrm>
            <a:off x="513175" y="242226"/>
            <a:ext cx="7556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Module Structure</a:t>
            </a:r>
            <a:endParaRPr/>
          </a:p>
        </p:txBody>
      </p:sp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88" y="928670"/>
            <a:ext cx="8785625" cy="557216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5" name="Google Shape;325;p10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 Module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title"/>
          </p:nvPr>
        </p:nvSpPr>
        <p:spPr>
          <a:xfrm>
            <a:off x="7620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Commands</a:t>
            </a:r>
            <a:endParaRPr/>
          </a:p>
        </p:txBody>
      </p:sp>
      <p:sp>
        <p:nvSpPr>
          <p:cNvPr id="333" name="Google Shape;333;p12"/>
          <p:cNvSpPr txBox="1"/>
          <p:nvPr>
            <p:ph idx="1" type="body"/>
          </p:nvPr>
        </p:nvSpPr>
        <p:spPr>
          <a:xfrm>
            <a:off x="381000" y="1357298"/>
            <a:ext cx="75563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There are four types of I/O commands that an I/O module may receive when it is addressed by a processor:</a:t>
            </a:r>
            <a:endParaRPr/>
          </a:p>
          <a:p>
            <a:pPr indent="-173037" lvl="0" marL="800100" rtl="0" algn="l"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arenR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Control</a:t>
            </a:r>
            <a:endParaRPr/>
          </a:p>
          <a:p>
            <a:pPr indent="-173037" lvl="1" marL="1028700" rtl="0" algn="l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- used to activate a peripheral and tell it what to do</a:t>
            </a:r>
            <a:endParaRPr/>
          </a:p>
          <a:p>
            <a:pPr indent="-173037" lvl="0" marL="800100" rtl="0" algn="l"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arenR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Test</a:t>
            </a:r>
            <a:endParaRPr/>
          </a:p>
          <a:p>
            <a:pPr indent="-173037" lvl="1" marL="1028700" rtl="0" algn="l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- used to test various status conditions associated with an I/O module and its peripherals</a:t>
            </a:r>
            <a:endParaRPr/>
          </a:p>
          <a:p>
            <a:pPr indent="-173037" lvl="0" marL="800100" rtl="0" algn="l"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arenR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Read</a:t>
            </a:r>
            <a:endParaRPr/>
          </a:p>
          <a:p>
            <a:pPr indent="-173037" lvl="1" marL="1028700" rtl="0" algn="l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- causes the I/O module to obtain an item of data from the peripheral and place it in an internal buffer</a:t>
            </a:r>
            <a:endParaRPr/>
          </a:p>
          <a:p>
            <a:pPr indent="-173037" lvl="0" marL="800100" rtl="0" algn="l"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arenR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Write</a:t>
            </a:r>
            <a:endParaRPr/>
          </a:p>
          <a:p>
            <a:pPr indent="-173037" lvl="1" marL="1028700" rtl="0" algn="l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- causes the I/O module to take an item of data from the data bus and subsequently transmit that data item to the peripheral</a:t>
            </a:r>
            <a:endParaRPr/>
          </a:p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214290"/>
            <a:ext cx="7896248" cy="62865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1" name="Google Shape;341;p13"/>
          <p:cNvSpPr txBox="1"/>
          <p:nvPr>
            <p:ph idx="4294967295" type="title"/>
          </p:nvPr>
        </p:nvSpPr>
        <p:spPr>
          <a:xfrm>
            <a:off x="5357818" y="4205310"/>
            <a:ext cx="3124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lang="en-US" sz="3200"/>
              <a:t>Three</a:t>
            </a:r>
            <a:br>
              <a:rPr b="1" lang="en-US" sz="3200"/>
            </a:br>
            <a:r>
              <a:rPr b="1" lang="en-US" sz="3200"/>
              <a:t>Techniques </a:t>
            </a:r>
            <a:br>
              <a:rPr b="1" lang="en-US" sz="3200"/>
            </a:br>
            <a:r>
              <a:rPr b="1" lang="en-US" sz="3200"/>
              <a:t>for Input of a</a:t>
            </a:r>
            <a:br>
              <a:rPr b="1" lang="en-US" sz="3200"/>
            </a:br>
            <a:r>
              <a:rPr b="1" lang="en-US" sz="3200"/>
              <a:t>Block of Data</a:t>
            </a:r>
            <a:endParaRPr/>
          </a:p>
        </p:txBody>
      </p:sp>
      <p:sp>
        <p:nvSpPr>
          <p:cNvPr id="342" name="Google Shape;342;p1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 txBox="1"/>
          <p:nvPr>
            <p:ph idx="4294967295" type="title"/>
          </p:nvPr>
        </p:nvSpPr>
        <p:spPr>
          <a:xfrm>
            <a:off x="381000" y="2286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Instructions</a:t>
            </a:r>
            <a:endParaRPr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304800" y="1143000"/>
            <a:ext cx="8534400" cy="5410200"/>
            <a:chOff x="0" y="0"/>
            <a:chExt cx="8534400" cy="5410200"/>
          </a:xfrm>
        </p:grpSpPr>
        <p:sp>
          <p:nvSpPr>
            <p:cNvPr id="350" name="Google Shape;350;p14"/>
            <p:cNvSpPr/>
            <p:nvPr/>
          </p:nvSpPr>
          <p:spPr>
            <a:xfrm>
              <a:off x="0" y="0"/>
              <a:ext cx="8534400" cy="5410200"/>
            </a:xfrm>
            <a:prstGeom prst="roundRect">
              <a:avLst>
                <a:gd fmla="val 85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 txBox="1"/>
            <p:nvPr/>
          </p:nvSpPr>
          <p:spPr>
            <a:xfrm>
              <a:off x="0" y="0"/>
              <a:ext cx="8534400" cy="54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890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programmed I/O there is a close correspondence between the I/O-related instructions that the processor fetches from memory and the I/O commands that the processor issues to an I/O module to execute the instructions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13360" y="1352550"/>
              <a:ext cx="1280160" cy="3787140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 txBox="1"/>
            <p:nvPr/>
          </p:nvSpPr>
          <p:spPr>
            <a:xfrm>
              <a:off x="213360" y="1352550"/>
              <a:ext cx="1280160" cy="3787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form of the instruction depends on the way in which external devices are addressed</a:t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706880" y="1352550"/>
              <a:ext cx="6614160" cy="3787140"/>
            </a:xfrm>
            <a:prstGeom prst="roundRect">
              <a:avLst>
                <a:gd fmla="val 105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 txBox="1"/>
            <p:nvPr/>
          </p:nvSpPr>
          <p:spPr>
            <a:xfrm>
              <a:off x="1706880" y="1352550"/>
              <a:ext cx="6614160" cy="3787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4825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I/O device connected through I/O modules is given a unique identifier or address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1872234" y="2678049"/>
              <a:ext cx="1322832" cy="1056904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1872234" y="2678049"/>
              <a:ext cx="1322832" cy="1056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When the processor issues an I/O command, the command contains the address of the desired device</a:t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872234" y="3797085"/>
              <a:ext cx="1322832" cy="1056904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 txBox="1"/>
            <p:nvPr/>
          </p:nvSpPr>
          <p:spPr>
            <a:xfrm>
              <a:off x="1872234" y="3797085"/>
              <a:ext cx="1322832" cy="1056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Thus each I/O module must interpret the address lines to determine if the command is for itself</a:t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371088" y="2705100"/>
              <a:ext cx="4736592" cy="2164080"/>
            </a:xfrm>
            <a:prstGeom prst="roundRect">
              <a:avLst>
                <a:gd fmla="val 105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 txBox="1"/>
            <p:nvPr/>
          </p:nvSpPr>
          <p:spPr>
            <a:xfrm>
              <a:off x="3371088" y="2705100"/>
              <a:ext cx="4736592" cy="2164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150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Memory-mapped I/O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489502" y="3678936"/>
              <a:ext cx="2216923" cy="973836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 txBox="1"/>
            <p:nvPr/>
          </p:nvSpPr>
          <p:spPr>
            <a:xfrm>
              <a:off x="3489502" y="3678936"/>
              <a:ext cx="2216923" cy="97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a single address space for memory locations and I/O devices</a:t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769497" y="3678936"/>
              <a:ext cx="2216923" cy="973836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 txBox="1"/>
            <p:nvPr/>
          </p:nvSpPr>
          <p:spPr>
            <a:xfrm>
              <a:off x="5769497" y="3678936"/>
              <a:ext cx="2216923" cy="97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single read line and a single write line are needed on the bus</a:t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Mapping Summary</a:t>
            </a:r>
            <a:endParaRPr/>
          </a:p>
        </p:txBody>
      </p:sp>
      <p:sp>
        <p:nvSpPr>
          <p:cNvPr id="373" name="Google Shape;373;p15"/>
          <p:cNvSpPr txBox="1"/>
          <p:nvPr>
            <p:ph idx="1" type="body"/>
          </p:nvPr>
        </p:nvSpPr>
        <p:spPr>
          <a:xfrm>
            <a:off x="285720" y="1712929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Memory mapped 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Devices and memory share an address space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I/O looks just like memory read/write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No special commands for I/O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sz="1800">
                <a:solidFill>
                  <a:schemeClr val="dk1"/>
                </a:solidFill>
              </a:rPr>
              <a:t>Large selection of memory access commands available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Isolated 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Separate address spaces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Need I/O or memory select lines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Special commands for I/O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Limited set</a:t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and IO devices share a common system bus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different system buses for Memory and IO devices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4643438" y="1285860"/>
            <a:ext cx="1000132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7000892" y="1214422"/>
            <a:ext cx="1000132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5715008" y="1857364"/>
            <a:ext cx="1428760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 module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5643570" y="1428736"/>
            <a:ext cx="1357322" cy="14287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5"/>
          <p:cNvSpPr/>
          <p:nvPr/>
        </p:nvSpPr>
        <p:spPr>
          <a:xfrm>
            <a:off x="6215074" y="1571612"/>
            <a:ext cx="142876" cy="28575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4429124" y="5143512"/>
            <a:ext cx="642942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6215074" y="5072074"/>
            <a:ext cx="857256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4214810" y="5929330"/>
            <a:ext cx="1214446" cy="50006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 module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5072066" y="5286388"/>
            <a:ext cx="1143008" cy="14287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4714876" y="5643578"/>
            <a:ext cx="142876" cy="28575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Memory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Mapped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I/O</a:t>
            </a:r>
            <a:endParaRPr sz="28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4" name="Google Shape;394;p16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Isolated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I/O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Example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5" name="Google Shape;3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998" y="242850"/>
            <a:ext cx="6437005" cy="6372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6"/>
          <p:cNvCxnSpPr/>
          <p:nvPr/>
        </p:nvCxnSpPr>
        <p:spPr>
          <a:xfrm flipH="1" rot="5400000">
            <a:off x="1714480" y="2857496"/>
            <a:ext cx="1071570" cy="9286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p16"/>
          <p:cNvCxnSpPr/>
          <p:nvPr/>
        </p:nvCxnSpPr>
        <p:spPr>
          <a:xfrm rot="10800000">
            <a:off x="1214414" y="3857628"/>
            <a:ext cx="2286016" cy="1428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p16"/>
          <p:cNvCxnSpPr/>
          <p:nvPr/>
        </p:nvCxnSpPr>
        <p:spPr>
          <a:xfrm flipH="1" rot="5400000">
            <a:off x="857224" y="3714752"/>
            <a:ext cx="2714644" cy="100013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p16"/>
          <p:cNvCxnSpPr/>
          <p:nvPr/>
        </p:nvCxnSpPr>
        <p:spPr>
          <a:xfrm rot="10800000">
            <a:off x="1071538" y="5429264"/>
            <a:ext cx="2428892" cy="2143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0" name="Google Shape;400;p1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/>
          <p:nvPr>
            <p:ph idx="4294967295" type="title"/>
          </p:nvPr>
        </p:nvSpPr>
        <p:spPr>
          <a:xfrm>
            <a:off x="457200" y="2286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7.4- Interrupt-Driven I/O</a:t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381000" y="1219200"/>
            <a:ext cx="7924487" cy="4839279"/>
            <a:chOff x="0" y="0"/>
            <a:chExt cx="8458199" cy="5257800"/>
          </a:xfrm>
        </p:grpSpPr>
        <p:sp>
          <p:nvSpPr>
            <p:cNvPr id="408" name="Google Shape;408;p17"/>
            <p:cNvSpPr/>
            <p:nvPr/>
          </p:nvSpPr>
          <p:spPr>
            <a:xfrm>
              <a:off x="0" y="0"/>
              <a:ext cx="6766560" cy="1156716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 txBox="1"/>
            <p:nvPr/>
          </p:nvSpPr>
          <p:spPr>
            <a:xfrm>
              <a:off x="0" y="0"/>
              <a:ext cx="5488388" cy="1156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problem with programmed I/O is that the processor has to wait a long time for the I/O module to be ready for either reception or transmission of data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66699" y="1367028"/>
              <a:ext cx="6766560" cy="11567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566699" y="1367028"/>
              <a:ext cx="5447995" cy="1156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alternative is for the processor to issue an I/O command to a module and then go on to do some other useful work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124940" y="2734056"/>
              <a:ext cx="6766560" cy="1156716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1124940" y="2734056"/>
              <a:ext cx="5456453" cy="1156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I/O module will then interrupt the processor to request service when it is ready to exchange data with the processor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691639" y="4101084"/>
              <a:ext cx="6766560" cy="11567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 txBox="1"/>
            <p:nvPr/>
          </p:nvSpPr>
          <p:spPr>
            <a:xfrm>
              <a:off x="1691639" y="4101084"/>
              <a:ext cx="5447995" cy="1156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processor executes the data transfer and resumes its former processing</a:t>
              </a:r>
              <a:endParaRPr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014694" y="885939"/>
              <a:ext cx="751865" cy="751865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2CCD2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6014694" y="885939"/>
              <a:ext cx="751865" cy="751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581394" y="2252967"/>
              <a:ext cx="751865" cy="751865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2CCD2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 txBox="1"/>
            <p:nvPr/>
          </p:nvSpPr>
          <p:spPr>
            <a:xfrm>
              <a:off x="6581394" y="2252967"/>
              <a:ext cx="751865" cy="751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7139635" y="3619995"/>
              <a:ext cx="751865" cy="751865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2CCD2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7139635" y="3619995"/>
              <a:ext cx="751865" cy="751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43175" spcFirstLastPara="1" rIns="43175" wrap="square" tIns="43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2" name="Google Shape;422;p1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Simple Interrupt Processing</a:t>
            </a:r>
            <a:endParaRPr/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58" y="148336"/>
            <a:ext cx="5153094" cy="656133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0" name="Google Shape;430;p18"/>
          <p:cNvSpPr/>
          <p:nvPr/>
        </p:nvSpPr>
        <p:spPr>
          <a:xfrm>
            <a:off x="571472" y="5857892"/>
            <a:ext cx="2786082" cy="42862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PSW: Process Status Word 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BY YOURSELF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/>
          <p:nvPr>
            <p:ph type="title"/>
          </p:nvPr>
        </p:nvSpPr>
        <p:spPr>
          <a:xfrm>
            <a:off x="0" y="1142984"/>
            <a:ext cx="2898042" cy="3071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Changes </a:t>
            </a:r>
            <a:br>
              <a:rPr lang="en-US"/>
            </a:br>
            <a:r>
              <a:rPr lang="en-US"/>
              <a:t>in Memory </a:t>
            </a:r>
            <a:br>
              <a:rPr lang="en-US"/>
            </a:br>
            <a:r>
              <a:rPr lang="en-US"/>
              <a:t>and Registers </a:t>
            </a:r>
            <a:br>
              <a:rPr lang="en-US"/>
            </a:br>
            <a:r>
              <a:rPr lang="en-US"/>
              <a:t>for an </a:t>
            </a:r>
            <a:br>
              <a:rPr lang="en-US"/>
            </a:br>
            <a:r>
              <a:rPr lang="en-US"/>
              <a:t>Interrupt</a:t>
            </a:r>
            <a:endParaRPr/>
          </a:p>
        </p:txBody>
      </p:sp>
      <p:pic>
        <p:nvPicPr>
          <p:cNvPr id="438" name="Google Shape;4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74" y="153568"/>
            <a:ext cx="6238880" cy="656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Objectives</a:t>
            </a:r>
            <a:endParaRPr b="1"/>
          </a:p>
        </p:txBody>
      </p:sp>
      <p:sp>
        <p:nvSpPr>
          <p:cNvPr id="223" name="Google Shape;223;p2"/>
          <p:cNvSpPr txBox="1"/>
          <p:nvPr>
            <p:ph idx="1" type="body"/>
          </p:nvPr>
        </p:nvSpPr>
        <p:spPr>
          <a:xfrm>
            <a:off x="498518" y="1428736"/>
            <a:ext cx="7288192" cy="46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peripherals not connected directly to the system bus?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IO module is needed?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control IO devices?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increase IO operations?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</a:rPr>
              <a:t>Explain the use of I/O modules as part of a computer organization.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</a:rPr>
              <a:t>Present an overview of the operation of direct memory access (DMA).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rgbClr val="002060"/>
                </a:solidFill>
              </a:rPr>
              <a:t>Explain the function and use of I/O channels. 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224" name="Google Shape;224;p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0"/>
          <p:cNvGrpSpPr/>
          <p:nvPr/>
        </p:nvGrpSpPr>
        <p:grpSpPr>
          <a:xfrm>
            <a:off x="457200" y="1214422"/>
            <a:ext cx="8013699" cy="4754563"/>
            <a:chOff x="0" y="0"/>
            <a:chExt cx="8013699" cy="4754563"/>
          </a:xfrm>
        </p:grpSpPr>
        <p:sp>
          <p:nvSpPr>
            <p:cNvPr id="445" name="Google Shape;445;p20"/>
            <p:cNvSpPr/>
            <p:nvPr/>
          </p:nvSpPr>
          <p:spPr>
            <a:xfrm>
              <a:off x="0" y="0"/>
              <a:ext cx="4754563" cy="4754563"/>
            </a:xfrm>
            <a:prstGeom prst="pie">
              <a:avLst>
                <a:gd fmla="val 5400000" name="adj1"/>
                <a:gd fmla="val 16200000" name="adj2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377281" y="0"/>
              <a:ext cx="5636418" cy="475456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2377281" y="0"/>
              <a:ext cx="2818209" cy="475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design issues arise in implementing interrupt I/O:</a:t>
              </a:r>
              <a:endParaRPr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5195490" y="0"/>
              <a:ext cx="2818209" cy="475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 txBox="1"/>
            <p:nvPr/>
          </p:nvSpPr>
          <p:spPr>
            <a:xfrm>
              <a:off x="5195490" y="0"/>
              <a:ext cx="2818209" cy="475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Because there will be multiple I/O modules how does the processor determine which device issued the interrupt?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27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multiple interrupts have occurred how does the processor decide which one to process?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50" name="Google Shape;450;p20"/>
          <p:cNvSpPr txBox="1"/>
          <p:nvPr>
            <p:ph idx="4294967295" type="title"/>
          </p:nvPr>
        </p:nvSpPr>
        <p:spPr>
          <a:xfrm>
            <a:off x="533400" y="3048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Design Issues</a:t>
            </a:r>
            <a:endParaRPr/>
          </a:p>
        </p:txBody>
      </p:sp>
      <p:sp>
        <p:nvSpPr>
          <p:cNvPr id="451" name="Google Shape;451;p2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498474" y="134471"/>
            <a:ext cx="7556313" cy="508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Device Identification</a:t>
            </a:r>
            <a:endParaRPr/>
          </a:p>
        </p:txBody>
      </p:sp>
      <p:sp>
        <p:nvSpPr>
          <p:cNvPr id="458" name="Google Shape;458;p21"/>
          <p:cNvSpPr txBox="1"/>
          <p:nvPr>
            <p:ph idx="1" type="body"/>
          </p:nvPr>
        </p:nvSpPr>
        <p:spPr>
          <a:xfrm>
            <a:off x="500034" y="1571612"/>
            <a:ext cx="820579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03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857">
                <a:solidFill>
                  <a:schemeClr val="dk1"/>
                </a:solidFill>
              </a:rPr>
              <a:t>Multiple interrupt lines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880">
                <a:solidFill>
                  <a:schemeClr val="dk1"/>
                </a:solidFill>
              </a:rPr>
              <a:t>Between the processor and the I/O modules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880">
                <a:solidFill>
                  <a:schemeClr val="dk1"/>
                </a:solidFill>
              </a:rPr>
              <a:t>Most straightforward approach to the problem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880">
                <a:solidFill>
                  <a:schemeClr val="dk1"/>
                </a:solidFill>
              </a:rPr>
              <a:t>Consequently even if multiple lines are used, it is likely that each line will have multiple I/O modules attached to it</a:t>
            </a:r>
            <a:endParaRPr/>
          </a:p>
          <a:p>
            <a:pPr indent="-228603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857">
                <a:solidFill>
                  <a:schemeClr val="dk1"/>
                </a:solidFill>
              </a:rPr>
              <a:t>Software poll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880">
                <a:solidFill>
                  <a:schemeClr val="dk1"/>
                </a:solidFill>
              </a:rPr>
              <a:t>When processor detects an interrupt it branches to an interrupt-service routine whose job is to poll each I/O module to determine which module caused the interrupt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880">
                <a:solidFill>
                  <a:schemeClr val="dk1"/>
                </a:solidFill>
              </a:rPr>
              <a:t>Time consuming</a:t>
            </a:r>
            <a:endParaRPr/>
          </a:p>
          <a:p>
            <a:pPr indent="-228603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857">
                <a:solidFill>
                  <a:schemeClr val="dk1"/>
                </a:solidFill>
              </a:rPr>
              <a:t>Daisy chain (hardware poll, vectored)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The interrupt acknowledge line is daisy chained through the modules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Vector – address of the I/O module or some other unique identifier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880">
                <a:solidFill>
                  <a:schemeClr val="dk1"/>
                </a:solidFill>
              </a:rPr>
              <a:t>Bus arbitration (vectored)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An I/O module must first gain control of the bus before it can raise the interrupt request line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When the processor detects the interrupt it responds on the interrupt acknowledge line</a:t>
            </a:r>
            <a:endParaRPr/>
          </a:p>
          <a:p>
            <a:pPr indent="-228639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chemeClr val="dk1"/>
                </a:solidFill>
              </a:rPr>
              <a:t>Then the requesting module places its vector on the data lines</a:t>
            </a:r>
            <a:endParaRPr sz="2947">
              <a:solidFill>
                <a:schemeClr val="dk1"/>
              </a:solidFill>
            </a:endParaRPr>
          </a:p>
        </p:txBody>
      </p:sp>
      <p:sp>
        <p:nvSpPr>
          <p:cNvPr id="459" name="Google Shape;459;p21"/>
          <p:cNvSpPr txBox="1"/>
          <p:nvPr>
            <p:ph idx="2" type="body"/>
          </p:nvPr>
        </p:nvSpPr>
        <p:spPr>
          <a:xfrm>
            <a:off x="428596" y="642918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Four general categories of techniques are in common use:</a:t>
            </a:r>
            <a:endParaRPr/>
          </a:p>
        </p:txBody>
      </p:sp>
      <p:sp>
        <p:nvSpPr>
          <p:cNvPr id="460" name="Google Shape;460;p2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/>
          <p:nvPr>
            <p:ph type="title"/>
          </p:nvPr>
        </p:nvSpPr>
        <p:spPr>
          <a:xfrm>
            <a:off x="381000" y="1219200"/>
            <a:ext cx="2895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22"/>
              <a:t>Intel</a:t>
            </a:r>
            <a:br>
              <a:rPr lang="en-US" sz="3222"/>
            </a:br>
            <a:r>
              <a:rPr lang="en-US" sz="3222"/>
              <a:t>82C59A </a:t>
            </a:r>
            <a:br>
              <a:rPr lang="en-US" sz="3200"/>
            </a:br>
            <a:r>
              <a:rPr lang="en-US" sz="3200"/>
              <a:t>Interrupt</a:t>
            </a:r>
            <a:br>
              <a:rPr lang="en-US" sz="3200"/>
            </a:br>
            <a:r>
              <a:rPr lang="en-US" sz="3200"/>
              <a:t>Controller</a:t>
            </a:r>
            <a:endParaRPr/>
          </a:p>
        </p:txBody>
      </p:sp>
      <p:pic>
        <p:nvPicPr>
          <p:cNvPr id="467" name="Google Shape;4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0" y="128522"/>
            <a:ext cx="5143536" cy="665806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68" name="Google Shape;468;p22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BY YOURSELF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>
            <p:ph type="title"/>
          </p:nvPr>
        </p:nvSpPr>
        <p:spPr>
          <a:xfrm>
            <a:off x="1365850" y="1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Intel 82C55A </a:t>
            </a:r>
            <a:br>
              <a:rPr lang="en-US"/>
            </a:br>
            <a:r>
              <a:rPr lang="en-US"/>
              <a:t>Programmable Peripheral Interface</a:t>
            </a:r>
            <a:endParaRPr/>
          </a:p>
        </p:txBody>
      </p:sp>
      <p:sp>
        <p:nvSpPr>
          <p:cNvPr id="475" name="Google Shape;475;p2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476" name="Google Shape;4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8" y="1214422"/>
            <a:ext cx="8543925" cy="5448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7" name="Google Shape;477;p2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6715140" y="6357958"/>
            <a:ext cx="2143140" cy="357190"/>
          </a:xfrm>
          <a:prstGeom prst="rect">
            <a:avLst/>
          </a:prstGeom>
          <a:solidFill>
            <a:srgbClr val="0000CC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BY YOURSELF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381000" y="685800"/>
            <a:ext cx="325526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ckwell"/>
              <a:buNone/>
            </a:pPr>
            <a:r>
              <a:rPr lang="en-US" sz="2900"/>
              <a:t>Keyboard/</a:t>
            </a:r>
            <a:br>
              <a:rPr lang="en-US" sz="2900"/>
            </a:br>
            <a:r>
              <a:rPr lang="en-US" sz="2900"/>
              <a:t>Display </a:t>
            </a:r>
            <a:br>
              <a:rPr lang="en-US" sz="2900"/>
            </a:br>
            <a:r>
              <a:rPr lang="en-US" sz="2900"/>
              <a:t>Interfaces to 82C55A</a:t>
            </a:r>
            <a:endParaRPr/>
          </a:p>
        </p:txBody>
      </p:sp>
      <p:pic>
        <p:nvPicPr>
          <p:cNvPr id="485" name="Google Shape;4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6708" y="227098"/>
            <a:ext cx="4267258" cy="6416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4"/>
          <p:cNvSpPr/>
          <p:nvPr/>
        </p:nvSpPr>
        <p:spPr>
          <a:xfrm>
            <a:off x="6786578" y="6000768"/>
            <a:ext cx="2143140" cy="357190"/>
          </a:xfrm>
          <a:prstGeom prst="rect">
            <a:avLst/>
          </a:prstGeom>
          <a:solidFill>
            <a:srgbClr val="0000CC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BY YOURSELF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title"/>
          </p:nvPr>
        </p:nvSpPr>
        <p:spPr>
          <a:xfrm>
            <a:off x="304800" y="228600"/>
            <a:ext cx="632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</a:pPr>
            <a:r>
              <a:rPr lang="en-US"/>
              <a:t>Drawbacks of Programmed and Interrupt-Driven I/O</a:t>
            </a:r>
            <a:endParaRPr/>
          </a:p>
        </p:txBody>
      </p:sp>
      <p:sp>
        <p:nvSpPr>
          <p:cNvPr id="493" name="Google Shape;493;p25"/>
          <p:cNvSpPr txBox="1"/>
          <p:nvPr>
            <p:ph idx="1" type="body"/>
          </p:nvPr>
        </p:nvSpPr>
        <p:spPr>
          <a:xfrm>
            <a:off x="304800" y="1600200"/>
            <a:ext cx="619115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Both forms of I/O suffer from two inherent drawbacks:</a:t>
            </a:r>
            <a:endParaRPr/>
          </a:p>
          <a:p>
            <a:pPr indent="-457200" lvl="1" marL="9144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ckwell"/>
              <a:buAutoNum type="arabicParenR"/>
            </a:pPr>
            <a:r>
              <a:rPr b="1" lang="en-US" sz="1900">
                <a:solidFill>
                  <a:schemeClr val="dk1"/>
                </a:solidFill>
              </a:rPr>
              <a:t>The I/O transfer rate is limited by the speed with which the processor can test and service a device</a:t>
            </a:r>
            <a:endParaRPr/>
          </a:p>
          <a:p>
            <a:pPr indent="-457200" lvl="1" marL="9144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ckwell"/>
              <a:buAutoNum type="arabicParenR"/>
            </a:pPr>
            <a:r>
              <a:rPr b="1" lang="en-US" sz="1900">
                <a:solidFill>
                  <a:schemeClr val="dk1"/>
                </a:solidFill>
              </a:rPr>
              <a:t>The processor is tied up in managing an I/O transfer; a number of instructions must be executed for each I/O transfer</a:t>
            </a:r>
            <a:endParaRPr b="1" sz="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lang="en-US" sz="2000">
                <a:solidFill>
                  <a:srgbClr val="0000CC"/>
                </a:solidFill>
                <a:latin typeface="Rockwell"/>
                <a:ea typeface="Rockwell"/>
                <a:cs typeface="Rockwell"/>
                <a:sym typeface="Rockwell"/>
              </a:rPr>
              <a:t>When large volumes of data are to be moved a more efficient technique is </a:t>
            </a:r>
            <a:r>
              <a:rPr i="1" lang="en-US" sz="2000">
                <a:solidFill>
                  <a:srgbClr val="0000CC"/>
                </a:solidFill>
                <a:latin typeface="Rockwell"/>
                <a:ea typeface="Rockwell"/>
                <a:cs typeface="Rockwell"/>
                <a:sym typeface="Rockwell"/>
              </a:rPr>
              <a:t>direct memory access </a:t>
            </a:r>
            <a:r>
              <a:rPr lang="en-US" sz="2000">
                <a:solidFill>
                  <a:srgbClr val="0000CC"/>
                </a:solidFill>
                <a:latin typeface="Rockwell"/>
                <a:ea typeface="Rockwell"/>
                <a:cs typeface="Rockwell"/>
                <a:sym typeface="Rockwell"/>
              </a:rPr>
              <a:t>(DMA)</a:t>
            </a:r>
            <a:endParaRPr/>
          </a:p>
        </p:txBody>
      </p:sp>
      <p:sp>
        <p:nvSpPr>
          <p:cNvPr id="496" name="Google Shape;496;p2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type="title"/>
          </p:nvPr>
        </p:nvSpPr>
        <p:spPr>
          <a:xfrm>
            <a:off x="380555" y="762000"/>
            <a:ext cx="3255264" cy="3309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7.5- Direct Memory Access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Typical DMA </a:t>
            </a:r>
            <a:br>
              <a:rPr lang="en-US" sz="2800"/>
            </a:br>
            <a:r>
              <a:rPr lang="en-US" sz="2800"/>
              <a:t>Module Diagram</a:t>
            </a:r>
            <a:endParaRPr/>
          </a:p>
        </p:txBody>
      </p:sp>
      <p:pic>
        <p:nvPicPr>
          <p:cNvPr id="503" name="Google Shape;5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0" y="928670"/>
            <a:ext cx="5181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>
            <p:ph type="title"/>
          </p:nvPr>
        </p:nvSpPr>
        <p:spPr>
          <a:xfrm>
            <a:off x="285720" y="-24"/>
            <a:ext cx="4786314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DMA Operation</a:t>
            </a:r>
            <a:endParaRPr/>
          </a:p>
        </p:txBody>
      </p:sp>
      <p:sp>
        <p:nvSpPr>
          <p:cNvPr id="510" name="Google Shape;510;p27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</a:t>
            </a:r>
            <a:endParaRPr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7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</a:t>
            </a:r>
            <a:endParaRPr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7"/>
          <p:cNvSpPr/>
          <p:nvPr>
            <p:ph idx="2" type="pic"/>
          </p:nvPr>
        </p:nvSpPr>
        <p:spPr>
          <a:xfrm>
            <a:off x="924728" y="738200"/>
            <a:ext cx="5227500" cy="38433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7"/>
          <p:cNvSpPr/>
          <p:nvPr/>
        </p:nvSpPr>
        <p:spPr>
          <a:xfrm>
            <a:off x="142844" y="4643447"/>
            <a:ext cx="878687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7.12 shows where in the instruction cycle the processor may be suspended.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case, the processor is suspended just before it needs to use the bus.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DMA module then transfers one word and returns control to the processor.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this is not an interrupt; the processor does not save a context and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else. Rather, the processor pauses for one bus cycle. The overall effect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cause the processor to execute more slowly. Nevertheless, for a multiple-word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transfer, DMA is far more efficient than interrupt-driven or programmed I/O.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/>
          <p:nvPr>
            <p:ph type="title"/>
          </p:nvPr>
        </p:nvSpPr>
        <p:spPr>
          <a:xfrm>
            <a:off x="381000" y="609600"/>
            <a:ext cx="283367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ckwell"/>
              <a:buNone/>
            </a:pPr>
            <a:r>
              <a:rPr lang="en-US" sz="3000"/>
              <a:t>Alternative </a:t>
            </a:r>
            <a:br>
              <a:rPr lang="en-US" sz="3000"/>
            </a:br>
            <a:r>
              <a:rPr lang="en-US" sz="3000"/>
              <a:t>DMA </a:t>
            </a:r>
            <a:br>
              <a:rPr lang="en-US" sz="3000"/>
            </a:br>
            <a:r>
              <a:rPr lang="en-US" sz="3000"/>
              <a:t>Configurations</a:t>
            </a:r>
            <a:endParaRPr sz="3000"/>
          </a:p>
        </p:txBody>
      </p:sp>
      <p:pic>
        <p:nvPicPr>
          <p:cNvPr id="522" name="Google Shape;5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744" y="642918"/>
            <a:ext cx="5276850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idx="4294967295" type="title"/>
          </p:nvPr>
        </p:nvSpPr>
        <p:spPr>
          <a:xfrm>
            <a:off x="4572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8237 DMA Usage of System Bus</a:t>
            </a:r>
            <a:endParaRPr/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000108"/>
            <a:ext cx="8258175" cy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714876" y="5572140"/>
            <a:ext cx="3643338" cy="78581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DMA carries out, CPU is idle. True or false?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Contents</a:t>
            </a:r>
            <a:endParaRPr b="1"/>
          </a:p>
        </p:txBody>
      </p:sp>
      <p:sp>
        <p:nvSpPr>
          <p:cNvPr id="230" name="Google Shape;230;p3"/>
          <p:cNvSpPr txBox="1"/>
          <p:nvPr>
            <p:ph idx="1" type="body"/>
          </p:nvPr>
        </p:nvSpPr>
        <p:spPr>
          <a:xfrm>
            <a:off x="498518" y="1571613"/>
            <a:ext cx="7645382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7.1 </a:t>
            </a:r>
            <a:r>
              <a:rPr b="1" lang="en-US" sz="2400">
                <a:solidFill>
                  <a:srgbClr val="002060"/>
                </a:solidFill>
              </a:rPr>
              <a:t>External Devices</a:t>
            </a:r>
            <a:r>
              <a:rPr b="1" lang="en-US" sz="2400">
                <a:solidFill>
                  <a:srgbClr val="002060"/>
                </a:solidFill>
              </a:rPr>
              <a:t>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7.2 I/O Modules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7.3 Programmed I/O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7.4 Interrupt-Driven I/O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7.5 Direct Memory Access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7.6 I/O Channels and Processors</a:t>
            </a:r>
            <a:endParaRPr/>
          </a:p>
        </p:txBody>
      </p:sp>
      <p:sp>
        <p:nvSpPr>
          <p:cNvPr id="231" name="Google Shape;231;p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>
            <p:ph type="title"/>
          </p:nvPr>
        </p:nvSpPr>
        <p:spPr>
          <a:xfrm>
            <a:off x="685800" y="533400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Fly-By DMA Controller</a:t>
            </a: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 flipH="1" rot="10800000">
            <a:off x="-7" y="1938033"/>
            <a:ext cx="9697916" cy="4231178"/>
            <a:chOff x="-308008" y="-1"/>
            <a:chExt cx="9266115" cy="4144963"/>
          </a:xfrm>
        </p:grpSpPr>
        <p:sp>
          <p:nvSpPr>
            <p:cNvPr id="539" name="Google Shape;539;p30"/>
            <p:cNvSpPr/>
            <p:nvPr/>
          </p:nvSpPr>
          <p:spPr>
            <a:xfrm rot="-5400000">
              <a:off x="-872437" y="873359"/>
              <a:ext cx="4144963" cy="2398243"/>
            </a:xfrm>
            <a:prstGeom prst="flowChartManualOperation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 txBox="1"/>
            <p:nvPr/>
          </p:nvSpPr>
          <p:spPr>
            <a:xfrm rot="10800000">
              <a:off x="-308008" y="1137435"/>
              <a:ext cx="4145100" cy="23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4300" spcFirstLastPara="1" rIns="11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does not pass through and is not stored in DMA chip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DMA only between I/O port and memory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between two  I/O ports or two memory locations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 rot="-5400000">
              <a:off x="1705675" y="873359"/>
              <a:ext cx="4144963" cy="2398243"/>
            </a:xfrm>
            <a:prstGeom prst="flowChartManualOperation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 txBox="1"/>
            <p:nvPr/>
          </p:nvSpPr>
          <p:spPr>
            <a:xfrm rot="10800000">
              <a:off x="1705675" y="873359"/>
              <a:ext cx="4144963" cy="2398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4300" spcFirstLastPara="1" rIns="1143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do memory to memory via register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 rot="-5400000">
              <a:off x="4283787" y="873359"/>
              <a:ext cx="4144963" cy="2398243"/>
            </a:xfrm>
            <a:prstGeom prst="flowChartManualOperation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 txBox="1"/>
            <p:nvPr/>
          </p:nvSpPr>
          <p:spPr>
            <a:xfrm rot="10800000">
              <a:off x="4813007" y="873390"/>
              <a:ext cx="4145100" cy="23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4300" spcFirstLastPara="1" rIns="11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8237 contains four DMA channels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Programmed independently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one active 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Numbered 0, 1, 2, and 3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5" name="Google Shape;545;p3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idx="4294967295" type="title"/>
          </p:nvPr>
        </p:nvSpPr>
        <p:spPr>
          <a:xfrm>
            <a:off x="500034" y="214290"/>
            <a:ext cx="5884870" cy="76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Table 7.2 – Intel 8237A Registers </a:t>
            </a:r>
            <a:endParaRPr sz="2400"/>
          </a:p>
        </p:txBody>
      </p:sp>
      <p:sp>
        <p:nvSpPr>
          <p:cNvPr id="552" name="Google Shape;552;p31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E/D = enable/disable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TC = terminal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3" name="Google Shape;5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142984"/>
            <a:ext cx="8837971" cy="48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BY YOURSELF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>
          <a:xfrm>
            <a:off x="571472" y="142852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7.6- IO Channels and Processors</a:t>
            </a:r>
            <a:br>
              <a:rPr b="1" lang="en-US"/>
            </a:br>
            <a:r>
              <a:rPr lang="en-US" sz="2800"/>
              <a:t>Evolution of the I/O Function</a:t>
            </a:r>
            <a:endParaRPr/>
          </a:p>
        </p:txBody>
      </p:sp>
      <p:sp>
        <p:nvSpPr>
          <p:cNvPr id="562" name="Google Shape;562;p32"/>
          <p:cNvSpPr txBox="1"/>
          <p:nvPr>
            <p:ph idx="1" type="body"/>
          </p:nvPr>
        </p:nvSpPr>
        <p:spPr>
          <a:xfrm>
            <a:off x="381000" y="1828800"/>
            <a:ext cx="3505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chemeClr val="dk1"/>
                </a:solidFill>
              </a:rPr>
              <a:t>The CPU directly controls a peripheral device.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chemeClr val="dk1"/>
                </a:solidFill>
              </a:rPr>
              <a:t>A controller or I/O module is added.  The CPU uses </a:t>
            </a:r>
            <a:r>
              <a:rPr lang="en-US">
                <a:solidFill>
                  <a:srgbClr val="FF0000"/>
                </a:solidFill>
              </a:rPr>
              <a:t>programmed I/O</a:t>
            </a:r>
            <a:r>
              <a:rPr lang="en-US">
                <a:solidFill>
                  <a:schemeClr val="dk1"/>
                </a:solidFill>
              </a:rPr>
              <a:t> without interrupts.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chemeClr val="dk1"/>
                </a:solidFill>
              </a:rPr>
              <a:t>Same configuration as in step 2 is used, but now </a:t>
            </a:r>
            <a:r>
              <a:rPr lang="en-US">
                <a:solidFill>
                  <a:srgbClr val="FF0000"/>
                </a:solidFill>
              </a:rPr>
              <a:t>interrupts</a:t>
            </a:r>
            <a:r>
              <a:rPr lang="en-US">
                <a:solidFill>
                  <a:schemeClr val="dk1"/>
                </a:solidFill>
              </a:rPr>
              <a:t> are employed.  The CPU need not spend time waiting for an I/O operation to be performed, thus increasing efficiency.</a:t>
            </a:r>
            <a:endParaRPr/>
          </a:p>
          <a:p>
            <a:pPr indent="-228600" lvl="0" marL="342900" rtl="0" algn="l">
              <a:spcBef>
                <a:spcPts val="200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3" name="Google Shape;563;p32"/>
          <p:cNvSpPr txBox="1"/>
          <p:nvPr>
            <p:ph idx="2" type="body"/>
          </p:nvPr>
        </p:nvSpPr>
        <p:spPr>
          <a:xfrm>
            <a:off x="4114800" y="1871674"/>
            <a:ext cx="3942678" cy="484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AutoNum type="arabicPeriod" startAt="4"/>
            </a:pPr>
            <a:r>
              <a:rPr lang="en-US">
                <a:solidFill>
                  <a:schemeClr val="dk1"/>
                </a:solidFill>
              </a:rPr>
              <a:t>The I/O module is given direct access to memory </a:t>
            </a:r>
            <a:r>
              <a:rPr lang="en-US">
                <a:solidFill>
                  <a:srgbClr val="FF0000"/>
                </a:solidFill>
              </a:rPr>
              <a:t>via DMA</a:t>
            </a:r>
            <a:r>
              <a:rPr lang="en-US">
                <a:solidFill>
                  <a:schemeClr val="dk1"/>
                </a:solidFill>
              </a:rPr>
              <a:t>.  It can now move a block of data to or from memory without involving the CPU, except at the beginning and end of the transfer.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eriod" startAt="4"/>
            </a:pPr>
            <a:r>
              <a:rPr lang="en-US">
                <a:solidFill>
                  <a:schemeClr val="dk1"/>
                </a:solidFill>
              </a:rPr>
              <a:t>The I/O module </a:t>
            </a:r>
            <a:r>
              <a:rPr lang="en-US">
                <a:solidFill>
                  <a:srgbClr val="FF0000"/>
                </a:solidFill>
              </a:rPr>
              <a:t>is enhanced to become a processor </a:t>
            </a:r>
            <a:r>
              <a:rPr lang="en-US">
                <a:solidFill>
                  <a:schemeClr val="dk1"/>
                </a:solidFill>
              </a:rPr>
              <a:t>in its own right, with a specialized instruction set tailored for I/O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Rockwell"/>
              <a:buAutoNum type="arabicPeriod" startAt="4"/>
            </a:pPr>
            <a:r>
              <a:rPr lang="en-US">
                <a:solidFill>
                  <a:schemeClr val="dk1"/>
                </a:solidFill>
              </a:rPr>
              <a:t>The I/O module has </a:t>
            </a:r>
            <a:r>
              <a:rPr lang="en-US">
                <a:solidFill>
                  <a:srgbClr val="FF0000"/>
                </a:solidFill>
              </a:rPr>
              <a:t>a local memory</a:t>
            </a:r>
            <a:r>
              <a:rPr lang="en-US">
                <a:solidFill>
                  <a:schemeClr val="dk1"/>
                </a:solidFill>
              </a:rPr>
              <a:t> of its own and is, in fact, a computer in its own right.  With this architecture a large set of I/O devices can be controlled with minimal CPU involvement.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4" name="Google Shape;564;p3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 txBox="1"/>
          <p:nvPr>
            <p:ph type="title"/>
          </p:nvPr>
        </p:nvSpPr>
        <p:spPr>
          <a:xfrm>
            <a:off x="381000" y="1219200"/>
            <a:ext cx="32552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I/O </a:t>
            </a:r>
            <a:br>
              <a:rPr lang="en-US" sz="3200"/>
            </a:br>
            <a:r>
              <a:rPr lang="en-US" sz="3200"/>
              <a:t>Channel Architecture</a:t>
            </a:r>
            <a:endParaRPr sz="3200"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594" y="254120"/>
            <a:ext cx="4333934" cy="634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/>
          <p:nvPr>
            <p:ph type="title"/>
          </p:nvPr>
        </p:nvSpPr>
        <p:spPr>
          <a:xfrm>
            <a:off x="642910" y="214290"/>
            <a:ext cx="7556313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577" name="Google Shape;577;p34"/>
          <p:cNvSpPr/>
          <p:nvPr/>
        </p:nvSpPr>
        <p:spPr>
          <a:xfrm>
            <a:off x="642910" y="1357298"/>
            <a:ext cx="7358114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7.1- List three broad classifications of external, or peripheral, devices.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7.2- What is the International Reference Alphabet?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7.3- What are the major functions of an I/O module?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7.4- List and briefly define three techniques for performing I/O.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7.5- What is the difference between memory-mapped I/O and isolated I/O?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7.6- When a device interrupt occurs, how does the processor determine which device issued the interrupt? </a:t>
            </a:r>
            <a:endParaRPr/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7.7- When a DMA module takes control of a bus, and while it retains control of the bus, what does the processor do?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 txBox="1"/>
          <p:nvPr>
            <p:ph type="title"/>
          </p:nvPr>
        </p:nvSpPr>
        <p:spPr>
          <a:xfrm>
            <a:off x="762000" y="228600"/>
            <a:ext cx="3428999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 sz="4400"/>
          </a:p>
        </p:txBody>
      </p:sp>
      <p:sp>
        <p:nvSpPr>
          <p:cNvPr id="585" name="Google Shape;585;p35"/>
          <p:cNvSpPr txBox="1"/>
          <p:nvPr>
            <p:ph idx="1" type="body"/>
          </p:nvPr>
        </p:nvSpPr>
        <p:spPr>
          <a:xfrm>
            <a:off x="457200" y="2514600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External devices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Keyboard/monitor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Disk drive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I/O modules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Module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I/O module structure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Programmed 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Overview of programmed 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I/O commands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I/O instructions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Interrupt-driven 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Interrupt processing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Design issues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Intel 82C59A interrupt controller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Intel 82C55A programmable peripheral interface</a:t>
            </a:r>
            <a:endParaRPr/>
          </a:p>
        </p:txBody>
      </p:sp>
      <p:sp>
        <p:nvSpPr>
          <p:cNvPr id="586" name="Google Shape;586;p35"/>
          <p:cNvSpPr txBox="1"/>
          <p:nvPr>
            <p:ph idx="2" type="body"/>
          </p:nvPr>
        </p:nvSpPr>
        <p:spPr>
          <a:xfrm>
            <a:off x="4495800" y="2133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/>
              <a:t>Direct memory access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5"/>
              <a:buChar char="■"/>
            </a:pPr>
            <a:r>
              <a:rPr lang="en-US" sz="1500"/>
              <a:t>Drawbacks of programmed and interrupt-driven I/O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5"/>
              <a:buChar char="■"/>
            </a:pPr>
            <a:r>
              <a:rPr lang="en-US" sz="1500"/>
              <a:t>DMA function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5"/>
              <a:buChar char="■"/>
            </a:pPr>
            <a:r>
              <a:rPr lang="en-US" sz="1500"/>
              <a:t>Intel 8237A DMA controller</a:t>
            </a:r>
            <a:endParaRPr/>
          </a:p>
          <a:p>
            <a:pPr indent="-228600" lvl="1" marL="2286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/>
              <a:t>I/O channels and processors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5"/>
              <a:buChar char="■"/>
            </a:pPr>
            <a:r>
              <a:rPr lang="en-US" sz="1500"/>
              <a:t>The evolution of the I/O function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25"/>
              <a:buChar char="■"/>
            </a:pPr>
            <a:r>
              <a:rPr lang="en-US" sz="1500"/>
              <a:t>Characteristics of I/O channels</a:t>
            </a:r>
            <a:endParaRPr/>
          </a:p>
          <a:p>
            <a:pPr indent="-228600" lvl="1" marL="2286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/>
              <a:t>The external interface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36"/>
              <a:buChar char="■"/>
            </a:pPr>
            <a:r>
              <a:rPr lang="en-US" sz="1514"/>
              <a:t>Types of interfaces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36"/>
              <a:buChar char="■"/>
            </a:pPr>
            <a:r>
              <a:rPr lang="en-US" sz="1514"/>
              <a:t>Point-to-point and multipoint configurations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36"/>
              <a:buChar char="■"/>
            </a:pPr>
            <a:r>
              <a:rPr lang="en-US" sz="1514"/>
              <a:t>Thunderbolt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36"/>
              <a:buChar char="■"/>
            </a:pPr>
            <a:r>
              <a:rPr lang="en-US" sz="1514"/>
              <a:t>InfiniBand </a:t>
            </a:r>
            <a:endParaRPr sz="1514"/>
          </a:p>
        </p:txBody>
      </p:sp>
      <p:sp>
        <p:nvSpPr>
          <p:cNvPr id="587" name="Google Shape;587;p35"/>
          <p:cNvSpPr txBox="1"/>
          <p:nvPr>
            <p:ph idx="3" type="body"/>
          </p:nvPr>
        </p:nvSpPr>
        <p:spPr>
          <a:xfrm>
            <a:off x="533400" y="12192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>
            <p:ph idx="4" type="body"/>
          </p:nvPr>
        </p:nvSpPr>
        <p:spPr>
          <a:xfrm>
            <a:off x="4343400" y="2286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Input/Output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89" name="Google Shape;589;p3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Why are devices not connected to system bus?</a:t>
            </a:r>
            <a:endParaRPr sz="3200"/>
          </a:p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498518" y="1928803"/>
            <a:ext cx="7645382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wide variety of peripherals with various methods of operation. It would be impractical to incorporate the necessary logic within the processor to control a range of devices.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transfer rate of peripherals is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much slower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that of the memory or processor. Thus, it is impractical to use the high-speed system bus to communicate directly with a peripheral.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transfer rate of some peripherals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faster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that of the memory or processor. Again, the mismatch would lead to inefficiencies if not managed properly.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Peripherals often use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data formats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lengths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computer to which they are attached.</a:t>
            </a:r>
            <a:endParaRPr b="1" sz="2000">
              <a:solidFill>
                <a:srgbClr val="002060"/>
              </a:solidFill>
            </a:endParaRPr>
          </a:p>
        </p:txBody>
      </p:sp>
      <p:sp>
        <p:nvSpPr>
          <p:cNvPr id="238" name="Google Shape;238;p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285720" y="285728"/>
            <a:ext cx="3255264" cy="200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Generic </a:t>
            </a:r>
            <a:br>
              <a:rPr lang="en-US" sz="3200"/>
            </a:br>
            <a:r>
              <a:rPr lang="en-US" sz="3200"/>
              <a:t>Model </a:t>
            </a:r>
            <a:br>
              <a:rPr lang="en-US" sz="3200"/>
            </a:br>
            <a:r>
              <a:rPr lang="en-US" sz="3200"/>
              <a:t>of an I/O Module</a:t>
            </a:r>
            <a:endParaRPr sz="3200"/>
          </a:p>
        </p:txBody>
      </p:sp>
      <p:pic>
        <p:nvPicPr>
          <p:cNvPr descr="f1.pdf" id="245" name="Google Shape;245;p5"/>
          <p:cNvPicPr preferRelativeResize="0"/>
          <p:nvPr/>
        </p:nvPicPr>
        <p:blipFill rotWithShape="1">
          <a:blip r:embed="rId3">
            <a:alphaModFix/>
          </a:blip>
          <a:srcRect b="9091" l="4706" r="9412" t="14545"/>
          <a:stretch/>
        </p:blipFill>
        <p:spPr>
          <a:xfrm>
            <a:off x="3929122" y="500042"/>
            <a:ext cx="5214910" cy="60007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an IO module is needed?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Interface to the processor and memory via the system bus or central switch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Interface to one or more peripheral devices by tailored data links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>
            <p:ph type="title"/>
          </p:nvPr>
        </p:nvSpPr>
        <p:spPr>
          <a:xfrm>
            <a:off x="6858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7.1- External Devices</a:t>
            </a:r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533400" y="18288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Provide a means of exchanging data between the external environment and the computer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Attach to the computer by a link to an I/O module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The link is used to exchange control, status, and data between the I/O module and the external device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i="1" lang="en-US">
                <a:solidFill>
                  <a:schemeClr val="dk1"/>
                </a:solidFill>
              </a:rPr>
              <a:t>peripheral device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An external device connected to an I/O module</a:t>
            </a:r>
            <a:endParaRPr/>
          </a:p>
        </p:txBody>
      </p:sp>
      <p:sp>
        <p:nvSpPr>
          <p:cNvPr id="254" name="Google Shape;254;p6"/>
          <p:cNvSpPr txBox="1"/>
          <p:nvPr>
            <p:ph idx="2" type="body"/>
          </p:nvPr>
        </p:nvSpPr>
        <p:spPr>
          <a:xfrm>
            <a:off x="4572000" y="1752600"/>
            <a:ext cx="3657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14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118">
                <a:solidFill>
                  <a:schemeClr val="dk1"/>
                </a:solidFill>
              </a:rPr>
              <a:t>Three categories:</a:t>
            </a:r>
            <a:endParaRPr/>
          </a:p>
          <a:p>
            <a:pPr indent="-228614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118">
                <a:solidFill>
                  <a:schemeClr val="dk1"/>
                </a:solidFill>
              </a:rPr>
              <a:t>Human readable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Suitable for communicating with the computer user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Video display terminals (VDTs), printers</a:t>
            </a:r>
            <a:endParaRPr/>
          </a:p>
          <a:p>
            <a:pPr indent="-228614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118">
                <a:solidFill>
                  <a:schemeClr val="dk1"/>
                </a:solidFill>
              </a:rPr>
              <a:t>Machine readable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Suitable for communicating with equipment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Magnetic disk and tape systems, sensors and actuators (thiết bị khởi phát)</a:t>
            </a:r>
            <a:endParaRPr>
              <a:solidFill>
                <a:schemeClr val="dk1"/>
              </a:solidFill>
            </a:endParaRPr>
          </a:p>
          <a:p>
            <a:pPr indent="-228614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118">
                <a:solidFill>
                  <a:schemeClr val="dk1"/>
                </a:solidFill>
              </a:rPr>
              <a:t>Communication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Suitable for communicating with remote devices such as a terminal, a machine readable device, or another computer</a:t>
            </a:r>
            <a:endParaRPr/>
          </a:p>
          <a:p>
            <a:pPr indent="-15573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 amt="97000"/>
          </a:blip>
          <a:srcRect b="0" l="0" r="0" t="0"/>
          <a:stretch/>
        </p:blipFill>
        <p:spPr>
          <a:xfrm>
            <a:off x="7086600" y="228600"/>
            <a:ext cx="1825625" cy="1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869" y="415851"/>
            <a:ext cx="53721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 txBox="1"/>
          <p:nvPr>
            <p:ph type="title"/>
          </p:nvPr>
        </p:nvSpPr>
        <p:spPr>
          <a:xfrm>
            <a:off x="381000" y="838200"/>
            <a:ext cx="3255264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External</a:t>
            </a:r>
            <a:br>
              <a:rPr lang="en-US" sz="3200"/>
            </a:br>
            <a:r>
              <a:rPr lang="en-US" sz="3200"/>
              <a:t>Device </a:t>
            </a:r>
            <a:br>
              <a:rPr lang="en-US" sz="3200"/>
            </a:br>
            <a:r>
              <a:rPr lang="en-US" sz="3200"/>
              <a:t>Block </a:t>
            </a:r>
            <a:br>
              <a:rPr lang="en-US" sz="3200"/>
            </a:br>
            <a:r>
              <a:rPr lang="en-US" sz="3200"/>
              <a:t>Diagram</a:t>
            </a:r>
            <a:endParaRPr sz="3200"/>
          </a:p>
        </p:txBody>
      </p:sp>
      <p:sp>
        <p:nvSpPr>
          <p:cNvPr id="264" name="Google Shape;264;p7"/>
          <p:cNvSpPr/>
          <p:nvPr/>
        </p:nvSpPr>
        <p:spPr>
          <a:xfrm>
            <a:off x="6500826" y="3500438"/>
            <a:ext cx="1357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chuyển đổi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609601" y="98316"/>
            <a:ext cx="4105276" cy="687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Keyboard/Monitor</a:t>
            </a:r>
            <a:endParaRPr/>
          </a:p>
        </p:txBody>
      </p:sp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142844" y="1875885"/>
            <a:ext cx="4286280" cy="4410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600">
                <a:solidFill>
                  <a:schemeClr val="dk1"/>
                </a:solidFill>
              </a:rPr>
              <a:t>Basic unit of exchange is the character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Associated with each character is a code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Each character in this code is represented by a unique 7-bit binary code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128 different characters can be represented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b="1" lang="en-US" sz="1600">
                <a:solidFill>
                  <a:schemeClr val="dk1"/>
                </a:solidFill>
              </a:rPr>
              <a:t>Characters are of two types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b="1" lang="en-US" sz="1400">
                <a:solidFill>
                  <a:schemeClr val="dk1"/>
                </a:solidFill>
              </a:rPr>
              <a:t>Printable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Alphabetic, numeric, and special characters that can be printed on paper or displayed on a screen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b="1" lang="en-US" sz="1400">
                <a:solidFill>
                  <a:schemeClr val="dk1"/>
                </a:solidFill>
              </a:rPr>
              <a:t>Control 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Have to do with controlling the printing or displaying of characters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Example is carriage return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050"/>
              <a:buChar char="■"/>
            </a:pPr>
            <a:r>
              <a:rPr lang="en-US" sz="1400">
                <a:solidFill>
                  <a:schemeClr val="dk1"/>
                </a:solidFill>
              </a:rPr>
              <a:t>Other control characters are concerned with communications procedures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2" name="Google Shape;272;p8"/>
          <p:cNvSpPr txBox="1"/>
          <p:nvPr>
            <p:ph idx="2" type="body"/>
          </p:nvPr>
        </p:nvSpPr>
        <p:spPr>
          <a:xfrm>
            <a:off x="4714876" y="2428868"/>
            <a:ext cx="4214842" cy="3981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  <a:endParaRPr/>
          </a:p>
          <a:p>
            <a:pPr indent="-228600" lvl="0" marL="228600" rtl="0" algn="l">
              <a:spcBef>
                <a:spcPts val="14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This bit pattern is transmitted to the I/O module in the computer</a:t>
            </a:r>
            <a:endParaRPr/>
          </a:p>
          <a:p>
            <a:pPr indent="-228600" lvl="0" marL="228600" rtl="0" algn="l">
              <a:spcBef>
                <a:spcPts val="14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On output, IRA code characters are transmitted to an external device from the I/O module</a:t>
            </a:r>
            <a:endParaRPr/>
          </a:p>
          <a:p>
            <a:pPr indent="-228600" lvl="0" marL="228600" rtl="0" algn="l">
              <a:spcBef>
                <a:spcPts val="14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  <a:endParaRPr/>
          </a:p>
        </p:txBody>
      </p:sp>
      <p:sp>
        <p:nvSpPr>
          <p:cNvPr id="273" name="Google Shape;273;p8"/>
          <p:cNvSpPr txBox="1"/>
          <p:nvPr>
            <p:ph idx="3" type="body"/>
          </p:nvPr>
        </p:nvSpPr>
        <p:spPr>
          <a:xfrm>
            <a:off x="533400" y="1071546"/>
            <a:ext cx="3657600" cy="642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/>
              <a:t>International Reference Alphabet (IRA)</a:t>
            </a:r>
            <a:endParaRPr/>
          </a:p>
        </p:txBody>
      </p:sp>
      <p:sp>
        <p:nvSpPr>
          <p:cNvPr id="274" name="Google Shape;274;p8"/>
          <p:cNvSpPr txBox="1"/>
          <p:nvPr>
            <p:ph idx="4" type="body"/>
          </p:nvPr>
        </p:nvSpPr>
        <p:spPr>
          <a:xfrm>
            <a:off x="4714876" y="2071678"/>
            <a:ext cx="3657600" cy="285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/>
              <a:t>Keyboard Codes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Most common means of computer/user interaction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 provides input through the keyboard</a:t>
            </a:r>
            <a:endParaRPr/>
          </a:p>
          <a:p>
            <a:pPr indent="-228600" lvl="0" marL="2286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monitor displays data provided by the computer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4800600" y="228600"/>
            <a:ext cx="228600" cy="175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9"/>
          <p:cNvGrpSpPr/>
          <p:nvPr/>
        </p:nvGrpSpPr>
        <p:grpSpPr>
          <a:xfrm>
            <a:off x="1706397" y="146792"/>
            <a:ext cx="7102804" cy="6850118"/>
            <a:chOff x="1020597" y="3940"/>
            <a:chExt cx="7102804" cy="6850118"/>
          </a:xfrm>
        </p:grpSpPr>
        <p:sp>
          <p:nvSpPr>
            <p:cNvPr id="284" name="Google Shape;284;p9"/>
            <p:cNvSpPr/>
            <p:nvPr/>
          </p:nvSpPr>
          <p:spPr>
            <a:xfrm>
              <a:off x="3602012" y="2718201"/>
              <a:ext cx="1939974" cy="1939974"/>
            </a:xfrm>
            <a:prstGeom prst="ellipse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3602012" y="2718201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major functions for an I/O module fall into the following categories:</a:t>
              </a:r>
              <a:endParaRPr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rot="-5400000">
              <a:off x="4366814" y="2012877"/>
              <a:ext cx="410371" cy="65959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 rot="10800000">
              <a:off x="4366814" y="2012877"/>
              <a:ext cx="410371" cy="659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02012" y="3940"/>
              <a:ext cx="1939974" cy="1939974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3602012" y="3940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and timing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Coordinates the flow of traffic between internal resources and external devices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rot="-1080000">
              <a:off x="5646475" y="2942605"/>
              <a:ext cx="410371" cy="65959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 rot="-2160000">
              <a:off x="5646475" y="2942605"/>
              <a:ext cx="410371" cy="659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183427" y="1879448"/>
              <a:ext cx="1939974" cy="1939974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6183427" y="1879448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communication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Involves command decoding, data, status reporting, address recognition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rot="3240000">
              <a:off x="5157688" y="4446938"/>
              <a:ext cx="410371" cy="65959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 rot="6480000">
              <a:off x="5157688" y="4446938"/>
              <a:ext cx="410371" cy="659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5197415" y="4914084"/>
              <a:ext cx="1939974" cy="1939974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5197415" y="4914084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 communication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Involves commands, status information, and data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rot="7560000">
              <a:off x="3575939" y="4446938"/>
              <a:ext cx="410371" cy="65959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 rot="-6480000">
              <a:off x="3575939" y="4446938"/>
              <a:ext cx="410371" cy="659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006610" y="4914084"/>
              <a:ext cx="1939974" cy="1939974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 txBox="1"/>
            <p:nvPr/>
          </p:nvSpPr>
          <p:spPr>
            <a:xfrm>
              <a:off x="2006610" y="4914084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buffering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Performs the needed buffering operation to balance device and memory speeds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-9720000">
              <a:off x="3087152" y="2942605"/>
              <a:ext cx="410371" cy="65959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 txBox="1"/>
            <p:nvPr/>
          </p:nvSpPr>
          <p:spPr>
            <a:xfrm rot="2160000">
              <a:off x="3087152" y="2942605"/>
              <a:ext cx="410371" cy="659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020597" y="1879448"/>
              <a:ext cx="1939974" cy="1939974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1020597" y="1879448"/>
              <a:ext cx="1939974" cy="193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 detection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Detects and reports transmission errors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6" name="Google Shape;306;p9"/>
          <p:cNvSpPr txBox="1"/>
          <p:nvPr>
            <p:ph idx="4294967295" type="title"/>
          </p:nvPr>
        </p:nvSpPr>
        <p:spPr>
          <a:xfrm>
            <a:off x="71406" y="142876"/>
            <a:ext cx="4176714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7.2-I/O Modules</a:t>
            </a:r>
            <a:endParaRPr/>
          </a:p>
        </p:txBody>
      </p:sp>
      <p:sp>
        <p:nvSpPr>
          <p:cNvPr id="307" name="Google Shape;307;p9"/>
          <p:cNvSpPr txBox="1"/>
          <p:nvPr>
            <p:ph idx="4294967295" type="body"/>
          </p:nvPr>
        </p:nvSpPr>
        <p:spPr>
          <a:xfrm>
            <a:off x="304800" y="838200"/>
            <a:ext cx="37338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dk1"/>
                </a:solidFill>
              </a:rPr>
              <a:t>Module Functions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8" name="Google Shape;308;p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2012-06-24T19:18:50Z</dcterms:created>
  <dc:creator>Adrian J Pullin</dc:creator>
</cp:coreProperties>
</file>