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9" roundtripDataSignature="AMtx7mhtFumi0CwtUTtspBzrTvdEiPH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77F00E-44A4-401F-91C5-672CD4500D47}">
  <a:tblStyle styleId="{BD77F00E-44A4-401F-91C5-672CD4500D47}" styleName="Table_0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7EA"/>
          </a:solidFill>
        </a:fill>
      </a:tcStyle>
    </a:wholeTbl>
    <a:band1H>
      <a:tcTxStyle/>
      <a:tcStyle>
        <a:fill>
          <a:solidFill>
            <a:srgbClr val="D2CCD2"/>
          </a:solidFill>
        </a:fill>
      </a:tcStyle>
    </a:band1H>
    <a:band2H>
      <a:tcTxStyle/>
    </a:band2H>
    <a:band1V>
      <a:tcTxStyle/>
      <a:tcStyle>
        <a:fill>
          <a:solidFill>
            <a:srgbClr val="D2CCD2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4B8EB4B-3C3A-4655-BC90-009504DA4CB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9350" y="692150"/>
            <a:ext cx="4559300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Prepared by Thân Văn Sử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These slides are prepared using step-by-step approach, students can study by themselves.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All needed concepts are presented on each slide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Teachers should explain sample code, memory map of  programs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6" name="Google Shape;3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5" name="Google Shape;325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8" name="Google Shape;34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7" name="Google Shape;35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3" name="Google Shape;21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8" name="Google Shape;37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4" name="Google Shape;41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7" name="Google Shape;427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4" name="Google Shape;44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13 summary.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5" name="Google Shape;225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4" name="Google Shape;2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0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0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0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0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3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30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3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0" name="Google Shape;20;p3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3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9" name="Google Shape;99;p3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1" name="Google Shape;101;p3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9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5" name="Google Shape;105;p39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4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9" name="Google Shape;109;p4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40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4" name="Google Shape;114;p40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40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40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0" name="Google Shape;120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42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8" name="Google Shape;128;p42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42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2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3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3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43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43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3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43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4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4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44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5" name="Google Shape;145;p4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4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44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44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5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45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45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45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45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4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9" name="Google Shape;159;p4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5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45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6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46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6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6" name="Google Shape;166;p46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46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0" name="Google Shape;170;p4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6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46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46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46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47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47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47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0" name="Google Shape;180;p47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47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4" name="Google Shape;184;p47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47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89" name="Google Shape;189;p4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1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3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3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0" name="Google Shape;30;p3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49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9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49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" name="Google Shape;33;p3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" name="Google Shape;38;p3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9" name="Google Shape;39;p3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34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3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5" name="Google Shape;55;p34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35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5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35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5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5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5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6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36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36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6" name="Google Shape;76;p36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3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1" name="Google Shape;81;p3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37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4" name="Google Shape;84;p3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9" name="Google Shape;89;p3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1" name="Google Shape;91;p3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4" name="Google Shape;94;p3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3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9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2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napshot 2012-06-08 00-57-47.jpg" id="207" name="Google Shape;2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08" name="Google Shape;208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"/>
          <p:cNvSpPr txBox="1"/>
          <p:nvPr/>
        </p:nvSpPr>
        <p:spPr>
          <a:xfrm>
            <a:off x="4500562" y="4714884"/>
            <a:ext cx="4572032" cy="152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ASSEMLY LANGUAGE 01</a:t>
            </a:r>
            <a:endParaRPr b="1" i="0" sz="44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p1"/>
          <p:cNvSpPr txBox="1"/>
          <p:nvPr/>
        </p:nvSpPr>
        <p:spPr>
          <a:xfrm>
            <a:off x="285720" y="4714884"/>
            <a:ext cx="3786214" cy="156966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pay more attention to gain better result</a:t>
            </a:r>
            <a:endParaRPr b="1"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0"/>
          <p:cNvSpPr txBox="1"/>
          <p:nvPr>
            <p:ph idx="4294967295" type="title"/>
          </p:nvPr>
        </p:nvSpPr>
        <p:spPr>
          <a:xfrm>
            <a:off x="457200" y="0"/>
            <a:ext cx="70993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EX01_Hello.asm - Code</a:t>
            </a:r>
            <a:endParaRPr/>
          </a:p>
        </p:txBody>
      </p:sp>
      <p:sp>
        <p:nvSpPr>
          <p:cNvPr id="285" name="Google Shape;285;p10"/>
          <p:cNvSpPr txBox="1"/>
          <p:nvPr/>
        </p:nvSpPr>
        <p:spPr>
          <a:xfrm>
            <a:off x="285752" y="1000108"/>
            <a:ext cx="4643438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 Comment begins with ';' to the end of a line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From masm32\tutorial\console\demo1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Build this with the "Project" menu using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"Console Assemble and Link"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   ; create 32 bit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   ; 32 bit memory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   ; case sensitive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   ; always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          ; MASM support macros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include files that have MASM format prototypes for function calls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Library files that have definitions for function exports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and tested reliable prebuilt code.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\masm32\lib\masm32.lib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.code                       ; Tell MASM where the code starts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 chr$("Hello world!",13,10) ; 13: carriage return, 10: new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                            ; exit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end start                       ; Tell MASM where the program ends</a:t>
            </a:r>
            <a:endParaRPr/>
          </a:p>
        </p:txBody>
      </p:sp>
      <p:grpSp>
        <p:nvGrpSpPr>
          <p:cNvPr id="286" name="Google Shape;286;p10"/>
          <p:cNvGrpSpPr/>
          <p:nvPr/>
        </p:nvGrpSpPr>
        <p:grpSpPr>
          <a:xfrm>
            <a:off x="5214942" y="700062"/>
            <a:ext cx="3714776" cy="1228740"/>
            <a:chOff x="3855314" y="700063"/>
            <a:chExt cx="3795576" cy="1514492"/>
          </a:xfrm>
        </p:grpSpPr>
        <p:pic>
          <p:nvPicPr>
            <p:cNvPr id="287" name="Google Shape;28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55314" y="700063"/>
              <a:ext cx="3795576" cy="1514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8" name="Google Shape;288;p10"/>
            <p:cNvSpPr txBox="1"/>
            <p:nvPr/>
          </p:nvSpPr>
          <p:spPr>
            <a:xfrm>
              <a:off x="6429388" y="1357298"/>
              <a:ext cx="121444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  <a:endParaRPr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9" name="Google Shape;289;p10"/>
          <p:cNvSpPr txBox="1"/>
          <p:nvPr/>
        </p:nvSpPr>
        <p:spPr>
          <a:xfrm>
            <a:off x="4286248" y="2047702"/>
            <a:ext cx="48577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run the program and we can see it? 🡺 Create EX01_Hello.bat file the  run it.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5" y="4981597"/>
            <a:ext cx="51911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29058" y="3390907"/>
            <a:ext cx="3000396" cy="1426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00826" y="3819535"/>
            <a:ext cx="21145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idx="4294967295" type="title"/>
          </p:nvPr>
        </p:nvSpPr>
        <p:spPr>
          <a:xfrm>
            <a:off x="457200" y="0"/>
            <a:ext cx="70993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Run a program using the </a:t>
            </a:r>
            <a:br>
              <a:rPr lang="en-US" sz="2800"/>
            </a:br>
            <a:r>
              <a:rPr lang="en-US" sz="2800"/>
              <a:t>Menu File/Cmd Prompt</a:t>
            </a:r>
            <a:endParaRPr sz="2800"/>
          </a:p>
        </p:txBody>
      </p:sp>
      <p:pic>
        <p:nvPicPr>
          <p:cNvPr id="298" name="Google Shape;2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29322" y="285728"/>
            <a:ext cx="2667032" cy="146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844" y="1871683"/>
            <a:ext cx="6791325" cy="44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/>
        </p:nvSpPr>
        <p:spPr>
          <a:xfrm>
            <a:off x="7000892" y="2071678"/>
            <a:ext cx="2143140" cy="230832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command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 *.exe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show all exe files stored in the current folder.</a:t>
            </a:r>
            <a:endParaRPr/>
          </a:p>
        </p:txBody>
      </p:sp>
      <p:sp>
        <p:nvSpPr>
          <p:cNvPr id="301" name="Google Shape;301;p11"/>
          <p:cNvSpPr txBox="1"/>
          <p:nvPr/>
        </p:nvSpPr>
        <p:spPr>
          <a:xfrm>
            <a:off x="7000860" y="4500570"/>
            <a:ext cx="2143140" cy="193899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 an application by it’s file name (.exe can be ignored)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2" name="Google Shape;302;p11"/>
          <p:cNvCxnSpPr/>
          <p:nvPr/>
        </p:nvCxnSpPr>
        <p:spPr>
          <a:xfrm rot="10800000">
            <a:off x="5143504" y="5429264"/>
            <a:ext cx="1785950" cy="1588"/>
          </a:xfrm>
          <a:prstGeom prst="straightConnector1">
            <a:avLst/>
          </a:prstGeom>
          <a:noFill/>
          <a:ln cap="flat" cmpd="sng" w="25400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3" name="Google Shape;303;p11"/>
          <p:cNvCxnSpPr>
            <a:stCxn id="300" idx="1"/>
          </p:cNvCxnSpPr>
          <p:nvPr/>
        </p:nvCxnSpPr>
        <p:spPr>
          <a:xfrm rot="10800000">
            <a:off x="5072192" y="2786040"/>
            <a:ext cx="1928700" cy="439800"/>
          </a:xfrm>
          <a:prstGeom prst="straightConnector1">
            <a:avLst/>
          </a:prstGeom>
          <a:noFill/>
          <a:ln cap="flat" cmpd="sng" w="25400">
            <a:solidFill>
              <a:srgbClr val="FFFC74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>
            <p:ph idx="4294967295" type="title"/>
          </p:nvPr>
        </p:nvSpPr>
        <p:spPr>
          <a:xfrm>
            <a:off x="457200" y="0"/>
            <a:ext cx="7099300" cy="78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EX02_ProcDemo.asm</a:t>
            </a:r>
            <a:endParaRPr/>
          </a:p>
        </p:txBody>
      </p:sp>
      <p:sp>
        <p:nvSpPr>
          <p:cNvPr id="309" name="Google Shape;309;p12"/>
          <p:cNvSpPr/>
          <p:nvPr/>
        </p:nvSpPr>
        <p:spPr>
          <a:xfrm>
            <a:off x="214282" y="930646"/>
            <a:ext cx="87154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Procedures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a fundamental building block of programs that are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directly into the processor using CALL and RET instructions. This shows how simple it is to do in MASM.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code is in the directory  </a:t>
            </a: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masm32\tutorial\console\demo2\Proc.asm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2"/>
          <p:cNvSpPr txBox="1"/>
          <p:nvPr/>
        </p:nvSpPr>
        <p:spPr>
          <a:xfrm>
            <a:off x="7715240" y="2786058"/>
            <a:ext cx="1428760" cy="83099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 syntax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11" name="Google Shape;311;p12"/>
          <p:cNvCxnSpPr/>
          <p:nvPr/>
        </p:nvCxnSpPr>
        <p:spPr>
          <a:xfrm flipH="1">
            <a:off x="6715140" y="3643314"/>
            <a:ext cx="1071570" cy="928694"/>
          </a:xfrm>
          <a:prstGeom prst="straightConnector1">
            <a:avLst/>
          </a:prstGeom>
          <a:noFill/>
          <a:ln cap="flat" cmpd="sng" w="25400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12" name="Google Shape;31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76" y="3571858"/>
            <a:ext cx="7439120" cy="3143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3" name="Google Shape;313;p12"/>
          <p:cNvCxnSpPr/>
          <p:nvPr/>
        </p:nvCxnSpPr>
        <p:spPr>
          <a:xfrm flipH="1">
            <a:off x="714348" y="4714884"/>
            <a:ext cx="642942" cy="500066"/>
          </a:xfrm>
          <a:prstGeom prst="straightConnector1">
            <a:avLst/>
          </a:prstGeom>
          <a:noFill/>
          <a:ln cap="flat" cmpd="sng" w="9525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4" name="Google Shape;314;p12"/>
          <p:cNvCxnSpPr/>
          <p:nvPr/>
        </p:nvCxnSpPr>
        <p:spPr>
          <a:xfrm rot="-5400000">
            <a:off x="785786" y="5000636"/>
            <a:ext cx="857256" cy="428628"/>
          </a:xfrm>
          <a:prstGeom prst="straightConnector1">
            <a:avLst/>
          </a:prstGeom>
          <a:noFill/>
          <a:ln cap="flat" cmpd="sng" w="9525">
            <a:solidFill>
              <a:srgbClr val="99FF99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3"/>
          <p:cNvSpPr txBox="1"/>
          <p:nvPr>
            <p:ph idx="4294967295" type="title"/>
          </p:nvPr>
        </p:nvSpPr>
        <p:spPr>
          <a:xfrm>
            <a:off x="457200" y="0"/>
            <a:ext cx="7099300" cy="785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EX02_ProcDemo.asm- Source/Run</a:t>
            </a:r>
            <a:endParaRPr sz="3200"/>
          </a:p>
        </p:txBody>
      </p:sp>
      <p:sp>
        <p:nvSpPr>
          <p:cNvPr id="320" name="Google Shape;320;p13"/>
          <p:cNvSpPr/>
          <p:nvPr/>
        </p:nvSpPr>
        <p:spPr>
          <a:xfrm>
            <a:off x="-32" y="767437"/>
            <a:ext cx="4214842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From masm32\tutorial\console\demo2 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Build this with the "Project" menu using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"Console Assemble and Link"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; create 32 bit code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; 32 bit memory model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; case sensitive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; always first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include files for function calls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Library files that have definitions for function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exports and tested reliable prebuilt code.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------------------------------------------------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\masm32\lib\masm32.lib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1" name="Google Shape;3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78" y="5429264"/>
            <a:ext cx="5657850" cy="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3"/>
          <p:cNvSpPr/>
          <p:nvPr/>
        </p:nvSpPr>
        <p:spPr>
          <a:xfrm>
            <a:off x="4572000" y="1428736"/>
            <a:ext cx="4071950" cy="3600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.code                       ; Tell MASM where the code starts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; The CODE entry point to the program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chr$("Hi, I am in the 'main' procedure",13,10)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                         ; return to the next instruction after "call"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</a:t>
            </a:r>
            <a:endParaRPr/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6286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Comments in MASM</a:t>
            </a:r>
            <a:endParaRPr sz="3200"/>
          </a:p>
        </p:txBody>
      </p:sp>
      <p:grpSp>
        <p:nvGrpSpPr>
          <p:cNvPr id="328" name="Google Shape;328;p14"/>
          <p:cNvGrpSpPr/>
          <p:nvPr/>
        </p:nvGrpSpPr>
        <p:grpSpPr>
          <a:xfrm>
            <a:off x="139522" y="752757"/>
            <a:ext cx="8933040" cy="5676639"/>
            <a:chOff x="139522" y="752757"/>
            <a:chExt cx="8933040" cy="5676639"/>
          </a:xfrm>
        </p:grpSpPr>
        <p:grpSp>
          <p:nvGrpSpPr>
            <p:cNvPr id="329" name="Google Shape;329;p14"/>
            <p:cNvGrpSpPr/>
            <p:nvPr/>
          </p:nvGrpSpPr>
          <p:grpSpPr>
            <a:xfrm>
              <a:off x="139522" y="1552590"/>
              <a:ext cx="7361436" cy="4876806"/>
              <a:chOff x="139522" y="1552590"/>
              <a:chExt cx="7361436" cy="4876806"/>
            </a:xfrm>
          </p:grpSpPr>
          <p:pic>
            <p:nvPicPr>
              <p:cNvPr id="330" name="Google Shape;330;p1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39522" y="1552590"/>
                <a:ext cx="7361436" cy="487680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1" name="Google Shape;331;p14"/>
              <p:cNvSpPr txBox="1"/>
              <p:nvPr/>
            </p:nvSpPr>
            <p:spPr>
              <a:xfrm>
                <a:off x="6572264" y="5572140"/>
                <a:ext cx="85725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FF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Code</a:t>
                </a:r>
                <a:endParaRPr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32" name="Google Shape;332;p14"/>
            <p:cNvSpPr/>
            <p:nvPr/>
          </p:nvSpPr>
          <p:spPr>
            <a:xfrm>
              <a:off x="4000496" y="3169507"/>
              <a:ext cx="5072066" cy="830997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 </a:t>
              </a: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delimiter</a:t>
              </a: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  [Comment block,  extending to the </a:t>
              </a: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closing delimiter</a:t>
              </a: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]</a:t>
              </a:r>
              <a:b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b="1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  </a:t>
              </a: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delimiter </a:t>
              </a:r>
              <a:endParaRPr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85720" y="752757"/>
              <a:ext cx="5500726" cy="461665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Comments are ignored by the assembler </a:t>
              </a: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5786446" y="1702346"/>
              <a:ext cx="17107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; Comment line</a:t>
              </a:r>
              <a:endParaRPr/>
            </a:p>
          </p:txBody>
        </p:sp>
        <p:cxnSp>
          <p:nvCxnSpPr>
            <p:cNvPr id="335" name="Google Shape;335;p14"/>
            <p:cNvCxnSpPr/>
            <p:nvPr/>
          </p:nvCxnSpPr>
          <p:spPr>
            <a:xfrm rot="10800000">
              <a:off x="1357290" y="2500306"/>
              <a:ext cx="2643206" cy="714380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336" name="Google Shape;336;p14"/>
            <p:cNvCxnSpPr/>
            <p:nvPr/>
          </p:nvCxnSpPr>
          <p:spPr>
            <a:xfrm>
              <a:off x="5000628" y="4000504"/>
              <a:ext cx="2143140" cy="857256"/>
            </a:xfrm>
            <a:prstGeom prst="straightConnector1">
              <a:avLst/>
            </a:prstGeom>
            <a:noFill/>
            <a:ln cap="flat" cmpd="sng" w="9525">
              <a:solidFill>
                <a:srgbClr val="FFFC2D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5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EX03_Data.asm</a:t>
            </a:r>
            <a:endParaRPr sz="2800"/>
          </a:p>
        </p:txBody>
      </p:sp>
      <p:sp>
        <p:nvSpPr>
          <p:cNvPr id="342" name="Google Shape;342;p15"/>
          <p:cNvSpPr txBox="1"/>
          <p:nvPr/>
        </p:nvSpPr>
        <p:spPr>
          <a:xfrm>
            <a:off x="500034" y="500043"/>
            <a:ext cx="742955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 a string declared in the program using the operator OFFSET.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OFFSET operator tells MASM that the text data is at an OFFSET within the file which means in this instance that it is in the </a:t>
            </a: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section.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4546" y="5572140"/>
            <a:ext cx="4095816" cy="101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44" y="1528726"/>
            <a:ext cx="7738504" cy="3971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/>
        </p:nvSpPr>
        <p:spPr>
          <a:xfrm>
            <a:off x="6357950" y="1500174"/>
            <a:ext cx="2571768" cy="923330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declared in the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called as global data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6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Basic Data Types in MASM32</a:t>
            </a:r>
            <a:endParaRPr sz="3200"/>
          </a:p>
        </p:txBody>
      </p:sp>
      <p:graphicFrame>
        <p:nvGraphicFramePr>
          <p:cNvPr id="351" name="Google Shape;351;p16"/>
          <p:cNvGraphicFramePr/>
          <p:nvPr/>
        </p:nvGraphicFramePr>
        <p:xfrm>
          <a:off x="571472" y="7324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{BD77F00E-44A4-401F-91C5-672CD4500D47}</a:tableStyleId>
              </a:tblPr>
              <a:tblGrid>
                <a:gridCol w="785825"/>
                <a:gridCol w="571500"/>
                <a:gridCol w="714375"/>
                <a:gridCol w="1285875"/>
                <a:gridCol w="4714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Type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Abbr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Size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(bytes)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Integer</a:t>
                      </a:r>
                      <a:r>
                        <a:rPr lang="en-US" sz="1200"/>
                        <a:t> range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Types Allowed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BYTE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DB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-128.. 127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Character, string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DW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-32768..32767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16-bit near ptr,</a:t>
                      </a:r>
                      <a:r>
                        <a:rPr lang="en-US" sz="1200"/>
                        <a:t> 2 characters, double-byte character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DD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-2Gig..(4Gig-1)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16-bit far per, 32-bit near ptr, 32-bit long word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DF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32-bit far ptr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QWORD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DQ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64-bit long word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TBYTE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DT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BCD, 10-byte binary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DD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4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Single-precision floating number</a:t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DQ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Rockwell"/>
                        <a:buNone/>
                      </a:pPr>
                      <a:r>
                        <a:rPr lang="en-US" sz="1200"/>
                        <a:t>Double-precision floating number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REAL10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/>
                        <a:t>DT</a:t>
                      </a:r>
                      <a:endParaRPr b="1"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--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10-byte floating point</a:t>
                      </a:r>
                      <a:endParaRPr sz="12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52" name="Google Shape;352;p16"/>
          <p:cNvSpPr/>
          <p:nvPr/>
        </p:nvSpPr>
        <p:spPr>
          <a:xfrm>
            <a:off x="142844" y="4743965"/>
            <a:ext cx="4786346" cy="1600438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Initialized data has this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var1  dd  0    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32 bit value initialized to zero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var2  dd  125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32 bit value initialized to 125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txt1  db  "This is text in MASM",0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Initialize a  NULL 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dd 1,2,3,4,5,6,7,8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array of 8 initialized elements</a:t>
            </a:r>
            <a:endParaRPr/>
          </a:p>
        </p:txBody>
      </p:sp>
      <p:sp>
        <p:nvSpPr>
          <p:cNvPr id="353" name="Google Shape;353;p16"/>
          <p:cNvSpPr/>
          <p:nvPr/>
        </p:nvSpPr>
        <p:spPr>
          <a:xfrm>
            <a:off x="5000628" y="5189537"/>
            <a:ext cx="3786182" cy="954107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Uninitialized data has this form: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.data?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udat1 dd ?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Uninitialized single 32 bit space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buffa db 128 dup (?)              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buffer 128 bytes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16"/>
          <p:cNvSpPr txBox="1"/>
          <p:nvPr/>
        </p:nvSpPr>
        <p:spPr>
          <a:xfrm>
            <a:off x="6572264" y="2428868"/>
            <a:ext cx="20717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D: Defined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"/>
          <p:cNvSpPr txBox="1"/>
          <p:nvPr>
            <p:ph idx="4294967295" type="title"/>
          </p:nvPr>
        </p:nvSpPr>
        <p:spPr>
          <a:xfrm>
            <a:off x="457200" y="0"/>
            <a:ext cx="8472518" cy="57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en-US" sz="2800"/>
              <a:t>EX03_Data.asm - Source</a:t>
            </a:r>
            <a:endParaRPr sz="2800"/>
          </a:p>
        </p:txBody>
      </p:sp>
      <p:sp>
        <p:nvSpPr>
          <p:cNvPr id="360" name="Google Shape;360;p17"/>
          <p:cNvSpPr/>
          <p:nvPr/>
        </p:nvSpPr>
        <p:spPr>
          <a:xfrm>
            <a:off x="2285984" y="500042"/>
            <a:ext cx="4071966" cy="5747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From K:\masm32\tutorial\console\demo3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        Build this with the "Project" menu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                      "Console Assemble and Link"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; create 32 bit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; 32 bit memory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; case sensitive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; always first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       ; MASM support macros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includelib \masm32\lib\masm32.lib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txtmsg db "I am data in the initialised data section",0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.code                       ; Tell MASM where the code starts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OFFSET txtmsg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                         ; return to the next instruction after "call“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 sz="10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"/>
          <p:cNvSpPr txBox="1"/>
          <p:nvPr>
            <p:ph idx="4294967295" type="title"/>
          </p:nvPr>
        </p:nvSpPr>
        <p:spPr>
          <a:xfrm>
            <a:off x="457200" y="0"/>
            <a:ext cx="70993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EX04_Locals.asm</a:t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285720" y="1000670"/>
            <a:ext cx="8501122" cy="1938992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of LOCAL variables declared in a procedure?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procedure is called, these variables are allocated in program’s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DECLARE LOCAL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MyVar:DWORD       ; allocate a 32 bit space on the stack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Buffer[128]:BYTE    ; allocate 128 BYTEs of space for TEXT data.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42844" y="3105693"/>
            <a:ext cx="8929718" cy="1015663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PROTOTYPE and implement a procedure along with it’s parameters?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call user-defined procedure?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can program receive input from user?  🡪 Build-in function: input(“warning:”)</a:t>
            </a:r>
            <a:endParaRPr sz="2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8" name="Google Shape;3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042" y="4286256"/>
            <a:ext cx="54006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9"/>
          <p:cNvSpPr txBox="1"/>
          <p:nvPr>
            <p:ph idx="4294967295" type="title"/>
          </p:nvPr>
        </p:nvSpPr>
        <p:spPr>
          <a:xfrm>
            <a:off x="0" y="0"/>
            <a:ext cx="75565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EX04_Locals.asm</a:t>
            </a:r>
            <a:br>
              <a:rPr lang="en-US"/>
            </a:br>
            <a:r>
              <a:rPr lang="en-US" sz="2400"/>
              <a:t>(Source code)</a:t>
            </a:r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3357554" y="214290"/>
            <a:ext cx="5643570" cy="6401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Source code From masm32\tutorial\console\demo4\locals.asm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.486                                    ; create 32 bit code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.model flat, stdcall                    ; 32 bit memory model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option casemap :none                    ; case sensitive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\masm32\include\windows.inc     ; always first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\masm32\macros\macros.asm       ; MASM support macros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\masm32\include\masm32.inc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\masm32\include\gdi32.inc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\masm32\include\user32.inc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 \masm32\include\kernel32.inc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\masm32\lib\masm32.lib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\masm32\lib\gdi32.lib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\masm32\lib\user32.lib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includelib \masm32\lib\kernel32.lib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show_text PROTO :DWORD      ;  prototype a method + type of parameter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.code                       ; Tell MASM where the code starts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«««««««««««««««««««««««««««««««««««««««««««««««««««««««««««««««««««««««««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txtinput:DWORD        ; a "handle" for the text returned by "input"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txtinput, input("Type some text at the cursor : ") ; get input string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invoke show_text, txtinput  ; show inputted string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«««««««««««««««««««««««««««««««««««««««««««««««««««««««««««««««««««««««««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show_text proc string:DWORD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chr$("This is what you typed at the cursor",13,10,"     *** ")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string                ; show the string at the console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 ***",13,10)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show_text endp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«««««««««««««««««««««««««««««««««««««««««««««««««««««««««««««««««««««««««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/>
          </a:p>
          <a:p>
            <a:pPr indent="0" lvl="0" marL="51911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5" name="Google Shape;37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44" y="1171575"/>
            <a:ext cx="6076950" cy="45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Objectives</a:t>
            </a:r>
            <a:endParaRPr sz="4000"/>
          </a:p>
        </p:txBody>
      </p:sp>
      <p:sp>
        <p:nvSpPr>
          <p:cNvPr id="216" name="Google Shape;216;p2"/>
          <p:cNvSpPr txBox="1"/>
          <p:nvPr>
            <p:ph idx="1" type="body"/>
          </p:nvPr>
        </p:nvSpPr>
        <p:spPr>
          <a:xfrm>
            <a:off x="498474" y="1785926"/>
            <a:ext cx="7931178" cy="4125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002060"/>
                </a:solidFill>
              </a:rPr>
              <a:t>After studying this part, you should be able to: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Familiarize yourself with the assembly language, a low level language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Understand how a program is compiled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Develop some basic console applications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3" y="1200173"/>
            <a:ext cx="9058275" cy="55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0"/>
          <p:cNvSpPr txBox="1"/>
          <p:nvPr>
            <p:ph idx="4294967295" type="title"/>
          </p:nvPr>
        </p:nvSpPr>
        <p:spPr>
          <a:xfrm>
            <a:off x="457200" y="0"/>
            <a:ext cx="70993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Intel CPU 32-bit Registers</a:t>
            </a:r>
            <a:endParaRPr/>
          </a:p>
        </p:txBody>
      </p:sp>
      <p:pic>
        <p:nvPicPr>
          <p:cNvPr id="382" name="Google Shape;3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9124" y="928670"/>
            <a:ext cx="1704994" cy="152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idx="4294967295" type="title"/>
          </p:nvPr>
        </p:nvSpPr>
        <p:spPr>
          <a:xfrm>
            <a:off x="142844" y="285752"/>
            <a:ext cx="2185974" cy="2357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Intel CPU Registers</a:t>
            </a:r>
            <a:endParaRPr/>
          </a:p>
        </p:txBody>
      </p:sp>
      <p:graphicFrame>
        <p:nvGraphicFramePr>
          <p:cNvPr id="388" name="Google Shape;388;p21"/>
          <p:cNvGraphicFramePr/>
          <p:nvPr/>
        </p:nvGraphicFramePr>
        <p:xfrm>
          <a:off x="2786050" y="285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{A4B8EB4B-3C3A-4655-BC90-009504DA4CB2}</a:tableStyleId>
              </a:tblPr>
              <a:tblGrid>
                <a:gridCol w="1285875"/>
                <a:gridCol w="1285875"/>
                <a:gridCol w="1285875"/>
                <a:gridCol w="1285875"/>
              </a:tblGrid>
              <a:tr h="549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64-bit register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Lower 32 bits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Lower 16 bits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636363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Lower 8 bits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rax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eax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rbx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ebx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rcx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ecx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rdx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edx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dx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rsi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rdi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edi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dil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rbp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ebp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bpl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rsp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sp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spl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r8b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r9b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r10b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r11b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r12b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r13b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r14b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70C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r15d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7030A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r15w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000" u="none" strike="noStrike">
                          <a:solidFill>
                            <a:srgbClr val="00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r15b</a:t>
                      </a:r>
                      <a:endParaRPr/>
                    </a:p>
                  </a:txBody>
                  <a:tcPr marT="9525" marB="0" marR="9525" marL="95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9" name="Google Shape;389;p21"/>
          <p:cNvSpPr/>
          <p:nvPr/>
        </p:nvSpPr>
        <p:spPr>
          <a:xfrm>
            <a:off x="285720" y="6274378"/>
            <a:ext cx="87154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https://msdn.microsoft.com/en-us/library/windows/hardware/ff561499(v=vs.85).aspx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214282" y="3214686"/>
            <a:ext cx="221457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Code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Segment 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Segment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/>
          <p:nvPr>
            <p:ph idx="4294967295" type="title"/>
          </p:nvPr>
        </p:nvSpPr>
        <p:spPr>
          <a:xfrm>
            <a:off x="457200" y="0"/>
            <a:ext cx="709930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EX05-Numbers.asm</a:t>
            </a:r>
            <a:endParaRPr/>
          </a:p>
        </p:txBody>
      </p:sp>
      <p:sp>
        <p:nvSpPr>
          <p:cNvPr id="396" name="Google Shape;396;p22"/>
          <p:cNvSpPr/>
          <p:nvPr/>
        </p:nvSpPr>
        <p:spPr>
          <a:xfrm>
            <a:off x="214282" y="857232"/>
            <a:ext cx="8715404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 How to receive numbers from user?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Raw data from keyboard are string. The function </a:t>
            </a:r>
            <a:r>
              <a:rPr b="1" lang="en-US" sz="2000">
                <a:solidFill>
                  <a:srgbClr val="FFFC2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sval(string)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convert num-string to signed number.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 How to perform a simple addition using registers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reg1, reg2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accumulate value in reg2 to reg1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 How to print value in a register/variable to screen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Function </a:t>
            </a:r>
            <a:r>
              <a:rPr b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str$(number)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🡪 num-string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 How to compare a memory variable to an immediate number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Use the instruction 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CMP  reg, reg/ CMP reg, var/ CMP var, reg/ CMP  mem, immed/ CMP reg, immed (immed= immediate value)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 How to branching to different labels after camparation?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Use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umps: </a:t>
            </a:r>
            <a:r>
              <a:rPr b="1"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(equal),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(greater than), </a:t>
            </a:r>
            <a:r>
              <a:rPr lang="en-US" sz="20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JL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(less than)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06" y="4657725"/>
            <a:ext cx="6105525" cy="2200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22"/>
          <p:cNvGrpSpPr/>
          <p:nvPr/>
        </p:nvGrpSpPr>
        <p:grpSpPr>
          <a:xfrm>
            <a:off x="6858016" y="3857628"/>
            <a:ext cx="1943124" cy="2910652"/>
            <a:chOff x="6858016" y="3857628"/>
            <a:chExt cx="1943124" cy="2910652"/>
          </a:xfrm>
        </p:grpSpPr>
        <p:pic>
          <p:nvPicPr>
            <p:cNvPr id="399" name="Google Shape;399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16" y="4214818"/>
              <a:ext cx="1943124" cy="25534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0" name="Google Shape;400;p22"/>
            <p:cNvSpPr txBox="1"/>
            <p:nvPr/>
          </p:nvSpPr>
          <p:spPr>
            <a:xfrm>
              <a:off x="6858016" y="3857628"/>
              <a:ext cx="1928826" cy="338554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Syntax</a:t>
              </a:r>
              <a:endParaRPr b="1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idx="4294967295" type="title"/>
          </p:nvPr>
        </p:nvSpPr>
        <p:spPr>
          <a:xfrm>
            <a:off x="457200" y="357190"/>
            <a:ext cx="7615262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EX05-Numbrers.asm</a:t>
            </a:r>
            <a:br>
              <a:rPr lang="en-US"/>
            </a:br>
            <a:r>
              <a:rPr lang="en-US" sz="2000"/>
              <a:t>Variables Declarations,  Input data, Converting data types</a:t>
            </a:r>
            <a:endParaRPr sz="2400"/>
          </a:p>
        </p:txBody>
      </p:sp>
      <p:grpSp>
        <p:nvGrpSpPr>
          <p:cNvPr id="406" name="Google Shape;406;p23"/>
          <p:cNvGrpSpPr/>
          <p:nvPr/>
        </p:nvGrpSpPr>
        <p:grpSpPr>
          <a:xfrm>
            <a:off x="427947" y="1285860"/>
            <a:ext cx="8288108" cy="5357850"/>
            <a:chOff x="427947" y="1285860"/>
            <a:chExt cx="8288108" cy="5357850"/>
          </a:xfrm>
        </p:grpSpPr>
        <p:pic>
          <p:nvPicPr>
            <p:cNvPr id="407" name="Google Shape;40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7947" y="1500174"/>
              <a:ext cx="8288108" cy="514353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08" name="Google Shape;408;p23"/>
            <p:cNvCxnSpPr/>
            <p:nvPr/>
          </p:nvCxnSpPr>
          <p:spPr>
            <a:xfrm flipH="1" rot="-5400000">
              <a:off x="678629" y="2393149"/>
              <a:ext cx="2571768" cy="35719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09" name="Google Shape;409;p23"/>
            <p:cNvCxnSpPr/>
            <p:nvPr/>
          </p:nvCxnSpPr>
          <p:spPr>
            <a:xfrm rot="5400000">
              <a:off x="928662" y="3286124"/>
              <a:ext cx="4786346" cy="78581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0" name="Google Shape;410;p23"/>
            <p:cNvCxnSpPr/>
            <p:nvPr/>
          </p:nvCxnSpPr>
          <p:spPr>
            <a:xfrm rot="5400000">
              <a:off x="1928794" y="1714488"/>
              <a:ext cx="4143404" cy="3286148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11" name="Google Shape;411;p23"/>
            <p:cNvCxnSpPr/>
            <p:nvPr/>
          </p:nvCxnSpPr>
          <p:spPr>
            <a:xfrm rot="5400000">
              <a:off x="1464447" y="2035959"/>
              <a:ext cx="4929222" cy="3429024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"/>
          <p:cNvSpPr txBox="1"/>
          <p:nvPr>
            <p:ph idx="4294967295" type="title"/>
          </p:nvPr>
        </p:nvSpPr>
        <p:spPr>
          <a:xfrm>
            <a:off x="279450" y="291690"/>
            <a:ext cx="7615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EX05-Numbers.asm</a:t>
            </a:r>
            <a:br>
              <a:rPr lang="en-US"/>
            </a:br>
            <a:r>
              <a:rPr lang="en-US" sz="2000"/>
              <a:t>Comparing and </a:t>
            </a:r>
            <a:r>
              <a:rPr lang="en-US" sz="2400"/>
              <a:t>Branching</a:t>
            </a:r>
            <a:endParaRPr sz="2400"/>
          </a:p>
        </p:txBody>
      </p:sp>
      <p:pic>
        <p:nvPicPr>
          <p:cNvPr id="417" name="Google Shape;4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740" y="1857364"/>
            <a:ext cx="7982520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"/>
          <p:cNvSpPr/>
          <p:nvPr/>
        </p:nvSpPr>
        <p:spPr>
          <a:xfrm>
            <a:off x="71406" y="2190833"/>
            <a:ext cx="5357850" cy="4524315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; compare 2 variables and process the result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var1               ; copy var1 to eax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cmp eax, var2               ; CMP REG, VAR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je equal                    ; jump if var1 is equal to 100 to "equal"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jg bigger                   ; jump if var1 is greater than 100 to "bigger"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jl smaller                  ; jump if var1 is less than 100 to "smaller"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equal: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chr$("2 numbers you entered are equal.",13,10)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jmp 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bigger: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chr$("The number 1 you entered is greater than number 2",13,10)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jmp over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smaller: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chr$("The number 1 you entered is smaller than number 2",13,10)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over: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endp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start                       ; Tell MASM where the program ends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5"/>
          <p:cNvSpPr txBox="1"/>
          <p:nvPr>
            <p:ph idx="4294967295" type="title"/>
          </p:nvPr>
        </p:nvSpPr>
        <p:spPr>
          <a:xfrm>
            <a:off x="-32" y="0"/>
            <a:ext cx="4286280" cy="1214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EX05-Numbers.asm</a:t>
            </a:r>
            <a:br>
              <a:rPr lang="en-US" sz="3200"/>
            </a:br>
            <a:r>
              <a:rPr lang="en-US" sz="2400"/>
              <a:t>Source code</a:t>
            </a:r>
            <a:endParaRPr sz="3200"/>
          </a:p>
        </p:txBody>
      </p:sp>
      <p:sp>
        <p:nvSpPr>
          <p:cNvPr id="424" name="Google Shape;424;p25"/>
          <p:cNvSpPr txBox="1"/>
          <p:nvPr/>
        </p:nvSpPr>
        <p:spPr>
          <a:xfrm>
            <a:off x="4500562" y="38939"/>
            <a:ext cx="4572032" cy="4401205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EX05_Numbers.asm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Declare program model and all libraries using only one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include \masm32\include\masm32rt.inc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.code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start:                          ; The CODE entry point to the program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 main                   ; branch to the "main" procedure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«««««««««««««««««««««««««««««««««««««««««««««««««««««««««««««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proc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var1:DWORD            ; 2 DWORD integral variables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var2:DWORD            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LOCAL str1:DWORD            ; a string handle for the input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test the MOV and ADD instructions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chr$("Add 2 registers: 100 + 250= ")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eax, 100                ; copy the IMMEDIATE number 100 into the EAX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ecx, 250                ; copy the IMMEDIATE number 250 into the ECX register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add ecx, eax                ; ADD EAX to ECX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str$(ecx)             ; show the result at the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 chr$(13,10,13,10)     ; 2 empty lines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; Input 2 integers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var1, sval(input("Enter number 1 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mov var2, sval(input("Enter number 2 : "))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Exercises</a:t>
            </a:r>
            <a:endParaRPr sz="3200"/>
          </a:p>
        </p:txBody>
      </p:sp>
      <p:sp>
        <p:nvSpPr>
          <p:cNvPr id="430" name="Google Shape;430;p26"/>
          <p:cNvSpPr txBox="1"/>
          <p:nvPr/>
        </p:nvSpPr>
        <p:spPr>
          <a:xfrm>
            <a:off x="285720" y="1000108"/>
            <a:ext cx="8429684" cy="2308324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Ex1: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Opcodes help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menu Help, describe syntaxes of following MASM instructions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MUL, IMUL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arenBoth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DIV, IDIV. Which  register will store the remainder 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1" name="Google Shape;4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44" y="4357694"/>
            <a:ext cx="5143534" cy="2133136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6"/>
          <p:cNvSpPr/>
          <p:nvPr/>
        </p:nvSpPr>
        <p:spPr>
          <a:xfrm>
            <a:off x="285720" y="3857628"/>
            <a:ext cx="3143272" cy="1938992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a MASM program that will print the following cantor of Hàn Mặc Tử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 txBox="1"/>
          <p:nvPr>
            <p:ph idx="4294967295" type="title"/>
          </p:nvPr>
        </p:nvSpPr>
        <p:spPr>
          <a:xfrm>
            <a:off x="142844" y="142876"/>
            <a:ext cx="4286280" cy="714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Exercises</a:t>
            </a:r>
            <a:endParaRPr sz="3200"/>
          </a:p>
        </p:txBody>
      </p:sp>
      <p:sp>
        <p:nvSpPr>
          <p:cNvPr id="438" name="Google Shape;438;p27"/>
          <p:cNvSpPr txBox="1"/>
          <p:nvPr/>
        </p:nvSpPr>
        <p:spPr>
          <a:xfrm>
            <a:off x="285720" y="1000108"/>
            <a:ext cx="8429684" cy="954107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Ex3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Write a program that will accept 3 numbers, then sum of them and their average will be printed out.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285720" y="2214554"/>
            <a:ext cx="8572560" cy="954107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Ex4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Write a MASM program that will solve the equation ax+b=0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285720" y="3401327"/>
            <a:ext cx="8572560" cy="1384995"/>
          </a:xfrm>
          <a:prstGeom prst="rect">
            <a:avLst/>
          </a:prstGeom>
          <a:solidFill>
            <a:srgbClr val="E6CFE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Ex5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Write a MASM program that will accept 2 numbers, v1, v2 then print out v1+v2, v1-v2, v1*v2, v1/v2.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Attention: The case in which v2=0 must be managed.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"/>
          <p:cNvSpPr txBox="1"/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b="1" lang="en-US" sz="4400"/>
              <a:t>Summary</a:t>
            </a:r>
            <a:endParaRPr b="1" sz="4400"/>
          </a:p>
        </p:txBody>
      </p:sp>
      <p:sp>
        <p:nvSpPr>
          <p:cNvPr id="447" name="Google Shape;447;p28"/>
          <p:cNvSpPr txBox="1"/>
          <p:nvPr>
            <p:ph idx="1" type="body"/>
          </p:nvPr>
        </p:nvSpPr>
        <p:spPr>
          <a:xfrm>
            <a:off x="497540" y="1857364"/>
            <a:ext cx="8217864" cy="354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Form of a MASM program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Variable declarations: DB, DD, DW, …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Basic input, output operations: print, chr$(…), str$(…)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Data type conversion: sval(..),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Procedure with parameters: CALL, INVOKE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2060"/>
                </a:solidFill>
              </a:rPr>
              <a:t>Instructions: MOV, ADD, CMP, JE, JG, JL</a:t>
            </a:r>
            <a:endParaRPr/>
          </a:p>
          <a:p>
            <a:pPr indent="-1143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Contents</a:t>
            </a:r>
            <a:endParaRPr sz="4000"/>
          </a:p>
        </p:txBody>
      </p:sp>
      <p:sp>
        <p:nvSpPr>
          <p:cNvPr id="222" name="Google Shape;222;p3"/>
          <p:cNvSpPr txBox="1"/>
          <p:nvPr>
            <p:ph idx="1" type="body"/>
          </p:nvPr>
        </p:nvSpPr>
        <p:spPr>
          <a:xfrm>
            <a:off x="498474" y="1981201"/>
            <a:ext cx="8359806" cy="216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1- Install 32/64-bit MASM – MS Macro Assembly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2- MASM Integrated Development Environment(IDE)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3- Introduction to Microsoft  Macro Assembly Language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Some sample programs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1- Install 32-bit MSAM</a:t>
            </a:r>
            <a:endParaRPr sz="4000"/>
          </a:p>
        </p:txBody>
      </p:sp>
      <p:sp>
        <p:nvSpPr>
          <p:cNvPr id="228" name="Google Shape;228;p4"/>
          <p:cNvSpPr txBox="1"/>
          <p:nvPr>
            <p:ph idx="1" type="body"/>
          </p:nvPr>
        </p:nvSpPr>
        <p:spPr>
          <a:xfrm>
            <a:off x="498474" y="1357298"/>
            <a:ext cx="7556313" cy="2786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Microsoft Macro Assembler:  </a:t>
            </a:r>
            <a:r>
              <a:rPr lang="en-US" sz="2800"/>
              <a:t> </a:t>
            </a:r>
            <a:r>
              <a:rPr lang="en-US" sz="2800">
                <a:solidFill>
                  <a:schemeClr val="dk1"/>
                </a:solidFill>
              </a:rPr>
              <a:t>an x86 assembler that uses the Intel syntax for MS-DOS and Microsoft Windows. Beginning with MASM 8.0 there are two versions of the assembler - one for 16-bit and 32-bit assembly sources, and another (</a:t>
            </a:r>
            <a:r>
              <a:rPr b="1" lang="en-US" sz="2800">
                <a:solidFill>
                  <a:schemeClr val="dk1"/>
                </a:solidFill>
              </a:rPr>
              <a:t>ML64</a:t>
            </a:r>
            <a:r>
              <a:rPr lang="en-US" sz="2800">
                <a:solidFill>
                  <a:schemeClr val="dk1"/>
                </a:solidFill>
              </a:rPr>
              <a:t>) for 64-bit sources only (Wiki)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Unzip: masm32v11r.zip 🡪 Install.exe 🡪 Run for installation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Interface after installation: </a:t>
            </a:r>
            <a:endParaRPr sz="2800">
              <a:solidFill>
                <a:srgbClr val="002060"/>
              </a:solidFill>
            </a:endParaRPr>
          </a:p>
        </p:txBody>
      </p:sp>
      <p:pic>
        <p:nvPicPr>
          <p:cNvPr id="229" name="Google Shape;2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8" y="3714752"/>
            <a:ext cx="711517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title"/>
          </p:nvPr>
        </p:nvSpPr>
        <p:spPr>
          <a:xfrm>
            <a:off x="498474" y="484094"/>
            <a:ext cx="7556313" cy="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Install 32-bit MSAM…</a:t>
            </a:r>
            <a:endParaRPr sz="4000"/>
          </a:p>
        </p:txBody>
      </p:sp>
      <p:sp>
        <p:nvSpPr>
          <p:cNvPr id="235" name="Google Shape;235;p5"/>
          <p:cNvSpPr txBox="1"/>
          <p:nvPr>
            <p:ph idx="1" type="body"/>
          </p:nvPr>
        </p:nvSpPr>
        <p:spPr>
          <a:xfrm>
            <a:off x="498474" y="1357299"/>
            <a:ext cx="7556313" cy="571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Installed Contents:</a:t>
            </a:r>
            <a:endParaRPr/>
          </a:p>
        </p:txBody>
      </p:sp>
      <p:pic>
        <p:nvPicPr>
          <p:cNvPr id="236" name="Google Shape;2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857364"/>
            <a:ext cx="7820025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96" y="5165348"/>
            <a:ext cx="1019186" cy="1335486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5"/>
          <p:cNvSpPr txBox="1"/>
          <p:nvPr/>
        </p:nvSpPr>
        <p:spPr>
          <a:xfrm>
            <a:off x="1714480" y="5214950"/>
            <a:ext cx="69294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Icon of MASM, executable file: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qeditor.exe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bin/ml.exe (32 bit),  ml64.exe (64 bit)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5"/>
          <p:cNvSpPr txBox="1"/>
          <p:nvPr/>
        </p:nvSpPr>
        <p:spPr>
          <a:xfrm>
            <a:off x="1857356" y="6072206"/>
            <a:ext cx="6643734" cy="400110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should create a folder as a storage of your exercises</a:t>
            </a:r>
            <a:endParaRPr b="1" sz="2000">
              <a:solidFill>
                <a:srgbClr val="3333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"/>
          <p:cNvSpPr txBox="1"/>
          <p:nvPr>
            <p:ph idx="4294967295" type="title"/>
          </p:nvPr>
        </p:nvSpPr>
        <p:spPr>
          <a:xfrm>
            <a:off x="457200" y="142876"/>
            <a:ext cx="7099300" cy="85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3600"/>
              <a:buFont typeface="Rockwell"/>
              <a:buNone/>
            </a:pPr>
            <a:r>
              <a:rPr b="1" lang="en-US">
                <a:solidFill>
                  <a:srgbClr val="47204B"/>
                </a:solidFill>
              </a:rPr>
              <a:t>2- MASM Integrated Development Environment</a:t>
            </a:r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734" y="1740820"/>
            <a:ext cx="2619316" cy="46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3438" y="1756926"/>
            <a:ext cx="2519086" cy="36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6"/>
          <p:cNvSpPr txBox="1"/>
          <p:nvPr/>
        </p:nvSpPr>
        <p:spPr>
          <a:xfrm>
            <a:off x="2928926" y="1775760"/>
            <a:ext cx="1428760" cy="3046988"/>
          </a:xfrm>
          <a:prstGeom prst="rect">
            <a:avLst/>
          </a:prstGeom>
          <a:solidFill>
            <a:srgbClr val="FFFC7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user working with files, run program,…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6"/>
          <p:cNvSpPr txBox="1"/>
          <p:nvPr/>
        </p:nvSpPr>
        <p:spPr>
          <a:xfrm>
            <a:off x="7286644" y="1751476"/>
            <a:ext cx="1500198" cy="2677656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Menu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allows user compiling program,…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"/>
          <p:cNvSpPr txBox="1"/>
          <p:nvPr>
            <p:ph idx="4294967295" type="title"/>
          </p:nvPr>
        </p:nvSpPr>
        <p:spPr>
          <a:xfrm>
            <a:off x="457200" y="142876"/>
            <a:ext cx="7099300" cy="85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7204B"/>
              </a:buClr>
              <a:buSzPts val="3600"/>
              <a:buFont typeface="Rockwell"/>
              <a:buNone/>
            </a:pPr>
            <a:r>
              <a:rPr b="1" lang="en-US">
                <a:solidFill>
                  <a:srgbClr val="47204B"/>
                </a:solidFill>
              </a:rPr>
              <a:t>2- MASM Integrated Development Environment</a:t>
            </a:r>
            <a:endParaRPr/>
          </a:p>
        </p:txBody>
      </p:sp>
      <p:grpSp>
        <p:nvGrpSpPr>
          <p:cNvPr id="254" name="Google Shape;254;p7"/>
          <p:cNvGrpSpPr/>
          <p:nvPr/>
        </p:nvGrpSpPr>
        <p:grpSpPr>
          <a:xfrm>
            <a:off x="714380" y="1643050"/>
            <a:ext cx="8001024" cy="4500594"/>
            <a:chOff x="714380" y="1643050"/>
            <a:chExt cx="8001024" cy="4500594"/>
          </a:xfrm>
        </p:grpSpPr>
        <p:pic>
          <p:nvPicPr>
            <p:cNvPr id="255" name="Google Shape;255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4380" y="1785926"/>
              <a:ext cx="2962561" cy="43577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7"/>
            <p:cNvSpPr txBox="1"/>
            <p:nvPr/>
          </p:nvSpPr>
          <p:spPr>
            <a:xfrm>
              <a:off x="3857652" y="1643050"/>
              <a:ext cx="4857752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Menu </a:t>
              </a:r>
              <a:r>
                <a:rPr b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Help</a:t>
              </a: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allows user referencing to relative topics:</a:t>
              </a:r>
              <a:endParaRPr/>
            </a:p>
          </p:txBody>
        </p:sp>
        <p:sp>
          <p:nvSpPr>
            <p:cNvPr id="257" name="Google Shape;257;p7"/>
            <p:cNvSpPr/>
            <p:nvPr/>
          </p:nvSpPr>
          <p:spPr>
            <a:xfrm>
              <a:off x="3714776" y="2600262"/>
              <a:ext cx="1457450" cy="400110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Using editor</a:t>
              </a:r>
              <a:endParaRPr/>
            </a:p>
          </p:txBody>
        </p:sp>
        <p:sp>
          <p:nvSpPr>
            <p:cNvPr id="258" name="Google Shape;258;p7"/>
            <p:cNvSpPr/>
            <p:nvPr/>
          </p:nvSpPr>
          <p:spPr>
            <a:xfrm>
              <a:off x="3714776" y="3143248"/>
              <a:ext cx="3135795" cy="1631216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Build-in Libraries in MASM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3714776" y="5007130"/>
              <a:ext cx="3643338" cy="707886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Opcodes of Intel CPU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Syntaxes of  MASM language </a:t>
              </a:r>
              <a:endPara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idx="4294967295" type="title"/>
          </p:nvPr>
        </p:nvSpPr>
        <p:spPr>
          <a:xfrm>
            <a:off x="71406" y="0"/>
            <a:ext cx="8186766" cy="857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3- Introduction to MS Assembly</a:t>
            </a:r>
            <a:endParaRPr/>
          </a:p>
        </p:txBody>
      </p:sp>
      <p:sp>
        <p:nvSpPr>
          <p:cNvPr id="265" name="Google Shape;265;p8"/>
          <p:cNvSpPr/>
          <p:nvPr/>
        </p:nvSpPr>
        <p:spPr>
          <a:xfrm>
            <a:off x="214282" y="785794"/>
            <a:ext cx="18573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1: Write an Assembly program that displays the string 'Hello World' on the screen:</a:t>
            </a:r>
            <a:endParaRPr b="1"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-32" y="4312515"/>
            <a:ext cx="142876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of a MASM program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7" name="Google Shape;267;p8"/>
          <p:cNvGrpSpPr/>
          <p:nvPr/>
        </p:nvGrpSpPr>
        <p:grpSpPr>
          <a:xfrm>
            <a:off x="2000275" y="1128736"/>
            <a:ext cx="7143725" cy="5657850"/>
            <a:chOff x="2000275" y="857232"/>
            <a:chExt cx="7143725" cy="5657850"/>
          </a:xfrm>
        </p:grpSpPr>
        <p:pic>
          <p:nvPicPr>
            <p:cNvPr id="268" name="Google Shape;26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00275" y="857232"/>
              <a:ext cx="6143625" cy="5657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8"/>
            <p:cNvSpPr txBox="1"/>
            <p:nvPr/>
          </p:nvSpPr>
          <p:spPr>
            <a:xfrm>
              <a:off x="7500958" y="1785926"/>
              <a:ext cx="1643042" cy="1077218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C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Directives helps the program will conform to Windows</a:t>
              </a:r>
              <a:endParaRPr sz="16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0" name="Google Shape;270;p8"/>
            <p:cNvSpPr txBox="1"/>
            <p:nvPr/>
          </p:nvSpPr>
          <p:spPr>
            <a:xfrm>
              <a:off x="7715272" y="3786190"/>
              <a:ext cx="1285884" cy="1200329"/>
            </a:xfrm>
            <a:prstGeom prst="rect">
              <a:avLst/>
            </a:prstGeom>
            <a:solidFill>
              <a:srgbClr val="FFFC7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How to create it? NEXT SLIDE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1" name="Google Shape;271;p8"/>
          <p:cNvSpPr/>
          <p:nvPr/>
        </p:nvSpPr>
        <p:spPr>
          <a:xfrm>
            <a:off x="2000232" y="763769"/>
            <a:ext cx="7143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 </a:t>
            </a:r>
            <a:r>
              <a:rPr b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memory model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a </a:t>
            </a:r>
            <a:r>
              <a:rPr i="1"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non-segmented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configuration available in 32-bit operating systems.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idx="4294967295" type="title"/>
          </p:nvPr>
        </p:nvSpPr>
        <p:spPr>
          <a:xfrm>
            <a:off x="457200" y="0"/>
            <a:ext cx="7099300" cy="642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EX01_Hello.asm</a:t>
            </a:r>
            <a:endParaRPr/>
          </a:p>
        </p:txBody>
      </p:sp>
      <p:sp>
        <p:nvSpPr>
          <p:cNvPr id="277" name="Google Shape;277;p9"/>
          <p:cNvSpPr txBox="1"/>
          <p:nvPr/>
        </p:nvSpPr>
        <p:spPr>
          <a:xfrm>
            <a:off x="285752" y="1000108"/>
            <a:ext cx="778671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Open MASM/ Menu File/ New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Copy and paste the code in the next slide to it’s editor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Save file/EX1_Hello.asm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Menu Project/ Console Assemble&amp;Link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5: View results in containing folder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6: Run the program: Click the EX01_Hello.exe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 black window will show then disappear because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there is no code to block it.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928662" y="4286256"/>
            <a:ext cx="6429420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Assembly source code is a file whose extension MUST BE .ASM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1071538" y="5214950"/>
            <a:ext cx="6429420" cy="1200329"/>
          </a:xfrm>
          <a:prstGeom prst="rect">
            <a:avLst/>
          </a:prstGeom>
          <a:solidFill>
            <a:srgbClr val="99FF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result of compilation?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see them in the folder containing you ASM files</a:t>
            </a:r>
            <a:endParaRPr sz="2400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2012-07-21T04:30:17Z</dcterms:created>
  <dc:creator>Adrian &amp; Wendy</dc:creator>
</cp:coreProperties>
</file>