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jqXxIAei2beaKT7ILT7AMBDg6m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18 “Multicore Computers”.</a:t>
            </a:r>
            <a:endParaRPr>
              <a:latin typeface="Times New Roman"/>
              <a:ea typeface="Times New Roman"/>
              <a:cs typeface="Times New Roman"/>
              <a:sym typeface="Times New Roman"/>
            </a:endParaRPr>
          </a:p>
          <a:p>
            <a:pPr indent="0" lvl="0" marL="0" rtl="0" algn="l">
              <a:spcBef>
                <a:spcPts val="360"/>
              </a:spcBef>
              <a:spcAft>
                <a:spcPts val="0"/>
              </a:spcAft>
              <a:buNone/>
            </a:pPr>
            <a:r>
              <a:rPr lang="en-US"/>
              <a:t>Adapted by Thân Văn Sử</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a:t>
            </a:r>
            <a:r>
              <a:rPr b="1" lang="en-US" sz="1200">
                <a:solidFill>
                  <a:schemeClr val="dk1"/>
                </a:solidFill>
                <a:latin typeface="Times New Roman"/>
                <a:ea typeface="Times New Roman"/>
                <a:cs typeface="Times New Roman"/>
                <a:sym typeface="Times New Roman"/>
              </a:rPr>
              <a:t>multicore </a:t>
            </a:r>
            <a:r>
              <a:rPr lang="en-US" sz="1200">
                <a:solidFill>
                  <a:schemeClr val="dk1"/>
                </a:solidFill>
                <a:latin typeface="Times New Roman"/>
                <a:ea typeface="Times New Roman"/>
                <a:cs typeface="Times New Roman"/>
                <a:sym typeface="Times New Roman"/>
              </a:rPr>
              <a:t>computer, also known as a </a:t>
            </a:r>
            <a:r>
              <a:rPr b="1" lang="en-US" sz="1200">
                <a:solidFill>
                  <a:schemeClr val="dk1"/>
                </a:solidFill>
                <a:latin typeface="Times New Roman"/>
                <a:ea typeface="Times New Roman"/>
                <a:cs typeface="Times New Roman"/>
                <a:sym typeface="Times New Roman"/>
              </a:rPr>
              <a:t>chip multiprocessor, </a:t>
            </a:r>
            <a:r>
              <a:rPr lang="en-US" sz="1200">
                <a:solidFill>
                  <a:schemeClr val="dk1"/>
                </a:solidFill>
                <a:latin typeface="Times New Roman"/>
                <a:ea typeface="Times New Roman"/>
                <a:cs typeface="Times New Roman"/>
                <a:sym typeface="Times New Roman"/>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3" name="Google Shape;283;p1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potential performance benefits of a multicore organization depend on the ability to effectively exploit the parallel resources available to the application. Let us focus first on a single application running on a multicore system.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law assumes a program in which a fraction (1 – </a:t>
            </a:r>
            <a:r>
              <a:rPr i="1" lang="en-US" sz="1200">
                <a:solidFill>
                  <a:schemeClr val="dk1"/>
                </a:solidFill>
                <a:latin typeface="Times New Roman"/>
                <a:ea typeface="Times New Roman"/>
                <a:cs typeface="Times New Roman"/>
                <a:sym typeface="Times New Roman"/>
              </a:rPr>
              <a:t>f </a:t>
            </a:r>
            <a:r>
              <a:rPr lang="en-US" sz="1200">
                <a:solidFill>
                  <a:schemeClr val="dk1"/>
                </a:solidFill>
                <a:latin typeface="Times New Roman"/>
                <a:ea typeface="Times New Roman"/>
                <a:cs typeface="Times New Roman"/>
                <a:sym typeface="Times New Roman"/>
              </a:rPr>
              <a:t>) of the execution time involves code that is inherently serial and a fraction </a:t>
            </a:r>
            <a:r>
              <a:rPr i="1" lang="en-US" sz="1200">
                <a:solidFill>
                  <a:schemeClr val="dk1"/>
                </a:solidFill>
                <a:latin typeface="Times New Roman"/>
                <a:ea typeface="Times New Roman"/>
                <a:cs typeface="Times New Roman"/>
                <a:sym typeface="Times New Roman"/>
              </a:rPr>
              <a:t>f </a:t>
            </a:r>
            <a:r>
              <a:rPr lang="en-US" sz="1200">
                <a:solidFill>
                  <a:schemeClr val="dk1"/>
                </a:solidFill>
                <a:latin typeface="Times New Roman"/>
                <a:ea typeface="Times New Roman"/>
                <a:cs typeface="Times New Roman"/>
                <a:sym typeface="Times New Roman"/>
              </a:rPr>
              <a:t>that involves code that is infinitely parallelizable with no scheduling overhead.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
        <p:nvSpPr>
          <p:cNvPr id="284" name="Google Shape;284;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1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a:p>
          <a:p>
            <a:pPr indent="0" lvl="0" marL="0" rtl="0" algn="l">
              <a:spcBef>
                <a:spcPts val="360"/>
              </a:spcBef>
              <a:spcAft>
                <a:spcPts val="0"/>
              </a:spcAft>
              <a:buNone/>
            </a:pPr>
            <a:r>
              <a:t/>
            </a:r>
            <a:endParaRPr/>
          </a:p>
        </p:txBody>
      </p:sp>
      <p:sp>
        <p:nvSpPr>
          <p:cNvPr id="295" name="Google Shape;295;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2" name="Google Shape;302;p1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In addition to general-purpose server software, a number of classes of applications benefit directly from the ability to scale throughput with the number of cores. [MCDO06] lists the following examples: </a:t>
            </a:r>
            <a:endParaRPr sz="1020"/>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Multithreaded native applications: </a:t>
            </a:r>
            <a:r>
              <a:rPr lang="en-US" sz="1020">
                <a:solidFill>
                  <a:schemeClr val="dk1"/>
                </a:solidFill>
                <a:latin typeface="Times New Roman"/>
                <a:ea typeface="Times New Roman"/>
                <a:cs typeface="Times New Roman"/>
                <a:sym typeface="Times New Roman"/>
              </a:rPr>
              <a:t>Multithreaded applications are characterized by having a small number of highly threaded processes. Examples of threaded applications include Lotus Domino or Siebel CRM (Customer Relationship Manager). </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Multiprocess applications: </a:t>
            </a:r>
            <a:r>
              <a:rPr lang="en-US" sz="1020">
                <a:solidFill>
                  <a:schemeClr val="dk1"/>
                </a:solidFill>
                <a:latin typeface="Times New Roman"/>
                <a:ea typeface="Times New Roman"/>
                <a:cs typeface="Times New Roman"/>
                <a:sym typeface="Times New Roman"/>
              </a:rPr>
              <a:t>Multiprocess applications are characterized by the presence of many single-threaded processes. Examples of multi-process applications include the Oracle database, SAP, and PeopleSoft. </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Java applications: </a:t>
            </a:r>
            <a:r>
              <a:rPr lang="en-US" sz="1020">
                <a:solidFill>
                  <a:schemeClr val="dk1"/>
                </a:solidFill>
                <a:latin typeface="Times New Roman"/>
                <a:ea typeface="Times New Roman"/>
                <a:cs typeface="Times New Roman"/>
                <a:sym typeface="Times New Roman"/>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sz="1020"/>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Multi-instance applications: </a:t>
            </a:r>
            <a:r>
              <a:rPr lang="en-US" sz="1020">
                <a:solidFill>
                  <a:schemeClr val="dk1"/>
                </a:solidFill>
                <a:latin typeface="Times New Roman"/>
                <a:ea typeface="Times New Roman"/>
                <a:cs typeface="Times New Roman"/>
                <a:sym typeface="Times New Roman"/>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sz="1020"/>
          </a:p>
          <a:p>
            <a:pPr indent="0" lvl="0" marL="0" rtl="0" algn="l">
              <a:lnSpc>
                <a:spcPct val="80000"/>
              </a:lnSpc>
              <a:spcBef>
                <a:spcPts val="306"/>
              </a:spcBef>
              <a:spcAft>
                <a:spcPts val="0"/>
              </a:spcAft>
              <a:buNone/>
            </a:pPr>
            <a:r>
              <a:t/>
            </a:r>
            <a:endParaRPr sz="1020"/>
          </a:p>
          <a:p>
            <a:pPr indent="0" lvl="0" marL="0" rtl="0" algn="l">
              <a:lnSpc>
                <a:spcPct val="80000"/>
              </a:lnSpc>
              <a:spcBef>
                <a:spcPts val="306"/>
              </a:spcBef>
              <a:spcAft>
                <a:spcPts val="0"/>
              </a:spcAft>
              <a:buNone/>
            </a:pPr>
            <a:r>
              <a:t/>
            </a:r>
            <a:endParaRPr sz="1020"/>
          </a:p>
        </p:txBody>
      </p:sp>
      <p:sp>
        <p:nvSpPr>
          <p:cNvPr id="303" name="Google Shape;303;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309" name="Google Shape;3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1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t/>
            </a:r>
            <a:endParaRPr/>
          </a:p>
        </p:txBody>
      </p:sp>
      <p:sp>
        <p:nvSpPr>
          <p:cNvPr id="316" name="Google Shape;316;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1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t/>
            </a:r>
            <a:endParaRPr/>
          </a:p>
        </p:txBody>
      </p:sp>
      <p:sp>
        <p:nvSpPr>
          <p:cNvPr id="326" name="Google Shape;326;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5" name="Google Shape;335;p1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t/>
            </a:r>
            <a:endParaRPr/>
          </a:p>
        </p:txBody>
      </p:sp>
      <p:sp>
        <p:nvSpPr>
          <p:cNvPr id="336" name="Google Shape;336;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p1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t/>
            </a:r>
            <a:endParaRPr sz="1020"/>
          </a:p>
        </p:txBody>
      </p:sp>
      <p:sp>
        <p:nvSpPr>
          <p:cNvPr id="343" name="Google Shape;343;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Chapter 18 summary.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t/>
            </a:r>
            <a:endParaRPr/>
          </a:p>
        </p:txBody>
      </p:sp>
      <p:sp>
        <p:nvSpPr>
          <p:cNvPr id="218" name="Google Shape;218;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p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t/>
            </a:r>
            <a:endParaRPr/>
          </a:p>
        </p:txBody>
      </p:sp>
      <p:sp>
        <p:nvSpPr>
          <p:cNvPr id="225" name="Google Shape;225;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p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a:t>Chronologoc: theo thứ tự thời gian</a:t>
            </a:r>
            <a:endParaRPr/>
          </a:p>
        </p:txBody>
      </p:sp>
      <p:sp>
        <p:nvSpPr>
          <p:cNvPr id="232" name="Google Shape;232;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The organizational changes in processor design have primarily been focused on increasing instruction-level parallelism, so that more work could be done in each clock cycle. These changes include, in chronological order (Figure 18.1): </a:t>
            </a:r>
            <a:endParaRPr sz="1110"/>
          </a:p>
          <a:p>
            <a:pPr indent="0" lvl="0" marL="0" rtl="0" algn="l">
              <a:lnSpc>
                <a:spcPct val="80000"/>
              </a:lnSpc>
              <a:spcBef>
                <a:spcPts val="333"/>
              </a:spcBef>
              <a:spcAft>
                <a:spcPts val="0"/>
              </a:spcAft>
              <a:buNone/>
            </a:pPr>
            <a:r>
              <a:t/>
            </a:r>
            <a:endParaRPr sz="1110"/>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 Pipelining: </a:t>
            </a:r>
            <a:r>
              <a:rPr lang="en-US" sz="1110">
                <a:solidFill>
                  <a:schemeClr val="dk1"/>
                </a:solidFill>
                <a:latin typeface="Times New Roman"/>
                <a:ea typeface="Times New Roman"/>
                <a:cs typeface="Times New Roman"/>
                <a:sym typeface="Times New Roman"/>
              </a:rPr>
              <a:t>Individual instructions are executed through a pipeline of stages so that while one instruction is executing in one stage of the pipeline, another instruction is executing in another stage of the pipeline. </a:t>
            </a:r>
            <a:endParaRPr sz="1110"/>
          </a:p>
          <a:p>
            <a:pPr indent="0" lvl="0" marL="0" rtl="0" algn="l">
              <a:lnSpc>
                <a:spcPct val="8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 Superscalar: </a:t>
            </a:r>
            <a:r>
              <a:rPr lang="en-US" sz="1110">
                <a:solidFill>
                  <a:schemeClr val="dk1"/>
                </a:solidFill>
                <a:latin typeface="Times New Roman"/>
                <a:ea typeface="Times New Roman"/>
                <a:cs typeface="Times New Roman"/>
                <a:sym typeface="Times New Roman"/>
              </a:rPr>
              <a:t>Multiple pipelines are constructed by replicating execution resources. This enables parallel execution of instructions in parallel pipelines, so long as hazards are avoided. </a:t>
            </a:r>
            <a:endParaRPr sz="1110"/>
          </a:p>
          <a:p>
            <a:pPr indent="0" lvl="0" marL="0" rtl="0" algn="l">
              <a:lnSpc>
                <a:spcPct val="8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 Simultaneous multithreading (SMT): </a:t>
            </a:r>
            <a:r>
              <a:rPr lang="en-US" sz="1110">
                <a:solidFill>
                  <a:schemeClr val="dk1"/>
                </a:solidFill>
                <a:latin typeface="Times New Roman"/>
                <a:ea typeface="Times New Roman"/>
                <a:cs typeface="Times New Roman"/>
                <a:sym typeface="Times New Roman"/>
              </a:rPr>
              <a:t>Register banks are replicated so that multiple threads can share the use of pipeline resources. </a:t>
            </a:r>
            <a:endParaRPr sz="1110"/>
          </a:p>
          <a:p>
            <a:pPr indent="0" lvl="0" marL="0" rtl="0" algn="l">
              <a:lnSpc>
                <a:spcPct val="80000"/>
              </a:lnSpc>
              <a:spcBef>
                <a:spcPts val="333"/>
              </a:spcBef>
              <a:spcAft>
                <a:spcPts val="0"/>
              </a:spcAft>
              <a:buNone/>
            </a:pPr>
            <a:r>
              <a:t/>
            </a:r>
            <a:endParaRPr sz="1110"/>
          </a:p>
          <a:p>
            <a:pPr indent="0" lvl="0" marL="0" marR="0" rtl="0" algn="l">
              <a:lnSpc>
                <a:spcPct val="80000"/>
              </a:lnSpc>
              <a:spcBef>
                <a:spcPts val="333"/>
              </a:spcBef>
              <a:spcAft>
                <a:spcPts val="0"/>
              </a:spcAft>
              <a:buClr>
                <a:schemeClr val="dk1"/>
              </a:buClr>
              <a:buSzPts val="1110"/>
              <a:buFont typeface="Times New Roman"/>
              <a:buNone/>
            </a:pPr>
            <a:r>
              <a:rPr lang="en-US" sz="1110">
                <a:solidFill>
                  <a:schemeClr val="dk1"/>
                </a:solidFill>
                <a:latin typeface="Times New Roman"/>
                <a:ea typeface="Times New Roman"/>
                <a:cs typeface="Times New Roman"/>
                <a:sym typeface="Times New Roman"/>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sz="1110"/>
          </a:p>
          <a:p>
            <a:pPr indent="0" lvl="0" marL="0" marR="0" rtl="0" algn="l">
              <a:lnSpc>
                <a:spcPct val="80000"/>
              </a:lnSpc>
              <a:spcBef>
                <a:spcPts val="333"/>
              </a:spcBef>
              <a:spcAft>
                <a:spcPts val="0"/>
              </a:spcAft>
              <a:buClr>
                <a:schemeClr val="dk1"/>
              </a:buClr>
              <a:buSzPts val="1110"/>
              <a:buFont typeface="Times New Roman"/>
              <a:buNone/>
            </a:pPr>
            <a:r>
              <a:t/>
            </a:r>
            <a:endParaRPr sz="1110"/>
          </a:p>
          <a:p>
            <a:pPr indent="0" lvl="0" marL="0" rtl="0" algn="l">
              <a:lnSpc>
                <a:spcPct val="80000"/>
              </a:lnSpc>
              <a:spcBef>
                <a:spcPts val="333"/>
              </a:spcBef>
              <a:spcAft>
                <a:spcPts val="0"/>
              </a:spcAft>
              <a:buNone/>
            </a:pPr>
            <a:r>
              <a:t/>
            </a:r>
            <a:endParaRPr sz="1110"/>
          </a:p>
        </p:txBody>
      </p:sp>
      <p:sp>
        <p:nvSpPr>
          <p:cNvPr id="240" name="Google Shape;240;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8" name="Google Shape;248;p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
        <p:nvSpPr>
          <p:cNvPr id="249" name="Google Shape;249;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6" name="Google Shape;256;p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a:p>
          <a:p>
            <a:pPr indent="0" lvl="0" marL="0" rtl="0" algn="l">
              <a:spcBef>
                <a:spcPts val="360"/>
              </a:spcBef>
              <a:spcAft>
                <a:spcPts val="0"/>
              </a:spcAft>
              <a:buNone/>
            </a:pPr>
            <a:r>
              <a:t/>
            </a:r>
            <a:endParaRPr/>
          </a:p>
        </p:txBody>
      </p:sp>
      <p:sp>
        <p:nvSpPr>
          <p:cNvPr id="257" name="Google Shape;257;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a:p>
          <a:p>
            <a:pPr indent="0" lvl="0" marL="0" rtl="0" algn="l">
              <a:spcBef>
                <a:spcPts val="360"/>
              </a:spcBef>
              <a:spcAft>
                <a:spcPts val="0"/>
              </a:spcAft>
              <a:buNone/>
            </a:pPr>
            <a:r>
              <a:t/>
            </a:r>
            <a:endParaRPr/>
          </a:p>
        </p:txBody>
      </p:sp>
      <p:sp>
        <p:nvSpPr>
          <p:cNvPr id="268" name="Google Shape;268;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By 2015, we can expect to see microprocessor chips with about 100 billion transistors on a 300 mm</a:t>
            </a:r>
            <a:r>
              <a:rPr baseline="30000" lang="en-US" sz="1110">
                <a:solidFill>
                  <a:schemeClr val="dk1"/>
                </a:solidFill>
                <a:latin typeface="Times New Roman"/>
                <a:ea typeface="Times New Roman"/>
                <a:cs typeface="Times New Roman"/>
                <a:sym typeface="Times New Roman"/>
              </a:rPr>
              <a:t>2</a:t>
            </a:r>
            <a:r>
              <a:rPr lang="en-US" sz="1110">
                <a:solidFill>
                  <a:schemeClr val="dk1"/>
                </a:solidFill>
                <a:latin typeface="Times New Roman"/>
                <a:ea typeface="Times New Roman"/>
                <a:cs typeface="Times New Roman"/>
                <a:sym typeface="Times New Roman"/>
              </a:rPr>
              <a:t> die. Assuming about 50–60% of the chip area is devoted to memory, the chip will support cache memory of about 100 MB and leave over 1 billion transistors available for logic. </a:t>
            </a:r>
            <a:endParaRPr sz="1110"/>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How to use all those logic transistors is a key design issue. As discussed earlier in this section, there are limits to the effective use of such techniques as superscalar </a:t>
            </a:r>
            <a:endParaRPr sz="1110"/>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SMT. In general terms, the experience of recent decades has been encapsulated in a rule of thumb known as </a:t>
            </a:r>
            <a:r>
              <a:rPr b="1" lang="en-US" sz="1110">
                <a:solidFill>
                  <a:schemeClr val="dk1"/>
                </a:solidFill>
                <a:latin typeface="Times New Roman"/>
                <a:ea typeface="Times New Roman"/>
                <a:cs typeface="Times New Roman"/>
                <a:sym typeface="Times New Roman"/>
              </a:rPr>
              <a:t>Pollack’s rule </a:t>
            </a:r>
            <a:r>
              <a:rPr lang="en-US" sz="1110">
                <a:solidFill>
                  <a:schemeClr val="dk1"/>
                </a:solidFill>
                <a:latin typeface="Times New Roman"/>
                <a:ea typeface="Times New Roman"/>
                <a:cs typeface="Times New Roman"/>
                <a:sym typeface="Times New Roman"/>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sz="1110"/>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sz="1110"/>
          </a:p>
          <a:p>
            <a:pPr indent="0" lvl="0" marL="0" rtl="0" algn="l">
              <a:spcBef>
                <a:spcPts val="333"/>
              </a:spcBef>
              <a:spcAft>
                <a:spcPts val="0"/>
              </a:spcAft>
              <a:buNone/>
            </a:pPr>
            <a:r>
              <a:t/>
            </a:r>
            <a:endParaRPr sz="1110"/>
          </a:p>
        </p:txBody>
      </p:sp>
      <p:sp>
        <p:nvSpPr>
          <p:cNvPr id="277" name="Google Shape;277;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2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2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2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20"/>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20"/>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9" name="Shape 99"/>
        <p:cNvGrpSpPr/>
        <p:nvPr/>
      </p:nvGrpSpPr>
      <p:grpSpPr>
        <a:xfrm>
          <a:off x="0" y="0"/>
          <a:ext cx="0" cy="0"/>
          <a:chOff x="0" y="0"/>
          <a:chExt cx="0" cy="0"/>
        </a:xfrm>
      </p:grpSpPr>
      <p:sp>
        <p:nvSpPr>
          <p:cNvPr id="100" name="Google Shape;100;p29"/>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1" name="Google Shape;101;p29"/>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2" name="Google Shape;102;p2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3" name="Google Shape;103;p2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9"/>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5" name="Google Shape;105;p29"/>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6" name="Google Shape;106;p2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09" name="Shape 109"/>
        <p:cNvGrpSpPr/>
        <p:nvPr/>
      </p:nvGrpSpPr>
      <p:grpSpPr>
        <a:xfrm>
          <a:off x="0" y="0"/>
          <a:ext cx="0" cy="0"/>
          <a:chOff x="0" y="0"/>
          <a:chExt cx="0" cy="0"/>
        </a:xfrm>
      </p:grpSpPr>
      <p:sp>
        <p:nvSpPr>
          <p:cNvPr id="110" name="Google Shape;110;p3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1" name="Google Shape;111;p3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0"/>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3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3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7" name="Google Shape;117;p3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18" name="Shape 118"/>
        <p:cNvGrpSpPr/>
        <p:nvPr/>
      </p:nvGrpSpPr>
      <p:grpSpPr>
        <a:xfrm>
          <a:off x="0" y="0"/>
          <a:ext cx="0" cy="0"/>
          <a:chOff x="0" y="0"/>
          <a:chExt cx="0" cy="0"/>
        </a:xfrm>
      </p:grpSpPr>
      <p:sp>
        <p:nvSpPr>
          <p:cNvPr id="119" name="Google Shape;119;p3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3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1" name="Google Shape;121;p3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1"/>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3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31"/>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7" name="Google Shape;127;p31"/>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28" name="Shape 128"/>
        <p:cNvGrpSpPr/>
        <p:nvPr/>
      </p:nvGrpSpPr>
      <p:grpSpPr>
        <a:xfrm>
          <a:off x="0" y="0"/>
          <a:ext cx="0" cy="0"/>
          <a:chOff x="0" y="0"/>
          <a:chExt cx="0" cy="0"/>
        </a:xfrm>
      </p:grpSpPr>
      <p:sp>
        <p:nvSpPr>
          <p:cNvPr id="129" name="Google Shape;129;p3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0" name="Google Shape;130;p3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1" name="Google Shape;131;p3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32"/>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6" name="Google Shape;136;p32"/>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7" name="Google Shape;137;p32"/>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8" name="Google Shape;138;p32"/>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9" name="Shape 139"/>
        <p:cNvGrpSpPr/>
        <p:nvPr/>
      </p:nvGrpSpPr>
      <p:grpSpPr>
        <a:xfrm>
          <a:off x="0" y="0"/>
          <a:ext cx="0" cy="0"/>
          <a:chOff x="0" y="0"/>
          <a:chExt cx="0" cy="0"/>
        </a:xfrm>
      </p:grpSpPr>
      <p:sp>
        <p:nvSpPr>
          <p:cNvPr id="140" name="Google Shape;140;p3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1" name="Google Shape;141;p3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2" name="Google Shape;142;p3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6" name="Shape 146"/>
        <p:cNvGrpSpPr/>
        <p:nvPr/>
      </p:nvGrpSpPr>
      <p:grpSpPr>
        <a:xfrm>
          <a:off x="0" y="0"/>
          <a:ext cx="0" cy="0"/>
          <a:chOff x="0" y="0"/>
          <a:chExt cx="0" cy="0"/>
        </a:xfrm>
      </p:grpSpPr>
      <p:sp>
        <p:nvSpPr>
          <p:cNvPr id="147" name="Google Shape;147;p3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8" name="Google Shape;148;p34"/>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4"/>
          <p:cNvSpPr/>
          <p:nvPr>
            <p:ph idx="2" type="pic"/>
          </p:nvPr>
        </p:nvSpPr>
        <p:spPr>
          <a:xfrm>
            <a:off x="277906" y="228600"/>
            <a:ext cx="3460658" cy="6345238"/>
          </a:xfrm>
          <a:prstGeom prst="rect">
            <a:avLst/>
          </a:prstGeom>
          <a:noFill/>
          <a:ln>
            <a:noFill/>
          </a:ln>
        </p:spPr>
      </p:sp>
      <p:sp>
        <p:nvSpPr>
          <p:cNvPr id="150" name="Google Shape;150;p34"/>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1" name="Google Shape;151;p34"/>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4"/>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34"/>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5" name="Shape 155"/>
        <p:cNvGrpSpPr/>
        <p:nvPr/>
      </p:nvGrpSpPr>
      <p:grpSpPr>
        <a:xfrm>
          <a:off x="0" y="0"/>
          <a:ext cx="0" cy="0"/>
          <a:chOff x="0" y="0"/>
          <a:chExt cx="0" cy="0"/>
        </a:xfrm>
      </p:grpSpPr>
      <p:sp>
        <p:nvSpPr>
          <p:cNvPr id="156" name="Google Shape;156;p35"/>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7" name="Google Shape;157;p35"/>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5"/>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9" name="Google Shape;159;p35"/>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5"/>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63" name="Google Shape;163;p35"/>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35"/>
          <p:cNvSpPr/>
          <p:nvPr>
            <p:ph idx="2" type="pic"/>
          </p:nvPr>
        </p:nvSpPr>
        <p:spPr>
          <a:xfrm>
            <a:off x="6802438" y="2374940"/>
            <a:ext cx="2057400" cy="2039112"/>
          </a:xfrm>
          <a:prstGeom prst="rect">
            <a:avLst/>
          </a:prstGeom>
          <a:noFill/>
          <a:ln>
            <a:noFill/>
          </a:ln>
        </p:spPr>
      </p:sp>
      <p:sp>
        <p:nvSpPr>
          <p:cNvPr id="165" name="Google Shape;165;p35"/>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6" name="Shape 166"/>
        <p:cNvGrpSpPr/>
        <p:nvPr/>
      </p:nvGrpSpPr>
      <p:grpSpPr>
        <a:xfrm>
          <a:off x="0" y="0"/>
          <a:ext cx="0" cy="0"/>
          <a:chOff x="0" y="0"/>
          <a:chExt cx="0" cy="0"/>
        </a:xfrm>
      </p:grpSpPr>
      <p:sp>
        <p:nvSpPr>
          <p:cNvPr id="167" name="Google Shape;167;p36"/>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8" name="Google Shape;168;p36"/>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6"/>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0" name="Google Shape;170;p36"/>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6"/>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3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4" name="Google Shape;174;p3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5" name="Google Shape;175;p36"/>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6" name="Google Shape;176;p36"/>
          <p:cNvSpPr/>
          <p:nvPr>
            <p:ph idx="2" type="pic"/>
          </p:nvPr>
        </p:nvSpPr>
        <p:spPr>
          <a:xfrm>
            <a:off x="4624388" y="228600"/>
            <a:ext cx="2057400" cy="2039112"/>
          </a:xfrm>
          <a:prstGeom prst="rect">
            <a:avLst/>
          </a:prstGeom>
          <a:noFill/>
          <a:ln>
            <a:noFill/>
          </a:ln>
        </p:spPr>
      </p:sp>
      <p:sp>
        <p:nvSpPr>
          <p:cNvPr id="177" name="Google Shape;177;p36"/>
          <p:cNvSpPr/>
          <p:nvPr>
            <p:ph idx="3" type="pic"/>
          </p:nvPr>
        </p:nvSpPr>
        <p:spPr>
          <a:xfrm>
            <a:off x="4624388" y="2381663"/>
            <a:ext cx="2057400" cy="2039112"/>
          </a:xfrm>
          <a:prstGeom prst="rect">
            <a:avLst/>
          </a:prstGeom>
          <a:noFill/>
          <a:ln>
            <a:noFill/>
          </a:ln>
        </p:spPr>
      </p:sp>
      <p:sp>
        <p:nvSpPr>
          <p:cNvPr id="178" name="Google Shape;178;p36"/>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37"/>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37"/>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7"/>
          <p:cNvSpPr/>
          <p:nvPr>
            <p:ph idx="2" type="pic"/>
          </p:nvPr>
        </p:nvSpPr>
        <p:spPr>
          <a:xfrm>
            <a:off x="277905" y="2365248"/>
            <a:ext cx="4240119" cy="4187952"/>
          </a:xfrm>
          <a:prstGeom prst="rect">
            <a:avLst/>
          </a:prstGeom>
          <a:noFill/>
          <a:ln>
            <a:noFill/>
          </a:ln>
        </p:spPr>
      </p:sp>
      <p:sp>
        <p:nvSpPr>
          <p:cNvPr id="183" name="Google Shape;183;p37"/>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37"/>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7"/>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7"/>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37"/>
          <p:cNvSpPr/>
          <p:nvPr>
            <p:ph idx="3" type="pic"/>
          </p:nvPr>
        </p:nvSpPr>
        <p:spPr>
          <a:xfrm>
            <a:off x="277905" y="228600"/>
            <a:ext cx="2057400" cy="2039112"/>
          </a:xfrm>
          <a:prstGeom prst="rect">
            <a:avLst/>
          </a:prstGeom>
          <a:noFill/>
          <a:ln>
            <a:noFill/>
          </a:ln>
        </p:spPr>
      </p:sp>
      <p:sp>
        <p:nvSpPr>
          <p:cNvPr id="189" name="Google Shape;189;p37"/>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3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3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3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8"/>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3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21"/>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2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21"/>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3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39"/>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39"/>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3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39"/>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22"/>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22"/>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22"/>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22"/>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43" name="Shape 43"/>
        <p:cNvGrpSpPr/>
        <p:nvPr/>
      </p:nvGrpSpPr>
      <p:grpSpPr>
        <a:xfrm>
          <a:off x="0" y="0"/>
          <a:ext cx="0" cy="0"/>
          <a:chOff x="0" y="0"/>
          <a:chExt cx="0" cy="0"/>
        </a:xfrm>
      </p:grpSpPr>
      <p:sp>
        <p:nvSpPr>
          <p:cNvPr id="44" name="Google Shape;44;p23"/>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p:nvPr>
            <p:ph idx="2" type="pic"/>
          </p:nvPr>
        </p:nvSpPr>
        <p:spPr>
          <a:xfrm>
            <a:off x="277905" y="228600"/>
            <a:ext cx="6378389" cy="4187952"/>
          </a:xfrm>
          <a:prstGeom prst="rect">
            <a:avLst/>
          </a:prstGeom>
          <a:noFill/>
          <a:ln>
            <a:noFill/>
          </a:ln>
        </p:spPr>
      </p:sp>
      <p:sp>
        <p:nvSpPr>
          <p:cNvPr id="46" name="Google Shape;46;p23"/>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2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3"/>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 name="Google Shape;51;p23"/>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 name="Google Shape;52;p23"/>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sp>
        <p:nvSpPr>
          <p:cNvPr id="54" name="Google Shape;54;p2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 name="Google Shape;55;p2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8" name="Shape 58"/>
        <p:cNvGrpSpPr/>
        <p:nvPr/>
      </p:nvGrpSpPr>
      <p:grpSpPr>
        <a:xfrm>
          <a:off x="0" y="0"/>
          <a:ext cx="0" cy="0"/>
          <a:chOff x="0" y="0"/>
          <a:chExt cx="0" cy="0"/>
        </a:xfrm>
      </p:grpSpPr>
      <p:sp>
        <p:nvSpPr>
          <p:cNvPr id="59" name="Google Shape;59;p2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 name="Google Shape;60;p2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1" name="Google Shape;61;p2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5"/>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25"/>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2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25"/>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8" name="Google Shape;68;p25"/>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69" name="Shape 69"/>
        <p:cNvGrpSpPr/>
        <p:nvPr/>
      </p:nvGrpSpPr>
      <p:grpSpPr>
        <a:xfrm>
          <a:off x="0" y="0"/>
          <a:ext cx="0" cy="0"/>
          <a:chOff x="0" y="0"/>
          <a:chExt cx="0" cy="0"/>
        </a:xfrm>
      </p:grpSpPr>
      <p:sp>
        <p:nvSpPr>
          <p:cNvPr id="70" name="Google Shape;70;p2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 name="Google Shape;71;p26"/>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2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7" name="Google Shape;77;p26"/>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78" name="Shape 78"/>
        <p:cNvGrpSpPr/>
        <p:nvPr/>
      </p:nvGrpSpPr>
      <p:grpSpPr>
        <a:xfrm>
          <a:off x="0" y="0"/>
          <a:ext cx="0" cy="0"/>
          <a:chOff x="0" y="0"/>
          <a:chExt cx="0" cy="0"/>
        </a:xfrm>
      </p:grpSpPr>
      <p:sp>
        <p:nvSpPr>
          <p:cNvPr id="79" name="Google Shape;79;p27"/>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27"/>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 name="Google Shape;84;p27"/>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5" name="Google Shape;85;p27"/>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6" name="Google Shape;86;p27"/>
          <p:cNvSpPr/>
          <p:nvPr>
            <p:ph idx="2" type="pic"/>
          </p:nvPr>
        </p:nvSpPr>
        <p:spPr>
          <a:xfrm>
            <a:off x="4624388" y="228600"/>
            <a:ext cx="2057400" cy="2039112"/>
          </a:xfrm>
          <a:prstGeom prst="rect">
            <a:avLst/>
          </a:prstGeom>
          <a:noFill/>
          <a:ln>
            <a:noFill/>
          </a:ln>
        </p:spPr>
      </p:sp>
      <p:sp>
        <p:nvSpPr>
          <p:cNvPr id="87" name="Google Shape;87;p27"/>
          <p:cNvSpPr/>
          <p:nvPr>
            <p:ph idx="3" type="pic"/>
          </p:nvPr>
        </p:nvSpPr>
        <p:spPr>
          <a:xfrm>
            <a:off x="6802438" y="2377440"/>
            <a:ext cx="2057400" cy="2039112"/>
          </a:xfrm>
          <a:prstGeom prst="rect">
            <a:avLst/>
          </a:prstGeom>
          <a:noFill/>
          <a:ln>
            <a:noFill/>
          </a:ln>
        </p:spPr>
      </p:sp>
      <p:sp>
        <p:nvSpPr>
          <p:cNvPr id="88" name="Google Shape;88;p27"/>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7"/>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28"/>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28"/>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8"/>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4" name="Google Shape;94;p28"/>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28"/>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98" name="Google Shape;98;p28"/>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4857752" y="5072074"/>
            <a:ext cx="4038600" cy="12858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sz="3600"/>
              <a:t>Multicore Computers</a:t>
            </a:r>
            <a:endParaRPr b="1" sz="3600"/>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428597" y="5214950"/>
            <a:ext cx="3857652"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18</a:t>
            </a:r>
            <a:endParaRPr b="0" i="0" sz="5400" u="none" cap="none" strike="noStrike">
              <a:solidFill>
                <a:schemeClr val="accent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381000" y="971552"/>
            <a:ext cx="3255264" cy="310039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Rockwell"/>
              <a:buNone/>
            </a:pPr>
            <a:r>
              <a:rPr b="1" lang="en-US" sz="3600"/>
              <a:t>18.2-  Software Performance Issues</a:t>
            </a:r>
            <a:br>
              <a:rPr b="1" lang="en-US" sz="3100"/>
            </a:br>
            <a:br>
              <a:rPr lang="en-US"/>
            </a:br>
            <a:br>
              <a:rPr lang="en-US"/>
            </a:br>
            <a:r>
              <a:rPr lang="en-US"/>
              <a:t>Performance </a:t>
            </a:r>
            <a:br>
              <a:rPr lang="en-US"/>
            </a:br>
            <a:r>
              <a:rPr lang="en-US"/>
              <a:t>Effect of </a:t>
            </a:r>
            <a:br>
              <a:rPr lang="en-US"/>
            </a:br>
            <a:r>
              <a:rPr lang="en-US"/>
              <a:t>Multiple Cores</a:t>
            </a:r>
            <a:endParaRPr/>
          </a:p>
        </p:txBody>
      </p:sp>
      <p:pic>
        <p:nvPicPr>
          <p:cNvPr id="287" name="Google Shape;287;p10"/>
          <p:cNvPicPr preferRelativeResize="0"/>
          <p:nvPr/>
        </p:nvPicPr>
        <p:blipFill rotWithShape="1">
          <a:blip r:embed="rId3">
            <a:alphaModFix/>
          </a:blip>
          <a:srcRect b="0" l="0" r="0" t="0"/>
          <a:stretch/>
        </p:blipFill>
        <p:spPr>
          <a:xfrm>
            <a:off x="4386291" y="4763"/>
            <a:ext cx="4257675" cy="6848475"/>
          </a:xfrm>
          <a:prstGeom prst="rect">
            <a:avLst/>
          </a:prstGeom>
          <a:noFill/>
          <a:ln>
            <a:noFill/>
          </a:ln>
        </p:spPr>
      </p:pic>
      <p:pic>
        <p:nvPicPr>
          <p:cNvPr id="288" name="Google Shape;288;p10"/>
          <p:cNvPicPr preferRelativeResize="0"/>
          <p:nvPr/>
        </p:nvPicPr>
        <p:blipFill rotWithShape="1">
          <a:blip r:embed="rId4">
            <a:alphaModFix/>
          </a:blip>
          <a:srcRect b="0" l="0" r="0" t="0"/>
          <a:stretch/>
        </p:blipFill>
        <p:spPr>
          <a:xfrm>
            <a:off x="47624" y="5348309"/>
            <a:ext cx="4381500" cy="1152525"/>
          </a:xfrm>
          <a:prstGeom prst="rect">
            <a:avLst/>
          </a:prstGeom>
          <a:noFill/>
          <a:ln cap="flat" cmpd="sng" w="9525">
            <a:solidFill>
              <a:schemeClr val="dk1"/>
            </a:solidFill>
            <a:prstDash val="solid"/>
            <a:miter lim="800000"/>
            <a:headEnd len="sm" w="sm" type="none"/>
            <a:tailEnd len="sm" w="sm" type="none"/>
          </a:ln>
        </p:spPr>
      </p:pic>
      <p:sp>
        <p:nvSpPr>
          <p:cNvPr id="289" name="Google Shape;289;p10"/>
          <p:cNvSpPr/>
          <p:nvPr/>
        </p:nvSpPr>
        <p:spPr>
          <a:xfrm>
            <a:off x="285720" y="4429132"/>
            <a:ext cx="321536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Amdahl’s law</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f: frequency, N: number of CPU</a:t>
            </a:r>
            <a:r>
              <a:rPr lang="en-US"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p:txBody>
      </p:sp>
      <p:sp>
        <p:nvSpPr>
          <p:cNvPr id="290" name="Google Shape;290;p10"/>
          <p:cNvSpPr/>
          <p:nvPr/>
        </p:nvSpPr>
        <p:spPr>
          <a:xfrm>
            <a:off x="8572528" y="500042"/>
            <a:ext cx="269626" cy="40011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f</a:t>
            </a:r>
            <a:endParaRPr sz="2000">
              <a:solidFill>
                <a:schemeClr val="lt1"/>
              </a:solidFill>
              <a:latin typeface="Times New Roman"/>
              <a:ea typeface="Times New Roman"/>
              <a:cs typeface="Times New Roman"/>
              <a:sym typeface="Times New Roman"/>
            </a:endParaRPr>
          </a:p>
        </p:txBody>
      </p:sp>
      <p:sp>
        <p:nvSpPr>
          <p:cNvPr id="291" name="Google Shape;291;p10"/>
          <p:cNvSpPr/>
          <p:nvPr/>
        </p:nvSpPr>
        <p:spPr>
          <a:xfrm>
            <a:off x="8572528" y="4143380"/>
            <a:ext cx="269626" cy="40011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f</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1"/>
          <p:cNvSpPr txBox="1"/>
          <p:nvPr>
            <p:ph idx="4294967295" type="title"/>
          </p:nvPr>
        </p:nvSpPr>
        <p:spPr>
          <a:xfrm>
            <a:off x="228600" y="85724"/>
            <a:ext cx="7986738" cy="5571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000"/>
              <a:buFont typeface="Rockwell"/>
              <a:buNone/>
            </a:pPr>
            <a:r>
              <a:rPr lang="en-US" sz="2000"/>
              <a:t>Scaling of Database Workloads on Multiple-Processor hardware</a:t>
            </a:r>
            <a:endParaRPr sz="2000"/>
          </a:p>
        </p:txBody>
      </p:sp>
      <p:pic>
        <p:nvPicPr>
          <p:cNvPr id="298" name="Google Shape;298;p11"/>
          <p:cNvPicPr preferRelativeResize="0"/>
          <p:nvPr/>
        </p:nvPicPr>
        <p:blipFill rotWithShape="1">
          <a:blip r:embed="rId3">
            <a:alphaModFix/>
          </a:blip>
          <a:srcRect b="0" l="0" r="0" t="0"/>
          <a:stretch/>
        </p:blipFill>
        <p:spPr>
          <a:xfrm>
            <a:off x="423863" y="795361"/>
            <a:ext cx="8296275" cy="5991225"/>
          </a:xfrm>
          <a:prstGeom prst="rect">
            <a:avLst/>
          </a:prstGeom>
          <a:noFill/>
          <a:ln>
            <a:noFill/>
          </a:ln>
        </p:spPr>
      </p:pic>
      <p:sp>
        <p:nvSpPr>
          <p:cNvPr id="299" name="Google Shape;299;p11"/>
          <p:cNvSpPr/>
          <p:nvPr/>
        </p:nvSpPr>
        <p:spPr>
          <a:xfrm>
            <a:off x="6072198" y="2285992"/>
            <a:ext cx="28575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ph type="title"/>
          </p:nvPr>
        </p:nvSpPr>
        <p:spPr>
          <a:xfrm>
            <a:off x="498474" y="142852"/>
            <a:ext cx="7556313" cy="87320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000"/>
              <a:buFont typeface="Rockwell"/>
              <a:buNone/>
            </a:pPr>
            <a:r>
              <a:rPr lang="en-US" sz="3000"/>
              <a:t>Effective Applications for Multicore Processors</a:t>
            </a:r>
            <a:endParaRPr/>
          </a:p>
        </p:txBody>
      </p:sp>
      <p:sp>
        <p:nvSpPr>
          <p:cNvPr id="306" name="Google Shape;306;p12"/>
          <p:cNvSpPr txBox="1"/>
          <p:nvPr>
            <p:ph idx="1" type="body"/>
          </p:nvPr>
        </p:nvSpPr>
        <p:spPr>
          <a:xfrm>
            <a:off x="498474" y="1600200"/>
            <a:ext cx="7556313" cy="50292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spcBef>
                <a:spcPts val="0"/>
              </a:spcBef>
              <a:spcAft>
                <a:spcPts val="0"/>
              </a:spcAft>
              <a:buSzPct val="75000"/>
              <a:buChar char="■"/>
            </a:pPr>
            <a:r>
              <a:rPr b="1" lang="en-US" sz="2400"/>
              <a:t>Multi-threaded native applications</a:t>
            </a:r>
            <a:endParaRPr/>
          </a:p>
          <a:p>
            <a:pPr indent="-228600" lvl="1" marL="457200" rtl="0" algn="l">
              <a:spcBef>
                <a:spcPts val="600"/>
              </a:spcBef>
              <a:spcAft>
                <a:spcPts val="0"/>
              </a:spcAft>
              <a:buSzPct val="75000"/>
              <a:buChar char="■"/>
            </a:pPr>
            <a:r>
              <a:rPr lang="en-US" sz="2200"/>
              <a:t>Characterized by having a small number of highly threaded processes</a:t>
            </a:r>
            <a:endParaRPr/>
          </a:p>
          <a:p>
            <a:pPr indent="-228600" lvl="1" marL="457200" rtl="0" algn="l">
              <a:spcBef>
                <a:spcPts val="600"/>
              </a:spcBef>
              <a:spcAft>
                <a:spcPts val="0"/>
              </a:spcAft>
              <a:buSzPct val="75000"/>
              <a:buChar char="■"/>
            </a:pPr>
            <a:r>
              <a:rPr lang="en-US" sz="2000"/>
              <a:t>Lotus Domino, Siebel CRM (Customer Relationship Manager)</a:t>
            </a:r>
            <a:endParaRPr/>
          </a:p>
          <a:p>
            <a:pPr indent="-228600" lvl="0" marL="228600" rtl="0" algn="l">
              <a:spcBef>
                <a:spcPts val="2000"/>
              </a:spcBef>
              <a:spcAft>
                <a:spcPts val="0"/>
              </a:spcAft>
              <a:buSzPct val="75000"/>
              <a:buChar char="■"/>
            </a:pPr>
            <a:r>
              <a:rPr b="1" lang="en-US" sz="2400"/>
              <a:t>Multi-process applications</a:t>
            </a:r>
            <a:endParaRPr/>
          </a:p>
          <a:p>
            <a:pPr indent="-228600" lvl="1" marL="457200" rtl="0" algn="l">
              <a:spcBef>
                <a:spcPts val="600"/>
              </a:spcBef>
              <a:spcAft>
                <a:spcPts val="0"/>
              </a:spcAft>
              <a:buSzPct val="75000"/>
              <a:buChar char="■"/>
            </a:pPr>
            <a:r>
              <a:rPr lang="en-US" sz="2200"/>
              <a:t>Characterized by the presence of many single-threaded processes</a:t>
            </a:r>
            <a:endParaRPr/>
          </a:p>
          <a:p>
            <a:pPr indent="-228600" lvl="1" marL="457200" rtl="0" algn="l">
              <a:spcBef>
                <a:spcPts val="600"/>
              </a:spcBef>
              <a:spcAft>
                <a:spcPts val="0"/>
              </a:spcAft>
              <a:buSzPct val="75000"/>
              <a:buChar char="■"/>
            </a:pPr>
            <a:r>
              <a:rPr lang="en-US" sz="2000"/>
              <a:t>Oracle, SAP, PeopleSoft</a:t>
            </a:r>
            <a:endParaRPr/>
          </a:p>
          <a:p>
            <a:pPr indent="-228600" lvl="0" marL="228600" rtl="0" algn="l">
              <a:spcBef>
                <a:spcPts val="2000"/>
              </a:spcBef>
              <a:spcAft>
                <a:spcPts val="0"/>
              </a:spcAft>
              <a:buSzPct val="75000"/>
              <a:buChar char="■"/>
            </a:pPr>
            <a:r>
              <a:rPr b="1" lang="en-US" sz="2400"/>
              <a:t>Java applications</a:t>
            </a:r>
            <a:endParaRPr/>
          </a:p>
          <a:p>
            <a:pPr indent="-228600" lvl="1" marL="457200" rtl="0" algn="l">
              <a:spcBef>
                <a:spcPts val="600"/>
              </a:spcBef>
              <a:spcAft>
                <a:spcPts val="0"/>
              </a:spcAft>
              <a:buSzPct val="75000"/>
              <a:buChar char="■"/>
            </a:pPr>
            <a:r>
              <a:rPr lang="en-US" sz="2000"/>
              <a:t>Java Virtual Machine is a multi-threaded process that provides scheduling and memory management for Java applications</a:t>
            </a:r>
            <a:endParaRPr/>
          </a:p>
          <a:p>
            <a:pPr indent="-228600" lvl="1" marL="457200" rtl="0" algn="l">
              <a:spcBef>
                <a:spcPts val="600"/>
              </a:spcBef>
              <a:spcAft>
                <a:spcPts val="0"/>
              </a:spcAft>
              <a:buSzPct val="75000"/>
              <a:buChar char="■"/>
            </a:pPr>
            <a:r>
              <a:rPr lang="en-US" sz="2000"/>
              <a:t>Sun’s Java Application Server, BEA’s Weblogic, IBM Websphere, Tomcat</a:t>
            </a:r>
            <a:endParaRPr/>
          </a:p>
          <a:p>
            <a:pPr indent="-228600" lvl="0" marL="228600" rtl="0" algn="l">
              <a:spcBef>
                <a:spcPts val="2000"/>
              </a:spcBef>
              <a:spcAft>
                <a:spcPts val="0"/>
              </a:spcAft>
              <a:buSzPct val="75000"/>
              <a:buChar char="■"/>
            </a:pPr>
            <a:r>
              <a:rPr b="1" lang="en-US" sz="2400"/>
              <a:t>Multi-instance applications</a:t>
            </a:r>
            <a:endParaRPr/>
          </a:p>
          <a:p>
            <a:pPr indent="-228600" lvl="1" marL="457200" rtl="0" algn="l">
              <a:spcBef>
                <a:spcPts val="600"/>
              </a:spcBef>
              <a:spcAft>
                <a:spcPts val="0"/>
              </a:spcAft>
              <a:buSzPct val="75000"/>
              <a:buChar char="■"/>
            </a:pPr>
            <a:r>
              <a:rPr lang="en-US" sz="2000"/>
              <a:t>One application running multiple times</a:t>
            </a:r>
            <a:endParaRPr/>
          </a:p>
          <a:p>
            <a:pPr indent="-228600" lvl="1" marL="457200" rtl="0" algn="l">
              <a:spcBef>
                <a:spcPts val="600"/>
              </a:spcBef>
              <a:spcAft>
                <a:spcPts val="0"/>
              </a:spcAft>
              <a:buSzPct val="75000"/>
              <a:buChar char="■"/>
            </a:pPr>
            <a:r>
              <a:rPr lang="en-US" sz="2000"/>
              <a:t>If multiple application instances require some degree of isolation, virtualization technology can be used to provide each of them with its own separate and secure environment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18.3- Multicore Organization</a:t>
            </a:r>
            <a:endParaRPr b="1"/>
          </a:p>
        </p:txBody>
      </p:sp>
      <p:sp>
        <p:nvSpPr>
          <p:cNvPr id="312" name="Google Shape;312;p1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None/>
            </a:pPr>
            <a:r>
              <a:rPr lang="en-US" sz="2400">
                <a:solidFill>
                  <a:srgbClr val="002060"/>
                </a:solidFill>
              </a:rPr>
              <a:t>At a top level of description, the main variables in a multicore organization are as follows: </a:t>
            </a:r>
            <a:endParaRPr/>
          </a:p>
          <a:p>
            <a:pPr indent="-228600" lvl="0" marL="228600" rtl="0" algn="l">
              <a:spcBef>
                <a:spcPts val="2000"/>
              </a:spcBef>
              <a:spcAft>
                <a:spcPts val="0"/>
              </a:spcAft>
              <a:buSzPts val="1800"/>
              <a:buChar char="■"/>
            </a:pPr>
            <a:r>
              <a:rPr lang="en-US" sz="2400">
                <a:solidFill>
                  <a:srgbClr val="002060"/>
                </a:solidFill>
              </a:rPr>
              <a:t>The number of core processors on the chip </a:t>
            </a:r>
            <a:endParaRPr/>
          </a:p>
          <a:p>
            <a:pPr indent="-228600" lvl="0" marL="228600" rtl="0" algn="l">
              <a:spcBef>
                <a:spcPts val="2000"/>
              </a:spcBef>
              <a:spcAft>
                <a:spcPts val="0"/>
              </a:spcAft>
              <a:buSzPts val="1800"/>
              <a:buChar char="■"/>
            </a:pPr>
            <a:r>
              <a:rPr lang="en-US" sz="2400">
                <a:solidFill>
                  <a:srgbClr val="002060"/>
                </a:solidFill>
              </a:rPr>
              <a:t>The number of levels of cache memory </a:t>
            </a:r>
            <a:endParaRPr/>
          </a:p>
          <a:p>
            <a:pPr indent="-228600" lvl="0" marL="228600" rtl="0" algn="l">
              <a:spcBef>
                <a:spcPts val="2000"/>
              </a:spcBef>
              <a:spcAft>
                <a:spcPts val="0"/>
              </a:spcAft>
              <a:buSzPts val="1800"/>
              <a:buChar char="■"/>
            </a:pPr>
            <a:r>
              <a:rPr lang="en-US" sz="2400">
                <a:solidFill>
                  <a:srgbClr val="002060"/>
                </a:solidFill>
              </a:rPr>
              <a:t>The amount of cache memory that is shared</a:t>
            </a:r>
            <a:endParaRPr sz="240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txBox="1"/>
          <p:nvPr>
            <p:ph type="title"/>
          </p:nvPr>
        </p:nvSpPr>
        <p:spPr>
          <a:xfrm>
            <a:off x="285720" y="928670"/>
            <a:ext cx="2214578" cy="202882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400"/>
              <a:buFont typeface="Rockwell"/>
              <a:buNone/>
            </a:pPr>
            <a:r>
              <a:rPr b="1" lang="en-US" sz="2400"/>
              <a:t>Multicore Organization …</a:t>
            </a:r>
            <a:br>
              <a:rPr lang="en-US" sz="2000"/>
            </a:br>
            <a:br>
              <a:rPr lang="en-US" sz="2000"/>
            </a:br>
            <a:endParaRPr sz="2000"/>
          </a:p>
        </p:txBody>
      </p:sp>
      <p:pic>
        <p:nvPicPr>
          <p:cNvPr id="319" name="Google Shape;319;p14"/>
          <p:cNvPicPr preferRelativeResize="0"/>
          <p:nvPr/>
        </p:nvPicPr>
        <p:blipFill rotWithShape="1">
          <a:blip r:embed="rId3">
            <a:alphaModFix/>
          </a:blip>
          <a:srcRect b="0" l="0" r="0" t="0"/>
          <a:stretch/>
        </p:blipFill>
        <p:spPr>
          <a:xfrm>
            <a:off x="2571736" y="266407"/>
            <a:ext cx="6496136" cy="6325186"/>
          </a:xfrm>
          <a:prstGeom prst="rect">
            <a:avLst/>
          </a:prstGeom>
          <a:noFill/>
          <a:ln>
            <a:noFill/>
          </a:ln>
        </p:spPr>
      </p:pic>
      <p:sp>
        <p:nvSpPr>
          <p:cNvPr id="320" name="Google Shape;320;p14"/>
          <p:cNvSpPr/>
          <p:nvPr/>
        </p:nvSpPr>
        <p:spPr>
          <a:xfrm>
            <a:off x="4929190" y="5286388"/>
            <a:ext cx="642942" cy="830997"/>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Intel Core Duo</a:t>
            </a:r>
            <a:endParaRPr sz="1600">
              <a:solidFill>
                <a:schemeClr val="dk1"/>
              </a:solidFill>
              <a:latin typeface="Times New Roman"/>
              <a:ea typeface="Times New Roman"/>
              <a:cs typeface="Times New Roman"/>
              <a:sym typeface="Times New Roman"/>
            </a:endParaRPr>
          </a:p>
        </p:txBody>
      </p:sp>
      <p:sp>
        <p:nvSpPr>
          <p:cNvPr id="321" name="Google Shape;321;p14"/>
          <p:cNvSpPr/>
          <p:nvPr/>
        </p:nvSpPr>
        <p:spPr>
          <a:xfrm>
            <a:off x="8429652" y="5357826"/>
            <a:ext cx="642910" cy="857256"/>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Intel Core i7</a:t>
            </a:r>
            <a:endParaRPr sz="1600">
              <a:solidFill>
                <a:schemeClr val="dk1"/>
              </a:solidFill>
              <a:latin typeface="Times New Roman"/>
              <a:ea typeface="Times New Roman"/>
              <a:cs typeface="Times New Roman"/>
              <a:sym typeface="Times New Roman"/>
            </a:endParaRPr>
          </a:p>
        </p:txBody>
      </p:sp>
      <p:sp>
        <p:nvSpPr>
          <p:cNvPr id="322" name="Google Shape;322;p14"/>
          <p:cNvSpPr txBox="1"/>
          <p:nvPr/>
        </p:nvSpPr>
        <p:spPr>
          <a:xfrm>
            <a:off x="357158" y="3714752"/>
            <a:ext cx="1928826"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D-cache: cache storing data </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I-cache: cache storing instructions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5"/>
          <p:cNvSpPr txBox="1"/>
          <p:nvPr>
            <p:ph type="title"/>
          </p:nvPr>
        </p:nvSpPr>
        <p:spPr>
          <a:xfrm>
            <a:off x="285720" y="928670"/>
            <a:ext cx="2214578" cy="150019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Rockwell"/>
              <a:buNone/>
            </a:pPr>
            <a:r>
              <a:rPr b="1" lang="en-US" sz="2400"/>
              <a:t>13.4- Intel x86 Multicore Organization </a:t>
            </a:r>
            <a:endParaRPr sz="2000"/>
          </a:p>
        </p:txBody>
      </p:sp>
      <p:sp>
        <p:nvSpPr>
          <p:cNvPr id="329" name="Google Shape;329;p15"/>
          <p:cNvSpPr txBox="1"/>
          <p:nvPr/>
        </p:nvSpPr>
        <p:spPr>
          <a:xfrm>
            <a:off x="285720" y="3714752"/>
            <a:ext cx="335758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APIC: Advanced Programmable Interrupt Controller </a:t>
            </a:r>
            <a:endParaRPr sz="2000">
              <a:solidFill>
                <a:schemeClr val="lt1"/>
              </a:solidFill>
              <a:latin typeface="Times New Roman"/>
              <a:ea typeface="Times New Roman"/>
              <a:cs typeface="Times New Roman"/>
              <a:sym typeface="Times New Roman"/>
            </a:endParaRPr>
          </a:p>
        </p:txBody>
      </p:sp>
      <p:pic>
        <p:nvPicPr>
          <p:cNvPr id="330" name="Google Shape;330;p15"/>
          <p:cNvPicPr preferRelativeResize="0"/>
          <p:nvPr/>
        </p:nvPicPr>
        <p:blipFill rotWithShape="1">
          <a:blip r:embed="rId3">
            <a:alphaModFix/>
          </a:blip>
          <a:srcRect b="0" l="0" r="0" t="0"/>
          <a:stretch/>
        </p:blipFill>
        <p:spPr>
          <a:xfrm>
            <a:off x="4357686" y="98683"/>
            <a:ext cx="4143404" cy="6660634"/>
          </a:xfrm>
          <a:prstGeom prst="rect">
            <a:avLst/>
          </a:prstGeom>
          <a:noFill/>
          <a:ln>
            <a:noFill/>
          </a:ln>
        </p:spPr>
      </p:pic>
      <p:sp>
        <p:nvSpPr>
          <p:cNvPr id="331" name="Google Shape;331;p15"/>
          <p:cNvSpPr txBox="1"/>
          <p:nvPr/>
        </p:nvSpPr>
        <p:spPr>
          <a:xfrm>
            <a:off x="285720" y="4699353"/>
            <a:ext cx="33575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Thermal Control: Power Management Logic </a:t>
            </a:r>
            <a:endParaRPr/>
          </a:p>
          <a:p>
            <a:pPr indent="0" lvl="0" marL="0" marR="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Arch.: Architecture</a:t>
            </a:r>
            <a:endParaRPr sz="2000">
              <a:solidFill>
                <a:schemeClr val="lt1"/>
              </a:solidFill>
              <a:latin typeface="Times New Roman"/>
              <a:ea typeface="Times New Roman"/>
              <a:cs typeface="Times New Roman"/>
              <a:sym typeface="Times New Roman"/>
            </a:endParaRPr>
          </a:p>
        </p:txBody>
      </p:sp>
      <p:sp>
        <p:nvSpPr>
          <p:cNvPr id="332" name="Google Shape;332;p15"/>
          <p:cNvSpPr/>
          <p:nvPr/>
        </p:nvSpPr>
        <p:spPr>
          <a:xfrm>
            <a:off x="7037333" y="5143512"/>
            <a:ext cx="1627369" cy="369332"/>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Intel Core Duo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type="title"/>
          </p:nvPr>
        </p:nvSpPr>
        <p:spPr>
          <a:xfrm>
            <a:off x="285720" y="214290"/>
            <a:ext cx="7929618" cy="42862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Rockwell"/>
              <a:buNone/>
            </a:pPr>
            <a:r>
              <a:rPr b="1" lang="en-US" sz="2400"/>
              <a:t>Intel  Core I7-990X Orga</a:t>
            </a:r>
            <a:r>
              <a:rPr b="1" lang="en-US" sz="2400">
                <a:solidFill>
                  <a:srgbClr val="4C264C"/>
                </a:solidFill>
              </a:rPr>
              <a:t>nization</a:t>
            </a:r>
            <a:endParaRPr sz="2000">
              <a:solidFill>
                <a:srgbClr val="4C264C"/>
              </a:solidFill>
            </a:endParaRPr>
          </a:p>
        </p:txBody>
      </p:sp>
      <p:pic>
        <p:nvPicPr>
          <p:cNvPr id="339" name="Google Shape;339;p16"/>
          <p:cNvPicPr preferRelativeResize="0"/>
          <p:nvPr/>
        </p:nvPicPr>
        <p:blipFill rotWithShape="1">
          <a:blip r:embed="rId3">
            <a:alphaModFix/>
          </a:blip>
          <a:srcRect b="0" l="0" r="0" t="0"/>
          <a:stretch/>
        </p:blipFill>
        <p:spPr>
          <a:xfrm>
            <a:off x="476280" y="928670"/>
            <a:ext cx="8382000" cy="539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txBox="1"/>
          <p:nvPr>
            <p:ph type="title"/>
          </p:nvPr>
        </p:nvSpPr>
        <p:spPr>
          <a:xfrm>
            <a:off x="498474" y="484094"/>
            <a:ext cx="7556313" cy="5160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000"/>
              <a:buFont typeface="Rockwell"/>
              <a:buNone/>
            </a:pPr>
            <a:r>
              <a:rPr lang="en-US" sz="3000"/>
              <a:t>Exercises</a:t>
            </a:r>
            <a:endParaRPr sz="3000"/>
          </a:p>
        </p:txBody>
      </p:sp>
      <p:sp>
        <p:nvSpPr>
          <p:cNvPr id="346" name="Google Shape;346;p17"/>
          <p:cNvSpPr txBox="1"/>
          <p:nvPr>
            <p:ph idx="1" type="body"/>
          </p:nvPr>
        </p:nvSpPr>
        <p:spPr>
          <a:xfrm>
            <a:off x="498474" y="1142984"/>
            <a:ext cx="7556313" cy="5486416"/>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rgbClr val="002060"/>
                </a:solidFill>
              </a:rPr>
              <a:t>18.1 Summarize the differences among simple instruction pipelining, superscalar, and simultaneous multithreading. </a:t>
            </a:r>
            <a:endParaRPr/>
          </a:p>
          <a:p>
            <a:pPr indent="-228600" lvl="0" marL="228600" rtl="0" algn="l">
              <a:spcBef>
                <a:spcPts val="2000"/>
              </a:spcBef>
              <a:spcAft>
                <a:spcPts val="0"/>
              </a:spcAft>
              <a:buSzPts val="1500"/>
              <a:buChar char="■"/>
            </a:pPr>
            <a:r>
              <a:rPr lang="en-US">
                <a:solidFill>
                  <a:srgbClr val="002060"/>
                </a:solidFill>
              </a:rPr>
              <a:t>18.2 Give several reasons for the choice by designers to move to a multicore organization rather than increase parallelism within a single processor. </a:t>
            </a:r>
            <a:endParaRPr/>
          </a:p>
          <a:p>
            <a:pPr indent="-228600" lvl="0" marL="228600" rtl="0" algn="l">
              <a:spcBef>
                <a:spcPts val="2000"/>
              </a:spcBef>
              <a:spcAft>
                <a:spcPts val="0"/>
              </a:spcAft>
              <a:buSzPts val="1500"/>
              <a:buChar char="■"/>
            </a:pPr>
            <a:r>
              <a:rPr lang="en-US">
                <a:solidFill>
                  <a:srgbClr val="002060"/>
                </a:solidFill>
              </a:rPr>
              <a:t>18.3 Why is there a trend toward giving an increasing fraction of chip area to cache memory? </a:t>
            </a:r>
            <a:endParaRPr/>
          </a:p>
          <a:p>
            <a:pPr indent="-228600" lvl="0" marL="228600" rtl="0" algn="l">
              <a:spcBef>
                <a:spcPts val="2000"/>
              </a:spcBef>
              <a:spcAft>
                <a:spcPts val="0"/>
              </a:spcAft>
              <a:buSzPts val="1500"/>
              <a:buChar char="■"/>
            </a:pPr>
            <a:r>
              <a:rPr lang="en-US">
                <a:solidFill>
                  <a:srgbClr val="002060"/>
                </a:solidFill>
              </a:rPr>
              <a:t>18.5 At a top level, what are the main design variables in a multicore organization? </a:t>
            </a:r>
            <a:endParaRPr/>
          </a:p>
          <a:p>
            <a:pPr indent="-228600" lvl="0" marL="228600" rtl="0" algn="l">
              <a:spcBef>
                <a:spcPts val="2000"/>
              </a:spcBef>
              <a:spcAft>
                <a:spcPts val="0"/>
              </a:spcAft>
              <a:buSzPts val="1500"/>
              <a:buChar char="■"/>
            </a:pPr>
            <a:r>
              <a:rPr lang="en-US">
                <a:solidFill>
                  <a:srgbClr val="002060"/>
                </a:solidFill>
              </a:rPr>
              <a:t>18.6 List some advantages of a shared L2 cache among cores compared to separate dedicated L2 caches for each core.</a:t>
            </a:r>
            <a:endParaRPr sz="200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8"/>
          <p:cNvSpPr txBox="1"/>
          <p:nvPr>
            <p:ph type="title"/>
          </p:nvPr>
        </p:nvSpPr>
        <p:spPr>
          <a:xfrm>
            <a:off x="762000" y="228600"/>
            <a:ext cx="4073526"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353" name="Google Shape;353;p18"/>
          <p:cNvSpPr txBox="1"/>
          <p:nvPr>
            <p:ph idx="1" type="body"/>
          </p:nvPr>
        </p:nvSpPr>
        <p:spPr>
          <a:xfrm>
            <a:off x="533400" y="2828365"/>
            <a:ext cx="3657600" cy="238658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24"/>
              <a:buChar char="■"/>
            </a:pPr>
            <a:r>
              <a:rPr lang="en-US" sz="1765">
                <a:solidFill>
                  <a:srgbClr val="002060"/>
                </a:solidFill>
              </a:rPr>
              <a:t>Hardware performance issues</a:t>
            </a:r>
            <a:endParaRPr/>
          </a:p>
          <a:p>
            <a:pPr indent="-228600" lvl="1" marL="457200" rtl="0" algn="l">
              <a:spcBef>
                <a:spcPts val="600"/>
              </a:spcBef>
              <a:spcAft>
                <a:spcPts val="0"/>
              </a:spcAft>
              <a:buSzPts val="1324"/>
              <a:buChar char="■"/>
            </a:pPr>
            <a:r>
              <a:rPr lang="en-US" sz="1765">
                <a:solidFill>
                  <a:srgbClr val="002060"/>
                </a:solidFill>
              </a:rPr>
              <a:t>Increase in parallelism and complexity</a:t>
            </a:r>
            <a:endParaRPr/>
          </a:p>
          <a:p>
            <a:pPr indent="-228600" lvl="1" marL="457200" rtl="0" algn="l">
              <a:spcBef>
                <a:spcPts val="600"/>
              </a:spcBef>
              <a:spcAft>
                <a:spcPts val="0"/>
              </a:spcAft>
              <a:buSzPts val="1324"/>
              <a:buChar char="■"/>
            </a:pPr>
            <a:r>
              <a:rPr lang="en-US" sz="1765">
                <a:solidFill>
                  <a:srgbClr val="002060"/>
                </a:solidFill>
              </a:rPr>
              <a:t>Power consumption</a:t>
            </a:r>
            <a:endParaRPr/>
          </a:p>
          <a:p>
            <a:pPr indent="-228600" lvl="0" marL="228600" rtl="0" algn="l">
              <a:spcBef>
                <a:spcPts val="2000"/>
              </a:spcBef>
              <a:spcAft>
                <a:spcPts val="0"/>
              </a:spcAft>
              <a:buSzPts val="1324"/>
              <a:buChar char="■"/>
            </a:pPr>
            <a:r>
              <a:rPr lang="en-US" sz="1765">
                <a:solidFill>
                  <a:srgbClr val="002060"/>
                </a:solidFill>
              </a:rPr>
              <a:t>Software performance issues</a:t>
            </a:r>
            <a:endParaRPr/>
          </a:p>
          <a:p>
            <a:pPr indent="-228600" lvl="1" marL="457200" rtl="0" algn="l">
              <a:spcBef>
                <a:spcPts val="600"/>
              </a:spcBef>
              <a:spcAft>
                <a:spcPts val="0"/>
              </a:spcAft>
              <a:buSzPts val="1324"/>
              <a:buChar char="■"/>
            </a:pPr>
            <a:r>
              <a:rPr lang="en-US" sz="1765">
                <a:solidFill>
                  <a:srgbClr val="002060"/>
                </a:solidFill>
              </a:rPr>
              <a:t>Software on multicore</a:t>
            </a:r>
            <a:endParaRPr/>
          </a:p>
        </p:txBody>
      </p:sp>
      <p:sp>
        <p:nvSpPr>
          <p:cNvPr id="354" name="Google Shape;354;p18"/>
          <p:cNvSpPr txBox="1"/>
          <p:nvPr>
            <p:ph idx="2" type="body"/>
          </p:nvPr>
        </p:nvSpPr>
        <p:spPr>
          <a:xfrm>
            <a:off x="4800600" y="2857504"/>
            <a:ext cx="3657600" cy="185738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24"/>
              <a:buChar char="■"/>
            </a:pPr>
            <a:r>
              <a:rPr lang="en-US" sz="1765">
                <a:solidFill>
                  <a:srgbClr val="002060"/>
                </a:solidFill>
              </a:rPr>
              <a:t>Multicore organization</a:t>
            </a:r>
            <a:endParaRPr/>
          </a:p>
          <a:p>
            <a:pPr indent="-228600" lvl="0" marL="228600" rtl="0" algn="l">
              <a:spcBef>
                <a:spcPts val="2000"/>
              </a:spcBef>
              <a:spcAft>
                <a:spcPts val="0"/>
              </a:spcAft>
              <a:buSzPts val="1324"/>
              <a:buChar char="■"/>
            </a:pPr>
            <a:r>
              <a:rPr lang="en-US" sz="1765">
                <a:solidFill>
                  <a:srgbClr val="002060"/>
                </a:solidFill>
              </a:rPr>
              <a:t>Intel x86 multicore organization</a:t>
            </a:r>
            <a:endParaRPr/>
          </a:p>
          <a:p>
            <a:pPr indent="-228600" lvl="1" marL="457200" rtl="0" algn="l">
              <a:spcBef>
                <a:spcPts val="600"/>
              </a:spcBef>
              <a:spcAft>
                <a:spcPts val="0"/>
              </a:spcAft>
              <a:buSzPts val="1324"/>
              <a:buChar char="■"/>
            </a:pPr>
            <a:r>
              <a:rPr lang="en-US" sz="1765">
                <a:solidFill>
                  <a:srgbClr val="002060"/>
                </a:solidFill>
              </a:rPr>
              <a:t>Intel Core Duo</a:t>
            </a:r>
            <a:endParaRPr/>
          </a:p>
          <a:p>
            <a:pPr indent="-228600" lvl="1" marL="457200" rtl="0" algn="l">
              <a:spcBef>
                <a:spcPts val="600"/>
              </a:spcBef>
              <a:spcAft>
                <a:spcPts val="0"/>
              </a:spcAft>
              <a:buSzPts val="1324"/>
              <a:buChar char="■"/>
            </a:pPr>
            <a:r>
              <a:rPr lang="en-US" sz="1765">
                <a:solidFill>
                  <a:srgbClr val="002060"/>
                </a:solidFill>
              </a:rPr>
              <a:t>Intel Core i7-990X</a:t>
            </a:r>
            <a:endParaRPr/>
          </a:p>
        </p:txBody>
      </p:sp>
      <p:sp>
        <p:nvSpPr>
          <p:cNvPr id="355" name="Google Shape;355;p18"/>
          <p:cNvSpPr txBox="1"/>
          <p:nvPr>
            <p:ph idx="3" type="body"/>
          </p:nvPr>
        </p:nvSpPr>
        <p:spPr>
          <a:xfrm>
            <a:off x="497541" y="12954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1350"/>
              <a:buNone/>
            </a:pPr>
            <a:r>
              <a:t/>
            </a:r>
            <a:endParaRPr/>
          </a:p>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18     </a:t>
            </a:r>
            <a:endParaRPr/>
          </a:p>
          <a:p>
            <a:pPr indent="0" lvl="0" marL="0" rtl="0" algn="ctr">
              <a:spcBef>
                <a:spcPts val="0"/>
              </a:spcBef>
              <a:spcAft>
                <a:spcPts val="0"/>
              </a:spcAft>
              <a:buSzPts val="2400"/>
              <a:buNone/>
            </a:pPr>
            <a:r>
              <a:t/>
            </a:r>
            <a:endParaRPr sz="3200"/>
          </a:p>
        </p:txBody>
      </p:sp>
      <p:sp>
        <p:nvSpPr>
          <p:cNvPr id="356" name="Google Shape;356;p18"/>
          <p:cNvSpPr txBox="1"/>
          <p:nvPr>
            <p:ph idx="4" type="body"/>
          </p:nvPr>
        </p:nvSpPr>
        <p:spPr>
          <a:xfrm>
            <a:off x="4419600" y="3048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rgbClr val="321933"/>
                </a:solidFill>
              </a:rPr>
              <a:t>Multicore </a:t>
            </a:r>
            <a:endParaRPr/>
          </a:p>
          <a:p>
            <a:pPr indent="0" lvl="0" marL="0" rtl="0" algn="ctr">
              <a:spcBef>
                <a:spcPts val="0"/>
              </a:spcBef>
              <a:spcAft>
                <a:spcPts val="0"/>
              </a:spcAft>
              <a:buSzPts val="2100"/>
              <a:buNone/>
            </a:pPr>
            <a:r>
              <a:rPr lang="en-US" sz="2800">
                <a:solidFill>
                  <a:srgbClr val="321933"/>
                </a:solidFill>
              </a:rPr>
              <a:t>Computers</a:t>
            </a:r>
            <a:endParaRPr>
              <a:solidFill>
                <a:srgbClr val="6666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p2"/>
          <p:cNvSpPr txBox="1"/>
          <p:nvPr>
            <p:ph type="title"/>
          </p:nvPr>
        </p:nvSpPr>
        <p:spPr>
          <a:xfrm>
            <a:off x="357158" y="285728"/>
            <a:ext cx="3786182" cy="7048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Objectives</a:t>
            </a:r>
            <a:endParaRPr/>
          </a:p>
        </p:txBody>
      </p:sp>
      <p:sp>
        <p:nvSpPr>
          <p:cNvPr id="221" name="Google Shape;221;p2"/>
          <p:cNvSpPr txBox="1"/>
          <p:nvPr>
            <p:ph idx="1" type="body"/>
          </p:nvPr>
        </p:nvSpPr>
        <p:spPr>
          <a:xfrm>
            <a:off x="500034" y="1285860"/>
            <a:ext cx="8215370"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350"/>
              <a:buChar char="■"/>
            </a:pPr>
            <a:r>
              <a:rPr b="1" lang="en-US" sz="1800">
                <a:solidFill>
                  <a:srgbClr val="002060"/>
                </a:solidFill>
              </a:rPr>
              <a:t>A multicore computer</a:t>
            </a:r>
            <a:r>
              <a:rPr lang="en-US" sz="1800">
                <a:solidFill>
                  <a:srgbClr val="002060"/>
                </a:solidFill>
              </a:rPr>
              <a:t>, also known as a </a:t>
            </a:r>
            <a:r>
              <a:rPr b="1" lang="en-US" sz="1800">
                <a:solidFill>
                  <a:srgbClr val="002060"/>
                </a:solidFill>
              </a:rPr>
              <a:t>chip multiprocessor</a:t>
            </a:r>
            <a:r>
              <a:rPr lang="en-US" sz="1800">
                <a:solidFill>
                  <a:srgbClr val="002060"/>
                </a:solidFill>
              </a:rPr>
              <a:t>, combines two or more processors (called cores) on a single piece of silicon (called a die- khuôn mẫu). Typically, </a:t>
            </a:r>
            <a:r>
              <a:rPr b="1" lang="en-US" sz="1800">
                <a:solidFill>
                  <a:srgbClr val="002060"/>
                </a:solidFill>
              </a:rPr>
              <a:t>each core consists </a:t>
            </a:r>
            <a:r>
              <a:rPr lang="en-US" sz="1800">
                <a:solidFill>
                  <a:srgbClr val="002060"/>
                </a:solidFill>
              </a:rPr>
              <a:t>of all of the components of an </a:t>
            </a:r>
            <a:r>
              <a:rPr b="1" lang="en-US" sz="1800">
                <a:solidFill>
                  <a:srgbClr val="002060"/>
                </a:solidFill>
              </a:rPr>
              <a:t>independent processor</a:t>
            </a:r>
            <a:r>
              <a:rPr lang="en-US" sz="1800">
                <a:solidFill>
                  <a:srgbClr val="002060"/>
                </a:solidFill>
              </a:rPr>
              <a:t>, such as registers, ALU, pipeline hardware, and control unit, plus L1 instruction and data caches. In addition to the multiple cores, contemporary multicore chips also include L2 cache and, increasingly, L3 cache.</a:t>
            </a:r>
            <a:endParaRPr/>
          </a:p>
          <a:p>
            <a:pPr indent="-228600" lvl="0" marL="228600" rtl="0" algn="l">
              <a:spcBef>
                <a:spcPts val="2000"/>
              </a:spcBef>
              <a:spcAft>
                <a:spcPts val="0"/>
              </a:spcAft>
              <a:buSzPts val="1350"/>
              <a:buChar char="■"/>
            </a:pPr>
            <a:r>
              <a:rPr lang="en-US" sz="1800">
                <a:solidFill>
                  <a:srgbClr val="002060"/>
                </a:solidFill>
              </a:rPr>
              <a:t>Your computer is a multicore computer. Do you want to know about it?</a:t>
            </a:r>
            <a:endParaRPr/>
          </a:p>
          <a:p>
            <a:pPr indent="-228600" lvl="0" marL="228600" rtl="0" algn="l">
              <a:spcBef>
                <a:spcPts val="2000"/>
              </a:spcBef>
              <a:spcAft>
                <a:spcPts val="0"/>
              </a:spcAft>
              <a:buSzPts val="1350"/>
              <a:buChar char="■"/>
            </a:pPr>
            <a:r>
              <a:rPr b="1" lang="en-US" sz="1800">
                <a:solidFill>
                  <a:srgbClr val="002060"/>
                </a:solidFill>
              </a:rPr>
              <a:t>After studying this chapter, you should be able to: </a:t>
            </a:r>
            <a:endParaRPr/>
          </a:p>
          <a:p>
            <a:pPr indent="-228600" lvl="1" marL="457200" rtl="0" algn="l">
              <a:spcBef>
                <a:spcPts val="600"/>
              </a:spcBef>
              <a:spcAft>
                <a:spcPts val="0"/>
              </a:spcAft>
              <a:buSzPts val="1350"/>
              <a:buChar char="■"/>
            </a:pPr>
            <a:r>
              <a:rPr lang="en-US">
                <a:solidFill>
                  <a:srgbClr val="002060"/>
                </a:solidFill>
              </a:rPr>
              <a:t>Understand the hardware performance issues that have driven the move to multicore computers. </a:t>
            </a:r>
            <a:endParaRPr/>
          </a:p>
          <a:p>
            <a:pPr indent="-228600" lvl="1" marL="457200" rtl="0" algn="l">
              <a:spcBef>
                <a:spcPts val="600"/>
              </a:spcBef>
              <a:spcAft>
                <a:spcPts val="0"/>
              </a:spcAft>
              <a:buSzPts val="1350"/>
              <a:buChar char="■"/>
            </a:pPr>
            <a:r>
              <a:rPr lang="en-US">
                <a:solidFill>
                  <a:srgbClr val="002060"/>
                </a:solidFill>
              </a:rPr>
              <a:t>Understand the software performance issues posed by the use of multithreaded multicore computers. </a:t>
            </a:r>
            <a:endParaRPr/>
          </a:p>
          <a:p>
            <a:pPr indent="-228600" lvl="1" marL="457200" rtl="0" algn="l">
              <a:spcBef>
                <a:spcPts val="600"/>
              </a:spcBef>
              <a:spcAft>
                <a:spcPts val="0"/>
              </a:spcAft>
              <a:buSzPts val="1350"/>
              <a:buChar char="■"/>
            </a:pPr>
            <a:r>
              <a:rPr lang="en-US">
                <a:solidFill>
                  <a:srgbClr val="002060"/>
                </a:solidFill>
              </a:rPr>
              <a:t>Have an appreciation of the use of multicore organization on embedded systems, PCs and servers, and mainframes. </a:t>
            </a:r>
            <a:endParaRPr>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3"/>
          <p:cNvSpPr txBox="1"/>
          <p:nvPr>
            <p:ph type="title"/>
          </p:nvPr>
        </p:nvSpPr>
        <p:spPr>
          <a:xfrm>
            <a:off x="357190" y="295276"/>
            <a:ext cx="6786578" cy="8477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Contents</a:t>
            </a:r>
            <a:endParaRPr sz="4000"/>
          </a:p>
        </p:txBody>
      </p:sp>
      <p:sp>
        <p:nvSpPr>
          <p:cNvPr id="228" name="Google Shape;228;p3"/>
          <p:cNvSpPr txBox="1"/>
          <p:nvPr>
            <p:ph idx="1" type="body"/>
          </p:nvPr>
        </p:nvSpPr>
        <p:spPr>
          <a:xfrm>
            <a:off x="498474" y="1981200"/>
            <a:ext cx="8645526"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400"/>
              <a:buChar char="■"/>
            </a:pPr>
            <a:r>
              <a:rPr lang="en-US" sz="3200">
                <a:solidFill>
                  <a:srgbClr val="002060"/>
                </a:solidFill>
              </a:rPr>
              <a:t>18.1 Hardware Performance Issues</a:t>
            </a:r>
            <a:endParaRPr/>
          </a:p>
          <a:p>
            <a:pPr indent="-228600" lvl="0" marL="228600" rtl="0" algn="l">
              <a:spcBef>
                <a:spcPts val="2000"/>
              </a:spcBef>
              <a:spcAft>
                <a:spcPts val="0"/>
              </a:spcAft>
              <a:buSzPts val="2400"/>
              <a:buChar char="■"/>
            </a:pPr>
            <a:r>
              <a:rPr lang="en-US" sz="3200">
                <a:solidFill>
                  <a:srgbClr val="002060"/>
                </a:solidFill>
              </a:rPr>
              <a:t>18.2 Software Performance Issues</a:t>
            </a:r>
            <a:endParaRPr/>
          </a:p>
          <a:p>
            <a:pPr indent="-228600" lvl="0" marL="228600" rtl="0" algn="l">
              <a:spcBef>
                <a:spcPts val="2000"/>
              </a:spcBef>
              <a:spcAft>
                <a:spcPts val="0"/>
              </a:spcAft>
              <a:buSzPts val="2400"/>
              <a:buChar char="■"/>
            </a:pPr>
            <a:r>
              <a:rPr lang="en-US" sz="3200">
                <a:solidFill>
                  <a:srgbClr val="002060"/>
                </a:solidFill>
              </a:rPr>
              <a:t>18.3 Multicore Organization</a:t>
            </a:r>
            <a:endParaRPr/>
          </a:p>
          <a:p>
            <a:pPr indent="-228600" lvl="0" marL="228600" rtl="0" algn="l">
              <a:spcBef>
                <a:spcPts val="2000"/>
              </a:spcBef>
              <a:spcAft>
                <a:spcPts val="0"/>
              </a:spcAft>
              <a:buSzPts val="2400"/>
              <a:buChar char="■"/>
            </a:pPr>
            <a:r>
              <a:rPr lang="en-US" sz="3200">
                <a:solidFill>
                  <a:srgbClr val="002060"/>
                </a:solidFill>
              </a:rPr>
              <a:t>18.4- Introduction to Intel x86 Multicore Organization</a:t>
            </a:r>
            <a:endParaRPr sz="320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
          <p:cNvSpPr txBox="1"/>
          <p:nvPr>
            <p:ph type="title"/>
          </p:nvPr>
        </p:nvSpPr>
        <p:spPr>
          <a:xfrm>
            <a:off x="-32" y="484094"/>
            <a:ext cx="8288368"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18.1- Hardware Performance Issues</a:t>
            </a:r>
            <a:endParaRPr b="1"/>
          </a:p>
        </p:txBody>
      </p:sp>
      <p:sp>
        <p:nvSpPr>
          <p:cNvPr id="235" name="Google Shape;235;p4"/>
          <p:cNvSpPr txBox="1"/>
          <p:nvPr>
            <p:ph idx="1" type="body"/>
          </p:nvPr>
        </p:nvSpPr>
        <p:spPr>
          <a:xfrm>
            <a:off x="498474" y="2017721"/>
            <a:ext cx="7556313" cy="462598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None/>
            </a:pPr>
            <a:r>
              <a:rPr lang="en-US">
                <a:solidFill>
                  <a:srgbClr val="002060"/>
                </a:solidFill>
              </a:rPr>
              <a:t>These changes include, in chronological order</a:t>
            </a:r>
            <a:endParaRPr/>
          </a:p>
          <a:p>
            <a:pPr indent="-228600" lvl="0" marL="228600" rtl="0" algn="l">
              <a:spcBef>
                <a:spcPts val="2000"/>
              </a:spcBef>
              <a:spcAft>
                <a:spcPts val="0"/>
              </a:spcAft>
              <a:buSzPct val="75000"/>
              <a:buChar char="■"/>
            </a:pPr>
            <a:r>
              <a:rPr b="1" lang="en-US">
                <a:solidFill>
                  <a:srgbClr val="002060"/>
                </a:solidFill>
              </a:rPr>
              <a:t>Pipelining</a:t>
            </a:r>
            <a:r>
              <a:rPr lang="en-US">
                <a:solidFill>
                  <a:srgbClr val="002060"/>
                </a:solidFill>
              </a:rPr>
              <a:t>: Individual instructions are executed through a pipeline of stages so that while one instruction is executing in one stage of the pipeline, another instruction is executing in another stage of the pipeline. • </a:t>
            </a:r>
            <a:endParaRPr/>
          </a:p>
          <a:p>
            <a:pPr indent="-228600" lvl="0" marL="228600" rtl="0" algn="l">
              <a:spcBef>
                <a:spcPts val="2000"/>
              </a:spcBef>
              <a:spcAft>
                <a:spcPts val="0"/>
              </a:spcAft>
              <a:buSzPct val="75000"/>
              <a:buChar char="■"/>
            </a:pPr>
            <a:r>
              <a:rPr b="1" lang="en-US">
                <a:solidFill>
                  <a:srgbClr val="002060"/>
                </a:solidFill>
              </a:rPr>
              <a:t>Superscalar</a:t>
            </a:r>
            <a:r>
              <a:rPr lang="en-US">
                <a:solidFill>
                  <a:srgbClr val="002060"/>
                </a:solidFill>
              </a:rPr>
              <a:t>: Multiple pipelines are constructed by replicating execution resources. This enables parallel execution of instructions in parallel pipelines, so long as hazards are avoided. </a:t>
            </a:r>
            <a:endParaRPr b="1">
              <a:solidFill>
                <a:srgbClr val="002060"/>
              </a:solidFill>
            </a:endParaRPr>
          </a:p>
          <a:p>
            <a:pPr indent="-228600" lvl="0" marL="228600" rtl="0" algn="l">
              <a:spcBef>
                <a:spcPts val="2000"/>
              </a:spcBef>
              <a:spcAft>
                <a:spcPts val="0"/>
              </a:spcAft>
              <a:buSzPct val="75000"/>
              <a:buChar char="■"/>
            </a:pPr>
            <a:r>
              <a:rPr b="1" lang="en-US">
                <a:solidFill>
                  <a:srgbClr val="002060"/>
                </a:solidFill>
              </a:rPr>
              <a:t>Simultaneous multithreading (SMT)</a:t>
            </a:r>
            <a:r>
              <a:rPr lang="en-US">
                <a:solidFill>
                  <a:srgbClr val="002060"/>
                </a:solidFill>
              </a:rPr>
              <a:t>: Register banks are replicated so that multiple threads can share the use of pipeline resources. </a:t>
            </a:r>
            <a:endParaRPr>
              <a:solidFill>
                <a:srgbClr val="002060"/>
              </a:solidFill>
            </a:endParaRPr>
          </a:p>
          <a:p>
            <a:pPr indent="0" lvl="0" marL="0" rtl="0" algn="l">
              <a:spcBef>
                <a:spcPts val="2000"/>
              </a:spcBef>
              <a:spcAft>
                <a:spcPts val="0"/>
              </a:spcAft>
              <a:buSzPct val="75000"/>
              <a:buNone/>
            </a:pPr>
            <a:r>
              <a:rPr lang="en-US">
                <a:solidFill>
                  <a:srgbClr val="002060"/>
                </a:solidFill>
              </a:rPr>
              <a:t>For each of these innovations, designers have over the years attempted to increase the performance of the system by adding complexity</a:t>
            </a:r>
            <a:endParaRPr/>
          </a:p>
          <a:p>
            <a:pPr indent="-140493" lvl="0" marL="228600" rtl="0" algn="l">
              <a:spcBef>
                <a:spcPts val="2000"/>
              </a:spcBef>
              <a:spcAft>
                <a:spcPts val="0"/>
              </a:spcAft>
              <a:buSzPct val="75000"/>
              <a:buNone/>
            </a:pPr>
            <a:r>
              <a:t/>
            </a:r>
            <a:endParaRPr>
              <a:solidFill>
                <a:srgbClr val="002060"/>
              </a:solidFill>
            </a:endParaRPr>
          </a:p>
        </p:txBody>
      </p:sp>
      <p:sp>
        <p:nvSpPr>
          <p:cNvPr id="236" name="Google Shape;236;p4"/>
          <p:cNvSpPr/>
          <p:nvPr/>
        </p:nvSpPr>
        <p:spPr>
          <a:xfrm>
            <a:off x="214282" y="1428736"/>
            <a:ext cx="61436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76337A"/>
                </a:solidFill>
                <a:latin typeface="Times New Roman"/>
                <a:ea typeface="Times New Roman"/>
                <a:cs typeface="Times New Roman"/>
                <a:sym typeface="Times New Roman"/>
              </a:rPr>
              <a:t>Increase in Parallelism and Complexity</a:t>
            </a:r>
            <a:endParaRPr b="1" sz="2400">
              <a:solidFill>
                <a:srgbClr val="76337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
          <p:cNvSpPr txBox="1"/>
          <p:nvPr>
            <p:ph type="title"/>
          </p:nvPr>
        </p:nvSpPr>
        <p:spPr>
          <a:xfrm>
            <a:off x="428596" y="785794"/>
            <a:ext cx="3255264"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Rockwell"/>
              <a:buNone/>
            </a:pPr>
            <a:r>
              <a:rPr lang="en-US" sz="2800"/>
              <a:t>Alternative Chip Organization</a:t>
            </a:r>
            <a:endParaRPr sz="2800"/>
          </a:p>
        </p:txBody>
      </p:sp>
      <p:pic>
        <p:nvPicPr>
          <p:cNvPr id="243" name="Google Shape;243;p5"/>
          <p:cNvPicPr preferRelativeResize="0"/>
          <p:nvPr/>
        </p:nvPicPr>
        <p:blipFill rotWithShape="1">
          <a:blip r:embed="rId3">
            <a:alphaModFix/>
          </a:blip>
          <a:srcRect b="0" l="0" r="0" t="0"/>
          <a:stretch/>
        </p:blipFill>
        <p:spPr>
          <a:xfrm>
            <a:off x="4638650" y="-43156"/>
            <a:ext cx="3933878" cy="6858542"/>
          </a:xfrm>
          <a:prstGeom prst="rect">
            <a:avLst/>
          </a:prstGeom>
          <a:noFill/>
          <a:ln>
            <a:noFill/>
          </a:ln>
        </p:spPr>
      </p:pic>
      <p:sp>
        <p:nvSpPr>
          <p:cNvPr id="244" name="Google Shape;244;p5"/>
          <p:cNvSpPr txBox="1"/>
          <p:nvPr/>
        </p:nvSpPr>
        <p:spPr>
          <a:xfrm>
            <a:off x="285720" y="6202940"/>
            <a:ext cx="3500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SMT: Simultaneous multithreading</a:t>
            </a:r>
            <a:endParaRPr sz="1800">
              <a:solidFill>
                <a:schemeClr val="lt1"/>
              </a:solidFill>
              <a:latin typeface="Times New Roman"/>
              <a:ea typeface="Times New Roman"/>
              <a:cs typeface="Times New Roman"/>
              <a:sym typeface="Times New Roman"/>
            </a:endParaRPr>
          </a:p>
        </p:txBody>
      </p:sp>
      <p:sp>
        <p:nvSpPr>
          <p:cNvPr id="245" name="Google Shape;245;p5"/>
          <p:cNvSpPr/>
          <p:nvPr/>
        </p:nvSpPr>
        <p:spPr>
          <a:xfrm>
            <a:off x="428596" y="3960690"/>
            <a:ext cx="314327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There is a practical limit to how far this trend can be taken, because with more stages, there is the need for more logic, more interconnections, and more control signals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
          <p:cNvSpPr txBox="1"/>
          <p:nvPr>
            <p:ph type="title"/>
          </p:nvPr>
        </p:nvSpPr>
        <p:spPr>
          <a:xfrm>
            <a:off x="285720" y="785794"/>
            <a:ext cx="2500330"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400"/>
              <a:buFont typeface="Rockwell"/>
              <a:buNone/>
            </a:pPr>
            <a:r>
              <a:rPr lang="en-US" sz="2400"/>
              <a:t>Intel Hardware </a:t>
            </a:r>
            <a:br>
              <a:rPr lang="en-US" sz="2400"/>
            </a:br>
            <a:r>
              <a:rPr lang="en-US" sz="2400"/>
              <a:t>Trends</a:t>
            </a:r>
            <a:endParaRPr/>
          </a:p>
        </p:txBody>
      </p:sp>
      <p:pic>
        <p:nvPicPr>
          <p:cNvPr id="252" name="Google Shape;252;p6"/>
          <p:cNvPicPr preferRelativeResize="0"/>
          <p:nvPr/>
        </p:nvPicPr>
        <p:blipFill rotWithShape="1">
          <a:blip r:embed="rId3">
            <a:alphaModFix/>
          </a:blip>
          <a:srcRect b="0" l="0" r="0" t="0"/>
          <a:stretch/>
        </p:blipFill>
        <p:spPr>
          <a:xfrm>
            <a:off x="2876500" y="-611"/>
            <a:ext cx="6267532" cy="6859222"/>
          </a:xfrm>
          <a:prstGeom prst="rect">
            <a:avLst/>
          </a:prstGeom>
          <a:noFill/>
          <a:ln>
            <a:noFill/>
          </a:ln>
        </p:spPr>
      </p:pic>
      <p:sp>
        <p:nvSpPr>
          <p:cNvPr id="253" name="Google Shape;253;p6"/>
          <p:cNvSpPr/>
          <p:nvPr/>
        </p:nvSpPr>
        <p:spPr>
          <a:xfrm>
            <a:off x="357158" y="3567074"/>
            <a:ext cx="242889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Beginning about 2000, a new flat region of the curve appears, as the limits of effective exploitation of instruction-level parallelism are reached.</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7"/>
          <p:cNvSpPr txBox="1"/>
          <p:nvPr>
            <p:ph type="title"/>
          </p:nvPr>
        </p:nvSpPr>
        <p:spPr>
          <a:xfrm>
            <a:off x="0" y="152400"/>
            <a:ext cx="9144000" cy="1116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Processor Trends</a:t>
            </a:r>
            <a:endParaRPr/>
          </a:p>
        </p:txBody>
      </p:sp>
      <p:pic>
        <p:nvPicPr>
          <p:cNvPr descr="f3.pdf" id="260" name="Google Shape;260;p7"/>
          <p:cNvPicPr preferRelativeResize="0"/>
          <p:nvPr/>
        </p:nvPicPr>
        <p:blipFill rotWithShape="1">
          <a:blip r:embed="rId3">
            <a:alphaModFix/>
          </a:blip>
          <a:srcRect b="26364" l="0" r="0" t="19090"/>
          <a:stretch/>
        </p:blipFill>
        <p:spPr>
          <a:xfrm>
            <a:off x="152400" y="533400"/>
            <a:ext cx="8699576" cy="6140825"/>
          </a:xfrm>
          <a:prstGeom prst="rect">
            <a:avLst/>
          </a:prstGeom>
          <a:noFill/>
          <a:ln>
            <a:noFill/>
          </a:ln>
        </p:spPr>
      </p:pic>
      <p:cxnSp>
        <p:nvCxnSpPr>
          <p:cNvPr id="261" name="Google Shape;261;p7"/>
          <p:cNvCxnSpPr/>
          <p:nvPr/>
        </p:nvCxnSpPr>
        <p:spPr>
          <a:xfrm flipH="1" rot="-5400000">
            <a:off x="2393141" y="3321843"/>
            <a:ext cx="2071702" cy="857256"/>
          </a:xfrm>
          <a:prstGeom prst="straightConnector1">
            <a:avLst/>
          </a:prstGeom>
          <a:noFill/>
          <a:ln cap="flat" cmpd="sng" w="9525">
            <a:solidFill>
              <a:schemeClr val="accent1"/>
            </a:solidFill>
            <a:prstDash val="dash"/>
            <a:round/>
            <a:headEnd len="sm" w="sm" type="none"/>
            <a:tailEnd len="med" w="med" type="stealth"/>
          </a:ln>
        </p:spPr>
      </p:cxnSp>
      <p:cxnSp>
        <p:nvCxnSpPr>
          <p:cNvPr id="262" name="Google Shape;262;p7"/>
          <p:cNvCxnSpPr/>
          <p:nvPr/>
        </p:nvCxnSpPr>
        <p:spPr>
          <a:xfrm flipH="1" rot="-5400000">
            <a:off x="3000363" y="3071811"/>
            <a:ext cx="1928828" cy="785817"/>
          </a:xfrm>
          <a:prstGeom prst="straightConnector1">
            <a:avLst/>
          </a:prstGeom>
          <a:noFill/>
          <a:ln cap="flat" cmpd="sng" w="9525">
            <a:solidFill>
              <a:schemeClr val="accent1"/>
            </a:solidFill>
            <a:prstDash val="dash"/>
            <a:round/>
            <a:headEnd len="sm" w="sm" type="none"/>
            <a:tailEnd len="med" w="med" type="stealth"/>
          </a:ln>
        </p:spPr>
      </p:cxnSp>
      <p:cxnSp>
        <p:nvCxnSpPr>
          <p:cNvPr id="263" name="Google Shape;263;p7"/>
          <p:cNvCxnSpPr/>
          <p:nvPr/>
        </p:nvCxnSpPr>
        <p:spPr>
          <a:xfrm flipH="1" rot="-5400000">
            <a:off x="3679025" y="2678902"/>
            <a:ext cx="1643075" cy="714380"/>
          </a:xfrm>
          <a:prstGeom prst="straightConnector1">
            <a:avLst/>
          </a:prstGeom>
          <a:noFill/>
          <a:ln cap="flat" cmpd="sng" w="9525">
            <a:solidFill>
              <a:schemeClr val="accent1"/>
            </a:solidFill>
            <a:prstDash val="dash"/>
            <a:round/>
            <a:headEnd len="sm" w="sm" type="none"/>
            <a:tailEnd len="med" w="med" type="stealth"/>
          </a:ln>
        </p:spPr>
      </p:cxnSp>
      <p:cxnSp>
        <p:nvCxnSpPr>
          <p:cNvPr id="264" name="Google Shape;264;p7"/>
          <p:cNvCxnSpPr/>
          <p:nvPr/>
        </p:nvCxnSpPr>
        <p:spPr>
          <a:xfrm flipH="1" rot="-5400000">
            <a:off x="4571998" y="2214554"/>
            <a:ext cx="1000136" cy="428628"/>
          </a:xfrm>
          <a:prstGeom prst="straightConnector1">
            <a:avLst/>
          </a:prstGeom>
          <a:noFill/>
          <a:ln cap="flat" cmpd="sng" w="9525">
            <a:solidFill>
              <a:schemeClr val="accent1"/>
            </a:solidFill>
            <a:prstDash val="dash"/>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8"/>
          <p:cNvSpPr txBox="1"/>
          <p:nvPr/>
        </p:nvSpPr>
        <p:spPr>
          <a:xfrm>
            <a:off x="304800" y="277792"/>
            <a:ext cx="6248399" cy="5513408"/>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1" name="Google Shape;271;p8"/>
          <p:cNvSpPr/>
          <p:nvPr/>
        </p:nvSpPr>
        <p:spPr>
          <a:xfrm>
            <a:off x="7391400" y="990600"/>
            <a:ext cx="9710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Power</a:t>
            </a:r>
            <a:endParaRPr sz="2400">
              <a:solidFill>
                <a:schemeClr val="dk1"/>
              </a:solidFill>
              <a:latin typeface="Times New Roman"/>
              <a:ea typeface="Times New Roman"/>
              <a:cs typeface="Times New Roman"/>
              <a:sym typeface="Times New Roman"/>
            </a:endParaRPr>
          </a:p>
        </p:txBody>
      </p:sp>
      <p:sp>
        <p:nvSpPr>
          <p:cNvPr id="272" name="Google Shape;272;p8"/>
          <p:cNvSpPr/>
          <p:nvPr/>
        </p:nvSpPr>
        <p:spPr>
          <a:xfrm>
            <a:off x="7315200" y="3124200"/>
            <a:ext cx="12490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Memory</a:t>
            </a:r>
            <a:endParaRPr sz="2400">
              <a:solidFill>
                <a:schemeClr val="lt1"/>
              </a:solidFill>
              <a:latin typeface="Times New Roman"/>
              <a:ea typeface="Times New Roman"/>
              <a:cs typeface="Times New Roman"/>
              <a:sym typeface="Times New Roman"/>
            </a:endParaRPr>
          </a:p>
        </p:txBody>
      </p:sp>
      <p:pic>
        <p:nvPicPr>
          <p:cNvPr id="273" name="Google Shape;273;p8"/>
          <p:cNvPicPr preferRelativeResize="0"/>
          <p:nvPr/>
        </p:nvPicPr>
        <p:blipFill rotWithShape="1">
          <a:blip r:embed="rId3">
            <a:alphaModFix/>
          </a:blip>
          <a:srcRect b="0" l="0" r="0" t="0"/>
          <a:stretch/>
        </p:blipFill>
        <p:spPr>
          <a:xfrm>
            <a:off x="842973" y="785794"/>
            <a:ext cx="5229225" cy="45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ph type="title"/>
          </p:nvPr>
        </p:nvSpPr>
        <p:spPr>
          <a:xfrm>
            <a:off x="498474" y="142852"/>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Power Consumption</a:t>
            </a:r>
            <a:endParaRPr/>
          </a:p>
        </p:txBody>
      </p:sp>
      <p:sp>
        <p:nvSpPr>
          <p:cNvPr id="280" name="Google Shape;280;p9"/>
          <p:cNvSpPr txBox="1"/>
          <p:nvPr>
            <p:ph idx="1" type="body"/>
          </p:nvPr>
        </p:nvSpPr>
        <p:spPr>
          <a:xfrm>
            <a:off x="498474" y="1214422"/>
            <a:ext cx="7654926" cy="491174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By 2015 we can expect to see microprocessor chips with about 100 billion transistors on a 300 mm</a:t>
            </a:r>
            <a:r>
              <a:rPr baseline="30000" lang="en-US" sz="2400">
                <a:solidFill>
                  <a:srgbClr val="002060"/>
                </a:solidFill>
              </a:rPr>
              <a:t>2 </a:t>
            </a:r>
            <a:r>
              <a:rPr lang="en-US" sz="2400">
                <a:solidFill>
                  <a:srgbClr val="002060"/>
                </a:solidFill>
              </a:rPr>
              <a:t>die (base)</a:t>
            </a:r>
            <a:endParaRPr/>
          </a:p>
          <a:p>
            <a:pPr indent="-228600" lvl="0" marL="228600" rtl="0" algn="l">
              <a:spcBef>
                <a:spcPts val="2000"/>
              </a:spcBef>
              <a:spcAft>
                <a:spcPts val="0"/>
              </a:spcAft>
              <a:buSzPts val="1800"/>
              <a:buChar char="■"/>
            </a:pPr>
            <a:r>
              <a:rPr lang="en-US" sz="2400">
                <a:solidFill>
                  <a:srgbClr val="002060"/>
                </a:solidFill>
              </a:rPr>
              <a:t>Assuming that about 50-60% of the chip area is devoted to memory, the chip will support cache memory of about 100 MB and leave over 1 billion transistors available for logic</a:t>
            </a:r>
            <a:endParaRPr/>
          </a:p>
          <a:p>
            <a:pPr indent="-228600" lvl="0" marL="228600" rtl="0" algn="l">
              <a:spcBef>
                <a:spcPts val="2000"/>
              </a:spcBef>
              <a:spcAft>
                <a:spcPts val="0"/>
              </a:spcAft>
              <a:buSzPts val="1800"/>
              <a:buChar char="■"/>
            </a:pPr>
            <a:r>
              <a:rPr lang="en-US" sz="2400">
                <a:solidFill>
                  <a:srgbClr val="002060"/>
                </a:solidFill>
              </a:rPr>
              <a:t>How to use all those logic transistors is a key design issue</a:t>
            </a:r>
            <a:endParaRPr/>
          </a:p>
          <a:p>
            <a:pPr indent="-228600" lvl="0" marL="228600" rtl="0" algn="l">
              <a:spcBef>
                <a:spcPts val="2000"/>
              </a:spcBef>
              <a:spcAft>
                <a:spcPts val="0"/>
              </a:spcAft>
              <a:buSzPts val="1800"/>
              <a:buChar char="■"/>
            </a:pPr>
            <a:r>
              <a:rPr lang="en-US" sz="2400">
                <a:solidFill>
                  <a:srgbClr val="FF0000"/>
                </a:solidFill>
              </a:rPr>
              <a:t>Pollack’s Rule</a:t>
            </a:r>
            <a:endParaRPr/>
          </a:p>
          <a:p>
            <a:pPr indent="-228600" lvl="1" marL="457200" rtl="0" algn="l">
              <a:spcBef>
                <a:spcPts val="600"/>
              </a:spcBef>
              <a:spcAft>
                <a:spcPts val="0"/>
              </a:spcAft>
              <a:buSzPts val="1500"/>
              <a:buChar char="■"/>
            </a:pPr>
            <a:r>
              <a:rPr lang="en-US" sz="2000">
                <a:solidFill>
                  <a:srgbClr val="FF0000"/>
                </a:solidFill>
              </a:rPr>
              <a:t>States that performance increase is roughly proportional to square root of increase in complexity</a:t>
            </a:r>
            <a:endParaRPr/>
          </a:p>
          <a:p>
            <a:pPr indent="-114300" lvl="0" marL="228600" rtl="0" algn="l">
              <a:spcBef>
                <a:spcPts val="2000"/>
              </a:spcBef>
              <a:spcAft>
                <a:spcPts val="0"/>
              </a:spcAft>
              <a:buSzPts val="1800"/>
              <a:buNone/>
            </a:pPr>
            <a:r>
              <a:t/>
            </a:r>
            <a:endParaRPr sz="2400">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2012-07-25T00:49:14Z</dcterms:created>
  <dc:creator>Adrian J Pullin</dc:creator>
</cp:coreProperties>
</file>