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37" r:id="rId3"/>
    <p:sldId id="338" r:id="rId4"/>
    <p:sldId id="340" r:id="rId5"/>
    <p:sldId id="339"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505"/>
    <a:srgbClr val="FF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1" autoAdjust="0"/>
    <p:restoredTop sz="91547" autoAdjust="0"/>
  </p:normalViewPr>
  <p:slideViewPr>
    <p:cSldViewPr snapToGrid="0">
      <p:cViewPr varScale="1">
        <p:scale>
          <a:sx n="62" d="100"/>
          <a:sy n="62" d="100"/>
        </p:scale>
        <p:origin x="11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36805-ACE1-4287-9D12-326E49A69FB6}" type="datetimeFigureOut">
              <a:rPr lang="en-PH" smtClean="0"/>
              <a:t>10/20/2020</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569F3-5F05-4DA1-A49C-7A54CF8DB365}" type="slidenum">
              <a:rPr lang="en-PH" smtClean="0"/>
              <a:t>‹#›</a:t>
            </a:fld>
            <a:endParaRPr lang="en-PH"/>
          </a:p>
        </p:txBody>
      </p:sp>
    </p:spTree>
    <p:extLst>
      <p:ext uri="{BB962C8B-B14F-4D97-AF65-F5344CB8AC3E}">
        <p14:creationId xmlns:p14="http://schemas.microsoft.com/office/powerpoint/2010/main" val="1796136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76569F3-5F05-4DA1-A49C-7A54CF8DB365}" type="slidenum">
              <a:rPr lang="en-PH" smtClean="0"/>
              <a:t>1</a:t>
            </a:fld>
            <a:endParaRPr lang="en-PH"/>
          </a:p>
        </p:txBody>
      </p:sp>
    </p:spTree>
    <p:extLst>
      <p:ext uri="{BB962C8B-B14F-4D97-AF65-F5344CB8AC3E}">
        <p14:creationId xmlns:p14="http://schemas.microsoft.com/office/powerpoint/2010/main" val="983591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6A3CAD-F477-4E29-9B2E-27EAFEE3B04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B59A-B4CE-4B2E-83AE-AE293CFF89AC}"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838200" y="365125"/>
            <a:ext cx="10515600" cy="1325563"/>
          </a:xfrm>
        </p:spPr>
        <p:txBody>
          <a:bodyPr/>
          <a:lstStyle/>
          <a:p>
            <a:r>
              <a:rPr lang="en-US"/>
              <a:t>Click to edit Master title style</a:t>
            </a:r>
          </a:p>
        </p:txBody>
      </p:sp>
      <p:sp>
        <p:nvSpPr>
          <p:cNvPr id="9" name="Content Placeholder 2"/>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49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A3CAD-F477-4E29-9B2E-27EAFEE3B04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6428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A3CAD-F477-4E29-9B2E-27EAFEE3B04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8590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A3CAD-F477-4E29-9B2E-27EAFEE3B04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70768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A3CAD-F477-4E29-9B2E-27EAFEE3B04C}"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297151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6A3CAD-F477-4E29-9B2E-27EAFEE3B04C}"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319562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6A3CAD-F477-4E29-9B2E-27EAFEE3B04C}"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2842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6A3CAD-F477-4E29-9B2E-27EAFEE3B04C}"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250993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A3CAD-F477-4E29-9B2E-27EAFEE3B04C}"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DB59A-B4CE-4B2E-83AE-AE293CFF89AC}"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480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6A3CAD-F477-4E29-9B2E-27EAFEE3B04C}"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190167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6A3CAD-F477-4E29-9B2E-27EAFEE3B04C}"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DB59A-B4CE-4B2E-83AE-AE293CFF89AC}" type="slidenum">
              <a:rPr lang="en-US" smtClean="0"/>
              <a:t>‹#›</a:t>
            </a:fld>
            <a:endParaRPr lang="en-US"/>
          </a:p>
        </p:txBody>
      </p:sp>
    </p:spTree>
    <p:extLst>
      <p:ext uri="{BB962C8B-B14F-4D97-AF65-F5344CB8AC3E}">
        <p14:creationId xmlns:p14="http://schemas.microsoft.com/office/powerpoint/2010/main" val="353834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A3CAD-F477-4E29-9B2E-27EAFEE3B04C}" type="datetimeFigureOut">
              <a:rPr lang="en-US" smtClean="0"/>
              <a:t>10/20/2020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DB59A-B4CE-4B2E-83AE-AE293CFF89AC}" type="slidenum">
              <a:rPr lang="en-US" smtClean="0"/>
              <a:t>‹#›</a:t>
            </a:fld>
            <a:endParaRPr lang="en-US"/>
          </a:p>
        </p:txBody>
      </p:sp>
    </p:spTree>
    <p:extLst>
      <p:ext uri="{BB962C8B-B14F-4D97-AF65-F5344CB8AC3E}">
        <p14:creationId xmlns:p14="http://schemas.microsoft.com/office/powerpoint/2010/main" val="3498676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C3FE22E4-AC29-4D2B-8938-83DAB4536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491" y="444790"/>
            <a:ext cx="6477509" cy="4452675"/>
          </a:xfrm>
          <a:prstGeom prst="rect">
            <a:avLst/>
          </a:prstGeom>
        </p:spPr>
      </p:pic>
      <p:sp>
        <p:nvSpPr>
          <p:cNvPr id="7" name="Rectangle 6"/>
          <p:cNvSpPr/>
          <p:nvPr/>
        </p:nvSpPr>
        <p:spPr>
          <a:xfrm>
            <a:off x="656690" y="1554563"/>
            <a:ext cx="5734827" cy="1754326"/>
          </a:xfrm>
          <a:prstGeom prst="rect">
            <a:avLst/>
          </a:prstGeom>
          <a:noFill/>
        </p:spPr>
        <p:txBody>
          <a:bodyPr wrap="square" lIns="91440" tIns="45720" rIns="91440" bIns="45720">
            <a:spAutoFit/>
          </a:bodyPr>
          <a:lstStyle/>
          <a:p>
            <a:r>
              <a:rPr lang="en-PH" sz="5400" b="1" cap="none" spc="0" dirty="0">
                <a:ln w="6600">
                  <a:solidFill>
                    <a:schemeClr val="accent2"/>
                  </a:solidFill>
                  <a:prstDash val="solid"/>
                </a:ln>
                <a:gradFill>
                  <a:gsLst>
                    <a:gs pos="0">
                      <a:schemeClr val="accent2">
                        <a:lumMod val="75000"/>
                      </a:schemeClr>
                    </a:gs>
                    <a:gs pos="74000">
                      <a:schemeClr val="accent2">
                        <a:lumMod val="20000"/>
                        <a:lumOff val="80000"/>
                      </a:schemeClr>
                    </a:gs>
                    <a:gs pos="83000">
                      <a:schemeClr val="accent2">
                        <a:lumMod val="60000"/>
                        <a:lumOff val="40000"/>
                      </a:schemeClr>
                    </a:gs>
                    <a:gs pos="100000">
                      <a:schemeClr val="accent2">
                        <a:lumMod val="40000"/>
                        <a:lumOff val="60000"/>
                      </a:schemeClr>
                    </a:gs>
                  </a:gsLst>
                  <a:lin ang="5400000" scaled="1"/>
                </a:gradFill>
                <a:effectLst>
                  <a:outerShdw dist="38100" dir="2700000" algn="tl" rotWithShape="0">
                    <a:schemeClr val="accent2"/>
                  </a:outerShdw>
                </a:effectLst>
              </a:rPr>
              <a:t>Methods of Philosophizing:</a:t>
            </a:r>
            <a:endParaRPr lang="en-US" sz="5400" b="1" cap="none" spc="0" dirty="0">
              <a:ln w="6600">
                <a:solidFill>
                  <a:schemeClr val="accent2"/>
                </a:solidFill>
                <a:prstDash val="solid"/>
              </a:ln>
              <a:gradFill>
                <a:gsLst>
                  <a:gs pos="0">
                    <a:schemeClr val="accent2">
                      <a:lumMod val="75000"/>
                    </a:schemeClr>
                  </a:gs>
                  <a:gs pos="74000">
                    <a:schemeClr val="accent2">
                      <a:lumMod val="20000"/>
                      <a:lumOff val="80000"/>
                    </a:schemeClr>
                  </a:gs>
                  <a:gs pos="83000">
                    <a:schemeClr val="accent2">
                      <a:lumMod val="60000"/>
                      <a:lumOff val="40000"/>
                    </a:schemeClr>
                  </a:gs>
                  <a:gs pos="100000">
                    <a:schemeClr val="accent2">
                      <a:lumMod val="40000"/>
                      <a:lumOff val="60000"/>
                    </a:schemeClr>
                  </a:gs>
                </a:gsLst>
                <a:lin ang="5400000" scaled="1"/>
              </a:gradFill>
              <a:effectLst>
                <a:outerShdw dist="38100" dir="2700000" algn="tl" rotWithShape="0">
                  <a:schemeClr val="accent2"/>
                </a:outerShdw>
              </a:effectLst>
            </a:endParaRPr>
          </a:p>
        </p:txBody>
      </p:sp>
      <p:sp>
        <p:nvSpPr>
          <p:cNvPr id="8" name="Rectangle 7"/>
          <p:cNvSpPr/>
          <p:nvPr/>
        </p:nvSpPr>
        <p:spPr>
          <a:xfrm>
            <a:off x="656690" y="3429000"/>
            <a:ext cx="5439310" cy="830997"/>
          </a:xfrm>
          <a:prstGeom prst="rect">
            <a:avLst/>
          </a:prstGeom>
          <a:noFill/>
        </p:spPr>
        <p:txBody>
          <a:bodyPr wrap="none" lIns="91440" tIns="45720" rIns="91440" bIns="45720">
            <a:spAutoFit/>
          </a:bodyPr>
          <a:lstStyle/>
          <a:p>
            <a:r>
              <a:rPr lang="en-US" sz="4800" b="1" cap="none" spc="0" dirty="0">
                <a:ln w="6600">
                  <a:solidFill>
                    <a:schemeClr val="accent2"/>
                  </a:solidFill>
                  <a:prstDash val="solid"/>
                </a:ln>
                <a:solidFill>
                  <a:srgbClr val="FFFFFF"/>
                </a:solidFill>
                <a:effectLst>
                  <a:outerShdw dist="38100" dir="2700000" algn="tl" rotWithShape="0">
                    <a:schemeClr val="accent2"/>
                  </a:outerShdw>
                </a:effectLst>
              </a:rPr>
              <a:t>Truth and Opinion</a:t>
            </a:r>
          </a:p>
        </p:txBody>
      </p:sp>
    </p:spTree>
    <p:extLst>
      <p:ext uri="{BB962C8B-B14F-4D97-AF65-F5344CB8AC3E}">
        <p14:creationId xmlns:p14="http://schemas.microsoft.com/office/powerpoint/2010/main" val="1032374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37CC44-FC99-455F-80BE-6007DA1BDF81}"/>
              </a:ext>
            </a:extLst>
          </p:cNvPr>
          <p:cNvSpPr/>
          <p:nvPr/>
        </p:nvSpPr>
        <p:spPr>
          <a:xfrm>
            <a:off x="2667016" y="2546911"/>
            <a:ext cx="6857968" cy="830997"/>
          </a:xfrm>
          <a:prstGeom prst="rect">
            <a:avLst/>
          </a:prstGeom>
        </p:spPr>
        <p:txBody>
          <a:bodyPr wrap="none">
            <a:spAutoFit/>
          </a:bodyPr>
          <a:lstStyle/>
          <a:p>
            <a:pPr algn="ctr"/>
            <a:r>
              <a:rPr lang="en-PH" sz="4800" dirty="0"/>
              <a:t>Purple is the best color</a:t>
            </a:r>
          </a:p>
        </p:txBody>
      </p:sp>
    </p:spTree>
    <p:extLst>
      <p:ext uri="{BB962C8B-B14F-4D97-AF65-F5344CB8AC3E}">
        <p14:creationId xmlns:p14="http://schemas.microsoft.com/office/powerpoint/2010/main" val="71873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37CC44-FC99-455F-80BE-6007DA1BDF81}"/>
              </a:ext>
            </a:extLst>
          </p:cNvPr>
          <p:cNvSpPr/>
          <p:nvPr/>
        </p:nvSpPr>
        <p:spPr>
          <a:xfrm>
            <a:off x="3633627" y="2546911"/>
            <a:ext cx="4924746" cy="830997"/>
          </a:xfrm>
          <a:prstGeom prst="rect">
            <a:avLst/>
          </a:prstGeom>
        </p:spPr>
        <p:txBody>
          <a:bodyPr wrap="none">
            <a:spAutoFit/>
          </a:bodyPr>
          <a:lstStyle/>
          <a:p>
            <a:pPr algn="ctr"/>
            <a:r>
              <a:rPr lang="en-PH" sz="4800" dirty="0"/>
              <a:t>Alice likes book </a:t>
            </a:r>
          </a:p>
        </p:txBody>
      </p:sp>
    </p:spTree>
    <p:extLst>
      <p:ext uri="{BB962C8B-B14F-4D97-AF65-F5344CB8AC3E}">
        <p14:creationId xmlns:p14="http://schemas.microsoft.com/office/powerpoint/2010/main" val="415114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37CC44-FC99-455F-80BE-6007DA1BDF81}"/>
              </a:ext>
            </a:extLst>
          </p:cNvPr>
          <p:cNvSpPr/>
          <p:nvPr/>
        </p:nvSpPr>
        <p:spPr>
          <a:xfrm>
            <a:off x="2080934" y="2644170"/>
            <a:ext cx="8030132" cy="1569660"/>
          </a:xfrm>
          <a:prstGeom prst="rect">
            <a:avLst/>
          </a:prstGeom>
        </p:spPr>
        <p:txBody>
          <a:bodyPr wrap="square">
            <a:spAutoFit/>
          </a:bodyPr>
          <a:lstStyle/>
          <a:p>
            <a:pPr algn="ctr"/>
            <a:r>
              <a:rPr lang="en-PH" sz="4800" dirty="0"/>
              <a:t>Mt. Apo is the highest mountain the Philippines</a:t>
            </a:r>
          </a:p>
        </p:txBody>
      </p:sp>
    </p:spTree>
    <p:extLst>
      <p:ext uri="{BB962C8B-B14F-4D97-AF65-F5344CB8AC3E}">
        <p14:creationId xmlns:p14="http://schemas.microsoft.com/office/powerpoint/2010/main" val="385382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30F0634-934E-4BE6-9C35-7687BB979857}"/>
              </a:ext>
            </a:extLst>
          </p:cNvPr>
          <p:cNvSpPr/>
          <p:nvPr/>
        </p:nvSpPr>
        <p:spPr>
          <a:xfrm>
            <a:off x="762000" y="787986"/>
            <a:ext cx="10668000" cy="4031873"/>
          </a:xfrm>
          <a:prstGeom prst="rect">
            <a:avLst/>
          </a:prstGeom>
        </p:spPr>
        <p:txBody>
          <a:bodyPr wrap="square">
            <a:spAutoFit/>
          </a:bodyPr>
          <a:lstStyle/>
          <a:p>
            <a:r>
              <a:rPr lang="en-PH" sz="3200" dirty="0"/>
              <a:t>In today’s society, we acquire a lot of information from our friend, family and member in the community. Some information that you receive from maybe utterly true but some information may be utterly false. These kinds of information often have a</a:t>
            </a:r>
          </a:p>
          <a:p>
            <a:r>
              <a:rPr lang="en-PH" sz="3200" dirty="0"/>
              <a:t>positive or negative impact on our lives. Thus, as an individual, we have to examine every situation or issue if it is true or if it is an opinion.</a:t>
            </a:r>
          </a:p>
        </p:txBody>
      </p:sp>
    </p:spTree>
    <p:extLst>
      <p:ext uri="{BB962C8B-B14F-4D97-AF65-F5344CB8AC3E}">
        <p14:creationId xmlns:p14="http://schemas.microsoft.com/office/powerpoint/2010/main" val="372015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D7B95F-78B8-4AD7-9C3A-0CCCBEF5894E}"/>
              </a:ext>
            </a:extLst>
          </p:cNvPr>
          <p:cNvSpPr/>
          <p:nvPr/>
        </p:nvSpPr>
        <p:spPr>
          <a:xfrm>
            <a:off x="746501" y="403484"/>
            <a:ext cx="10698997" cy="3970318"/>
          </a:xfrm>
          <a:prstGeom prst="rect">
            <a:avLst/>
          </a:prstGeom>
        </p:spPr>
        <p:txBody>
          <a:bodyPr wrap="square">
            <a:spAutoFit/>
          </a:bodyPr>
          <a:lstStyle/>
          <a:p>
            <a:r>
              <a:rPr lang="en-PH" sz="2800" dirty="0"/>
              <a:t> </a:t>
            </a:r>
            <a:r>
              <a:rPr lang="en-PH" sz="2800" b="1" dirty="0"/>
              <a:t>What is opinion?</a:t>
            </a:r>
          </a:p>
          <a:p>
            <a:pPr marL="285750" indent="-285750">
              <a:buFont typeface="Arial" panose="020B0604020202020204" pitchFamily="34" charset="0"/>
              <a:buChar char="•"/>
            </a:pPr>
            <a:r>
              <a:rPr lang="en-PH" sz="2800" dirty="0"/>
              <a:t>is a belief, impression or judgment about something by not necessarily based on fact.</a:t>
            </a:r>
          </a:p>
          <a:p>
            <a:pPr marL="285750" indent="-285750">
              <a:buFont typeface="Arial" panose="020B0604020202020204" pitchFamily="34" charset="0"/>
              <a:buChar char="•"/>
            </a:pPr>
            <a:r>
              <a:rPr lang="en-PH" sz="2800" dirty="0"/>
              <a:t>it prevails personal view of a person.</a:t>
            </a:r>
          </a:p>
          <a:p>
            <a:r>
              <a:rPr lang="en-PH" sz="2800" b="1" dirty="0"/>
              <a:t>What is truth?</a:t>
            </a:r>
          </a:p>
          <a:p>
            <a:pPr marL="285750" indent="-285750">
              <a:buFont typeface="Arial" panose="020B0604020202020204" pitchFamily="34" charset="0"/>
              <a:buChar char="•"/>
            </a:pPr>
            <a:r>
              <a:rPr lang="en-PH" sz="2800" dirty="0"/>
              <a:t>it is something that has been proven by facts or sincerity. in science, truth is based on facts-as something that is observable in philosophy, truth is considered as a kind of quality and value.</a:t>
            </a:r>
          </a:p>
        </p:txBody>
      </p:sp>
    </p:spTree>
    <p:extLst>
      <p:ext uri="{BB962C8B-B14F-4D97-AF65-F5344CB8AC3E}">
        <p14:creationId xmlns:p14="http://schemas.microsoft.com/office/powerpoint/2010/main" val="116815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315DC6-75A4-4CB7-BC3A-D0B5812C1114}"/>
              </a:ext>
            </a:extLst>
          </p:cNvPr>
          <p:cNvSpPr/>
          <p:nvPr/>
        </p:nvSpPr>
        <p:spPr>
          <a:xfrm>
            <a:off x="769748" y="661310"/>
            <a:ext cx="10807485" cy="4031873"/>
          </a:xfrm>
          <a:prstGeom prst="rect">
            <a:avLst/>
          </a:prstGeom>
        </p:spPr>
        <p:txBody>
          <a:bodyPr wrap="square">
            <a:spAutoFit/>
          </a:bodyPr>
          <a:lstStyle/>
          <a:p>
            <a:r>
              <a:rPr lang="en-PH" sz="3200" dirty="0"/>
              <a:t>Every day in your life, you have encountered a lot of information that you have heard from your parents, friends, members of the community or even in social media like Facebook or news from the television and radio. Some information may be helpful to you, but some may mislead you or may even be utterly false. These kinds of information can either give positive or negative impact on your life. </a:t>
            </a:r>
          </a:p>
        </p:txBody>
      </p:sp>
    </p:spTree>
    <p:extLst>
      <p:ext uri="{BB962C8B-B14F-4D97-AF65-F5344CB8AC3E}">
        <p14:creationId xmlns:p14="http://schemas.microsoft.com/office/powerpoint/2010/main" val="39200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860B458C-3771-4E2F-B167-31CF1588E1A0}"/>
              </a:ext>
            </a:extLst>
          </p:cNvPr>
          <p:cNvSpPr/>
          <p:nvPr/>
        </p:nvSpPr>
        <p:spPr>
          <a:xfrm>
            <a:off x="1420678" y="898444"/>
            <a:ext cx="9350644" cy="3888641"/>
          </a:xfrm>
          <a:prstGeom prst="cloud">
            <a:avLst/>
          </a:prstGeom>
          <a:solidFill>
            <a:schemeClr val="accent3"/>
          </a:solidFill>
          <a:ln>
            <a:solidFill>
              <a:schemeClr val="tx2">
                <a:lumMod val="50000"/>
              </a:schemeClr>
            </a:solidFill>
          </a:ln>
        </p:spPr>
        <p:txBody>
          <a:bodyPr wrap="square">
            <a:spAutoFit/>
          </a:bodyPr>
          <a:lstStyle/>
          <a:p>
            <a:pPr algn="ctr"/>
            <a:r>
              <a:rPr lang="en-PH" sz="3200" dirty="0"/>
              <a:t>How would you know if they are telling the truth? Have you experienced the same? Please feel free to share your thoughts.</a:t>
            </a:r>
          </a:p>
        </p:txBody>
      </p:sp>
    </p:spTree>
    <p:extLst>
      <p:ext uri="{BB962C8B-B14F-4D97-AF65-F5344CB8AC3E}">
        <p14:creationId xmlns:p14="http://schemas.microsoft.com/office/powerpoint/2010/main" val="294707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EFBF-37F5-4DED-A379-B674C89D41C7}"/>
              </a:ext>
            </a:extLst>
          </p:cNvPr>
          <p:cNvSpPr>
            <a:spLocks noGrp="1"/>
          </p:cNvSpPr>
          <p:nvPr>
            <p:ph type="title"/>
          </p:nvPr>
        </p:nvSpPr>
        <p:spPr>
          <a:xfrm>
            <a:off x="838200" y="615626"/>
            <a:ext cx="10515600" cy="874739"/>
          </a:xfrm>
        </p:spPr>
        <p:txBody>
          <a:bodyPr>
            <a:normAutofit/>
          </a:bodyPr>
          <a:lstStyle/>
          <a:p>
            <a:pPr algn="ctr"/>
            <a:r>
              <a:rPr lang="en-PH" sz="4000" b="1" dirty="0"/>
              <a:t>Why truth is important?</a:t>
            </a:r>
          </a:p>
        </p:txBody>
      </p:sp>
      <p:sp>
        <p:nvSpPr>
          <p:cNvPr id="3" name="Content Placeholder 2">
            <a:extLst>
              <a:ext uri="{FF2B5EF4-FFF2-40B4-BE49-F238E27FC236}">
                <a16:creationId xmlns:a16="http://schemas.microsoft.com/office/drawing/2014/main" id="{9B599944-2331-451D-827E-124F561BC9E6}"/>
              </a:ext>
            </a:extLst>
          </p:cNvPr>
          <p:cNvSpPr>
            <a:spLocks noGrp="1"/>
          </p:cNvSpPr>
          <p:nvPr>
            <p:ph idx="1"/>
          </p:nvPr>
        </p:nvSpPr>
        <p:spPr>
          <a:xfrm>
            <a:off x="838200" y="1490365"/>
            <a:ext cx="10515600" cy="4351338"/>
          </a:xfrm>
        </p:spPr>
        <p:txBody>
          <a:bodyPr>
            <a:normAutofit/>
          </a:bodyPr>
          <a:lstStyle/>
          <a:p>
            <a:r>
              <a:rPr lang="en-PH" sz="3200" dirty="0"/>
              <a:t>Truth is important to </a:t>
            </a:r>
            <a:r>
              <a:rPr lang="en-PH" sz="3200" b="1" dirty="0"/>
              <a:t>clarify knowledge</a:t>
            </a:r>
            <a:r>
              <a:rPr lang="en-PH" sz="3200" dirty="0"/>
              <a:t>, since it is through knowing that we are able to determine what is true, while talking about Knowledge, it is the </a:t>
            </a:r>
            <a:r>
              <a:rPr lang="en-PH" sz="3200" b="1" dirty="0"/>
              <a:t>clear awareness and understanding of anything that surrounds you</a:t>
            </a:r>
            <a:r>
              <a:rPr lang="en-PH" sz="3200" dirty="0"/>
              <a:t>. It is a product of questions that allow for clear answers </a:t>
            </a:r>
            <a:r>
              <a:rPr lang="en-PH" sz="3200" b="1" dirty="0"/>
              <a:t>provided by facts</a:t>
            </a:r>
            <a:r>
              <a:rPr lang="en-PH" sz="3200" dirty="0"/>
              <a:t>. Our knowledge is comprised of ideas and beliefs that we know to be true.</a:t>
            </a:r>
          </a:p>
        </p:txBody>
      </p:sp>
    </p:spTree>
    <p:extLst>
      <p:ext uri="{BB962C8B-B14F-4D97-AF65-F5344CB8AC3E}">
        <p14:creationId xmlns:p14="http://schemas.microsoft.com/office/powerpoint/2010/main" val="885736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EFBF-37F5-4DED-A379-B674C89D41C7}"/>
              </a:ext>
            </a:extLst>
          </p:cNvPr>
          <p:cNvSpPr>
            <a:spLocks noGrp="1"/>
          </p:cNvSpPr>
          <p:nvPr>
            <p:ph type="title"/>
          </p:nvPr>
        </p:nvSpPr>
        <p:spPr>
          <a:xfrm>
            <a:off x="838200" y="615626"/>
            <a:ext cx="10515600" cy="874739"/>
          </a:xfrm>
        </p:spPr>
        <p:txBody>
          <a:bodyPr>
            <a:normAutofit/>
          </a:bodyPr>
          <a:lstStyle/>
          <a:p>
            <a:pPr algn="ctr"/>
            <a:r>
              <a:rPr lang="en-PH" sz="4000" b="1" dirty="0"/>
              <a:t>Why truth is important?</a:t>
            </a:r>
          </a:p>
        </p:txBody>
      </p:sp>
      <p:sp>
        <p:nvSpPr>
          <p:cNvPr id="3" name="Content Placeholder 2">
            <a:extLst>
              <a:ext uri="{FF2B5EF4-FFF2-40B4-BE49-F238E27FC236}">
                <a16:creationId xmlns:a16="http://schemas.microsoft.com/office/drawing/2014/main" id="{9B599944-2331-451D-827E-124F561BC9E6}"/>
              </a:ext>
            </a:extLst>
          </p:cNvPr>
          <p:cNvSpPr>
            <a:spLocks noGrp="1"/>
          </p:cNvSpPr>
          <p:nvPr>
            <p:ph idx="1"/>
          </p:nvPr>
        </p:nvSpPr>
        <p:spPr>
          <a:xfrm>
            <a:off x="838200" y="1490365"/>
            <a:ext cx="10515600" cy="4351338"/>
          </a:xfrm>
        </p:spPr>
        <p:txBody>
          <a:bodyPr>
            <a:normAutofit/>
          </a:bodyPr>
          <a:lstStyle/>
          <a:p>
            <a:pPr marL="0" indent="0">
              <a:buNone/>
            </a:pPr>
            <a:r>
              <a:rPr lang="en-PH" sz="3200" dirty="0"/>
              <a:t>Take for instance, “No bird have no wings”. This statement simply means that we know what is an </a:t>
            </a:r>
            <a:r>
              <a:rPr lang="en-PH" sz="3200" b="1" dirty="0"/>
              <a:t>observable</a:t>
            </a:r>
            <a:r>
              <a:rPr lang="en-PH" sz="3200" dirty="0"/>
              <a:t> or evident in a real world- that is based on reality so this is proposition and this statement is considered as facts. </a:t>
            </a:r>
            <a:r>
              <a:rPr lang="en-PH" sz="3200" b="1" dirty="0"/>
              <a:t>Fact</a:t>
            </a:r>
            <a:r>
              <a:rPr lang="en-PH" sz="3200" dirty="0"/>
              <a:t> is a statement which are observable to be real or truthful. We all know and see that all the birds have wings</a:t>
            </a:r>
          </a:p>
        </p:txBody>
      </p:sp>
    </p:spTree>
    <p:extLst>
      <p:ext uri="{BB962C8B-B14F-4D97-AF65-F5344CB8AC3E}">
        <p14:creationId xmlns:p14="http://schemas.microsoft.com/office/powerpoint/2010/main" val="411630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EFBF-37F5-4DED-A379-B674C89D41C7}"/>
              </a:ext>
            </a:extLst>
          </p:cNvPr>
          <p:cNvSpPr>
            <a:spLocks noGrp="1"/>
          </p:cNvSpPr>
          <p:nvPr>
            <p:ph type="title"/>
          </p:nvPr>
        </p:nvSpPr>
        <p:spPr>
          <a:xfrm>
            <a:off x="838200" y="615626"/>
            <a:ext cx="10515600" cy="874739"/>
          </a:xfrm>
        </p:spPr>
        <p:txBody>
          <a:bodyPr>
            <a:normAutofit/>
          </a:bodyPr>
          <a:lstStyle/>
          <a:p>
            <a:pPr algn="ctr"/>
            <a:r>
              <a:rPr lang="en-PH" sz="4000" b="1" dirty="0"/>
              <a:t>Why truth is important?</a:t>
            </a:r>
          </a:p>
        </p:txBody>
      </p:sp>
      <p:sp>
        <p:nvSpPr>
          <p:cNvPr id="3" name="Content Placeholder 2">
            <a:extLst>
              <a:ext uri="{FF2B5EF4-FFF2-40B4-BE49-F238E27FC236}">
                <a16:creationId xmlns:a16="http://schemas.microsoft.com/office/drawing/2014/main" id="{9B599944-2331-451D-827E-124F561BC9E6}"/>
              </a:ext>
            </a:extLst>
          </p:cNvPr>
          <p:cNvSpPr>
            <a:spLocks noGrp="1"/>
          </p:cNvSpPr>
          <p:nvPr>
            <p:ph idx="1"/>
          </p:nvPr>
        </p:nvSpPr>
        <p:spPr>
          <a:xfrm>
            <a:off x="838200" y="1490365"/>
            <a:ext cx="10515600" cy="4351338"/>
          </a:xfrm>
        </p:spPr>
        <p:txBody>
          <a:bodyPr>
            <a:normAutofit/>
          </a:bodyPr>
          <a:lstStyle/>
          <a:p>
            <a:pPr marL="0" indent="0">
              <a:buNone/>
            </a:pPr>
            <a:r>
              <a:rPr lang="en-PH" sz="3200" dirty="0"/>
              <a:t>Take for instance, “No bird have no wings”. This statement simply means that we know what is an </a:t>
            </a:r>
            <a:r>
              <a:rPr lang="en-PH" sz="3200" b="1" dirty="0"/>
              <a:t>observable</a:t>
            </a:r>
            <a:r>
              <a:rPr lang="en-PH" sz="3200" dirty="0"/>
              <a:t> or evident in a real world- that is based on reality so this is proposition and this statement is considered as facts. </a:t>
            </a:r>
            <a:r>
              <a:rPr lang="en-PH" sz="3200" b="1" dirty="0"/>
              <a:t>Fact</a:t>
            </a:r>
            <a:r>
              <a:rPr lang="en-PH" sz="3200" dirty="0"/>
              <a:t> is a statement which are observable to be real or truthful. We all know and see that all the birds have wings</a:t>
            </a:r>
          </a:p>
        </p:txBody>
      </p:sp>
    </p:spTree>
    <p:extLst>
      <p:ext uri="{BB962C8B-B14F-4D97-AF65-F5344CB8AC3E}">
        <p14:creationId xmlns:p14="http://schemas.microsoft.com/office/powerpoint/2010/main" val="293164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AA7869-F134-44C4-9B70-7829794AA2D9}"/>
              </a:ext>
            </a:extLst>
          </p:cNvPr>
          <p:cNvSpPr/>
          <p:nvPr/>
        </p:nvSpPr>
        <p:spPr>
          <a:xfrm>
            <a:off x="692258" y="757975"/>
            <a:ext cx="10807484" cy="4031873"/>
          </a:xfrm>
          <a:prstGeom prst="rect">
            <a:avLst/>
          </a:prstGeom>
        </p:spPr>
        <p:txBody>
          <a:bodyPr wrap="square">
            <a:spAutoFit/>
          </a:bodyPr>
          <a:lstStyle/>
          <a:p>
            <a:r>
              <a:rPr lang="en-PH" sz="3200" dirty="0"/>
              <a:t>In the opening chapter “Doing Philosophy”, it reminds us that the </a:t>
            </a:r>
            <a:r>
              <a:rPr lang="en-PH" sz="3200" b="1" dirty="0"/>
              <a:t>act of doing philosophy necessarily involves the act of asking questions</a:t>
            </a:r>
            <a:r>
              <a:rPr lang="en-PH" sz="3200" dirty="0"/>
              <a:t>, </a:t>
            </a:r>
            <a:r>
              <a:rPr lang="en-PH" sz="3200" b="1" i="1" dirty="0"/>
              <a:t>contemplating about the mystery of life</a:t>
            </a:r>
            <a:r>
              <a:rPr lang="en-PH" sz="3200" dirty="0"/>
              <a:t>, and </a:t>
            </a:r>
            <a:r>
              <a:rPr lang="en-PH" sz="3200" b="1" i="1" dirty="0"/>
              <a:t>constructing arguments </a:t>
            </a:r>
            <a:r>
              <a:rPr lang="en-PH" sz="3200" dirty="0"/>
              <a:t>and be able to </a:t>
            </a:r>
            <a:r>
              <a:rPr lang="en-PH" sz="3200" b="1" i="1" dirty="0"/>
              <a:t>rationally evaluate</a:t>
            </a:r>
            <a:r>
              <a:rPr lang="en-PH" sz="3200" dirty="0"/>
              <a:t> them in the end. For this reason, doing philosophy means to ask questions, to reflect, and to formulate and evaluate arguments.</a:t>
            </a:r>
          </a:p>
        </p:txBody>
      </p:sp>
    </p:spTree>
    <p:extLst>
      <p:ext uri="{BB962C8B-B14F-4D97-AF65-F5344CB8AC3E}">
        <p14:creationId xmlns:p14="http://schemas.microsoft.com/office/powerpoint/2010/main" val="4133736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EFBF-37F5-4DED-A379-B674C89D41C7}"/>
              </a:ext>
            </a:extLst>
          </p:cNvPr>
          <p:cNvSpPr>
            <a:spLocks noGrp="1"/>
          </p:cNvSpPr>
          <p:nvPr>
            <p:ph type="title"/>
          </p:nvPr>
        </p:nvSpPr>
        <p:spPr>
          <a:xfrm>
            <a:off x="838200" y="352154"/>
            <a:ext cx="10515600" cy="874739"/>
          </a:xfrm>
        </p:spPr>
        <p:txBody>
          <a:bodyPr>
            <a:normAutofit/>
          </a:bodyPr>
          <a:lstStyle/>
          <a:p>
            <a:pPr algn="ctr"/>
            <a:r>
              <a:rPr lang="en-PH" sz="4000" b="1" dirty="0"/>
              <a:t>Why truth is important?</a:t>
            </a:r>
          </a:p>
        </p:txBody>
      </p:sp>
      <p:sp>
        <p:nvSpPr>
          <p:cNvPr id="3" name="Content Placeholder 2">
            <a:extLst>
              <a:ext uri="{FF2B5EF4-FFF2-40B4-BE49-F238E27FC236}">
                <a16:creationId xmlns:a16="http://schemas.microsoft.com/office/drawing/2014/main" id="{9B599944-2331-451D-827E-124F561BC9E6}"/>
              </a:ext>
            </a:extLst>
          </p:cNvPr>
          <p:cNvSpPr>
            <a:spLocks noGrp="1"/>
          </p:cNvSpPr>
          <p:nvPr>
            <p:ph idx="1"/>
          </p:nvPr>
        </p:nvSpPr>
        <p:spPr>
          <a:xfrm>
            <a:off x="838199" y="1118405"/>
            <a:ext cx="10515601" cy="4351338"/>
          </a:xfrm>
        </p:spPr>
        <p:txBody>
          <a:bodyPr>
            <a:normAutofit/>
          </a:bodyPr>
          <a:lstStyle/>
          <a:p>
            <a:pPr marL="0" indent="0">
              <a:buNone/>
            </a:pPr>
            <a:r>
              <a:rPr lang="en-PH" sz="3200" dirty="0"/>
              <a:t>There are also statements that need to have further examination to establish whether it is true or false. For instance; “my man is the best and the smartest”. This statement is not evidently or immediately known to be true, it needs further investigation or examination to see that this statement is true or false. This statement is opinion. Opinion can be proven by verification and experimentation in order to find that the statement is true or false.</a:t>
            </a:r>
          </a:p>
        </p:txBody>
      </p:sp>
    </p:spTree>
    <p:extLst>
      <p:ext uri="{BB962C8B-B14F-4D97-AF65-F5344CB8AC3E}">
        <p14:creationId xmlns:p14="http://schemas.microsoft.com/office/powerpoint/2010/main" val="50888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1A12-52BA-49BA-A7AC-957589E6ADA1}"/>
              </a:ext>
            </a:extLst>
          </p:cNvPr>
          <p:cNvSpPr>
            <a:spLocks noGrp="1"/>
          </p:cNvSpPr>
          <p:nvPr>
            <p:ph type="title"/>
          </p:nvPr>
        </p:nvSpPr>
        <p:spPr>
          <a:xfrm>
            <a:off x="765229" y="287634"/>
            <a:ext cx="10661542" cy="1091716"/>
          </a:xfrm>
        </p:spPr>
        <p:txBody>
          <a:bodyPr/>
          <a:lstStyle/>
          <a:p>
            <a:pPr algn="ctr"/>
            <a:r>
              <a:rPr lang="en-PH" b="1" dirty="0"/>
              <a:t>How do you know if something is true?</a:t>
            </a:r>
          </a:p>
        </p:txBody>
      </p:sp>
      <p:sp>
        <p:nvSpPr>
          <p:cNvPr id="3" name="Content Placeholder 2">
            <a:extLst>
              <a:ext uri="{FF2B5EF4-FFF2-40B4-BE49-F238E27FC236}">
                <a16:creationId xmlns:a16="http://schemas.microsoft.com/office/drawing/2014/main" id="{526CBD84-1772-4DE4-B403-357A73AA7DEA}"/>
              </a:ext>
            </a:extLst>
          </p:cNvPr>
          <p:cNvSpPr>
            <a:spLocks noGrp="1"/>
          </p:cNvSpPr>
          <p:nvPr>
            <p:ph idx="1"/>
          </p:nvPr>
        </p:nvSpPr>
        <p:spPr>
          <a:xfrm>
            <a:off x="765229" y="1253331"/>
            <a:ext cx="10661542" cy="4351338"/>
          </a:xfrm>
        </p:spPr>
        <p:txBody>
          <a:bodyPr>
            <a:normAutofit/>
          </a:bodyPr>
          <a:lstStyle/>
          <a:p>
            <a:pPr marL="0" indent="0">
              <a:buNone/>
            </a:pPr>
            <a:r>
              <a:rPr lang="en-PH" sz="3200" dirty="0"/>
              <a:t>You assumed that everything you know about in this world is true, through your senses and beliefs. But as philosophers, </a:t>
            </a:r>
            <a:r>
              <a:rPr lang="en-PH" sz="3200" b="1" dirty="0"/>
              <a:t>you do not assumed that every statement is true</a:t>
            </a:r>
            <a:r>
              <a:rPr lang="en-PH" sz="3200" dirty="0"/>
              <a:t>. You need to </a:t>
            </a:r>
            <a:r>
              <a:rPr lang="en-PH" sz="3200" b="1" dirty="0"/>
              <a:t>analyze or investigate or have own investigation to better understand the means by which you gain knowledge and determine the truth about everything</a:t>
            </a:r>
            <a:r>
              <a:rPr lang="en-PH" sz="3200" dirty="0"/>
              <a:t>. Doubt drives your desires to discover the truth. There should be sufficient reasons and evidences taken to prove that it is true.</a:t>
            </a:r>
          </a:p>
        </p:txBody>
      </p:sp>
    </p:spTree>
    <p:extLst>
      <p:ext uri="{BB962C8B-B14F-4D97-AF65-F5344CB8AC3E}">
        <p14:creationId xmlns:p14="http://schemas.microsoft.com/office/powerpoint/2010/main" val="133226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3707-975B-4356-9352-F7BC4362D3EA}"/>
              </a:ext>
            </a:extLst>
          </p:cNvPr>
          <p:cNvSpPr>
            <a:spLocks noGrp="1"/>
          </p:cNvSpPr>
          <p:nvPr>
            <p:ph type="title"/>
          </p:nvPr>
        </p:nvSpPr>
        <p:spPr>
          <a:xfrm>
            <a:off x="838200" y="554522"/>
            <a:ext cx="10515600" cy="921234"/>
          </a:xfrm>
        </p:spPr>
        <p:txBody>
          <a:bodyPr/>
          <a:lstStyle/>
          <a:p>
            <a:pPr algn="ctr"/>
            <a:r>
              <a:rPr lang="en-PH" b="1" dirty="0"/>
              <a:t>Ways on Determining Truth</a:t>
            </a:r>
          </a:p>
        </p:txBody>
      </p:sp>
      <p:sp>
        <p:nvSpPr>
          <p:cNvPr id="3" name="Content Placeholder 2">
            <a:extLst>
              <a:ext uri="{FF2B5EF4-FFF2-40B4-BE49-F238E27FC236}">
                <a16:creationId xmlns:a16="http://schemas.microsoft.com/office/drawing/2014/main" id="{E4DB7404-1402-45AE-BACD-20CE55738E25}"/>
              </a:ext>
            </a:extLst>
          </p:cNvPr>
          <p:cNvSpPr>
            <a:spLocks noGrp="1"/>
          </p:cNvSpPr>
          <p:nvPr>
            <p:ph idx="1"/>
          </p:nvPr>
        </p:nvSpPr>
        <p:spPr>
          <a:xfrm>
            <a:off x="838200" y="1518834"/>
            <a:ext cx="10515600" cy="4324027"/>
          </a:xfrm>
        </p:spPr>
        <p:txBody>
          <a:bodyPr>
            <a:normAutofit/>
          </a:bodyPr>
          <a:lstStyle/>
          <a:p>
            <a:pPr marL="514350" indent="-514350">
              <a:buFont typeface="+mj-lt"/>
              <a:buAutoNum type="arabicPeriod"/>
            </a:pPr>
            <a:r>
              <a:rPr lang="en-PH" sz="3400" dirty="0"/>
              <a:t>A belief is true if it can be justified or proven through the use of one’s senses.</a:t>
            </a:r>
          </a:p>
          <a:p>
            <a:pPr marL="514350" indent="-514350">
              <a:buFont typeface="+mj-lt"/>
              <a:buAutoNum type="arabicPeriod"/>
            </a:pPr>
            <a:r>
              <a:rPr lang="en-PH" sz="3400" dirty="0"/>
              <a:t>A belief or statement is true if it is based on facts.</a:t>
            </a:r>
          </a:p>
          <a:p>
            <a:pPr marL="514350" indent="-514350">
              <a:buFont typeface="+mj-lt"/>
              <a:buAutoNum type="arabicPeriod"/>
            </a:pPr>
            <a:r>
              <a:rPr lang="en-PH" sz="3400" dirty="0"/>
              <a:t>Getting a consensus or having people agree on a common belief. </a:t>
            </a:r>
          </a:p>
          <a:p>
            <a:pPr marL="514350" indent="-514350">
              <a:buFont typeface="+mj-lt"/>
              <a:buAutoNum type="arabicPeriod"/>
            </a:pPr>
            <a:r>
              <a:rPr lang="en-PH" sz="3400" dirty="0"/>
              <a:t>Statements can also be true through actions.</a:t>
            </a:r>
          </a:p>
        </p:txBody>
      </p:sp>
    </p:spTree>
    <p:extLst>
      <p:ext uri="{BB962C8B-B14F-4D97-AF65-F5344CB8AC3E}">
        <p14:creationId xmlns:p14="http://schemas.microsoft.com/office/powerpoint/2010/main" val="3881549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E0C604-8240-4CAA-B781-53943A022A8A}"/>
              </a:ext>
            </a:extLst>
          </p:cNvPr>
          <p:cNvSpPr/>
          <p:nvPr/>
        </p:nvSpPr>
        <p:spPr>
          <a:xfrm>
            <a:off x="439119" y="383060"/>
            <a:ext cx="11313762" cy="2862322"/>
          </a:xfrm>
          <a:prstGeom prst="rect">
            <a:avLst/>
          </a:prstGeom>
        </p:spPr>
        <p:txBody>
          <a:bodyPr wrap="square">
            <a:spAutoFit/>
          </a:bodyPr>
          <a:lstStyle/>
          <a:p>
            <a:r>
              <a:rPr lang="en-PH" sz="3000" dirty="0"/>
              <a:t>You can have now an idea how philosophizing recognizes truth, let us apply it in a various situations in your life. Everything you have encountered could either be an opinion or truth. But what distinguishes one from the other? Let us take a look at the following statements. and observe the difference between truth and opinion. </a:t>
            </a:r>
          </a:p>
        </p:txBody>
      </p:sp>
      <p:graphicFrame>
        <p:nvGraphicFramePr>
          <p:cNvPr id="3" name="Table 3">
            <a:extLst>
              <a:ext uri="{FF2B5EF4-FFF2-40B4-BE49-F238E27FC236}">
                <a16:creationId xmlns:a16="http://schemas.microsoft.com/office/drawing/2014/main" id="{1EE8855C-BE01-4C2B-9C67-8FEE21C74E79}"/>
              </a:ext>
            </a:extLst>
          </p:cNvPr>
          <p:cNvGraphicFramePr>
            <a:graphicFrameLocks noGrp="1"/>
          </p:cNvGraphicFramePr>
          <p:nvPr>
            <p:extLst>
              <p:ext uri="{D42A27DB-BD31-4B8C-83A1-F6EECF244321}">
                <p14:modId xmlns:p14="http://schemas.microsoft.com/office/powerpoint/2010/main" val="2820546016"/>
              </p:ext>
            </p:extLst>
          </p:nvPr>
        </p:nvGraphicFramePr>
        <p:xfrm>
          <a:off x="439119" y="3429000"/>
          <a:ext cx="11313762" cy="2316480"/>
        </p:xfrm>
        <a:graphic>
          <a:graphicData uri="http://schemas.openxmlformats.org/drawingml/2006/table">
            <a:tbl>
              <a:tblPr firstRow="1" bandRow="1">
                <a:tableStyleId>{5C22544A-7EE6-4342-B048-85BDC9FD1C3A}</a:tableStyleId>
              </a:tblPr>
              <a:tblGrid>
                <a:gridCol w="5656881">
                  <a:extLst>
                    <a:ext uri="{9D8B030D-6E8A-4147-A177-3AD203B41FA5}">
                      <a16:colId xmlns:a16="http://schemas.microsoft.com/office/drawing/2014/main" val="1009266999"/>
                    </a:ext>
                  </a:extLst>
                </a:gridCol>
                <a:gridCol w="5656881">
                  <a:extLst>
                    <a:ext uri="{9D8B030D-6E8A-4147-A177-3AD203B41FA5}">
                      <a16:colId xmlns:a16="http://schemas.microsoft.com/office/drawing/2014/main" val="2397167800"/>
                    </a:ext>
                  </a:extLst>
                </a:gridCol>
              </a:tblGrid>
              <a:tr h="370840">
                <a:tc>
                  <a:txBody>
                    <a:bodyPr/>
                    <a:lstStyle/>
                    <a:p>
                      <a:pPr algn="ctr"/>
                      <a:r>
                        <a:rPr lang="en-PH" sz="2800" dirty="0"/>
                        <a:t>Truth</a:t>
                      </a:r>
                    </a:p>
                  </a:txBody>
                  <a:tcPr/>
                </a:tc>
                <a:tc>
                  <a:txBody>
                    <a:bodyPr/>
                    <a:lstStyle/>
                    <a:p>
                      <a:pPr algn="ctr"/>
                      <a:r>
                        <a:rPr lang="en-PH" sz="2800" dirty="0"/>
                        <a:t>Opinion</a:t>
                      </a:r>
                    </a:p>
                  </a:txBody>
                  <a:tcPr/>
                </a:tc>
                <a:extLst>
                  <a:ext uri="{0D108BD9-81ED-4DB2-BD59-A6C34878D82A}">
                    <a16:rowId xmlns:a16="http://schemas.microsoft.com/office/drawing/2014/main" val="3418017371"/>
                  </a:ext>
                </a:extLst>
              </a:tr>
              <a:tr h="370840">
                <a:tc>
                  <a:txBody>
                    <a:bodyPr/>
                    <a:lstStyle/>
                    <a:p>
                      <a:pPr algn="ctr"/>
                      <a:r>
                        <a:rPr lang="en-PH" sz="2800" dirty="0"/>
                        <a:t>The minimum fare for </a:t>
                      </a:r>
                      <a:r>
                        <a:rPr lang="en-PH" sz="2800" dirty="0" err="1"/>
                        <a:t>motorela</a:t>
                      </a:r>
                      <a:r>
                        <a:rPr lang="en-PH" sz="2800" dirty="0"/>
                        <a:t> from </a:t>
                      </a:r>
                      <a:r>
                        <a:rPr lang="en-PH" sz="2800" dirty="0" err="1"/>
                        <a:t>Balbagon</a:t>
                      </a:r>
                      <a:r>
                        <a:rPr lang="en-PH" sz="2800" dirty="0"/>
                        <a:t>, </a:t>
                      </a:r>
                      <a:r>
                        <a:rPr lang="en-PH" sz="2800" dirty="0" err="1"/>
                        <a:t>Mambajao</a:t>
                      </a:r>
                      <a:r>
                        <a:rPr lang="en-PH" sz="2800" dirty="0"/>
                        <a:t> to </a:t>
                      </a:r>
                      <a:r>
                        <a:rPr lang="en-PH" sz="2800" dirty="0" err="1"/>
                        <a:t>Poblacion,Mambajao</a:t>
                      </a:r>
                      <a:r>
                        <a:rPr lang="en-PH" sz="2800" dirty="0"/>
                        <a:t> public market is 9.00Php.</a:t>
                      </a:r>
                    </a:p>
                  </a:txBody>
                  <a:tcPr/>
                </a:tc>
                <a:tc>
                  <a:txBody>
                    <a:bodyPr/>
                    <a:lstStyle/>
                    <a:p>
                      <a:pPr algn="ctr"/>
                      <a:r>
                        <a:rPr lang="en-PH" sz="2800" dirty="0"/>
                        <a:t>Fare is increasing because the driver wants to have a high income</a:t>
                      </a:r>
                    </a:p>
                  </a:txBody>
                  <a:tcPr/>
                </a:tc>
                <a:extLst>
                  <a:ext uri="{0D108BD9-81ED-4DB2-BD59-A6C34878D82A}">
                    <a16:rowId xmlns:a16="http://schemas.microsoft.com/office/drawing/2014/main" val="304097539"/>
                  </a:ext>
                </a:extLst>
              </a:tr>
            </a:tbl>
          </a:graphicData>
        </a:graphic>
      </p:graphicFrame>
    </p:spTree>
    <p:extLst>
      <p:ext uri="{BB962C8B-B14F-4D97-AF65-F5344CB8AC3E}">
        <p14:creationId xmlns:p14="http://schemas.microsoft.com/office/powerpoint/2010/main" val="533671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0925CA-89DB-4077-9145-A2F7A74D71C3}"/>
              </a:ext>
            </a:extLst>
          </p:cNvPr>
          <p:cNvSpPr/>
          <p:nvPr/>
        </p:nvSpPr>
        <p:spPr>
          <a:xfrm>
            <a:off x="645762" y="602007"/>
            <a:ext cx="10946970" cy="4524315"/>
          </a:xfrm>
          <a:prstGeom prst="rect">
            <a:avLst/>
          </a:prstGeom>
        </p:spPr>
        <p:txBody>
          <a:bodyPr wrap="square">
            <a:spAutoFit/>
          </a:bodyPr>
          <a:lstStyle/>
          <a:p>
            <a:r>
              <a:rPr lang="en-PH" sz="3200" b="1" dirty="0"/>
              <a:t>Conclusion</a:t>
            </a:r>
            <a:r>
              <a:rPr lang="en-PH" sz="3200" dirty="0"/>
              <a:t> is a statement based on a certain fact. </a:t>
            </a:r>
            <a:r>
              <a:rPr lang="en-PH" sz="3200" b="1" dirty="0"/>
              <a:t>Belief</a:t>
            </a:r>
            <a:r>
              <a:rPr lang="en-PH" sz="3200" dirty="0"/>
              <a:t>s are statements that express convictions that are not easily and clearly explained by facts. For example, if your mother states that “God created everything that is present in this entire world”, proving that this statement is considered as truth, you need other person’s views and experiences. </a:t>
            </a:r>
            <a:r>
              <a:rPr lang="en-PH" sz="3200" b="1" dirty="0"/>
              <a:t>Explanations</a:t>
            </a:r>
            <a:r>
              <a:rPr lang="en-PH" sz="3200" dirty="0"/>
              <a:t> are statements claiming to be true and provides reasons to make the statements true.</a:t>
            </a:r>
          </a:p>
        </p:txBody>
      </p:sp>
    </p:spTree>
    <p:extLst>
      <p:ext uri="{BB962C8B-B14F-4D97-AF65-F5344CB8AC3E}">
        <p14:creationId xmlns:p14="http://schemas.microsoft.com/office/powerpoint/2010/main" val="205920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AC24F6-5772-4C69-AF91-44030A502610}"/>
              </a:ext>
            </a:extLst>
          </p:cNvPr>
          <p:cNvSpPr/>
          <p:nvPr/>
        </p:nvSpPr>
        <p:spPr>
          <a:xfrm>
            <a:off x="3082266" y="3771276"/>
            <a:ext cx="8586004" cy="707886"/>
          </a:xfrm>
          <a:prstGeom prst="rect">
            <a:avLst/>
          </a:prstGeom>
        </p:spPr>
        <p:txBody>
          <a:bodyPr wrap="none">
            <a:spAutoFit/>
          </a:bodyPr>
          <a:lstStyle/>
          <a:p>
            <a:pPr algn="r"/>
            <a:r>
              <a:rPr lang="en-PH" sz="4000" b="1" dirty="0">
                <a:latin typeface="+mj-lt"/>
              </a:rPr>
              <a:t>Socratic Method of Philosophizing</a:t>
            </a:r>
          </a:p>
        </p:txBody>
      </p:sp>
    </p:spTree>
    <p:extLst>
      <p:ext uri="{BB962C8B-B14F-4D97-AF65-F5344CB8AC3E}">
        <p14:creationId xmlns:p14="http://schemas.microsoft.com/office/powerpoint/2010/main" val="4294661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6713-F1B1-44E4-84DE-490BE89B9F08}"/>
              </a:ext>
            </a:extLst>
          </p:cNvPr>
          <p:cNvSpPr>
            <a:spLocks noGrp="1"/>
          </p:cNvSpPr>
          <p:nvPr>
            <p:ph type="title"/>
          </p:nvPr>
        </p:nvSpPr>
        <p:spPr>
          <a:xfrm>
            <a:off x="838200" y="365125"/>
            <a:ext cx="10515600" cy="750753"/>
          </a:xfrm>
        </p:spPr>
        <p:txBody>
          <a:bodyPr/>
          <a:lstStyle/>
          <a:p>
            <a:pPr algn="ctr"/>
            <a:r>
              <a:rPr lang="en-PH" b="1" dirty="0"/>
              <a:t>Socratic Method</a:t>
            </a:r>
          </a:p>
        </p:txBody>
      </p:sp>
      <p:sp>
        <p:nvSpPr>
          <p:cNvPr id="3" name="Content Placeholder 2">
            <a:extLst>
              <a:ext uri="{FF2B5EF4-FFF2-40B4-BE49-F238E27FC236}">
                <a16:creationId xmlns:a16="http://schemas.microsoft.com/office/drawing/2014/main" id="{8A8078C7-78B5-4D3C-A68C-55DE343A32F7}"/>
              </a:ext>
            </a:extLst>
          </p:cNvPr>
          <p:cNvSpPr>
            <a:spLocks noGrp="1"/>
          </p:cNvSpPr>
          <p:nvPr>
            <p:ph idx="1"/>
          </p:nvPr>
        </p:nvSpPr>
        <p:spPr>
          <a:xfrm>
            <a:off x="493363" y="1253331"/>
            <a:ext cx="11205274" cy="4868500"/>
          </a:xfrm>
          <a:solidFill>
            <a:schemeClr val="bg1">
              <a:alpha val="86000"/>
            </a:schemeClr>
          </a:solidFill>
        </p:spPr>
        <p:txBody>
          <a:bodyPr>
            <a:normAutofit/>
          </a:bodyPr>
          <a:lstStyle/>
          <a:p>
            <a:r>
              <a:rPr lang="en-PH" dirty="0"/>
              <a:t>Socratic Method is a </a:t>
            </a:r>
            <a:r>
              <a:rPr lang="en-PH" b="1" dirty="0"/>
              <a:t>didactic dialogue of questioning</a:t>
            </a:r>
            <a:r>
              <a:rPr lang="en-PH" dirty="0"/>
              <a:t> that is expressed in the </a:t>
            </a:r>
            <a:r>
              <a:rPr lang="en-PH" b="1" dirty="0"/>
              <a:t>critical examination and cross-examination of the positions of every participant </a:t>
            </a:r>
            <a:r>
              <a:rPr lang="en-PH" dirty="0"/>
              <a:t>in the dialogue. However, it is important to note that this method is simply </a:t>
            </a:r>
            <a:r>
              <a:rPr lang="en-PH" b="1" dirty="0"/>
              <a:t>a way to discover the truth</a:t>
            </a:r>
            <a:r>
              <a:rPr lang="en-PH" dirty="0"/>
              <a:t>.</a:t>
            </a:r>
          </a:p>
          <a:p>
            <a:r>
              <a:rPr lang="en-PH" dirty="0"/>
              <a:t>For this reason, those who are involved in a dialogue do not attempt to persuade the other or debate with each other, but work together in order to discover the truth. As scholars claim, the didactic dialogue of Socrates intends not to convey new truth but only as </a:t>
            </a:r>
            <a:r>
              <a:rPr lang="en-PH" b="1" dirty="0"/>
              <a:t>a guide in arriving at the truth</a:t>
            </a:r>
            <a:r>
              <a:rPr lang="en-PH" dirty="0"/>
              <a:t>. Socrates calls this method </a:t>
            </a:r>
            <a:r>
              <a:rPr lang="en-PH" b="1" i="1" dirty="0"/>
              <a:t>Maieutic</a:t>
            </a:r>
            <a:r>
              <a:rPr lang="en-PH" dirty="0"/>
              <a:t> or “</a:t>
            </a:r>
            <a:r>
              <a:rPr lang="en-PH" b="1" i="1" dirty="0"/>
              <a:t>intellectual midwifery</a:t>
            </a:r>
            <a:r>
              <a:rPr lang="en-PH" dirty="0"/>
              <a:t>.”</a:t>
            </a:r>
          </a:p>
          <a:p>
            <a:endParaRPr lang="en-PH" dirty="0"/>
          </a:p>
        </p:txBody>
      </p:sp>
    </p:spTree>
    <p:extLst>
      <p:ext uri="{BB962C8B-B14F-4D97-AF65-F5344CB8AC3E}">
        <p14:creationId xmlns:p14="http://schemas.microsoft.com/office/powerpoint/2010/main" val="328175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6713-F1B1-44E4-84DE-490BE89B9F08}"/>
              </a:ext>
            </a:extLst>
          </p:cNvPr>
          <p:cNvSpPr>
            <a:spLocks noGrp="1"/>
          </p:cNvSpPr>
          <p:nvPr>
            <p:ph type="title"/>
          </p:nvPr>
        </p:nvSpPr>
        <p:spPr>
          <a:xfrm>
            <a:off x="838200" y="365125"/>
            <a:ext cx="10515600" cy="750753"/>
          </a:xfrm>
        </p:spPr>
        <p:txBody>
          <a:bodyPr/>
          <a:lstStyle/>
          <a:p>
            <a:pPr algn="ctr"/>
            <a:r>
              <a:rPr lang="en-PH" b="1" dirty="0"/>
              <a:t>Socratic Method</a:t>
            </a:r>
          </a:p>
        </p:txBody>
      </p:sp>
      <p:sp>
        <p:nvSpPr>
          <p:cNvPr id="3" name="Content Placeholder 2">
            <a:extLst>
              <a:ext uri="{FF2B5EF4-FFF2-40B4-BE49-F238E27FC236}">
                <a16:creationId xmlns:a16="http://schemas.microsoft.com/office/drawing/2014/main" id="{8A8078C7-78B5-4D3C-A68C-55DE343A32F7}"/>
              </a:ext>
            </a:extLst>
          </p:cNvPr>
          <p:cNvSpPr>
            <a:spLocks noGrp="1"/>
          </p:cNvSpPr>
          <p:nvPr>
            <p:ph idx="1"/>
          </p:nvPr>
        </p:nvSpPr>
        <p:spPr>
          <a:xfrm>
            <a:off x="493363" y="1253331"/>
            <a:ext cx="11205274" cy="4868500"/>
          </a:xfrm>
          <a:solidFill>
            <a:schemeClr val="bg1">
              <a:alpha val="86000"/>
            </a:schemeClr>
          </a:solidFill>
        </p:spPr>
        <p:txBody>
          <a:bodyPr>
            <a:normAutofit/>
          </a:bodyPr>
          <a:lstStyle/>
          <a:p>
            <a:r>
              <a:rPr lang="en-PH" sz="3200" dirty="0"/>
              <a:t>It is worth noting, however, that the participants in the dialogue must first </a:t>
            </a:r>
            <a:r>
              <a:rPr lang="en-PH" sz="3200" b="1" dirty="0"/>
              <a:t>admit their ignorance</a:t>
            </a:r>
            <a:r>
              <a:rPr lang="en-PH" sz="3200" dirty="0"/>
              <a:t>. This is because, for </a:t>
            </a:r>
            <a:r>
              <a:rPr lang="en-PH" sz="3200" b="1" dirty="0">
                <a:solidFill>
                  <a:schemeClr val="accent5"/>
                </a:solidFill>
              </a:rPr>
              <a:t>Socrates</a:t>
            </a:r>
            <a:r>
              <a:rPr lang="en-PH" sz="3200" dirty="0"/>
              <a:t>, </a:t>
            </a:r>
            <a:r>
              <a:rPr lang="en-PH" sz="3200" b="1" i="1" dirty="0">
                <a:solidFill>
                  <a:schemeClr val="accent5"/>
                </a:solidFill>
              </a:rPr>
              <a:t>knowledge begins the moment one admits her ignorance</a:t>
            </a:r>
            <a:r>
              <a:rPr lang="en-PH" sz="3200" dirty="0"/>
              <a:t>, that is, when one realizes that she does not know―thus the famous Socratic dictum “</a:t>
            </a:r>
            <a:r>
              <a:rPr lang="en-PH" sz="3200" b="1" dirty="0">
                <a:solidFill>
                  <a:schemeClr val="accent5"/>
                </a:solidFill>
              </a:rPr>
              <a:t>Know thyself</a:t>
            </a:r>
            <a:r>
              <a:rPr lang="en-PH" sz="3200" dirty="0"/>
              <a:t>.” For sure, it is when we admit that we do not know, that there is so much to know (that the more we know, the more that we do not know) that we begin to seek the truth and acquire wisdom.</a:t>
            </a:r>
          </a:p>
        </p:txBody>
      </p:sp>
    </p:spTree>
    <p:extLst>
      <p:ext uri="{BB962C8B-B14F-4D97-AF65-F5344CB8AC3E}">
        <p14:creationId xmlns:p14="http://schemas.microsoft.com/office/powerpoint/2010/main" val="220311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6713-F1B1-44E4-84DE-490BE89B9F08}"/>
              </a:ext>
            </a:extLst>
          </p:cNvPr>
          <p:cNvSpPr>
            <a:spLocks noGrp="1"/>
          </p:cNvSpPr>
          <p:nvPr>
            <p:ph type="title"/>
          </p:nvPr>
        </p:nvSpPr>
        <p:spPr>
          <a:xfrm>
            <a:off x="838200" y="365125"/>
            <a:ext cx="10515600" cy="750753"/>
          </a:xfrm>
        </p:spPr>
        <p:txBody>
          <a:bodyPr/>
          <a:lstStyle/>
          <a:p>
            <a:pPr algn="ctr"/>
            <a:r>
              <a:rPr lang="en-PH" b="1" dirty="0"/>
              <a:t>Socratic Method</a:t>
            </a:r>
          </a:p>
        </p:txBody>
      </p:sp>
      <p:sp>
        <p:nvSpPr>
          <p:cNvPr id="3" name="Content Placeholder 2">
            <a:extLst>
              <a:ext uri="{FF2B5EF4-FFF2-40B4-BE49-F238E27FC236}">
                <a16:creationId xmlns:a16="http://schemas.microsoft.com/office/drawing/2014/main" id="{8A8078C7-78B5-4D3C-A68C-55DE343A32F7}"/>
              </a:ext>
            </a:extLst>
          </p:cNvPr>
          <p:cNvSpPr>
            <a:spLocks noGrp="1"/>
          </p:cNvSpPr>
          <p:nvPr>
            <p:ph idx="1"/>
          </p:nvPr>
        </p:nvSpPr>
        <p:spPr>
          <a:xfrm>
            <a:off x="493363" y="1253331"/>
            <a:ext cx="11205274" cy="3830113"/>
          </a:xfrm>
          <a:solidFill>
            <a:schemeClr val="bg1">
              <a:alpha val="86000"/>
            </a:schemeClr>
          </a:solidFill>
        </p:spPr>
        <p:txBody>
          <a:bodyPr>
            <a:normAutofit/>
          </a:bodyPr>
          <a:lstStyle/>
          <a:p>
            <a:r>
              <a:rPr lang="en-PH" b="1" dirty="0"/>
              <a:t>In the first step</a:t>
            </a:r>
            <a:r>
              <a:rPr lang="en-PH" dirty="0"/>
              <a:t>, we give an initial definition of a thing or a concept. For example, we say: “</a:t>
            </a:r>
            <a:r>
              <a:rPr lang="en-PH" i="1" dirty="0"/>
              <a:t>A table is a four-legged furniture</a:t>
            </a:r>
            <a:r>
              <a:rPr lang="en-PH" dirty="0"/>
              <a:t>.”</a:t>
            </a:r>
          </a:p>
          <a:p>
            <a:r>
              <a:rPr lang="en-PH" b="1" dirty="0"/>
              <a:t>In the second step</a:t>
            </a:r>
            <a:r>
              <a:rPr lang="en-PH" dirty="0"/>
              <a:t>, we look for those characteristics of the table that are not captured in the initial definition. For example, we may ask the question: “</a:t>
            </a:r>
            <a:r>
              <a:rPr lang="en-PH" i="1" dirty="0"/>
              <a:t>Is the table a cow?</a:t>
            </a:r>
            <a:r>
              <a:rPr lang="en-PH" dirty="0"/>
              <a:t>”</a:t>
            </a:r>
          </a:p>
          <a:p>
            <a:r>
              <a:rPr lang="en-PH" b="1" dirty="0"/>
              <a:t>The third step</a:t>
            </a:r>
            <a:r>
              <a:rPr lang="en-PH" dirty="0"/>
              <a:t>, where we give additional or new definition of a table. Thus, we may say: “A table is a four-legged furniture, made up of wood and has a flat surface.”</a:t>
            </a:r>
            <a:endParaRPr lang="en-PH" sz="3200" dirty="0"/>
          </a:p>
        </p:txBody>
      </p:sp>
    </p:spTree>
    <p:extLst>
      <p:ext uri="{BB962C8B-B14F-4D97-AF65-F5344CB8AC3E}">
        <p14:creationId xmlns:p14="http://schemas.microsoft.com/office/powerpoint/2010/main" val="3560789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6713-F1B1-44E4-84DE-490BE89B9F08}"/>
              </a:ext>
            </a:extLst>
          </p:cNvPr>
          <p:cNvSpPr>
            <a:spLocks noGrp="1"/>
          </p:cNvSpPr>
          <p:nvPr>
            <p:ph type="title"/>
          </p:nvPr>
        </p:nvSpPr>
        <p:spPr>
          <a:xfrm>
            <a:off x="838200" y="365125"/>
            <a:ext cx="10515600" cy="750753"/>
          </a:xfrm>
        </p:spPr>
        <p:txBody>
          <a:bodyPr/>
          <a:lstStyle/>
          <a:p>
            <a:pPr algn="ctr"/>
            <a:r>
              <a:rPr lang="en-PH" b="1" dirty="0"/>
              <a:t>Socratic Method</a:t>
            </a:r>
          </a:p>
        </p:txBody>
      </p:sp>
      <p:sp>
        <p:nvSpPr>
          <p:cNvPr id="3" name="Content Placeholder 2">
            <a:extLst>
              <a:ext uri="{FF2B5EF4-FFF2-40B4-BE49-F238E27FC236}">
                <a16:creationId xmlns:a16="http://schemas.microsoft.com/office/drawing/2014/main" id="{8A8078C7-78B5-4D3C-A68C-55DE343A32F7}"/>
              </a:ext>
            </a:extLst>
          </p:cNvPr>
          <p:cNvSpPr>
            <a:spLocks noGrp="1"/>
          </p:cNvSpPr>
          <p:nvPr>
            <p:ph idx="1"/>
          </p:nvPr>
        </p:nvSpPr>
        <p:spPr>
          <a:xfrm>
            <a:off x="493363" y="1253331"/>
            <a:ext cx="11205274" cy="3830113"/>
          </a:xfrm>
          <a:solidFill>
            <a:schemeClr val="bg1">
              <a:alpha val="86000"/>
            </a:schemeClr>
          </a:solidFill>
        </p:spPr>
        <p:txBody>
          <a:bodyPr>
            <a:normAutofit/>
          </a:bodyPr>
          <a:lstStyle/>
          <a:p>
            <a:pPr marL="0" indent="0">
              <a:buNone/>
            </a:pPr>
            <a:r>
              <a:rPr lang="en-PH" dirty="0"/>
              <a:t>Now, if we repeat these steps, then we eventually arrived at the truth, that is, we eventually came up with a precise definition of a table, understood as the essence of a table―indeed, that which makes a table “a table” or that which makes a table completely different from any other things, such as a cow or a chair.</a:t>
            </a:r>
          </a:p>
          <a:p>
            <a:pPr marL="0" indent="0">
              <a:buNone/>
            </a:pPr>
            <a:r>
              <a:rPr lang="en-PH" dirty="0"/>
              <a:t>“</a:t>
            </a:r>
            <a:r>
              <a:rPr lang="en-PH" b="1" dirty="0"/>
              <a:t>A table is a four-legged furniture, made up of wood, has a flat surface, rectangular in shape, and is used primarily for dining or putting things on it</a:t>
            </a:r>
            <a:r>
              <a:rPr lang="en-PH" dirty="0"/>
              <a:t>.”</a:t>
            </a:r>
            <a:endParaRPr lang="en-PH" sz="3200" dirty="0"/>
          </a:p>
        </p:txBody>
      </p:sp>
    </p:spTree>
    <p:extLst>
      <p:ext uri="{BB962C8B-B14F-4D97-AF65-F5344CB8AC3E}">
        <p14:creationId xmlns:p14="http://schemas.microsoft.com/office/powerpoint/2010/main" val="36487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903BAE-F03A-41CD-A448-3F5322B4E8CF}"/>
              </a:ext>
            </a:extLst>
          </p:cNvPr>
          <p:cNvSpPr/>
          <p:nvPr/>
        </p:nvSpPr>
        <p:spPr>
          <a:xfrm>
            <a:off x="645762" y="634974"/>
            <a:ext cx="10637003" cy="4401205"/>
          </a:xfrm>
          <a:prstGeom prst="rect">
            <a:avLst/>
          </a:prstGeom>
        </p:spPr>
        <p:txBody>
          <a:bodyPr wrap="square">
            <a:spAutoFit/>
          </a:bodyPr>
          <a:lstStyle/>
          <a:p>
            <a:r>
              <a:rPr lang="en-PH" sz="2800" dirty="0"/>
              <a:t>In this way, one does not necessarily have to be a graduate of a philosophy degree in order for one to do philosophy. Anybody can do philosophy as long as she raises valid or intelligent questions, reflects meditatively, and argues in a logical manner. If we recall the discussion on the origin of philosophy, Aristotle, following Socrates, argued that philosophy begins in wonder or in the act of being perplexed. As we already know, when one is perplexed, as Aristotle would have us believe, one begins to think―in a sense, one begins to philosophize.</a:t>
            </a:r>
          </a:p>
        </p:txBody>
      </p:sp>
    </p:spTree>
    <p:extLst>
      <p:ext uri="{BB962C8B-B14F-4D97-AF65-F5344CB8AC3E}">
        <p14:creationId xmlns:p14="http://schemas.microsoft.com/office/powerpoint/2010/main" val="2463634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6713-F1B1-44E4-84DE-490BE89B9F08}"/>
              </a:ext>
            </a:extLst>
          </p:cNvPr>
          <p:cNvSpPr>
            <a:spLocks noGrp="1"/>
          </p:cNvSpPr>
          <p:nvPr>
            <p:ph type="title"/>
          </p:nvPr>
        </p:nvSpPr>
        <p:spPr>
          <a:xfrm>
            <a:off x="838200" y="365125"/>
            <a:ext cx="10515600" cy="750753"/>
          </a:xfrm>
        </p:spPr>
        <p:txBody>
          <a:bodyPr/>
          <a:lstStyle/>
          <a:p>
            <a:pPr algn="ctr"/>
            <a:r>
              <a:rPr lang="en-PH" b="1" dirty="0"/>
              <a:t>Socratic Method</a:t>
            </a:r>
          </a:p>
        </p:txBody>
      </p:sp>
      <p:sp>
        <p:nvSpPr>
          <p:cNvPr id="3" name="Content Placeholder 2">
            <a:extLst>
              <a:ext uri="{FF2B5EF4-FFF2-40B4-BE49-F238E27FC236}">
                <a16:creationId xmlns:a16="http://schemas.microsoft.com/office/drawing/2014/main" id="{8A8078C7-78B5-4D3C-A68C-55DE343A32F7}"/>
              </a:ext>
            </a:extLst>
          </p:cNvPr>
          <p:cNvSpPr>
            <a:spLocks noGrp="1"/>
          </p:cNvSpPr>
          <p:nvPr>
            <p:ph idx="1"/>
          </p:nvPr>
        </p:nvSpPr>
        <p:spPr>
          <a:xfrm>
            <a:off x="493363" y="1253331"/>
            <a:ext cx="11205274" cy="3830113"/>
          </a:xfrm>
          <a:solidFill>
            <a:schemeClr val="bg1">
              <a:alpha val="86000"/>
            </a:schemeClr>
          </a:solidFill>
        </p:spPr>
        <p:txBody>
          <a:bodyPr>
            <a:normAutofit/>
          </a:bodyPr>
          <a:lstStyle/>
          <a:p>
            <a:pPr marL="0" indent="0">
              <a:buNone/>
            </a:pPr>
            <a:r>
              <a:rPr lang="en-PH" sz="3200" dirty="0"/>
              <a:t>Now, if we repeat this process, then eventually we can come up with a true definition of freedom. Indeed, with the Socratic Method, we are able to improve our understanding of something and eventually arrived at the truth. For sure, with the Socratic Method, an individual is able to move from the state of “not knowing” to that of “knowing.” Lastly, this process is what we call the </a:t>
            </a:r>
            <a:r>
              <a:rPr lang="en-PH" sz="3200" b="1" dirty="0"/>
              <a:t>Socratic Dialectic</a:t>
            </a:r>
            <a:r>
              <a:rPr lang="en-PH" sz="3200" dirty="0"/>
              <a:t>.</a:t>
            </a:r>
            <a:endParaRPr lang="en-PH" sz="3600" dirty="0"/>
          </a:p>
        </p:txBody>
      </p:sp>
    </p:spTree>
    <p:extLst>
      <p:ext uri="{BB962C8B-B14F-4D97-AF65-F5344CB8AC3E}">
        <p14:creationId xmlns:p14="http://schemas.microsoft.com/office/powerpoint/2010/main" val="71755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E7DCC8-F6BD-4E4E-B7D7-C4B560D93E59}"/>
              </a:ext>
            </a:extLst>
          </p:cNvPr>
          <p:cNvSpPr/>
          <p:nvPr/>
        </p:nvSpPr>
        <p:spPr>
          <a:xfrm>
            <a:off x="3022170" y="2136338"/>
            <a:ext cx="8772042" cy="2585323"/>
          </a:xfrm>
          <a:prstGeom prst="rect">
            <a:avLst/>
          </a:prstGeom>
        </p:spPr>
        <p:txBody>
          <a:bodyPr wrap="square">
            <a:spAutoFit/>
          </a:bodyPr>
          <a:lstStyle/>
          <a:p>
            <a:pPr algn="r"/>
            <a:r>
              <a:rPr lang="en-PH" sz="5400" b="1" i="1" dirty="0">
                <a:solidFill>
                  <a:schemeClr val="accent5">
                    <a:lumMod val="75000"/>
                  </a:schemeClr>
                </a:solidFill>
                <a:latin typeface="+mj-lt"/>
              </a:rPr>
              <a:t>Philosophical Reflection </a:t>
            </a:r>
            <a:r>
              <a:rPr lang="en-PH" sz="5400" b="1" dirty="0">
                <a:solidFill>
                  <a:srgbClr val="16161A"/>
                </a:solidFill>
                <a:latin typeface="+mj-lt"/>
              </a:rPr>
              <a:t>as a Way of Doing Philosophy</a:t>
            </a:r>
            <a:endParaRPr lang="en-PH" sz="5400" dirty="0">
              <a:latin typeface="+mj-lt"/>
            </a:endParaRPr>
          </a:p>
        </p:txBody>
      </p:sp>
    </p:spTree>
    <p:extLst>
      <p:ext uri="{BB962C8B-B14F-4D97-AF65-F5344CB8AC3E}">
        <p14:creationId xmlns:p14="http://schemas.microsoft.com/office/powerpoint/2010/main" val="109640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0D2C21-2421-4E17-85F1-28690070CC08}"/>
              </a:ext>
            </a:extLst>
          </p:cNvPr>
          <p:cNvSpPr/>
          <p:nvPr/>
        </p:nvSpPr>
        <p:spPr>
          <a:xfrm>
            <a:off x="707756" y="803485"/>
            <a:ext cx="11008962" cy="4031873"/>
          </a:xfrm>
          <a:prstGeom prst="rect">
            <a:avLst/>
          </a:prstGeom>
        </p:spPr>
        <p:txBody>
          <a:bodyPr wrap="square">
            <a:spAutoFit/>
          </a:bodyPr>
          <a:lstStyle/>
          <a:p>
            <a:r>
              <a:rPr lang="en-PH" sz="3200" dirty="0"/>
              <a:t>Philosophical reflection is one of the important skills that one needs in doing philosophy. In order to drive their point, </a:t>
            </a:r>
            <a:r>
              <a:rPr lang="en-PH" sz="3200" b="1" dirty="0"/>
              <a:t>Gabriel Marcel</a:t>
            </a:r>
            <a:r>
              <a:rPr lang="en-PH" sz="3200" dirty="0"/>
              <a:t>’s notion of philosophical reflection, which is deeply personal and is intimately anchored on day-to-day existence. For Marcel, philosophical reflection is first and foremost the act of giving time to think about the meaning and purpose of life.</a:t>
            </a:r>
          </a:p>
        </p:txBody>
      </p:sp>
    </p:spTree>
    <p:extLst>
      <p:ext uri="{BB962C8B-B14F-4D97-AF65-F5344CB8AC3E}">
        <p14:creationId xmlns:p14="http://schemas.microsoft.com/office/powerpoint/2010/main" val="241676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2BEBCA-3F34-4C0C-90F9-234E18F61D9A}"/>
              </a:ext>
            </a:extLst>
          </p:cNvPr>
          <p:cNvSpPr/>
          <p:nvPr/>
        </p:nvSpPr>
        <p:spPr>
          <a:xfrm>
            <a:off x="630264" y="703865"/>
            <a:ext cx="10853980" cy="3970318"/>
          </a:xfrm>
          <a:prstGeom prst="rect">
            <a:avLst/>
          </a:prstGeom>
        </p:spPr>
        <p:txBody>
          <a:bodyPr wrap="square">
            <a:spAutoFit/>
          </a:bodyPr>
          <a:lstStyle/>
          <a:p>
            <a:r>
              <a:rPr lang="en-PH" sz="2800" dirty="0"/>
              <a:t>There are two types of philosophical reflection according to Marcel:</a:t>
            </a:r>
          </a:p>
          <a:p>
            <a:pPr marL="285750" indent="-285750">
              <a:buFont typeface="Arial" panose="020B0604020202020204" pitchFamily="34" charset="0"/>
              <a:buChar char="•"/>
            </a:pPr>
            <a:r>
              <a:rPr lang="en-PH" sz="2800" dirty="0"/>
              <a:t>Primary reflection is a kind of thinking that calculates, analyzes, or recounts past events.</a:t>
            </a:r>
          </a:p>
          <a:p>
            <a:pPr marL="285750" indent="-285750">
              <a:buFont typeface="Arial" panose="020B0604020202020204" pitchFamily="34" charset="0"/>
              <a:buChar char="•"/>
            </a:pPr>
            <a:r>
              <a:rPr lang="en-PH" sz="2800" dirty="0"/>
              <a:t>Secondary reflection, on the other hand, is characterized by the act recapturing the unity of the original experience by gathering back together what has been separated by primary reflection. Thus, secondary reflection allows us to think holistically.</a:t>
            </a:r>
          </a:p>
        </p:txBody>
      </p:sp>
    </p:spTree>
    <p:extLst>
      <p:ext uri="{BB962C8B-B14F-4D97-AF65-F5344CB8AC3E}">
        <p14:creationId xmlns:p14="http://schemas.microsoft.com/office/powerpoint/2010/main" val="386898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2A0D8D-0DB4-4F1E-8BF1-705F021C8410}"/>
              </a:ext>
            </a:extLst>
          </p:cNvPr>
          <p:cNvSpPr/>
          <p:nvPr/>
        </p:nvSpPr>
        <p:spPr>
          <a:xfrm>
            <a:off x="2961535" y="2459504"/>
            <a:ext cx="8614468" cy="1938992"/>
          </a:xfrm>
          <a:prstGeom prst="rect">
            <a:avLst/>
          </a:prstGeom>
        </p:spPr>
        <p:txBody>
          <a:bodyPr wrap="square">
            <a:spAutoFit/>
          </a:bodyPr>
          <a:lstStyle/>
          <a:p>
            <a:pPr algn="r"/>
            <a:r>
              <a:rPr lang="en-PH" sz="6000" b="1" dirty="0">
                <a:solidFill>
                  <a:srgbClr val="16161A"/>
                </a:solidFill>
                <a:latin typeface="+mj-lt"/>
              </a:rPr>
              <a:t>Constructing and Evaluating Arguments</a:t>
            </a:r>
            <a:endParaRPr lang="en-PH" sz="6000" dirty="0">
              <a:latin typeface="+mj-lt"/>
            </a:endParaRPr>
          </a:p>
        </p:txBody>
      </p:sp>
    </p:spTree>
    <p:extLst>
      <p:ext uri="{BB962C8B-B14F-4D97-AF65-F5344CB8AC3E}">
        <p14:creationId xmlns:p14="http://schemas.microsoft.com/office/powerpoint/2010/main" val="415655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18AEBC-2E12-4D05-9C99-054F92E87C41}"/>
              </a:ext>
            </a:extLst>
          </p:cNvPr>
          <p:cNvSpPr/>
          <p:nvPr/>
        </p:nvSpPr>
        <p:spPr>
          <a:xfrm>
            <a:off x="808494" y="712466"/>
            <a:ext cx="10575011" cy="3970318"/>
          </a:xfrm>
          <a:prstGeom prst="rect">
            <a:avLst/>
          </a:prstGeom>
        </p:spPr>
        <p:txBody>
          <a:bodyPr wrap="square">
            <a:spAutoFit/>
          </a:bodyPr>
          <a:lstStyle/>
          <a:p>
            <a:r>
              <a:rPr lang="en-PH" sz="2800" dirty="0"/>
              <a:t>One important characteristic of doing philosophy properly, is the ability to </a:t>
            </a:r>
            <a:r>
              <a:rPr lang="en-PH" sz="2800" b="1" dirty="0"/>
              <a:t>express and support one’s claim </a:t>
            </a:r>
            <a:r>
              <a:rPr lang="en-PH" sz="2800" b="1" i="1" dirty="0">
                <a:solidFill>
                  <a:schemeClr val="accent5">
                    <a:lumMod val="75000"/>
                  </a:schemeClr>
                </a:solidFill>
              </a:rPr>
              <a:t>rationally</a:t>
            </a:r>
            <a:r>
              <a:rPr lang="en-PH" sz="2800" dirty="0"/>
              <a:t>. Thus, if we are not able to justify our views or claims, then we are not doing philosophy. For this reason, in doing philosophy, </a:t>
            </a:r>
            <a:r>
              <a:rPr lang="en-PH" sz="2800" b="1" dirty="0"/>
              <a:t>we must learn how to construct and evaluate arguments properly</a:t>
            </a:r>
            <a:r>
              <a:rPr lang="en-PH" sz="2800" dirty="0"/>
              <a:t> for it is with the use of arguments that </a:t>
            </a:r>
            <a:r>
              <a:rPr lang="en-PH" sz="2800" b="1" dirty="0"/>
              <a:t>we are able to express our thoughts in a clear and logical manner</a:t>
            </a:r>
            <a:r>
              <a:rPr lang="en-PH" sz="2800" dirty="0"/>
              <a:t>. In this way, we do not only promote agreement and harmony, but also </a:t>
            </a:r>
            <a:r>
              <a:rPr lang="en-PH" sz="2800" b="1" i="1" dirty="0"/>
              <a:t>objective thinking</a:t>
            </a:r>
            <a:r>
              <a:rPr lang="en-PH" sz="2800" dirty="0"/>
              <a:t>.</a:t>
            </a:r>
          </a:p>
        </p:txBody>
      </p:sp>
    </p:spTree>
    <p:extLst>
      <p:ext uri="{BB962C8B-B14F-4D97-AF65-F5344CB8AC3E}">
        <p14:creationId xmlns:p14="http://schemas.microsoft.com/office/powerpoint/2010/main" val="417763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37CC44-FC99-455F-80BE-6007DA1BDF81}"/>
              </a:ext>
            </a:extLst>
          </p:cNvPr>
          <p:cNvSpPr/>
          <p:nvPr/>
        </p:nvSpPr>
        <p:spPr>
          <a:xfrm>
            <a:off x="1076036" y="2546911"/>
            <a:ext cx="10039928" cy="830997"/>
          </a:xfrm>
          <a:prstGeom prst="rect">
            <a:avLst/>
          </a:prstGeom>
        </p:spPr>
        <p:txBody>
          <a:bodyPr wrap="none">
            <a:spAutoFit/>
          </a:bodyPr>
          <a:lstStyle/>
          <a:p>
            <a:pPr algn="ctr"/>
            <a:r>
              <a:rPr lang="en-PH" sz="4800" dirty="0"/>
              <a:t>1 liter of water weighs 1 kilogram.</a:t>
            </a:r>
          </a:p>
        </p:txBody>
      </p:sp>
    </p:spTree>
    <p:extLst>
      <p:ext uri="{BB962C8B-B14F-4D97-AF65-F5344CB8AC3E}">
        <p14:creationId xmlns:p14="http://schemas.microsoft.com/office/powerpoint/2010/main" val="330768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7">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3448</TotalTime>
  <Words>1871</Words>
  <Application>Microsoft Office PowerPoint</Application>
  <PresentationFormat>Widescreen</PresentationFormat>
  <Paragraphs>61</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truth is important?</vt:lpstr>
      <vt:lpstr>Why truth is important?</vt:lpstr>
      <vt:lpstr>Why truth is important?</vt:lpstr>
      <vt:lpstr>Why truth is important?</vt:lpstr>
      <vt:lpstr>How do you know if something is true?</vt:lpstr>
      <vt:lpstr>Ways on Determining Truth</vt:lpstr>
      <vt:lpstr>PowerPoint Presentation</vt:lpstr>
      <vt:lpstr>PowerPoint Presentation</vt:lpstr>
      <vt:lpstr>PowerPoint Presentation</vt:lpstr>
      <vt:lpstr>Socratic Method</vt:lpstr>
      <vt:lpstr>Socratic Method</vt:lpstr>
      <vt:lpstr>Socratic Method</vt:lpstr>
      <vt:lpstr>Socratic Method</vt:lpstr>
      <vt:lpstr>Socratic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Arlindo E. Natividad</dc:creator>
  <cp:lastModifiedBy>Rosh Chrisean Castro</cp:lastModifiedBy>
  <cp:revision>207</cp:revision>
  <dcterms:created xsi:type="dcterms:W3CDTF">2020-03-24T01:19:37Z</dcterms:created>
  <dcterms:modified xsi:type="dcterms:W3CDTF">2020-10-20T07:19:14Z</dcterms:modified>
</cp:coreProperties>
</file>