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98d4e06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98d4e06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8d4e068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98d4e06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98d4e068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98d4e068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99029fd4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99029fd4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99029fd4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99029fd4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98d4e06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98d4e06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98d4e06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98d4e06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98d4e06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98d4e06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98d4e06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98d4e06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variability can come from several sources: </a:t>
            </a:r>
            <a:r>
              <a:rPr b="1" lang="en-GB">
                <a:solidFill>
                  <a:schemeClr val="dk1"/>
                </a:solidFill>
              </a:rPr>
              <a:t>Different Recording Devices</a:t>
            </a:r>
            <a:r>
              <a:rPr lang="en-GB">
                <a:solidFill>
                  <a:schemeClr val="dk1"/>
                </a:solidFill>
              </a:rPr>
              <a:t>: Audio quality can vary significantly depending on the type of microphone or recording equipment used.</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Environmental Noise</a:t>
            </a:r>
            <a:r>
              <a:rPr lang="en-GB">
                <a:solidFill>
                  <a:schemeClr val="dk1"/>
                </a:solidFill>
              </a:rPr>
              <a:t>: Background noise levels can vary widely. </a:t>
            </a:r>
            <a:r>
              <a:rPr b="1" lang="en-GB">
                <a:solidFill>
                  <a:schemeClr val="dk1"/>
                </a:solidFill>
              </a:rPr>
              <a:t>Speaker Characteristics</a:t>
            </a:r>
            <a:r>
              <a:rPr lang="en-GB">
                <a:solidFill>
                  <a:schemeClr val="dk1"/>
                </a:solidFill>
              </a:rPr>
              <a:t>: Different speakers have unique vocal characteristics, such as pitch, accent, and speaking style, which can affect the performance of diarization models.</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Recording Conditions</a:t>
            </a:r>
            <a:r>
              <a:rPr lang="en-GB">
                <a:solidFill>
                  <a:schemeClr val="dk1"/>
                </a:solidFill>
              </a:rPr>
              <a:t>: The physical setup, such as the distance of the speaker from the microphone and the acoustics of the recording environment, can also impact audio quality.</a:t>
            </a:r>
            <a:endParaRPr>
              <a:solidFill>
                <a:schemeClr val="dk1"/>
              </a:solidFill>
            </a:endParaRPr>
          </a:p>
          <a:p>
            <a:pPr indent="0" lvl="0" marL="0" rtl="0" algn="l">
              <a:spcBef>
                <a:spcPts val="0"/>
              </a:spcBef>
              <a:spcAft>
                <a:spcPts val="0"/>
              </a:spcAft>
              <a:buNone/>
            </a:pPr>
            <a:r>
              <a:rPr b="1" lang="en-GB">
                <a:solidFill>
                  <a:schemeClr val="dk1"/>
                </a:solidFill>
              </a:rPr>
              <a:t>Dataset Diversity:</a:t>
            </a:r>
            <a:r>
              <a:rPr lang="en-GB">
                <a:solidFill>
                  <a:schemeClr val="dk1"/>
                </a:solidFill>
              </a:rPr>
              <a:t> Datasets can contain recordings from various contexts, such as phone calls, meetings, or interviews, each with distinct characteristics. Ensuring that models perform well across all these scenarios is challenging.</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98d4e068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98d4e068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98d4e06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98d4e06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98d4e068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98d4e068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98d4e06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98d4e06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onisealex@gmail.com" TargetMode="External"/><Relationship Id="rId4" Type="http://schemas.openxmlformats.org/officeDocument/2006/relationships/hyperlink" Target="mailto:cdeonise@bitdefender.com" TargetMode="External"/><Relationship Id="rId5" Type="http://schemas.openxmlformats.org/officeDocument/2006/relationships/image" Target="../media/image1.png"/><Relationship Id="rId6"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32738"/>
            <a:ext cx="8520600" cy="28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500"/>
              <a:t>DIPLOMA PROJECT</a:t>
            </a:r>
            <a:endParaRPr sz="3500"/>
          </a:p>
          <a:p>
            <a:pPr indent="0" lvl="0" marL="0" rtl="0" algn="ctr">
              <a:spcBef>
                <a:spcPts val="0"/>
              </a:spcBef>
              <a:spcAft>
                <a:spcPts val="0"/>
              </a:spcAft>
              <a:buSzPts val="990"/>
              <a:buNone/>
            </a:pPr>
            <a:r>
              <a:rPr lang="en-GB" sz="3880"/>
              <a:t> </a:t>
            </a:r>
            <a:endParaRPr sz="3880"/>
          </a:p>
          <a:p>
            <a:pPr indent="0" lvl="0" marL="0" rtl="0" algn="ctr">
              <a:spcBef>
                <a:spcPts val="0"/>
              </a:spcBef>
              <a:spcAft>
                <a:spcPts val="0"/>
              </a:spcAft>
              <a:buSzPts val="990"/>
              <a:buNone/>
            </a:pPr>
            <a:r>
              <a:rPr lang="en-GB" sz="3180"/>
              <a:t>Pyannote, Whisper and LM: Knights of Speaker Diarization</a:t>
            </a:r>
            <a:endParaRPr sz="3180"/>
          </a:p>
          <a:p>
            <a:pPr indent="0" lvl="0" marL="0" rtl="0" algn="ctr">
              <a:spcBef>
                <a:spcPts val="0"/>
              </a:spcBef>
              <a:spcAft>
                <a:spcPts val="0"/>
              </a:spcAft>
              <a:buSzPts val="990"/>
              <a:buNone/>
            </a:pPr>
            <a:r>
              <a:t/>
            </a:r>
            <a:endParaRPr sz="3000"/>
          </a:p>
          <a:p>
            <a:pPr indent="0" lvl="0" marL="0" rtl="0" algn="ctr">
              <a:spcBef>
                <a:spcPts val="0"/>
              </a:spcBef>
              <a:spcAft>
                <a:spcPts val="0"/>
              </a:spcAft>
              <a:buSzPts val="990"/>
              <a:buNone/>
            </a:pPr>
            <a:r>
              <a:rPr lang="en-GB" sz="1300"/>
              <a:t>Deonise Costin-Alexandru</a:t>
            </a:r>
            <a:endParaRPr sz="1300"/>
          </a:p>
          <a:p>
            <a:pPr indent="0" lvl="0" marL="0" rtl="0" algn="ctr">
              <a:spcBef>
                <a:spcPts val="0"/>
              </a:spcBef>
              <a:spcAft>
                <a:spcPts val="0"/>
              </a:spcAft>
              <a:buClr>
                <a:schemeClr val="dk1"/>
              </a:buClr>
              <a:buSzPts val="990"/>
              <a:buFont typeface="Arial"/>
              <a:buNone/>
            </a:pPr>
            <a:r>
              <a:rPr lang="en-GB" sz="1300" u="sng">
                <a:solidFill>
                  <a:schemeClr val="hlink"/>
                </a:solidFill>
                <a:hlinkClick r:id="rId3"/>
              </a:rPr>
              <a:t>deonisealex@gmail.com</a:t>
            </a:r>
            <a:r>
              <a:rPr lang="en-GB" sz="1300"/>
              <a:t>, </a:t>
            </a:r>
            <a:r>
              <a:rPr lang="en-GB" sz="1300" u="sng">
                <a:solidFill>
                  <a:schemeClr val="hlink"/>
                </a:solidFill>
                <a:hlinkClick r:id="rId4"/>
              </a:rPr>
              <a:t>cdeonise@bitdefender.com</a:t>
            </a:r>
            <a:r>
              <a:rPr lang="en-GB" sz="1300"/>
              <a:t> </a:t>
            </a:r>
            <a:endParaRPr sz="1300"/>
          </a:p>
        </p:txBody>
      </p:sp>
      <p:sp>
        <p:nvSpPr>
          <p:cNvPr id="55" name="Google Shape;55;p13"/>
          <p:cNvSpPr txBox="1"/>
          <p:nvPr>
            <p:ph idx="1" type="subTitle"/>
          </p:nvPr>
        </p:nvSpPr>
        <p:spPr>
          <a:xfrm>
            <a:off x="505650" y="4624475"/>
            <a:ext cx="8520600" cy="435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1500"/>
              <a:t>Iulie 2024                                                                                                        </a:t>
            </a:r>
            <a:r>
              <a:rPr lang="en-GB" sz="1500"/>
              <a:t>Prof. Dr. Ing. Florin Pop</a:t>
            </a:r>
            <a:endParaRPr sz="1500"/>
          </a:p>
        </p:txBody>
      </p:sp>
      <p:pic>
        <p:nvPicPr>
          <p:cNvPr id="56" name="Google Shape;56;p13"/>
          <p:cNvPicPr preferRelativeResize="0"/>
          <p:nvPr/>
        </p:nvPicPr>
        <p:blipFill>
          <a:blip r:embed="rId5">
            <a:alphaModFix/>
          </a:blip>
          <a:stretch>
            <a:fillRect/>
          </a:stretch>
        </p:blipFill>
        <p:spPr>
          <a:xfrm>
            <a:off x="8285325" y="99050"/>
            <a:ext cx="740925" cy="778158"/>
          </a:xfrm>
          <a:prstGeom prst="rect">
            <a:avLst/>
          </a:prstGeom>
          <a:noFill/>
          <a:ln>
            <a:noFill/>
          </a:ln>
        </p:spPr>
      </p:pic>
      <p:sp>
        <p:nvSpPr>
          <p:cNvPr id="57" name="Google Shape;57;p13"/>
          <p:cNvSpPr txBox="1"/>
          <p:nvPr/>
        </p:nvSpPr>
        <p:spPr>
          <a:xfrm>
            <a:off x="1080075" y="0"/>
            <a:ext cx="71778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500">
                <a:solidFill>
                  <a:schemeClr val="dk2"/>
                </a:solidFill>
              </a:rPr>
              <a:t>NATIONAL UNIVERSITY OF SCIENCE AND TECHNOLOGY POLITEHNICA BUCHAREST FACULTY OF AUTOMATIC CONTROL AND COMPUTERS COMPUTER SCIENCE DEPARTMENT</a:t>
            </a:r>
            <a:endParaRPr sz="1500">
              <a:solidFill>
                <a:schemeClr val="dk2"/>
              </a:solidFill>
            </a:endParaRPr>
          </a:p>
        </p:txBody>
      </p:sp>
      <p:pic>
        <p:nvPicPr>
          <p:cNvPr id="58" name="Google Shape;58;p13"/>
          <p:cNvPicPr preferRelativeResize="0"/>
          <p:nvPr/>
        </p:nvPicPr>
        <p:blipFill>
          <a:blip r:embed="rId6">
            <a:alphaModFix/>
          </a:blip>
          <a:stretch>
            <a:fillRect/>
          </a:stretch>
        </p:blipFill>
        <p:spPr>
          <a:xfrm>
            <a:off x="311700" y="99050"/>
            <a:ext cx="740918" cy="77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Experimental Results</a:t>
            </a:r>
            <a:endParaRPr/>
          </a:p>
        </p:txBody>
      </p:sp>
      <p:sp>
        <p:nvSpPr>
          <p:cNvPr id="123" name="Google Shape;123;p22"/>
          <p:cNvSpPr txBox="1"/>
          <p:nvPr>
            <p:ph idx="1" type="body"/>
          </p:nvPr>
        </p:nvSpPr>
        <p:spPr>
          <a:xfrm>
            <a:off x="311700" y="19480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Performance Analysis:</a:t>
            </a:r>
            <a:endParaRPr/>
          </a:p>
          <a:p>
            <a:pPr indent="0" lvl="0" marL="0" rtl="0" algn="l">
              <a:spcBef>
                <a:spcPts val="1200"/>
              </a:spcBef>
              <a:spcAft>
                <a:spcPts val="0"/>
              </a:spcAft>
              <a:buClr>
                <a:schemeClr val="dk1"/>
              </a:buClr>
              <a:buSzPts val="1100"/>
              <a:buFont typeface="Arial"/>
              <a:buNone/>
            </a:pPr>
            <a:r>
              <a:rPr lang="en-GB"/>
              <a:t> - Metrics: cpWER, Diarization Purity, Diarization Coverage.</a:t>
            </a:r>
            <a:endParaRPr/>
          </a:p>
          <a:p>
            <a:pPr indent="0" lvl="0" marL="0" rtl="0" algn="l">
              <a:spcBef>
                <a:spcPts val="1200"/>
              </a:spcBef>
              <a:spcAft>
                <a:spcPts val="0"/>
              </a:spcAft>
              <a:buClr>
                <a:schemeClr val="dk1"/>
              </a:buClr>
              <a:buSzPts val="1100"/>
              <a:buFont typeface="Arial"/>
              <a:buNone/>
            </a:pPr>
            <a:r>
              <a:rPr lang="en-GB"/>
              <a:t>Results:</a:t>
            </a:r>
            <a:endParaRPr/>
          </a:p>
          <a:p>
            <a:pPr indent="0" lvl="0" marL="0" rtl="0" algn="l">
              <a:spcBef>
                <a:spcPts val="1200"/>
              </a:spcBef>
              <a:spcAft>
                <a:spcPts val="0"/>
              </a:spcAft>
              <a:buClr>
                <a:schemeClr val="dk1"/>
              </a:buClr>
              <a:buSzPts val="1100"/>
              <a:buFont typeface="Arial"/>
              <a:buNone/>
            </a:pPr>
            <a:r>
              <a:rPr lang="en-GB"/>
              <a:t> - GPT-4 achieved the lowest cpWER (0.72%), but GPT-3.5 Turbo excelled in overall diarization tasks.</a:t>
            </a:r>
            <a:endParaRPr/>
          </a:p>
          <a:p>
            <a:pPr indent="0" lvl="0" marL="0" rtl="0" algn="l">
              <a:spcBef>
                <a:spcPts val="1200"/>
              </a:spcBef>
              <a:spcAft>
                <a:spcPts val="0"/>
              </a:spcAft>
              <a:buClr>
                <a:schemeClr val="dk1"/>
              </a:buClr>
              <a:buSzPts val="1100"/>
              <a:buFont typeface="Arial"/>
              <a:buNone/>
            </a:pPr>
            <a:r>
              <a:rPr lang="en-GB"/>
              <a:t>Case Studies:</a:t>
            </a:r>
            <a:endParaRPr/>
          </a:p>
          <a:p>
            <a:pPr indent="0" lvl="0" marL="0" rtl="0" algn="l">
              <a:spcBef>
                <a:spcPts val="1200"/>
              </a:spcBef>
              <a:spcAft>
                <a:spcPts val="0"/>
              </a:spcAft>
              <a:buClr>
                <a:schemeClr val="dk1"/>
              </a:buClr>
              <a:buSzPts val="1100"/>
              <a:buFont typeface="Arial"/>
              <a:buNone/>
            </a:pPr>
            <a:r>
              <a:rPr lang="en-GB"/>
              <a:t> - Detailed scenarios and performance in different conditions.</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3593623" y="445023"/>
            <a:ext cx="5452124" cy="190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1497600" y="190500"/>
            <a:ext cx="5981700" cy="47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Summary:</a:t>
            </a:r>
            <a:endParaRPr/>
          </a:p>
          <a:p>
            <a:pPr indent="0" lvl="0" marL="0" rtl="0" algn="l">
              <a:spcBef>
                <a:spcPts val="1200"/>
              </a:spcBef>
              <a:spcAft>
                <a:spcPts val="0"/>
              </a:spcAft>
              <a:buClr>
                <a:schemeClr val="dk1"/>
              </a:buClr>
              <a:buSzPts val="1100"/>
              <a:buFont typeface="Arial"/>
              <a:buNone/>
            </a:pPr>
            <a:r>
              <a:rPr lang="en-GB"/>
              <a:t> - Successful integration of Pyannote, Whisper, and Language Models.</a:t>
            </a:r>
            <a:endParaRPr/>
          </a:p>
          <a:p>
            <a:pPr indent="0" lvl="0" marL="0" rtl="0" algn="l">
              <a:spcBef>
                <a:spcPts val="1200"/>
              </a:spcBef>
              <a:spcAft>
                <a:spcPts val="0"/>
              </a:spcAft>
              <a:buClr>
                <a:schemeClr val="dk1"/>
              </a:buClr>
              <a:buSzPts val="1100"/>
              <a:buFont typeface="Arial"/>
              <a:buNone/>
            </a:pPr>
            <a:r>
              <a:rPr lang="en-GB"/>
              <a:t> - Significant improvement in speaker diarization accuracy.</a:t>
            </a:r>
            <a:endParaRPr/>
          </a:p>
          <a:p>
            <a:pPr indent="0" lvl="0" marL="0" rtl="0" algn="l">
              <a:spcBef>
                <a:spcPts val="1200"/>
              </a:spcBef>
              <a:spcAft>
                <a:spcPts val="0"/>
              </a:spcAft>
              <a:buClr>
                <a:schemeClr val="dk1"/>
              </a:buClr>
              <a:buSzPts val="1100"/>
              <a:buFont typeface="Arial"/>
              <a:buNone/>
            </a:pPr>
            <a:r>
              <a:rPr lang="en-GB"/>
              <a:t>Future Work:</a:t>
            </a:r>
            <a:endParaRPr/>
          </a:p>
          <a:p>
            <a:pPr indent="0" lvl="0" marL="0" rtl="0" algn="l">
              <a:spcBef>
                <a:spcPts val="1200"/>
              </a:spcBef>
              <a:spcAft>
                <a:spcPts val="0"/>
              </a:spcAft>
              <a:buClr>
                <a:schemeClr val="dk1"/>
              </a:buClr>
              <a:buSzPts val="1100"/>
              <a:buFont typeface="Arial"/>
              <a:buNone/>
            </a:pPr>
            <a:r>
              <a:rPr lang="en-GB"/>
              <a:t> - Enhancing the model for real-time applications.</a:t>
            </a:r>
            <a:endParaRPr/>
          </a:p>
          <a:p>
            <a:pPr indent="0" lvl="0" marL="0" rtl="0" algn="l">
              <a:spcBef>
                <a:spcPts val="1200"/>
              </a:spcBef>
              <a:spcAft>
                <a:spcPts val="0"/>
              </a:spcAft>
              <a:buClr>
                <a:schemeClr val="dk1"/>
              </a:buClr>
              <a:buSzPts val="1100"/>
              <a:buFont typeface="Arial"/>
              <a:buNone/>
            </a:pPr>
            <a:r>
              <a:rPr lang="en-GB"/>
              <a:t> - Exploring other datasets and languages.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143" name="Google Shape;143;p2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700"/>
              <a:t>[1] Alexis Plaquet and Hervé Bredin. Powerset multi-class cross entropy loss for neural speaker diarization. In Proc. INTERSPEECH 2023, 2023. </a:t>
            </a:r>
            <a:endParaRPr sz="700"/>
          </a:p>
          <a:p>
            <a:pPr indent="0" lvl="0" marL="0" rtl="0" algn="l">
              <a:lnSpc>
                <a:spcPct val="95000"/>
              </a:lnSpc>
              <a:spcBef>
                <a:spcPts val="0"/>
              </a:spcBef>
              <a:spcAft>
                <a:spcPts val="0"/>
              </a:spcAft>
              <a:buSzPts val="275"/>
              <a:buNone/>
            </a:pPr>
            <a:r>
              <a:rPr lang="en-GB" sz="700"/>
              <a:t>[2] Hervé Bredin. pyannote.audio 2.1 speaker diarization pipeline: principle, benchmark, and recipe. In Proc. INTERSPEECH 2023, 2023. </a:t>
            </a:r>
            <a:endParaRPr sz="700"/>
          </a:p>
          <a:p>
            <a:pPr indent="0" lvl="0" marL="0" rtl="0" algn="l">
              <a:lnSpc>
                <a:spcPct val="95000"/>
              </a:lnSpc>
              <a:spcBef>
                <a:spcPts val="0"/>
              </a:spcBef>
              <a:spcAft>
                <a:spcPts val="0"/>
              </a:spcAft>
              <a:buSzPts val="275"/>
              <a:buNone/>
            </a:pPr>
            <a:r>
              <a:rPr lang="en-GB" sz="700"/>
              <a:t>[3] Alec Radford, Jong Wook Kim, Tao Xu, Greg Brockman, Christine McLeavey, and Ilya Sutskever. Robust speech recognition via large-scale weak supervision, 2022. arXiv.org perpetual, non-exclusive license. </a:t>
            </a:r>
            <a:endParaRPr sz="700"/>
          </a:p>
          <a:p>
            <a:pPr indent="0" lvl="0" marL="0" rtl="0" algn="l">
              <a:lnSpc>
                <a:spcPct val="95000"/>
              </a:lnSpc>
              <a:spcBef>
                <a:spcPts val="0"/>
              </a:spcBef>
              <a:spcAft>
                <a:spcPts val="0"/>
              </a:spcAft>
              <a:buSzPts val="275"/>
              <a:buNone/>
            </a:pPr>
            <a:r>
              <a:rPr lang="en-GB" sz="700"/>
              <a:t>[4] Humza Naveed, Asad Ullah Khan, Shi Qiu, Muhammad Saqib, Saeed Anwar, Muhammad Usman, Naveed Akhtar, Nick Barnes, and Ajmal Mian. A comprehensive overview of large language models, 2023. </a:t>
            </a:r>
            <a:endParaRPr sz="700"/>
          </a:p>
          <a:p>
            <a:pPr indent="0" lvl="0" marL="0" rtl="0" algn="l">
              <a:lnSpc>
                <a:spcPct val="95000"/>
              </a:lnSpc>
              <a:spcBef>
                <a:spcPts val="0"/>
              </a:spcBef>
              <a:spcAft>
                <a:spcPts val="0"/>
              </a:spcAft>
              <a:buSzPts val="275"/>
              <a:buNone/>
            </a:pPr>
            <a:r>
              <a:rPr lang="en-GB" sz="700"/>
              <a:t>[5] Vishal Pallagani, Bharath Muppasani, Keerthiram Murugesan, Francesca Rossi, Biplav Srivastava, Lior Horesh, Francesco Fabiano, and Andrea Loreggia. Understanding the capabilities of large language models for automated planning, 2023. </a:t>
            </a:r>
            <a:endParaRPr sz="700"/>
          </a:p>
          <a:p>
            <a:pPr indent="0" lvl="0" marL="0" rtl="0" algn="l">
              <a:lnSpc>
                <a:spcPct val="95000"/>
              </a:lnSpc>
              <a:spcBef>
                <a:spcPts val="0"/>
              </a:spcBef>
              <a:spcAft>
                <a:spcPts val="0"/>
              </a:spcAft>
              <a:buSzPts val="275"/>
              <a:buNone/>
            </a:pPr>
            <a:r>
              <a:rPr lang="en-GB" sz="700"/>
              <a:t>[6] A. Canavan, D. Graff, and G. Zipperlen. Callhome american english speech ldc97s42, 1997. LDC Catalog. </a:t>
            </a:r>
            <a:endParaRPr sz="700"/>
          </a:p>
          <a:p>
            <a:pPr indent="0" lvl="0" marL="0" rtl="0" algn="l">
              <a:lnSpc>
                <a:spcPct val="95000"/>
              </a:lnSpc>
              <a:spcBef>
                <a:spcPts val="0"/>
              </a:spcBef>
              <a:spcAft>
                <a:spcPts val="0"/>
              </a:spcAft>
              <a:buSzPts val="275"/>
              <a:buNone/>
            </a:pPr>
            <a:r>
              <a:rPr lang="en-GB" sz="700"/>
              <a:t>[7] Tae Jin Park, Naoyuki Kanda, Dimitrios Dimitriadis, Kyu J Han, Shinji Watanabe, and Shrikanth Narayanan. A review of speaker diarization: Recent advances with deep learning. Computer Speech &amp; Language, 72:101317, 2022. </a:t>
            </a:r>
            <a:endParaRPr sz="700"/>
          </a:p>
          <a:p>
            <a:pPr indent="0" lvl="0" marL="0" rtl="0" algn="l">
              <a:lnSpc>
                <a:spcPct val="95000"/>
              </a:lnSpc>
              <a:spcBef>
                <a:spcPts val="0"/>
              </a:spcBef>
              <a:spcAft>
                <a:spcPts val="0"/>
              </a:spcAft>
              <a:buSzPts val="275"/>
              <a:buNone/>
            </a:pPr>
            <a:r>
              <a:rPr lang="en-GB" sz="700"/>
              <a:t>[8] Chao Zhang and Quan Wang. Speaker diarization: A journey from unsupervised to supervised approaches. In Odyssey: The Speaker and Language Recognition Workshop, 2022. Tutorial session. </a:t>
            </a:r>
            <a:endParaRPr sz="700"/>
          </a:p>
          <a:p>
            <a:pPr indent="0" lvl="0" marL="0" rtl="0" algn="l">
              <a:lnSpc>
                <a:spcPct val="95000"/>
              </a:lnSpc>
              <a:spcBef>
                <a:spcPts val="0"/>
              </a:spcBef>
              <a:spcAft>
                <a:spcPts val="0"/>
              </a:spcAft>
              <a:buSzPts val="275"/>
              <a:buNone/>
            </a:pPr>
            <a:r>
              <a:rPr lang="en-GB" sz="700"/>
              <a:t>[9] Hernawan Sulistyanto. Speaker diarization: Its developments, applications, and challenges. https://core.ac.uk/download/pdf/11734645.pdf, year not specified. School of Computer Science and Software Engineering, University of Wollongong, NSW, Australia, and Informatics Engineering, Muhammadiyah University of Surakarta, Central Java, Indonesia. </a:t>
            </a:r>
            <a:endParaRPr sz="700"/>
          </a:p>
          <a:p>
            <a:pPr indent="0" lvl="0" marL="0" rtl="0" algn="l">
              <a:lnSpc>
                <a:spcPct val="95000"/>
              </a:lnSpc>
              <a:spcBef>
                <a:spcPts val="0"/>
              </a:spcBef>
              <a:spcAft>
                <a:spcPts val="0"/>
              </a:spcAft>
              <a:buSzPts val="275"/>
              <a:buNone/>
            </a:pPr>
            <a:r>
              <a:rPr lang="en-GB" sz="700"/>
              <a:t>[10] Jiaming Wang, Zhihao Du, and Shiliang Zhang. Told: A novel two-stage overlap-aware framework for speaker diarization, 2023. 37 </a:t>
            </a:r>
            <a:endParaRPr sz="700"/>
          </a:p>
          <a:p>
            <a:pPr indent="0" lvl="0" marL="0" rtl="0" algn="l">
              <a:lnSpc>
                <a:spcPct val="95000"/>
              </a:lnSpc>
              <a:spcBef>
                <a:spcPts val="0"/>
              </a:spcBef>
              <a:spcAft>
                <a:spcPts val="0"/>
              </a:spcAft>
              <a:buSzPts val="275"/>
              <a:buNone/>
            </a:pPr>
            <a:r>
              <a:rPr lang="en-GB" sz="700"/>
              <a:t>[11] Shota Horiguchi, Yusuke Fujita, Shinji Watanabe, Yawen Xue, and Paola Garcia. Encoder-decoder based attractors for end-to-end neural diarization. IEEE/ACM Transactions on Audio, Speech, and Language Processing, 2021. Accepted to IEEE/ACM TASLP. This article is based on our previous conference paper arXiv:2005.09921. </a:t>
            </a:r>
            <a:endParaRPr sz="700"/>
          </a:p>
          <a:p>
            <a:pPr indent="0" lvl="0" marL="0" rtl="0" algn="l">
              <a:lnSpc>
                <a:spcPct val="95000"/>
              </a:lnSpc>
              <a:spcBef>
                <a:spcPts val="0"/>
              </a:spcBef>
              <a:spcAft>
                <a:spcPts val="0"/>
              </a:spcAft>
              <a:buSzPts val="275"/>
              <a:buNone/>
            </a:pPr>
            <a:r>
              <a:rPr lang="en-GB" sz="700"/>
              <a:t>[12] Brian McFee, Colin Raffel, Dawen Liang, Daniel P. W. Ellis, Matt McVicar, Eric Battenberg, and Oriol Nieto. librosa: Audio and music signal analysis in python. https: //librosa.org/doc/latest/index.html, latest version accessed 2024. Accessed: 2024-06-24. </a:t>
            </a:r>
            <a:endParaRPr sz="700"/>
          </a:p>
          <a:p>
            <a:pPr indent="0" lvl="0" marL="0" rtl="0" algn="l">
              <a:lnSpc>
                <a:spcPct val="95000"/>
              </a:lnSpc>
              <a:spcBef>
                <a:spcPts val="0"/>
              </a:spcBef>
              <a:spcAft>
                <a:spcPts val="0"/>
              </a:spcAft>
              <a:buSzPts val="275"/>
              <a:buNone/>
            </a:pPr>
            <a:r>
              <a:rPr lang="en-GB" sz="700"/>
              <a:t>[13] C.-A. Deonise, T.-M. Coconu, T. Rebedea, and F. Pop. Improved speech activity detection model using convolutional neural networks. In 2023 22nd RoEduNet Conference: Networking in Education and Research (RoEduNet), pages 1–8, Craiova, Romania, 2023. </a:t>
            </a:r>
            <a:endParaRPr sz="700"/>
          </a:p>
          <a:p>
            <a:pPr indent="0" lvl="0" marL="0" rtl="0" algn="l">
              <a:lnSpc>
                <a:spcPct val="95000"/>
              </a:lnSpc>
              <a:spcBef>
                <a:spcPts val="0"/>
              </a:spcBef>
              <a:spcAft>
                <a:spcPts val="0"/>
              </a:spcAft>
              <a:buSzPts val="275"/>
              <a:buNone/>
            </a:pPr>
            <a:r>
              <a:rPr lang="en-GB" sz="700"/>
              <a:t>[14] S. Sharma, P. Rattan, and A. Sharma. Recent developments, challenges, and future scope of voice activity detection schemes—a review. In M.S. Kaiser, J. Xie, and V.S. Rathore, editors, Information and Communication Technology for Competitive Strategies (ICTCS 2020), volume 190 of Lecture Notes in Networks and Systems. Springer, Singapore, 2021. </a:t>
            </a:r>
            <a:endParaRPr sz="700"/>
          </a:p>
          <a:p>
            <a:pPr indent="0" lvl="0" marL="0" rtl="0" algn="l">
              <a:lnSpc>
                <a:spcPct val="95000"/>
              </a:lnSpc>
              <a:spcBef>
                <a:spcPts val="0"/>
              </a:spcBef>
              <a:spcAft>
                <a:spcPts val="0"/>
              </a:spcAft>
              <a:buSzPts val="275"/>
              <a:buNone/>
            </a:pPr>
            <a:r>
              <a:rPr lang="en-GB" sz="700"/>
              <a:t>[15] S. W. Chin, K. P. Seng, L.-M. Ang, and K. H. Lim. Improved voice activity detection for speech recognition system. In 2010 International Computer Symposium (ICS2010), pages 518–523, Tainan, Taiwan, 2010. </a:t>
            </a:r>
            <a:endParaRPr sz="700"/>
          </a:p>
          <a:p>
            <a:pPr indent="0" lvl="0" marL="0" rtl="0" algn="l">
              <a:lnSpc>
                <a:spcPct val="95000"/>
              </a:lnSpc>
              <a:spcBef>
                <a:spcPts val="0"/>
              </a:spcBef>
              <a:spcAft>
                <a:spcPts val="0"/>
              </a:spcAft>
              <a:buSzPts val="275"/>
              <a:buNone/>
            </a:pPr>
            <a:r>
              <a:rPr lang="en-GB" sz="700"/>
              <a:t>[16] Oleksii Kuchaiev, Jason Li, Huyen Nguyen, Oleksii Hrinchuk, Ryan Leary, Boris Ginsburg, Samuel Kriman, Stanislav Beliaev, Vitaly Lavrukhin, Jack Cook, Patrice Castonguay, Mariya Popova, Jocelyn Huang, and Jonathan M. Cohen. Nemo: a toolkit for building ai applications using neural modules. https://arxiv.org/abs/1909.09577, 2019. Accessed: 2024-06-24. </a:t>
            </a:r>
            <a:endParaRPr sz="700"/>
          </a:p>
          <a:p>
            <a:pPr indent="0" lvl="0" marL="0" rtl="0" algn="l">
              <a:lnSpc>
                <a:spcPct val="95000"/>
              </a:lnSpc>
              <a:spcBef>
                <a:spcPts val="0"/>
              </a:spcBef>
              <a:spcAft>
                <a:spcPts val="0"/>
              </a:spcAft>
              <a:buSzPts val="275"/>
              <a:buNone/>
            </a:pPr>
            <a:r>
              <a:rPr lang="en-GB" sz="700"/>
              <a:t>[17] Max Bain, Jaesung Huh, Tengda Han, and Andrew Zisserman. Whisperx: Time-accurate speech transcription of long-form audio. INTERSPEECH 2023, 2023. [18] Fan Yu, Shiliang Zhang, Yihui Fu, Lei Xie, Siqi Zheng, Zhihao Du, Weilong Huang, Pengcheng Guo, Zhijie Yan, Bin Ma, Xin Xu, and Hui Bu. M2MeT: The icassp 2022 multi-channel multi-party meeting transcription challenge. https://arxiv.org/abs/2203.09877, 2022. Accessed: 2024-06-24.</a:t>
            </a:r>
            <a:endParaRPr sz="700"/>
          </a:p>
          <a:p>
            <a:pPr indent="0" lvl="0" marL="0" rtl="0" algn="l">
              <a:lnSpc>
                <a:spcPct val="95000"/>
              </a:lnSpc>
              <a:spcBef>
                <a:spcPts val="0"/>
              </a:spcBef>
              <a:spcAft>
                <a:spcPts val="0"/>
              </a:spcAft>
              <a:buSzPts val="275"/>
              <a:buNone/>
            </a:pPr>
            <a:r>
              <a:rPr lang="en-GB" sz="700"/>
              <a:t> [19] Quan Wang, Yiling Huang, Guanlong Zhao, Evan Clark, Wei Xia, and Hank Liao. Diarizationlm: Speaker diarization post-processing with large language models. arXiv:2401.03506, 2024. </a:t>
            </a:r>
            <a:endParaRPr sz="700"/>
          </a:p>
          <a:p>
            <a:pPr indent="0" lvl="0" marL="0" rtl="0" algn="l">
              <a:lnSpc>
                <a:spcPct val="95000"/>
              </a:lnSpc>
              <a:spcBef>
                <a:spcPts val="0"/>
              </a:spcBef>
              <a:spcAft>
                <a:spcPts val="0"/>
              </a:spcAft>
              <a:buSzPts val="275"/>
              <a:buNone/>
            </a:pPr>
            <a:r>
              <a:rPr lang="en-GB" sz="700"/>
              <a:t>[20] Shota Horiguchi, Yusuke Fujita, Shinji Watanabe, Yawen Xue, and Paola Garcia. Encoder-decoder based attractors for end-to-end neural diarization. IEEE/ACM Transactions on Audio, Speech, and Language Processing, 30(2325-9285):1152–1164, 2022. Submitted on 20 Jun 2021 (v1), last revised 28 Mar 2022 (v2). 38 </a:t>
            </a:r>
            <a:endParaRPr sz="700"/>
          </a:p>
          <a:p>
            <a:pPr indent="0" lvl="0" marL="0" rtl="0" algn="l">
              <a:lnSpc>
                <a:spcPct val="95000"/>
              </a:lnSpc>
              <a:spcBef>
                <a:spcPts val="0"/>
              </a:spcBef>
              <a:spcAft>
                <a:spcPts val="0"/>
              </a:spcAft>
              <a:buSzPts val="275"/>
              <a:buNone/>
            </a:pPr>
            <a:r>
              <a:rPr lang="en-GB" sz="700"/>
              <a:t>[21] Hugging Face. pyannote/speaker-diarization-3.1: PyAnnote Speaker Diarization Toolkit v3.1. https://huggingface.co/pyannote/speaker-diarization-3.1, 2023. Accessed: 2024-06-24. </a:t>
            </a:r>
            <a:endParaRPr sz="700"/>
          </a:p>
          <a:p>
            <a:pPr indent="0" lvl="0" marL="0" rtl="0" algn="l">
              <a:lnSpc>
                <a:spcPct val="95000"/>
              </a:lnSpc>
              <a:spcBef>
                <a:spcPts val="0"/>
              </a:spcBef>
              <a:spcAft>
                <a:spcPts val="0"/>
              </a:spcAft>
              <a:buSzPts val="275"/>
              <a:buNone/>
            </a:pPr>
            <a:r>
              <a:rPr lang="en-GB" sz="700"/>
              <a:t>[22] OpenAI. OpenAI Whisper Large v3. https://huggingface.co/openai/ whisper-large-v3, 2023. Accessed: 2024-06-24. </a:t>
            </a:r>
            <a:endParaRPr sz="700"/>
          </a:p>
          <a:p>
            <a:pPr indent="0" lvl="0" marL="0" rtl="0" algn="l">
              <a:lnSpc>
                <a:spcPct val="95000"/>
              </a:lnSpc>
              <a:spcBef>
                <a:spcPts val="0"/>
              </a:spcBef>
              <a:spcAft>
                <a:spcPts val="0"/>
              </a:spcAft>
              <a:buSzPts val="275"/>
              <a:buNone/>
            </a:pPr>
            <a:r>
              <a:rPr lang="en-GB" sz="700"/>
              <a:t>[23] OpenAI. OpenAI API Documentation. https://platform.openai.com/docs/ api-reference/chat/create, 2024. Accessed: 2024-06-24. </a:t>
            </a:r>
            <a:endParaRPr sz="700"/>
          </a:p>
          <a:p>
            <a:pPr indent="0" lvl="0" marL="0" rtl="0" algn="l">
              <a:lnSpc>
                <a:spcPct val="95000"/>
              </a:lnSpc>
              <a:spcBef>
                <a:spcPts val="0"/>
              </a:spcBef>
              <a:spcAft>
                <a:spcPts val="0"/>
              </a:spcAft>
              <a:buSzPts val="275"/>
              <a:buNone/>
            </a:pPr>
            <a:r>
              <a:rPr lang="en-GB" sz="700"/>
              <a:t>[24] PyAnnote. PyAnnote Metrics Documentation. https://pyannote.github.io/ pyannote-metrics/reference.html#purity-and-coverage, 2024. Accessed: 2024-06-24. </a:t>
            </a:r>
            <a:endParaRPr sz="700"/>
          </a:p>
          <a:p>
            <a:pPr indent="0" lvl="0" marL="0" rtl="0" algn="l">
              <a:lnSpc>
                <a:spcPct val="95000"/>
              </a:lnSpc>
              <a:spcBef>
                <a:spcPts val="0"/>
              </a:spcBef>
              <a:spcAft>
                <a:spcPts val="0"/>
              </a:spcAft>
              <a:buSzPts val="275"/>
              <a:buNone/>
            </a:pPr>
            <a:r>
              <a:rPr lang="en-GB" sz="700"/>
              <a:t>[25] Laurent El Shafey, Hagen Soltau, and Izhak Shafran. Joint speech recognition and speaker diarization via sequence transduction. In Proc. Interspeech, pages 396–400, 2019. </a:t>
            </a:r>
            <a:endParaRPr sz="700"/>
          </a:p>
          <a:p>
            <a:pPr indent="0" lvl="0" marL="0" rtl="0" algn="l">
              <a:lnSpc>
                <a:spcPct val="95000"/>
              </a:lnSpc>
              <a:spcBef>
                <a:spcPts val="0"/>
              </a:spcBef>
              <a:spcAft>
                <a:spcPts val="0"/>
              </a:spcAft>
              <a:buSzPts val="275"/>
              <a:buNone/>
            </a:pPr>
            <a:r>
              <a:rPr lang="en-GB" sz="700"/>
              <a:t>[26] Shinji Watanabe, Michael Mandel, Jon Barker, Emmanuel Vincent, Ashish Arora, Xuankai Chang, Sanjeev Khudanpur, Vimal Manohar, Daniel Povey, Desh Raj, and et al. Chime-6 challenge: Tackling multispeaker speech recognition for unsegmented recordings. arXiv preprint arXiv:2004.09249, 2020.</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5000"/>
          </a:p>
          <a:p>
            <a:pPr indent="0" lvl="0" marL="0" rtl="0" algn="ctr">
              <a:spcBef>
                <a:spcPts val="1200"/>
              </a:spcBef>
              <a:spcAft>
                <a:spcPts val="1200"/>
              </a:spcAft>
              <a:buNone/>
            </a:pPr>
            <a:r>
              <a:rPr lang="en-GB" sz="5000"/>
              <a:t>Thanks!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017725"/>
            <a:ext cx="27654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lang="en-GB" sz="750">
                <a:latin typeface="Times New Roman"/>
                <a:ea typeface="Times New Roman"/>
                <a:cs typeface="Times New Roman"/>
                <a:sym typeface="Times New Roman"/>
              </a:rPr>
              <a:t>1 Introduction……………………………………………………</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1</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1.1 Context and Motivation . .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 . . . . . . . . 1</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1.2 Problem Definition . . .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 . . . . . . . . . . 2</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1.3 Thesis Objectives . . . . . . . . . . . . . . . . . . . . . . . . . . . ……. . . . </a:t>
            </a:r>
            <a:r>
              <a:rPr lang="en-GB" sz="750">
                <a:latin typeface="Times New Roman"/>
                <a:ea typeface="Times New Roman"/>
                <a:cs typeface="Times New Roman"/>
                <a:sym typeface="Times New Roman"/>
              </a:rPr>
              <a:t>2</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2 Background and Previous Solutions…………………………….4</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2.1 Speaker Diarization: An Overview .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4</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2.2 Techniques in Speaker Diarization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5</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2.3 Existing Technologies and Tools . . . . . . . . . . . . . . . . . . . . . . . .7</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2.4 Challenges in Speaker Diarization . . . . . . . . . . . . . . . . . . . . . . 8</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2.5 Innovations in the Field . . . . . . . . . . . . . . . . . . . . . . . . . . . ….10</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3 Proposed Pipeline for Speaker Diarization……………………</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11</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3.1 Overview of the Pipeline . . . . . . . . . .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11</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3.2 Pyannote for Speaker Diarization . . . .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1</a:t>
            </a:r>
            <a:r>
              <a:rPr lang="en-GB" sz="750">
                <a:latin typeface="Times New Roman"/>
                <a:ea typeface="Times New Roman"/>
                <a:cs typeface="Times New Roman"/>
                <a:sym typeface="Times New Roman"/>
              </a:rPr>
              <a:t>2</a:t>
            </a:r>
            <a:endParaRPr sz="750">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GB" sz="750">
                <a:latin typeface="Times New Roman"/>
                <a:ea typeface="Times New Roman"/>
                <a:cs typeface="Times New Roman"/>
                <a:sym typeface="Times New Roman"/>
              </a:rPr>
              <a:t> 3.3 Whisper for Text Extraction . . . . . . . . . . . . . . . . . . . . . . . . </a:t>
            </a:r>
            <a:r>
              <a:rPr lang="en-GB" sz="750">
                <a:latin typeface="Times New Roman"/>
                <a:ea typeface="Times New Roman"/>
                <a:cs typeface="Times New Roman"/>
                <a:sym typeface="Times New Roman"/>
              </a:rPr>
              <a:t>...</a:t>
            </a:r>
            <a:r>
              <a:rPr lang="en-GB" sz="750">
                <a:latin typeface="Times New Roman"/>
                <a:ea typeface="Times New Roman"/>
                <a:cs typeface="Times New Roman"/>
                <a:sym typeface="Times New Roman"/>
              </a:rPr>
              <a:t>12</a:t>
            </a:r>
            <a:endParaRPr sz="750">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275"/>
              <a:buNone/>
            </a:pPr>
            <a:r>
              <a:rPr lang="en-GB" sz="750">
                <a:latin typeface="Times New Roman"/>
                <a:ea typeface="Times New Roman"/>
                <a:cs typeface="Times New Roman"/>
                <a:sym typeface="Times New Roman"/>
              </a:rPr>
              <a:t>3.4 Integration with Language Models . . . . . . . . . . . . . .. . . . . . . .14 </a:t>
            </a:r>
            <a:endParaRPr sz="750">
              <a:latin typeface="Times New Roman"/>
              <a:ea typeface="Times New Roman"/>
              <a:cs typeface="Times New Roman"/>
              <a:sym typeface="Times New Roman"/>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65" name="Google Shape;65;p14"/>
          <p:cNvSpPr txBox="1"/>
          <p:nvPr/>
        </p:nvSpPr>
        <p:spPr>
          <a:xfrm>
            <a:off x="3077100" y="1048450"/>
            <a:ext cx="2765400" cy="405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650">
                <a:solidFill>
                  <a:schemeClr val="dk2"/>
                </a:solidFill>
                <a:latin typeface="Times New Roman"/>
                <a:ea typeface="Times New Roman"/>
                <a:cs typeface="Times New Roman"/>
                <a:sym typeface="Times New Roman"/>
              </a:rPr>
              <a:t>4 Detailed Methodology……………………………………………………..15</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4.1 Dataset Description: CALLHOME English Dataset . . . . . . . . . . . . . ….15</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4.2 Preprocessing Steps . . . . . . . . . . . . . . . . . . . . . . . . . . . . . . …………….16</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4.3 Evaluation Metrics . . . . . . . . . . . . . . . . . . . . . . . . . . . . . . . …………….16</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4.3.1 Diarization Purity . . . . . . . . . . . . . . . . . . . . . . . . . . . …………………17</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4.3.2 Diarization Coverage . . . . . . . . . . . . . . . . . . . . . . . . . . ………………17</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4.3.3 Word Diarization Error Rate (WDER) . . . . . . . . . . . . . . . . . …………17</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4.3.4 Concatenated Minimum-Permutation Word Error Rate (cpWER) . . ...18</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5 Implementation Details……………………………………………………19</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5.1 Software Requirements and Environment Setup . . . . . . . . . . . . . . . . …19</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5.2 Implementation of Pyannote . . . . . . . . . . . . . . . . . . . . . . . . . . …………19</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5.3 Implementation of Whisper . . . . . . . . . . . . . . . . . . . . . . . . . . ………….22</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5.4 Language Model Integration . . . . . . . . . . . . . . . . . . . . . . . . . . …………24</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650">
                <a:solidFill>
                  <a:schemeClr val="dk2"/>
                </a:solidFill>
                <a:latin typeface="Times New Roman"/>
                <a:ea typeface="Times New Roman"/>
                <a:cs typeface="Times New Roman"/>
                <a:sym typeface="Times New Roman"/>
              </a:rPr>
              <a:t>5.5 Code Structure and Modules . . . . . . . . . . . . . . . . . . . . . . . . . …………..25</a:t>
            </a:r>
            <a:endParaRPr sz="6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GB" sz="650">
                <a:solidFill>
                  <a:schemeClr val="dk2"/>
                </a:solidFill>
                <a:latin typeface="Times New Roman"/>
                <a:ea typeface="Times New Roman"/>
                <a:cs typeface="Times New Roman"/>
                <a:sym typeface="Times New Roman"/>
              </a:rPr>
              <a:t>5.6 Flowcharts and Diagrams . . . . . . . . . . . . . . . . . . . . . . . . . . ……………26 </a:t>
            </a:r>
            <a:endParaRPr sz="650">
              <a:solidFill>
                <a:schemeClr val="dk2"/>
              </a:solidFill>
              <a:latin typeface="Times New Roman"/>
              <a:ea typeface="Times New Roman"/>
              <a:cs typeface="Times New Roman"/>
              <a:sym typeface="Times New Roman"/>
            </a:endParaRPr>
          </a:p>
        </p:txBody>
      </p:sp>
      <p:sp>
        <p:nvSpPr>
          <p:cNvPr id="66" name="Google Shape;66;p14"/>
          <p:cNvSpPr txBox="1"/>
          <p:nvPr/>
        </p:nvSpPr>
        <p:spPr>
          <a:xfrm>
            <a:off x="6085600" y="1132025"/>
            <a:ext cx="2765400" cy="4026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750">
                <a:solidFill>
                  <a:schemeClr val="dk2"/>
                </a:solidFill>
                <a:latin typeface="Times New Roman"/>
                <a:ea typeface="Times New Roman"/>
                <a:cs typeface="Times New Roman"/>
                <a:sym typeface="Times New Roman"/>
              </a:rPr>
              <a:t>6 Experimental Results…………………………………………...28</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6.1 Diarization Scenarios . . . . . . . . . . . . . . . . . . . . . . . . . . . . . . ..28</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6.2 Performance Analysis and Metrics . . . . . . . . . . . . . . . . . . . . . 29</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6.3 Case Studies . . . . . . . . . . . . . . . . . . . . . . . . . . . . . . . . . . ……31</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6.3.1 cpWER Results . . . . . . . . . . . . . . . . . . . . . . . . . . . . ……….32</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6.3.2 DiarizationPurity Results . . . . . . . . . . . . . . . . . . . . . . . . ….33</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6.3.3 Diarization Coverage . . . . . . . . . . . . . . . . . . . . . . . . . . ……34</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7 Conclusions…………………………………………………….36</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Bibliography……………………………………………………...36</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Appendix A Github code…………………………………………40</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Appendix B Diarization Scenarios……………………………….41</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Appendix C cpWER Results……………………………………..43</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750">
                <a:solidFill>
                  <a:schemeClr val="dk2"/>
                </a:solidFill>
                <a:latin typeface="Times New Roman"/>
                <a:ea typeface="Times New Roman"/>
                <a:cs typeface="Times New Roman"/>
                <a:sym typeface="Times New Roman"/>
              </a:rPr>
              <a:t>Appendix D Diarization Purity Results…………………………..44</a:t>
            </a:r>
            <a:endParaRPr sz="75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GB" sz="750">
                <a:solidFill>
                  <a:schemeClr val="dk2"/>
                </a:solidFill>
                <a:latin typeface="Times New Roman"/>
                <a:ea typeface="Times New Roman"/>
                <a:cs typeface="Times New Roman"/>
                <a:sym typeface="Times New Roman"/>
              </a:rPr>
              <a:t>Appendix E Diarization Coverage Results……………………….45</a:t>
            </a:r>
            <a:endParaRPr sz="75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GB"/>
              <a:t>Abstract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This paper presents a pipeline for enhancing Speaker Diarization through integrated stateof-the-art models:</a:t>
            </a:r>
            <a:r>
              <a:rPr lang="en-GB"/>
              <a:t> </a:t>
            </a:r>
            <a:r>
              <a:rPr lang="en-GB">
                <a:solidFill>
                  <a:schemeClr val="dk1"/>
                </a:solidFill>
                <a:highlight>
                  <a:srgbClr val="FF0000"/>
                </a:highlight>
              </a:rPr>
              <a:t>Pyannote for Speaker Segmentations</a:t>
            </a:r>
            <a:r>
              <a:rPr lang="en-GB"/>
              <a:t>, </a:t>
            </a:r>
            <a:r>
              <a:rPr lang="en-GB">
                <a:highlight>
                  <a:srgbClr val="FF0000"/>
                </a:highlight>
              </a:rPr>
              <a:t>Whisper for Speech-to-Text (STT)</a:t>
            </a:r>
            <a:r>
              <a:rPr lang="en-GB"/>
              <a:t>, and a </a:t>
            </a:r>
            <a:r>
              <a:rPr lang="en-GB">
                <a:highlight>
                  <a:srgbClr val="FF0000"/>
                </a:highlight>
              </a:rPr>
              <a:t>Large Language Model (LLM)</a:t>
            </a:r>
            <a:r>
              <a:rPr lang="en-GB"/>
              <a:t> for improving both </a:t>
            </a:r>
            <a:r>
              <a:rPr lang="en-GB">
                <a:highlight>
                  <a:srgbClr val="00FF00"/>
                </a:highlight>
              </a:rPr>
              <a:t>word-level accuracy</a:t>
            </a:r>
            <a:r>
              <a:rPr lang="en-GB"/>
              <a:t> and </a:t>
            </a:r>
            <a:r>
              <a:rPr lang="en-GB">
                <a:highlight>
                  <a:srgbClr val="00FF00"/>
                </a:highlight>
              </a:rPr>
              <a:t>speaker-level segmentation</a:t>
            </a:r>
            <a:r>
              <a:rPr lang="en-GB"/>
              <a:t>. The pipeline begins with Pyannote that segments the audio into chunks, which are then processed by Whisper to generate text for each speaker segment. These transcriptions undergo refinement using an LLM, aimed at improving </a:t>
            </a:r>
            <a:r>
              <a:rPr lang="en-GB">
                <a:highlight>
                  <a:srgbClr val="00FF00"/>
                </a:highlight>
              </a:rPr>
              <a:t>diarization accuracy</a:t>
            </a:r>
            <a:r>
              <a:rPr lang="en-GB"/>
              <a:t> and </a:t>
            </a:r>
            <a:r>
              <a:rPr lang="en-GB">
                <a:highlight>
                  <a:srgbClr val="00FF00"/>
                </a:highlight>
              </a:rPr>
              <a:t>transcript readability</a:t>
            </a:r>
            <a:r>
              <a:rPr lang="en-GB"/>
              <a:t>. There were a couple of LLMs that were interrogating, both of them are used frequently by humans. The model should be used in meetings or calls, just like the dataset that was used, </a:t>
            </a:r>
            <a:r>
              <a:rPr lang="en-GB">
                <a:highlight>
                  <a:srgbClr val="FFFF00"/>
                </a:highlight>
              </a:rPr>
              <a:t>CALLHOME American English Speech</a:t>
            </a:r>
            <a:r>
              <a:rPr lang="en-GB"/>
              <a:t>. GPT-4 was the best contestant for reducing the cpWER (0.72%), but overall GPT-3.5 Turbo managed to get better results in diarization tasks.</a:t>
            </a:r>
            <a:endParaRPr/>
          </a:p>
          <a:p>
            <a:pPr indent="0" lvl="0" marL="0" rtl="0" algn="l">
              <a:spcBef>
                <a:spcPts val="1200"/>
              </a:spcBef>
              <a:spcAft>
                <a:spcPts val="1200"/>
              </a:spcAft>
              <a:buNone/>
            </a:pPr>
            <a:r>
              <a:rPr lang="en-GB"/>
              <a:t>Legend: </a:t>
            </a:r>
            <a:r>
              <a:rPr lang="en-GB">
                <a:highlight>
                  <a:srgbClr val="FF0000"/>
                </a:highlight>
              </a:rPr>
              <a:t>model</a:t>
            </a:r>
            <a:r>
              <a:rPr lang="en-GB"/>
              <a:t>, </a:t>
            </a:r>
            <a:r>
              <a:rPr lang="en-GB">
                <a:highlight>
                  <a:srgbClr val="00FF00"/>
                </a:highlight>
              </a:rPr>
              <a:t>metrics</a:t>
            </a:r>
            <a:r>
              <a:rPr lang="en-GB"/>
              <a:t>, </a:t>
            </a:r>
            <a:r>
              <a:rPr lang="en-GB">
                <a:highlight>
                  <a:srgbClr val="FFFF00"/>
                </a:highlight>
              </a:rPr>
              <a:t>dataset</a:t>
            </a:r>
            <a:endParaRPr>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pic>
        <p:nvPicPr>
          <p:cNvPr id="78" name="Google Shape;78;p16"/>
          <p:cNvPicPr preferRelativeResize="0"/>
          <p:nvPr/>
        </p:nvPicPr>
        <p:blipFill>
          <a:blip r:embed="rId3">
            <a:alphaModFix/>
          </a:blip>
          <a:stretch>
            <a:fillRect/>
          </a:stretch>
        </p:blipFill>
        <p:spPr>
          <a:xfrm>
            <a:off x="4750075" y="149575"/>
            <a:ext cx="4706350" cy="3023025"/>
          </a:xfrm>
          <a:prstGeom prst="rect">
            <a:avLst/>
          </a:prstGeom>
          <a:noFill/>
          <a:ln>
            <a:noFill/>
          </a:ln>
        </p:spPr>
      </p:pic>
      <p:sp>
        <p:nvSpPr>
          <p:cNvPr id="79" name="Google Shape;79;p16"/>
          <p:cNvSpPr txBox="1"/>
          <p:nvPr/>
        </p:nvSpPr>
        <p:spPr>
          <a:xfrm>
            <a:off x="311700" y="3057900"/>
            <a:ext cx="9270600" cy="18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2"/>
                </a:solidFill>
              </a:rPr>
              <a:t>Motivation:</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1800">
                <a:solidFill>
                  <a:schemeClr val="dk2"/>
                </a:solidFill>
              </a:rPr>
              <a:t> - Applications in military operations, psychology, sales, and marketing.</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2"/>
                </a:solidFill>
              </a:rPr>
              <a:t> - Combining state-of-the-art models for better performance.</a:t>
            </a:r>
            <a:endParaRPr sz="1800">
              <a:solidFill>
                <a:schemeClr val="dk2"/>
              </a:solidFill>
            </a:endParaRPr>
          </a:p>
        </p:txBody>
      </p:sp>
      <p:sp>
        <p:nvSpPr>
          <p:cNvPr id="80" name="Google Shape;80;p16"/>
          <p:cNvSpPr txBox="1"/>
          <p:nvPr>
            <p:ph idx="1" type="body"/>
          </p:nvPr>
        </p:nvSpPr>
        <p:spPr>
          <a:xfrm>
            <a:off x="311700" y="1017725"/>
            <a:ext cx="483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rPr lang="en-GB" sz="1700"/>
              <a:t>Speaker Diarization: </a:t>
            </a:r>
            <a:endParaRPr sz="1700"/>
          </a:p>
          <a:p>
            <a:pPr indent="-330200" lvl="0" marL="457200" rtl="0" algn="l">
              <a:spcBef>
                <a:spcPts val="1200"/>
              </a:spcBef>
              <a:spcAft>
                <a:spcPts val="0"/>
              </a:spcAft>
              <a:buSzPts val="1600"/>
              <a:buChar char="-"/>
            </a:pPr>
            <a:r>
              <a:rPr lang="en-GB" sz="1600"/>
              <a:t>Segmenting audio recordings by speaker.</a:t>
            </a:r>
            <a:endParaRPr sz="1600"/>
          </a:p>
          <a:p>
            <a:pPr indent="0" lvl="0" marL="0" rtl="0" algn="l">
              <a:spcBef>
                <a:spcPts val="1200"/>
              </a:spcBef>
              <a:spcAft>
                <a:spcPts val="0"/>
              </a:spcAft>
              <a:buNone/>
            </a:pPr>
            <a:r>
              <a:rPr lang="en-GB" sz="1700"/>
              <a:t>Objective:</a:t>
            </a:r>
            <a:endParaRPr sz="1700"/>
          </a:p>
          <a:p>
            <a:pPr indent="-336550" lvl="0" marL="457200" rtl="0" algn="l">
              <a:spcBef>
                <a:spcPts val="1200"/>
              </a:spcBef>
              <a:spcAft>
                <a:spcPts val="0"/>
              </a:spcAft>
              <a:buSzPts val="1700"/>
              <a:buChar char="-"/>
            </a:pPr>
            <a:r>
              <a:rPr lang="en-GB" sz="1700"/>
              <a:t>Enhance diarization accuracy using Pyannote, Whisper, and Language Models.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Definition</a:t>
            </a:r>
            <a:endParaRPr/>
          </a:p>
        </p:txBody>
      </p:sp>
      <p:sp>
        <p:nvSpPr>
          <p:cNvPr id="86" name="Google Shape;86;p17"/>
          <p:cNvSpPr txBox="1"/>
          <p:nvPr>
            <p:ph idx="1" type="body"/>
          </p:nvPr>
        </p:nvSpPr>
        <p:spPr>
          <a:xfrm>
            <a:off x="311700" y="1152475"/>
            <a:ext cx="350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700"/>
              <a:t>Challenges:</a:t>
            </a:r>
            <a:endParaRPr sz="1700"/>
          </a:p>
          <a:p>
            <a:pPr indent="0" lvl="0" marL="0" rtl="0" algn="l">
              <a:spcBef>
                <a:spcPts val="1200"/>
              </a:spcBef>
              <a:spcAft>
                <a:spcPts val="0"/>
              </a:spcAft>
              <a:buClr>
                <a:schemeClr val="dk1"/>
              </a:buClr>
              <a:buSzPts val="1100"/>
              <a:buFont typeface="Arial"/>
              <a:buNone/>
            </a:pPr>
            <a:r>
              <a:rPr lang="en-GB" sz="1700"/>
              <a:t> - Variability in datasets and recording conditions.</a:t>
            </a:r>
            <a:endParaRPr sz="1700"/>
          </a:p>
          <a:p>
            <a:pPr indent="0" lvl="0" marL="0" rtl="0" algn="l">
              <a:spcBef>
                <a:spcPts val="1200"/>
              </a:spcBef>
              <a:spcAft>
                <a:spcPts val="0"/>
              </a:spcAft>
              <a:buClr>
                <a:schemeClr val="dk1"/>
              </a:buClr>
              <a:buSzPts val="1100"/>
              <a:buFont typeface="Arial"/>
              <a:buNone/>
            </a:pPr>
            <a:r>
              <a:rPr lang="en-GB" sz="1700"/>
              <a:t> - Overlapping speakers and varying microphone qualities.</a:t>
            </a:r>
            <a:endParaRPr sz="1700"/>
          </a:p>
          <a:p>
            <a:pPr indent="0" lvl="0" marL="0" rtl="0" algn="l">
              <a:spcBef>
                <a:spcPts val="1200"/>
              </a:spcBef>
              <a:spcAft>
                <a:spcPts val="0"/>
              </a:spcAft>
              <a:buClr>
                <a:schemeClr val="dk1"/>
              </a:buClr>
              <a:buSzPts val="1100"/>
              <a:buFont typeface="Arial"/>
              <a:buNone/>
            </a:pPr>
            <a:r>
              <a:rPr lang="en-GB" sz="1700"/>
              <a:t> - Managing multiple speakers and language variations.</a:t>
            </a:r>
            <a:endParaRPr sz="1700"/>
          </a:p>
          <a:p>
            <a:pPr indent="0" lvl="0" marL="0" rtl="0" algn="l">
              <a:spcBef>
                <a:spcPts val="1200"/>
              </a:spcBef>
              <a:spcAft>
                <a:spcPts val="1200"/>
              </a:spcAft>
              <a:buNone/>
            </a:pPr>
            <a:r>
              <a:t/>
            </a:r>
            <a:endParaRPr sz="1700"/>
          </a:p>
        </p:txBody>
      </p:sp>
      <p:pic>
        <p:nvPicPr>
          <p:cNvPr id="87" name="Google Shape;87;p17"/>
          <p:cNvPicPr preferRelativeResize="0"/>
          <p:nvPr/>
        </p:nvPicPr>
        <p:blipFill>
          <a:blip r:embed="rId3">
            <a:alphaModFix/>
          </a:blip>
          <a:stretch>
            <a:fillRect/>
          </a:stretch>
        </p:blipFill>
        <p:spPr>
          <a:xfrm>
            <a:off x="3763100" y="0"/>
            <a:ext cx="5338699" cy="509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pic>
        <p:nvPicPr>
          <p:cNvPr id="93" name="Google Shape;93;p18"/>
          <p:cNvPicPr preferRelativeResize="0"/>
          <p:nvPr/>
        </p:nvPicPr>
        <p:blipFill>
          <a:blip r:embed="rId3">
            <a:alphaModFix/>
          </a:blip>
          <a:stretch>
            <a:fillRect/>
          </a:stretch>
        </p:blipFill>
        <p:spPr>
          <a:xfrm>
            <a:off x="3533927" y="725575"/>
            <a:ext cx="5511100" cy="1846175"/>
          </a:xfrm>
          <a:prstGeom prst="rect">
            <a:avLst/>
          </a:prstGeom>
          <a:noFill/>
          <a:ln>
            <a:noFill/>
          </a:ln>
        </p:spPr>
      </p:pic>
      <p:sp>
        <p:nvSpPr>
          <p:cNvPr id="94" name="Google Shape;94;p18"/>
          <p:cNvSpPr txBox="1"/>
          <p:nvPr>
            <p:ph idx="1" type="body"/>
          </p:nvPr>
        </p:nvSpPr>
        <p:spPr>
          <a:xfrm>
            <a:off x="311700" y="15366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Pipeline:</a:t>
            </a:r>
            <a:endParaRPr/>
          </a:p>
          <a:p>
            <a:pPr indent="0" lvl="0" marL="0" rtl="0" algn="l">
              <a:spcBef>
                <a:spcPts val="1200"/>
              </a:spcBef>
              <a:spcAft>
                <a:spcPts val="0"/>
              </a:spcAft>
              <a:buClr>
                <a:schemeClr val="dk1"/>
              </a:buClr>
              <a:buSzPts val="1100"/>
              <a:buFont typeface="Arial"/>
              <a:buNone/>
            </a:pPr>
            <a:r>
              <a:rPr lang="en-GB"/>
              <a:t> - Pyannote: Speaker segmentation.</a:t>
            </a:r>
            <a:endParaRPr/>
          </a:p>
          <a:p>
            <a:pPr indent="0" lvl="0" marL="0" rtl="0" algn="l">
              <a:spcBef>
                <a:spcPts val="1200"/>
              </a:spcBef>
              <a:spcAft>
                <a:spcPts val="0"/>
              </a:spcAft>
              <a:buClr>
                <a:schemeClr val="dk1"/>
              </a:buClr>
              <a:buSzPts val="1100"/>
              <a:buFont typeface="Arial"/>
              <a:buNone/>
            </a:pPr>
            <a:r>
              <a:rPr lang="en-GB"/>
              <a:t> - Whisper: Speech-to-text conversion.</a:t>
            </a:r>
            <a:endParaRPr/>
          </a:p>
          <a:p>
            <a:pPr indent="0" lvl="0" marL="0" rtl="0" algn="l">
              <a:spcBef>
                <a:spcPts val="1200"/>
              </a:spcBef>
              <a:spcAft>
                <a:spcPts val="0"/>
              </a:spcAft>
              <a:buClr>
                <a:schemeClr val="dk1"/>
              </a:buClr>
              <a:buSzPts val="1100"/>
              <a:buFont typeface="Arial"/>
              <a:buNone/>
            </a:pPr>
            <a:r>
              <a:rPr lang="en-GB"/>
              <a:t> - Language Models: Refining transcripts for accuracy.</a:t>
            </a:r>
            <a:endParaRPr/>
          </a:p>
          <a:p>
            <a:pPr indent="0" lvl="0" marL="0" rtl="0" algn="l">
              <a:spcBef>
                <a:spcPts val="1200"/>
              </a:spcBef>
              <a:spcAft>
                <a:spcPts val="0"/>
              </a:spcAft>
              <a:buClr>
                <a:schemeClr val="dk1"/>
              </a:buClr>
              <a:buSzPts val="1100"/>
              <a:buFont typeface="Arial"/>
              <a:buNone/>
            </a:pPr>
            <a:r>
              <a:rPr lang="en-GB"/>
              <a:t>Innovations:</a:t>
            </a:r>
            <a:endParaRPr/>
          </a:p>
          <a:p>
            <a:pPr indent="0" lvl="0" marL="0" rtl="0" algn="l">
              <a:spcBef>
                <a:spcPts val="1200"/>
              </a:spcBef>
              <a:spcAft>
                <a:spcPts val="0"/>
              </a:spcAft>
              <a:buClr>
                <a:schemeClr val="dk1"/>
              </a:buClr>
              <a:buSzPts val="1100"/>
              <a:buFont typeface="Arial"/>
              <a:buNone/>
            </a:pPr>
            <a:r>
              <a:rPr lang="en-GB"/>
              <a:t> - Integration of state-of-the-art models.</a:t>
            </a:r>
            <a:endParaRPr/>
          </a:p>
          <a:p>
            <a:pPr indent="0" lvl="0" marL="0" rtl="0" algn="l">
              <a:spcBef>
                <a:spcPts val="1200"/>
              </a:spcBef>
              <a:spcAft>
                <a:spcPts val="0"/>
              </a:spcAft>
              <a:buClr>
                <a:schemeClr val="dk1"/>
              </a:buClr>
              <a:buSzPts val="1100"/>
              <a:buFont typeface="Arial"/>
              <a:buNone/>
            </a:pPr>
            <a:r>
              <a:rPr lang="en-GB"/>
              <a:t> - Post-processing with GPT-3.5 Turbo and GPT-4.</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Dataset: CALLHOME English dataset (12 hours of 140 conversations).</a:t>
            </a:r>
            <a:endParaRPr/>
          </a:p>
          <a:p>
            <a:pPr indent="0" lvl="0" marL="0" rtl="0" algn="l">
              <a:spcBef>
                <a:spcPts val="1200"/>
              </a:spcBef>
              <a:spcAft>
                <a:spcPts val="0"/>
              </a:spcAft>
              <a:buClr>
                <a:schemeClr val="dk1"/>
              </a:buClr>
              <a:buSzPts val="1100"/>
              <a:buFont typeface="Arial"/>
              <a:buNone/>
            </a:pPr>
            <a:r>
              <a:rPr lang="en-GB"/>
              <a:t>Preprocessing:</a:t>
            </a:r>
            <a:endParaRPr/>
          </a:p>
          <a:p>
            <a:pPr indent="0" lvl="0" marL="0" rtl="0" algn="l">
              <a:spcBef>
                <a:spcPts val="1200"/>
              </a:spcBef>
              <a:spcAft>
                <a:spcPts val="0"/>
              </a:spcAft>
              <a:buClr>
                <a:schemeClr val="dk1"/>
              </a:buClr>
              <a:buSzPts val="1100"/>
              <a:buFont typeface="Arial"/>
              <a:buNone/>
            </a:pPr>
            <a:r>
              <a:rPr lang="en-GB"/>
              <a:t> - Splitting audio with Pyannote.</a:t>
            </a:r>
            <a:endParaRPr/>
          </a:p>
          <a:p>
            <a:pPr indent="0" lvl="0" marL="0" rtl="0" algn="l">
              <a:spcBef>
                <a:spcPts val="1200"/>
              </a:spcBef>
              <a:spcAft>
                <a:spcPts val="0"/>
              </a:spcAft>
              <a:buClr>
                <a:schemeClr val="dk1"/>
              </a:buClr>
              <a:buSzPts val="1100"/>
              <a:buFont typeface="Arial"/>
              <a:buNone/>
            </a:pPr>
            <a:r>
              <a:rPr lang="en-GB"/>
              <a:t> - ASR with Whisper.</a:t>
            </a:r>
            <a:endParaRPr/>
          </a:p>
          <a:p>
            <a:pPr indent="0" lvl="0" marL="0" rtl="0" algn="l">
              <a:spcBef>
                <a:spcPts val="1200"/>
              </a:spcBef>
              <a:spcAft>
                <a:spcPts val="0"/>
              </a:spcAft>
              <a:buClr>
                <a:schemeClr val="dk1"/>
              </a:buClr>
              <a:buSzPts val="1100"/>
              <a:buFont typeface="Arial"/>
              <a:buNone/>
            </a:pPr>
            <a:r>
              <a:rPr lang="en-GB"/>
              <a:t> - Refinement with Language Models.</a:t>
            </a:r>
            <a:endParaRPr/>
          </a:p>
          <a:p>
            <a:pPr indent="0" lvl="0" marL="0" rtl="0" algn="l">
              <a:spcBef>
                <a:spcPts val="1200"/>
              </a:spcBef>
              <a:spcAft>
                <a:spcPts val="0"/>
              </a:spcAft>
              <a:buClr>
                <a:schemeClr val="dk1"/>
              </a:buClr>
              <a:buSzPts val="1100"/>
              <a:buFont typeface="Arial"/>
              <a:buNone/>
            </a:pPr>
            <a:r>
              <a:rPr lang="en-GB"/>
              <a:t>Metrics:</a:t>
            </a:r>
            <a:endParaRPr/>
          </a:p>
          <a:p>
            <a:pPr indent="0" lvl="0" marL="0" rtl="0" algn="l">
              <a:spcBef>
                <a:spcPts val="1200"/>
              </a:spcBef>
              <a:spcAft>
                <a:spcPts val="0"/>
              </a:spcAft>
              <a:buClr>
                <a:schemeClr val="dk1"/>
              </a:buClr>
              <a:buSzPts val="1100"/>
              <a:buFont typeface="Arial"/>
              <a:buNone/>
            </a:pPr>
            <a:r>
              <a:rPr lang="en-GB"/>
              <a:t> - Diarization Purity, Diarization Coverage, WDER, cpWER.</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375999" y="1162050"/>
            <a:ext cx="4287450" cy="685800"/>
          </a:xfrm>
          <a:prstGeom prst="rect">
            <a:avLst/>
          </a:prstGeom>
          <a:noFill/>
          <a:ln>
            <a:noFill/>
          </a:ln>
        </p:spPr>
      </p:pic>
      <p:pic>
        <p:nvPicPr>
          <p:cNvPr id="106" name="Google Shape;106;p20"/>
          <p:cNvPicPr preferRelativeResize="0"/>
          <p:nvPr/>
        </p:nvPicPr>
        <p:blipFill>
          <a:blip r:embed="rId4">
            <a:alphaModFix/>
          </a:blip>
          <a:stretch>
            <a:fillRect/>
          </a:stretch>
        </p:blipFill>
        <p:spPr>
          <a:xfrm>
            <a:off x="311725" y="2359300"/>
            <a:ext cx="4595550" cy="581025"/>
          </a:xfrm>
          <a:prstGeom prst="rect">
            <a:avLst/>
          </a:prstGeom>
          <a:noFill/>
          <a:ln>
            <a:noFill/>
          </a:ln>
        </p:spPr>
      </p:pic>
      <p:sp>
        <p:nvSpPr>
          <p:cNvPr id="107" name="Google Shape;107;p20"/>
          <p:cNvSpPr txBox="1"/>
          <p:nvPr>
            <p:ph idx="1" type="body"/>
          </p:nvPr>
        </p:nvSpPr>
        <p:spPr>
          <a:xfrm>
            <a:off x="5364475" y="3540425"/>
            <a:ext cx="3467700" cy="102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GB" sz="1450"/>
              <a:t>The concatenated minimum-permutation word error rate (cpWER) assesses the alignment of recognized words with ground truth transcripts considering all possible permutations of the recognized words.</a:t>
            </a:r>
            <a:endParaRPr sz="1450"/>
          </a:p>
        </p:txBody>
      </p:sp>
      <p:pic>
        <p:nvPicPr>
          <p:cNvPr id="108" name="Google Shape;108;p20"/>
          <p:cNvPicPr preferRelativeResize="0"/>
          <p:nvPr/>
        </p:nvPicPr>
        <p:blipFill>
          <a:blip r:embed="rId5">
            <a:alphaModFix/>
          </a:blip>
          <a:stretch>
            <a:fillRect/>
          </a:stretch>
        </p:blipFill>
        <p:spPr>
          <a:xfrm>
            <a:off x="311700" y="1749700"/>
            <a:ext cx="4351750" cy="609600"/>
          </a:xfrm>
          <a:prstGeom prst="rect">
            <a:avLst/>
          </a:prstGeom>
          <a:noFill/>
          <a:ln>
            <a:noFill/>
          </a:ln>
        </p:spPr>
      </p:pic>
      <p:pic>
        <p:nvPicPr>
          <p:cNvPr id="109" name="Google Shape;109;p20"/>
          <p:cNvPicPr preferRelativeResize="0"/>
          <p:nvPr/>
        </p:nvPicPr>
        <p:blipFill>
          <a:blip r:embed="rId6">
            <a:alphaModFix/>
          </a:blip>
          <a:stretch>
            <a:fillRect/>
          </a:stretch>
        </p:blipFill>
        <p:spPr>
          <a:xfrm>
            <a:off x="311700" y="3149950"/>
            <a:ext cx="4778450" cy="1886425"/>
          </a:xfrm>
          <a:prstGeom prst="rect">
            <a:avLst/>
          </a:prstGeom>
          <a:noFill/>
          <a:ln>
            <a:noFill/>
          </a:ln>
        </p:spPr>
      </p:pic>
      <p:pic>
        <p:nvPicPr>
          <p:cNvPr id="110" name="Google Shape;110;p20"/>
          <p:cNvPicPr preferRelativeResize="0"/>
          <p:nvPr/>
        </p:nvPicPr>
        <p:blipFill>
          <a:blip r:embed="rId7">
            <a:alphaModFix/>
          </a:blip>
          <a:stretch>
            <a:fillRect/>
          </a:stretch>
        </p:blipFill>
        <p:spPr>
          <a:xfrm>
            <a:off x="4702597" y="60225"/>
            <a:ext cx="4390300" cy="348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116" name="Google Shape;116;p21"/>
          <p:cNvSpPr txBox="1"/>
          <p:nvPr>
            <p:ph idx="1" type="body"/>
          </p:nvPr>
        </p:nvSpPr>
        <p:spPr>
          <a:xfrm>
            <a:off x="311700" y="1152475"/>
            <a:ext cx="3669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GB"/>
              <a:t>Software and Setup:</a:t>
            </a:r>
            <a:endParaRPr/>
          </a:p>
          <a:p>
            <a:pPr indent="0" lvl="0" marL="0" rtl="0" algn="l">
              <a:spcBef>
                <a:spcPts val="1200"/>
              </a:spcBef>
              <a:spcAft>
                <a:spcPts val="0"/>
              </a:spcAft>
              <a:buClr>
                <a:schemeClr val="dk1"/>
              </a:buClr>
              <a:buSzPct val="61111"/>
              <a:buFont typeface="Arial"/>
              <a:buNone/>
            </a:pPr>
            <a:r>
              <a:rPr lang="en-GB"/>
              <a:t> - Pyannote version 3.1, Whisper large-v3.</a:t>
            </a:r>
            <a:endParaRPr/>
          </a:p>
          <a:p>
            <a:pPr indent="0" lvl="0" marL="0" rtl="0" algn="l">
              <a:spcBef>
                <a:spcPts val="1200"/>
              </a:spcBef>
              <a:spcAft>
                <a:spcPts val="0"/>
              </a:spcAft>
              <a:buClr>
                <a:schemeClr val="dk1"/>
              </a:buClr>
              <a:buSzPct val="61111"/>
              <a:buFont typeface="Arial"/>
              <a:buNone/>
            </a:pPr>
            <a:r>
              <a:rPr lang="en-GB"/>
              <a:t>Code Structure:</a:t>
            </a:r>
            <a:endParaRPr/>
          </a:p>
          <a:p>
            <a:pPr indent="0" lvl="0" marL="0" rtl="0" algn="l">
              <a:spcBef>
                <a:spcPts val="1200"/>
              </a:spcBef>
              <a:spcAft>
                <a:spcPts val="0"/>
              </a:spcAft>
              <a:buClr>
                <a:schemeClr val="dk1"/>
              </a:buClr>
              <a:buSzPct val="61111"/>
              <a:buFont typeface="Arial"/>
              <a:buNone/>
            </a:pPr>
            <a:r>
              <a:rPr lang="en-GB"/>
              <a:t> - Modules and flowcharts for the pipeline.</a:t>
            </a:r>
            <a:endParaRPr/>
          </a:p>
          <a:p>
            <a:pPr indent="0" lvl="0" marL="0" rtl="0" algn="l">
              <a:spcBef>
                <a:spcPts val="1200"/>
              </a:spcBef>
              <a:spcAft>
                <a:spcPts val="0"/>
              </a:spcAft>
              <a:buClr>
                <a:schemeClr val="dk1"/>
              </a:buClr>
              <a:buSzPct val="61111"/>
              <a:buFont typeface="Arial"/>
              <a:buNone/>
            </a:pPr>
            <a:r>
              <a:rPr lang="en-GB"/>
              <a:t>Integration:</a:t>
            </a:r>
            <a:endParaRPr/>
          </a:p>
          <a:p>
            <a:pPr indent="0" lvl="0" marL="0" rtl="0" algn="l">
              <a:spcBef>
                <a:spcPts val="1200"/>
              </a:spcBef>
              <a:spcAft>
                <a:spcPts val="0"/>
              </a:spcAft>
              <a:buClr>
                <a:schemeClr val="dk1"/>
              </a:buClr>
              <a:buSzPct val="61111"/>
              <a:buFont typeface="Arial"/>
              <a:buNone/>
            </a:pPr>
            <a:r>
              <a:rPr lang="en-GB"/>
              <a:t> - Combining outputs from Pyannote and Whisper.</a:t>
            </a:r>
            <a:endParaRPr/>
          </a:p>
          <a:p>
            <a:pPr indent="0" lvl="0" marL="0" rtl="0" algn="l">
              <a:spcBef>
                <a:spcPts val="1200"/>
              </a:spcBef>
              <a:spcAft>
                <a:spcPts val="0"/>
              </a:spcAft>
              <a:buClr>
                <a:schemeClr val="dk1"/>
              </a:buClr>
              <a:buSzPct val="61111"/>
              <a:buFont typeface="Arial"/>
              <a:buNone/>
            </a:pPr>
            <a:r>
              <a:rPr lang="en-GB"/>
              <a:t> - Post-processing with GPT-3.5 Turbo and GPT-4.</a:t>
            </a:r>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981000" y="257425"/>
            <a:ext cx="5113200" cy="446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