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37"/>
  </p:notesMasterIdLst>
  <p:sldIdLst>
    <p:sldId id="256" r:id="rId2"/>
    <p:sldId id="257" r:id="rId3"/>
    <p:sldId id="258" r:id="rId4"/>
    <p:sldId id="291"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7" r:id="rId21"/>
    <p:sldId id="276" r:id="rId22"/>
    <p:sldId id="278" r:id="rId23"/>
    <p:sldId id="275"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05" autoAdjust="0"/>
  </p:normalViewPr>
  <p:slideViewPr>
    <p:cSldViewPr snapToGrid="0">
      <p:cViewPr varScale="1">
        <p:scale>
          <a:sx n="96" d="100"/>
          <a:sy n="96" d="100"/>
        </p:scale>
        <p:origin x="60" y="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F7E31-09DA-48EF-A27D-AAFA87682490}"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6D868-BAE7-49CE-93A1-D82B56DF2D6E}" type="slidenum">
              <a:rPr lang="en-US" smtClean="0"/>
              <a:t>‹#›</a:t>
            </a:fld>
            <a:endParaRPr lang="en-US"/>
          </a:p>
        </p:txBody>
      </p:sp>
    </p:spTree>
    <p:extLst>
      <p:ext uri="{BB962C8B-B14F-4D97-AF65-F5344CB8AC3E}">
        <p14:creationId xmlns:p14="http://schemas.microsoft.com/office/powerpoint/2010/main" val="121755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May</a:t>
            </a:r>
          </a:p>
          <a:p>
            <a:endParaRPr lang="en-US" altLang="zh-CN" dirty="0"/>
          </a:p>
          <a:p>
            <a:r>
              <a:rPr lang="en-US" altLang="zh-CN" dirty="0"/>
              <a:t>Here is the outline of today’s presentation.</a:t>
            </a:r>
          </a:p>
          <a:p>
            <a:endParaRPr lang="en-US" altLang="zh-CN" dirty="0"/>
          </a:p>
          <a:p>
            <a:endParaRPr lang="en-US" altLang="zh-CN" dirty="0"/>
          </a:p>
          <a:p>
            <a:r>
              <a:rPr lang="en-US" altLang="zh-CN" dirty="0"/>
              <a:t>First, </a:t>
            </a:r>
          </a:p>
          <a:p>
            <a:r>
              <a:rPr lang="en-US" altLang="zh-CN" dirty="0"/>
              <a:t>Especially, I would like to highlight the key motivation of our project.</a:t>
            </a:r>
          </a:p>
          <a:p>
            <a:endParaRPr lang="en-US" altLang="zh-CN" dirty="0"/>
          </a:p>
          <a:p>
            <a:r>
              <a:rPr lang="en-US" altLang="zh-CN" dirty="0"/>
              <a:t>Then, our group member will go deeper into the data and model. </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Finally, I will talk about the future work and we will answer the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en-US" altLang="zh-CN"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1</a:t>
            </a:fld>
            <a:endParaRPr lang="en-US"/>
          </a:p>
        </p:txBody>
      </p:sp>
    </p:spTree>
    <p:extLst>
      <p:ext uri="{BB962C8B-B14F-4D97-AF65-F5344CB8AC3E}">
        <p14:creationId xmlns:p14="http://schemas.microsoft.com/office/powerpoint/2010/main" val="418736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May</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Here is the content today.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The name at the end of each content will give the introduction and explanation.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2</a:t>
            </a:fld>
            <a:endParaRPr lang="en-US"/>
          </a:p>
        </p:txBody>
      </p:sp>
    </p:spTree>
    <p:extLst>
      <p:ext uri="{BB962C8B-B14F-4D97-AF65-F5344CB8AC3E}">
        <p14:creationId xmlns:p14="http://schemas.microsoft.com/office/powerpoint/2010/main" val="429296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May</a:t>
            </a:r>
            <a:endParaRPr lang="en-US"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3</a:t>
            </a:fld>
            <a:endParaRPr lang="en-US"/>
          </a:p>
        </p:txBody>
      </p:sp>
    </p:spTree>
    <p:extLst>
      <p:ext uri="{BB962C8B-B14F-4D97-AF65-F5344CB8AC3E}">
        <p14:creationId xmlns:p14="http://schemas.microsoft.com/office/powerpoint/2010/main" val="54779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chemeClr val="accent5"/>
                </a:solidFill>
                <a:highlight>
                  <a:srgbClr val="FFFF00"/>
                </a:highlight>
              </a:rPr>
              <a:t>May</a:t>
            </a:r>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4</a:t>
            </a:fld>
            <a:endParaRPr lang="en-US"/>
          </a:p>
        </p:txBody>
      </p:sp>
    </p:spTree>
    <p:extLst>
      <p:ext uri="{BB962C8B-B14F-4D97-AF65-F5344CB8AC3E}">
        <p14:creationId xmlns:p14="http://schemas.microsoft.com/office/powerpoint/2010/main" val="336770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May</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32</a:t>
            </a:fld>
            <a:endParaRPr lang="en-US"/>
          </a:p>
        </p:txBody>
      </p:sp>
    </p:spTree>
    <p:extLst>
      <p:ext uri="{BB962C8B-B14F-4D97-AF65-F5344CB8AC3E}">
        <p14:creationId xmlns:p14="http://schemas.microsoft.com/office/powerpoint/2010/main" val="31420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May</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33</a:t>
            </a:fld>
            <a:endParaRPr lang="en-US"/>
          </a:p>
        </p:txBody>
      </p:sp>
    </p:spTree>
    <p:extLst>
      <p:ext uri="{BB962C8B-B14F-4D97-AF65-F5344CB8AC3E}">
        <p14:creationId xmlns:p14="http://schemas.microsoft.com/office/powerpoint/2010/main" val="204318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34</a:t>
            </a:fld>
            <a:endParaRPr lang="en-US"/>
          </a:p>
        </p:txBody>
      </p:sp>
    </p:spTree>
    <p:extLst>
      <p:ext uri="{BB962C8B-B14F-4D97-AF65-F5344CB8AC3E}">
        <p14:creationId xmlns:p14="http://schemas.microsoft.com/office/powerpoint/2010/main" val="284521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en-US" altLang="zh-CN" dirty="0"/>
          </a:p>
          <a:p>
            <a:endParaRPr lang="en-US" dirty="0"/>
          </a:p>
          <a:p>
            <a:endParaRPr lang="en-US" dirty="0"/>
          </a:p>
        </p:txBody>
      </p:sp>
      <p:sp>
        <p:nvSpPr>
          <p:cNvPr id="4" name="Slide Number Placeholder 3"/>
          <p:cNvSpPr>
            <a:spLocks noGrp="1"/>
          </p:cNvSpPr>
          <p:nvPr>
            <p:ph type="sldNum" sz="quarter" idx="5"/>
          </p:nvPr>
        </p:nvSpPr>
        <p:spPr/>
        <p:txBody>
          <a:bodyPr/>
          <a:lstStyle/>
          <a:p>
            <a:fld id="{56E6D868-BAE7-49CE-93A1-D82B56DF2D6E}" type="slidenum">
              <a:rPr lang="en-US" smtClean="0"/>
              <a:t>35</a:t>
            </a:fld>
            <a:endParaRPr lang="en-US"/>
          </a:p>
        </p:txBody>
      </p:sp>
    </p:spTree>
    <p:extLst>
      <p:ext uri="{BB962C8B-B14F-4D97-AF65-F5344CB8AC3E}">
        <p14:creationId xmlns:p14="http://schemas.microsoft.com/office/powerpoint/2010/main" val="184286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8799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591409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367956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89389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138426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4/13/2023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159608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69D389-4C4C-4FD7-9E6B-9F44477F0EB8}" type="datetime1">
              <a:rPr lang="en-US" smtClean="0"/>
              <a:t>4/13/2023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5759673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3378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50653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76191F-481E-48E9-BB9A-369A67A7362D}"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303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9344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8947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6465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1A702F-6367-4FD1-89A8-3744BE6BA9A2}" type="datetime1">
              <a:rPr lang="en-US" smtClean="0"/>
              <a:t>4/13/2023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06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6E99BD-4B4F-4460-B452-0E8146ACCF8F}" type="datetime1">
              <a:rPr lang="en-US" smtClean="0"/>
              <a:t>4/13/2023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098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6FD34C-1867-42A9-AC54-D15ADD8A65E7}" type="datetime1">
              <a:rPr lang="en-US" smtClean="0"/>
              <a:t>4/13/2023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65827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4/13/2023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2269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69D389-4C4C-4FD7-9E6B-9F44477F0EB8}" type="datetime1">
              <a:rPr lang="en-US" smtClean="0"/>
              <a:t>4/13/2023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429353757"/>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ea typeface="+mj-lt"/>
                <a:cs typeface="+mj-lt"/>
              </a:rPr>
              <a:t>Product Recommendation Model </a:t>
            </a:r>
          </a:p>
        </p:txBody>
      </p:sp>
      <p:sp>
        <p:nvSpPr>
          <p:cNvPr id="3" name="Subtitle 2"/>
          <p:cNvSpPr>
            <a:spLocks noGrp="1"/>
          </p:cNvSpPr>
          <p:nvPr>
            <p:ph idx="1"/>
          </p:nvPr>
        </p:nvSpPr>
        <p:spPr/>
        <p:txBody>
          <a:bodyPr vert="horz" lIns="91440" tIns="45720" rIns="91440" bIns="45720" rtlCol="0" anchor="t">
            <a:normAutofit/>
          </a:bodyPr>
          <a:lstStyle/>
          <a:p>
            <a:pPr marL="0" indent="0">
              <a:buNone/>
            </a:pPr>
            <a:r>
              <a:rPr lang="en-US" dirty="0"/>
              <a:t>                    By  Xiaoting (</a:t>
            </a:r>
            <a:r>
              <a:rPr lang="en-US" dirty="0">
                <a:latin typeface="Arial" panose="020B0604020202020204" pitchFamily="34" charset="0"/>
              </a:rPr>
              <a:t>A20503290</a:t>
            </a:r>
            <a:r>
              <a:rPr lang="en-US" dirty="0"/>
              <a:t>), </a:t>
            </a:r>
            <a:r>
              <a:rPr lang="en-US"/>
              <a:t>Bo (</a:t>
            </a:r>
            <a:r>
              <a:rPr lang="en-US" b="0" i="0">
                <a:effectLst/>
                <a:latin typeface="Arial" panose="020B0604020202020204" pitchFamily="34" charset="0"/>
              </a:rPr>
              <a:t>A20524770</a:t>
            </a:r>
            <a:r>
              <a:rPr lang="en-US"/>
              <a:t>), </a:t>
            </a:r>
            <a:r>
              <a:rPr lang="en-US" dirty="0"/>
              <a:t>Nevil (</a:t>
            </a:r>
            <a:r>
              <a:rPr lang="en-US" b="0" i="0" dirty="0">
                <a:effectLst/>
                <a:latin typeface="Arial" panose="020B0604020202020204" pitchFamily="34" charset="0"/>
              </a:rPr>
              <a:t>A20474215</a:t>
            </a:r>
            <a:r>
              <a:rPr lang="en-US" dirty="0"/>
              <a:t>)</a:t>
            </a:r>
          </a:p>
          <a:p>
            <a:r>
              <a:rPr lang="en-US" b="1" dirty="0">
                <a:ea typeface="+mn-lt"/>
                <a:cs typeface="+mn-lt"/>
              </a:rPr>
              <a:t>Goal : </a:t>
            </a:r>
            <a:r>
              <a:rPr lang="en-US" dirty="0">
                <a:ea typeface="+mn-lt"/>
                <a:cs typeface="+mn-lt"/>
              </a:rPr>
              <a:t> </a:t>
            </a:r>
            <a:endParaRPr lang="en-US" dirty="0"/>
          </a:p>
          <a:p>
            <a:pPr algn="just"/>
            <a:r>
              <a:rPr lang="en-US" dirty="0">
                <a:ea typeface="+mn-lt"/>
                <a:cs typeface="+mn-lt"/>
              </a:rPr>
              <a:t>Analyze data to find out the entities and items with the highest frequency and identify association rules of items that always appear together in the target period, build a model to predict which items are most popular on past transaction history, and recommend them to customers in the future to increase store revenue.</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470A-117F-B071-F65E-C0A873BF8429}"/>
              </a:ext>
            </a:extLst>
          </p:cNvPr>
          <p:cNvSpPr>
            <a:spLocks noGrp="1"/>
          </p:cNvSpPr>
          <p:nvPr>
            <p:ph type="title"/>
          </p:nvPr>
        </p:nvSpPr>
        <p:spPr/>
        <p:txBody>
          <a:bodyPr>
            <a:normAutofit/>
          </a:bodyPr>
          <a:lstStyle/>
          <a:p>
            <a:r>
              <a:rPr lang="en-US" b="1" i="0">
                <a:ea typeface="+mj-lt"/>
                <a:cs typeface="+mj-lt"/>
              </a:rPr>
              <a:t>Aisle by Variety of Product Offering</a:t>
            </a:r>
            <a:endParaRPr lang="en-US"/>
          </a:p>
        </p:txBody>
      </p:sp>
      <p:pic>
        <p:nvPicPr>
          <p:cNvPr id="4" name="Picture 4">
            <a:extLst>
              <a:ext uri="{FF2B5EF4-FFF2-40B4-BE49-F238E27FC236}">
                <a16:creationId xmlns:a16="http://schemas.microsoft.com/office/drawing/2014/main" id="{105B2B56-A637-4B69-275A-9D34E1EB81B9}"/>
              </a:ext>
            </a:extLst>
          </p:cNvPr>
          <p:cNvPicPr>
            <a:picLocks noGrp="1" noChangeAspect="1"/>
          </p:cNvPicPr>
          <p:nvPr>
            <p:ph idx="1"/>
          </p:nvPr>
        </p:nvPicPr>
        <p:blipFill>
          <a:blip r:embed="rId2"/>
          <a:stretch>
            <a:fillRect/>
          </a:stretch>
        </p:blipFill>
        <p:spPr>
          <a:xfrm>
            <a:off x="558836" y="2543657"/>
            <a:ext cx="6331946" cy="3962701"/>
          </a:xfrm>
        </p:spPr>
      </p:pic>
      <p:sp>
        <p:nvSpPr>
          <p:cNvPr id="6" name="TextBox 5">
            <a:extLst>
              <a:ext uri="{FF2B5EF4-FFF2-40B4-BE49-F238E27FC236}">
                <a16:creationId xmlns:a16="http://schemas.microsoft.com/office/drawing/2014/main" id="{A9EA39EC-5B3E-8BEF-98E1-36B476E982FF}"/>
              </a:ext>
            </a:extLst>
          </p:cNvPr>
          <p:cNvSpPr txBox="1"/>
          <p:nvPr/>
        </p:nvSpPr>
        <p:spPr>
          <a:xfrm>
            <a:off x="7053943" y="2416629"/>
            <a:ext cx="477882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graph shows that most customers order and purchase products like crackers, juice nectars, etc., This shows the preference of the customers.​</a:t>
            </a:r>
          </a:p>
          <a:p>
            <a:pPr algn="just"/>
            <a:endParaRPr lang="en-US" dirty="0"/>
          </a:p>
          <a:p>
            <a:pPr algn="just"/>
            <a:r>
              <a:rPr lang="en-US" dirty="0">
                <a:ea typeface="+mn-lt"/>
                <a:cs typeface="+mn-lt"/>
              </a:rPr>
              <a:t>Also, there are some missing items in the aisle which mean we don’t know where the product is located or the product_id does not match the </a:t>
            </a:r>
            <a:r>
              <a:rPr lang="en-US" dirty="0" err="1">
                <a:ea typeface="+mn-lt"/>
                <a:cs typeface="+mn-lt"/>
              </a:rPr>
              <a:t>aisle_id</a:t>
            </a:r>
            <a:endParaRPr lang="en-US" dirty="0">
              <a:ea typeface="+mn-lt"/>
              <a:cs typeface="+mn-lt"/>
            </a:endParaRPr>
          </a:p>
        </p:txBody>
      </p:sp>
    </p:spTree>
    <p:extLst>
      <p:ext uri="{BB962C8B-B14F-4D97-AF65-F5344CB8AC3E}">
        <p14:creationId xmlns:p14="http://schemas.microsoft.com/office/powerpoint/2010/main" val="1516034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470A-117F-B071-F65E-C0A873BF8429}"/>
              </a:ext>
            </a:extLst>
          </p:cNvPr>
          <p:cNvSpPr>
            <a:spLocks noGrp="1"/>
          </p:cNvSpPr>
          <p:nvPr>
            <p:ph type="title"/>
          </p:nvPr>
        </p:nvSpPr>
        <p:spPr/>
        <p:txBody>
          <a:bodyPr>
            <a:normAutofit/>
          </a:bodyPr>
          <a:lstStyle/>
          <a:p>
            <a:r>
              <a:rPr lang="en-US" b="1" i="0">
                <a:ea typeface="+mj-lt"/>
                <a:cs typeface="+mj-lt"/>
              </a:rPr>
              <a:t>Aisle by Variety of Product Offering</a:t>
            </a:r>
            <a:endParaRPr lang="en-US"/>
          </a:p>
        </p:txBody>
      </p:sp>
      <p:pic>
        <p:nvPicPr>
          <p:cNvPr id="7" name="Picture 7" descr="Chart, bar chart&#10;&#10;Description automatically generated">
            <a:extLst>
              <a:ext uri="{FF2B5EF4-FFF2-40B4-BE49-F238E27FC236}">
                <a16:creationId xmlns:a16="http://schemas.microsoft.com/office/drawing/2014/main" id="{B747F49A-04F1-7D64-2D70-0724D23C016D}"/>
              </a:ext>
            </a:extLst>
          </p:cNvPr>
          <p:cNvPicPr>
            <a:picLocks noGrp="1" noChangeAspect="1"/>
          </p:cNvPicPr>
          <p:nvPr>
            <p:ph idx="1"/>
          </p:nvPr>
        </p:nvPicPr>
        <p:blipFill>
          <a:blip r:embed="rId2"/>
          <a:stretch>
            <a:fillRect/>
          </a:stretch>
        </p:blipFill>
        <p:spPr>
          <a:xfrm>
            <a:off x="558836" y="2576314"/>
            <a:ext cx="5744119" cy="3549045"/>
          </a:xfrm>
        </p:spPr>
      </p:pic>
      <p:sp>
        <p:nvSpPr>
          <p:cNvPr id="6" name="TextBox 5">
            <a:extLst>
              <a:ext uri="{FF2B5EF4-FFF2-40B4-BE49-F238E27FC236}">
                <a16:creationId xmlns:a16="http://schemas.microsoft.com/office/drawing/2014/main" id="{A9EA39EC-5B3E-8BEF-98E1-36B476E982FF}"/>
              </a:ext>
            </a:extLst>
          </p:cNvPr>
          <p:cNvSpPr txBox="1"/>
          <p:nvPr/>
        </p:nvSpPr>
        <p:spPr>
          <a:xfrm>
            <a:off x="6814457" y="2579915"/>
            <a:ext cx="47788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Graphs show</a:t>
            </a:r>
            <a:r>
              <a:rPr lang="en-US" dirty="0">
                <a:ea typeface="+mn-lt"/>
                <a:cs typeface="+mn-lt"/>
              </a:rPr>
              <a:t> that bulk products like dried fruits, vegetables, and dried grain rice are most ordered and purchased than wines and poultry products. </a:t>
            </a:r>
          </a:p>
          <a:p>
            <a:pPr algn="just"/>
            <a:endParaRPr lang="en-US" dirty="0"/>
          </a:p>
          <a:p>
            <a:pPr algn="just"/>
            <a:r>
              <a:rPr lang="en-US" dirty="0">
                <a:ea typeface="+mn-lt"/>
                <a:cs typeface="+mn-lt"/>
              </a:rPr>
              <a:t>Also, there are no missing items in the aisle which mean no item is mismatched in this set of data.</a:t>
            </a:r>
          </a:p>
        </p:txBody>
      </p:sp>
    </p:spTree>
    <p:extLst>
      <p:ext uri="{BB962C8B-B14F-4D97-AF65-F5344CB8AC3E}">
        <p14:creationId xmlns:p14="http://schemas.microsoft.com/office/powerpoint/2010/main" val="70211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3D67-FC5F-668A-D996-CB74E38A58F8}"/>
              </a:ext>
            </a:extLst>
          </p:cNvPr>
          <p:cNvSpPr>
            <a:spLocks noGrp="1"/>
          </p:cNvSpPr>
          <p:nvPr>
            <p:ph type="title"/>
          </p:nvPr>
        </p:nvSpPr>
        <p:spPr/>
        <p:txBody>
          <a:bodyPr>
            <a:normAutofit/>
          </a:bodyPr>
          <a:lstStyle/>
          <a:p>
            <a:r>
              <a:rPr lang="en-US" b="1" i="0">
                <a:ea typeface="+mj-lt"/>
                <a:cs typeface="+mj-lt"/>
              </a:rPr>
              <a:t>Department by Variety of Product Offering</a:t>
            </a:r>
          </a:p>
        </p:txBody>
      </p:sp>
      <p:pic>
        <p:nvPicPr>
          <p:cNvPr id="4" name="Picture 4" descr="A picture containing table&#10;&#10;Description automatically generated">
            <a:extLst>
              <a:ext uri="{FF2B5EF4-FFF2-40B4-BE49-F238E27FC236}">
                <a16:creationId xmlns:a16="http://schemas.microsoft.com/office/drawing/2014/main" id="{467B4350-1E91-2A58-9061-3011A84C1607}"/>
              </a:ext>
            </a:extLst>
          </p:cNvPr>
          <p:cNvPicPr>
            <a:picLocks noGrp="1" noChangeAspect="1"/>
          </p:cNvPicPr>
          <p:nvPr>
            <p:ph idx="1"/>
          </p:nvPr>
        </p:nvPicPr>
        <p:blipFill>
          <a:blip r:embed="rId2"/>
          <a:stretch>
            <a:fillRect/>
          </a:stretch>
        </p:blipFill>
        <p:spPr>
          <a:xfrm>
            <a:off x="591493" y="2587199"/>
            <a:ext cx="5744119" cy="3549045"/>
          </a:xfrm>
        </p:spPr>
      </p:pic>
      <p:sp>
        <p:nvSpPr>
          <p:cNvPr id="6" name="TextBox 5">
            <a:extLst>
              <a:ext uri="{FF2B5EF4-FFF2-40B4-BE49-F238E27FC236}">
                <a16:creationId xmlns:a16="http://schemas.microsoft.com/office/drawing/2014/main" id="{C02A56D1-1C2D-322C-1F8E-5D8AC607408A}"/>
              </a:ext>
            </a:extLst>
          </p:cNvPr>
          <p:cNvSpPr txBox="1"/>
          <p:nvPr/>
        </p:nvSpPr>
        <p:spPr>
          <a:xfrm>
            <a:off x="6509657" y="2471057"/>
            <a:ext cx="45828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graph shows popular departments which are very close to each other</a:t>
            </a:r>
            <a:endParaRPr lang="en-US" dirty="0"/>
          </a:p>
          <a:p>
            <a:pPr algn="just"/>
            <a:endParaRPr lang="en-US" dirty="0">
              <a:solidFill>
                <a:srgbClr val="24292E"/>
              </a:solidFill>
              <a:latin typeface="-apple-system"/>
              <a:ea typeface="+mn-lt"/>
              <a:cs typeface="+mn-lt"/>
            </a:endParaRPr>
          </a:p>
          <a:p>
            <a:pPr algn="just"/>
            <a:r>
              <a:rPr lang="en-US" dirty="0">
                <a:ea typeface="+mn-lt"/>
                <a:cs typeface="+mn-lt"/>
              </a:rPr>
              <a:t>The departments that are in bulk are ordered and purchased most by the customers. </a:t>
            </a:r>
            <a:endParaRPr lang="en-US" dirty="0"/>
          </a:p>
        </p:txBody>
      </p:sp>
    </p:spTree>
    <p:extLst>
      <p:ext uri="{BB962C8B-B14F-4D97-AF65-F5344CB8AC3E}">
        <p14:creationId xmlns:p14="http://schemas.microsoft.com/office/powerpoint/2010/main" val="372025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D40A-8DD6-4429-2377-42F74D420890}"/>
              </a:ext>
            </a:extLst>
          </p:cNvPr>
          <p:cNvSpPr>
            <a:spLocks noGrp="1"/>
          </p:cNvSpPr>
          <p:nvPr>
            <p:ph type="title"/>
          </p:nvPr>
        </p:nvSpPr>
        <p:spPr/>
        <p:txBody>
          <a:bodyPr/>
          <a:lstStyle/>
          <a:p>
            <a:r>
              <a:rPr lang="en-US"/>
              <a:t>Orders by hour</a:t>
            </a:r>
          </a:p>
        </p:txBody>
      </p:sp>
      <p:pic>
        <p:nvPicPr>
          <p:cNvPr id="4" name="Picture 4" descr="Chart, bar chart, histogram&#10;&#10;Description automatically generated">
            <a:extLst>
              <a:ext uri="{FF2B5EF4-FFF2-40B4-BE49-F238E27FC236}">
                <a16:creationId xmlns:a16="http://schemas.microsoft.com/office/drawing/2014/main" id="{B961C64B-987A-73C6-FB22-C1DC85939DC5}"/>
              </a:ext>
            </a:extLst>
          </p:cNvPr>
          <p:cNvPicPr>
            <a:picLocks noGrp="1" noChangeAspect="1"/>
          </p:cNvPicPr>
          <p:nvPr>
            <p:ph idx="1"/>
          </p:nvPr>
        </p:nvPicPr>
        <p:blipFill>
          <a:blip r:embed="rId2"/>
          <a:stretch>
            <a:fillRect/>
          </a:stretch>
        </p:blipFill>
        <p:spPr>
          <a:xfrm>
            <a:off x="526179" y="2750485"/>
            <a:ext cx="5744119" cy="3549045"/>
          </a:xfrm>
        </p:spPr>
      </p:pic>
      <p:sp>
        <p:nvSpPr>
          <p:cNvPr id="5" name="TextBox 4">
            <a:extLst>
              <a:ext uri="{FF2B5EF4-FFF2-40B4-BE49-F238E27FC236}">
                <a16:creationId xmlns:a16="http://schemas.microsoft.com/office/drawing/2014/main" id="{082296A8-1023-85DA-609A-801361EB9882}"/>
              </a:ext>
            </a:extLst>
          </p:cNvPr>
          <p:cNvSpPr txBox="1"/>
          <p:nvPr/>
        </p:nvSpPr>
        <p:spPr>
          <a:xfrm>
            <a:off x="6564085" y="2754085"/>
            <a:ext cx="517071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plot shows that for the first 5 to 6 hours the number of products ordered is very less. </a:t>
            </a:r>
          </a:p>
          <a:p>
            <a:pPr algn="just"/>
            <a:endParaRPr lang="en-US" dirty="0">
              <a:ea typeface="+mn-lt"/>
              <a:cs typeface="+mn-lt"/>
            </a:endParaRPr>
          </a:p>
          <a:p>
            <a:pPr algn="just"/>
            <a:r>
              <a:rPr lang="en-US" dirty="0">
                <a:ea typeface="+mn-lt"/>
                <a:cs typeface="+mn-lt"/>
              </a:rPr>
              <a:t>The products ordered between 7 to 20 hours are more and then decreases after 20 hours.</a:t>
            </a:r>
          </a:p>
          <a:p>
            <a:pPr algn="just"/>
            <a:endParaRPr lang="en-US" dirty="0">
              <a:ea typeface="+mn-lt"/>
              <a:cs typeface="+mn-lt"/>
            </a:endParaRPr>
          </a:p>
          <a:p>
            <a:pPr algn="just"/>
            <a:r>
              <a:rPr lang="en-US" dirty="0">
                <a:ea typeface="+mn-lt"/>
                <a:cs typeface="+mn-lt"/>
              </a:rPr>
              <a:t>This explains that the middle of the day is more active than the opening and closing hours.</a:t>
            </a:r>
            <a:endParaRPr lang="en-US" dirty="0"/>
          </a:p>
        </p:txBody>
      </p:sp>
    </p:spTree>
    <p:extLst>
      <p:ext uri="{BB962C8B-B14F-4D97-AF65-F5344CB8AC3E}">
        <p14:creationId xmlns:p14="http://schemas.microsoft.com/office/powerpoint/2010/main" val="38899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F69A-D0C0-06F8-C84F-9F269A91FEB2}"/>
              </a:ext>
            </a:extLst>
          </p:cNvPr>
          <p:cNvSpPr>
            <a:spLocks noGrp="1"/>
          </p:cNvSpPr>
          <p:nvPr>
            <p:ph type="title"/>
          </p:nvPr>
        </p:nvSpPr>
        <p:spPr/>
        <p:txBody>
          <a:bodyPr/>
          <a:lstStyle/>
          <a:p>
            <a:r>
              <a:rPr lang="en-US" dirty="0"/>
              <a:t>Order by week</a:t>
            </a:r>
          </a:p>
        </p:txBody>
      </p:sp>
      <p:pic>
        <p:nvPicPr>
          <p:cNvPr id="4" name="Picture 4" descr="Chart, bar chart&#10;&#10;Description automatically generated">
            <a:extLst>
              <a:ext uri="{FF2B5EF4-FFF2-40B4-BE49-F238E27FC236}">
                <a16:creationId xmlns:a16="http://schemas.microsoft.com/office/drawing/2014/main" id="{C8E601A5-6E39-5107-B2B8-FEE86FAFA53E}"/>
              </a:ext>
            </a:extLst>
          </p:cNvPr>
          <p:cNvPicPr>
            <a:picLocks noGrp="1" noChangeAspect="1"/>
          </p:cNvPicPr>
          <p:nvPr>
            <p:ph idx="1"/>
          </p:nvPr>
        </p:nvPicPr>
        <p:blipFill>
          <a:blip r:embed="rId2"/>
          <a:stretch>
            <a:fillRect/>
          </a:stretch>
        </p:blipFill>
        <p:spPr>
          <a:xfrm>
            <a:off x="526179" y="2663399"/>
            <a:ext cx="5744119" cy="3549045"/>
          </a:xfrm>
        </p:spPr>
      </p:pic>
      <p:sp>
        <p:nvSpPr>
          <p:cNvPr id="5" name="TextBox 4">
            <a:extLst>
              <a:ext uri="{FF2B5EF4-FFF2-40B4-BE49-F238E27FC236}">
                <a16:creationId xmlns:a16="http://schemas.microsoft.com/office/drawing/2014/main" id="{F73D00D8-A9EA-99B0-6638-6CEDBEF083AE}"/>
              </a:ext>
            </a:extLst>
          </p:cNvPr>
          <p:cNvSpPr txBox="1"/>
          <p:nvPr/>
        </p:nvSpPr>
        <p:spPr>
          <a:xfrm>
            <a:off x="6694714" y="2569029"/>
            <a:ext cx="47788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graph clearly  states that in the</a:t>
            </a:r>
          </a:p>
          <a:p>
            <a:pPr algn="just"/>
            <a:endParaRPr lang="en-US" dirty="0">
              <a:ea typeface="+mn-lt"/>
              <a:cs typeface="+mn-lt"/>
            </a:endParaRPr>
          </a:p>
          <a:p>
            <a:pPr algn="just"/>
            <a:r>
              <a:rPr lang="en-US" dirty="0">
                <a:ea typeface="+mn-lt"/>
                <a:cs typeface="+mn-lt"/>
              </a:rPr>
              <a:t>Start of the week the product orders are high and by the mid of the week the ordering decreases and gets stable by the end of the week.  </a:t>
            </a:r>
            <a:endParaRPr lang="en-US" dirty="0"/>
          </a:p>
        </p:txBody>
      </p:sp>
    </p:spTree>
    <p:extLst>
      <p:ext uri="{BB962C8B-B14F-4D97-AF65-F5344CB8AC3E}">
        <p14:creationId xmlns:p14="http://schemas.microsoft.com/office/powerpoint/2010/main" val="422146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84DB-6CF9-F61F-2B9B-470E0378B0D6}"/>
              </a:ext>
            </a:extLst>
          </p:cNvPr>
          <p:cNvSpPr>
            <a:spLocks noGrp="1"/>
          </p:cNvSpPr>
          <p:nvPr>
            <p:ph type="title"/>
          </p:nvPr>
        </p:nvSpPr>
        <p:spPr/>
        <p:txBody>
          <a:bodyPr/>
          <a:lstStyle/>
          <a:p>
            <a:r>
              <a:rPr lang="en-US" b="1" i="0">
                <a:ea typeface="+mj-lt"/>
                <a:cs typeface="+mj-lt"/>
              </a:rPr>
              <a:t>Orders by Every day Every hour</a:t>
            </a:r>
            <a:endParaRPr lang="en-US"/>
          </a:p>
        </p:txBody>
      </p:sp>
      <p:pic>
        <p:nvPicPr>
          <p:cNvPr id="4" name="Picture 4" descr="Chart, bar chart&#10;&#10;Description automatically generated">
            <a:extLst>
              <a:ext uri="{FF2B5EF4-FFF2-40B4-BE49-F238E27FC236}">
                <a16:creationId xmlns:a16="http://schemas.microsoft.com/office/drawing/2014/main" id="{E8925A69-85BA-E697-BD17-323ABAA5355C}"/>
              </a:ext>
            </a:extLst>
          </p:cNvPr>
          <p:cNvPicPr>
            <a:picLocks noGrp="1" noChangeAspect="1"/>
          </p:cNvPicPr>
          <p:nvPr>
            <p:ph idx="1"/>
          </p:nvPr>
        </p:nvPicPr>
        <p:blipFill>
          <a:blip r:embed="rId2"/>
          <a:stretch>
            <a:fillRect/>
          </a:stretch>
        </p:blipFill>
        <p:spPr>
          <a:xfrm>
            <a:off x="566210" y="3003443"/>
            <a:ext cx="5744119" cy="3549045"/>
          </a:xfrm>
        </p:spPr>
      </p:pic>
      <p:sp>
        <p:nvSpPr>
          <p:cNvPr id="5" name="TextBox 4">
            <a:extLst>
              <a:ext uri="{FF2B5EF4-FFF2-40B4-BE49-F238E27FC236}">
                <a16:creationId xmlns:a16="http://schemas.microsoft.com/office/drawing/2014/main" id="{4EB6A972-E571-06DF-C7CA-67C756FC2F80}"/>
              </a:ext>
            </a:extLst>
          </p:cNvPr>
          <p:cNvSpPr txBox="1"/>
          <p:nvPr/>
        </p:nvSpPr>
        <p:spPr>
          <a:xfrm>
            <a:off x="6357257" y="2893620"/>
            <a:ext cx="529639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Every hour has a different order patten. </a:t>
            </a:r>
          </a:p>
          <a:p>
            <a:pPr algn="just"/>
            <a:endParaRPr lang="en-US" dirty="0">
              <a:ea typeface="+mn-lt"/>
              <a:cs typeface="+mn-lt"/>
            </a:endParaRPr>
          </a:p>
          <a:p>
            <a:pPr algn="just"/>
            <a:r>
              <a:rPr lang="en-US" dirty="0">
                <a:ea typeface="+mn-lt"/>
                <a:cs typeface="+mn-lt"/>
              </a:rPr>
              <a:t>The percentage of products ordered by the middle of the hour reaches a maximum at every hour. </a:t>
            </a:r>
          </a:p>
          <a:p>
            <a:pPr algn="just"/>
            <a:endParaRPr lang="en-US" dirty="0">
              <a:ea typeface="+mn-lt"/>
              <a:cs typeface="+mn-lt"/>
            </a:endParaRPr>
          </a:p>
          <a:p>
            <a:pPr algn="just"/>
            <a:r>
              <a:rPr lang="en-US" dirty="0">
                <a:ea typeface="+mn-lt"/>
                <a:cs typeface="+mn-lt"/>
              </a:rPr>
              <a:t>By this, we can analyze the peak ordering time in an hour. </a:t>
            </a:r>
            <a:endParaRPr lang="en-US" dirty="0"/>
          </a:p>
        </p:txBody>
      </p:sp>
      <p:sp>
        <p:nvSpPr>
          <p:cNvPr id="6" name="TextBox 5">
            <a:extLst>
              <a:ext uri="{FF2B5EF4-FFF2-40B4-BE49-F238E27FC236}">
                <a16:creationId xmlns:a16="http://schemas.microsoft.com/office/drawing/2014/main" id="{CA387381-42E7-3BD4-E426-4C9790F42F18}"/>
              </a:ext>
            </a:extLst>
          </p:cNvPr>
          <p:cNvSpPr txBox="1"/>
          <p:nvPr/>
        </p:nvSpPr>
        <p:spPr>
          <a:xfrm>
            <a:off x="478971" y="2438400"/>
            <a:ext cx="11234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Graph shows the product order percentage vs hours in a day. </a:t>
            </a:r>
          </a:p>
        </p:txBody>
      </p:sp>
    </p:spTree>
    <p:extLst>
      <p:ext uri="{BB962C8B-B14F-4D97-AF65-F5344CB8AC3E}">
        <p14:creationId xmlns:p14="http://schemas.microsoft.com/office/powerpoint/2010/main" val="234495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D248-6E1B-1DEE-8D49-6714B31809EA}"/>
              </a:ext>
            </a:extLst>
          </p:cNvPr>
          <p:cNvSpPr>
            <a:spLocks noGrp="1"/>
          </p:cNvSpPr>
          <p:nvPr>
            <p:ph type="title"/>
          </p:nvPr>
        </p:nvSpPr>
        <p:spPr/>
        <p:txBody>
          <a:bodyPr/>
          <a:lstStyle/>
          <a:p>
            <a:r>
              <a:rPr lang="en-US" b="1" i="0">
                <a:ea typeface="+mj-lt"/>
                <a:cs typeface="+mj-lt"/>
              </a:rPr>
              <a:t>Days Since Prior Order Analysis</a:t>
            </a:r>
          </a:p>
        </p:txBody>
      </p:sp>
      <p:pic>
        <p:nvPicPr>
          <p:cNvPr id="4" name="Picture 4" descr="Chart, histogram&#10;&#10;Description automatically generated">
            <a:extLst>
              <a:ext uri="{FF2B5EF4-FFF2-40B4-BE49-F238E27FC236}">
                <a16:creationId xmlns:a16="http://schemas.microsoft.com/office/drawing/2014/main" id="{8C8CDE8D-2FF1-449E-C3A7-D78EA5F35BA0}"/>
              </a:ext>
            </a:extLst>
          </p:cNvPr>
          <p:cNvPicPr>
            <a:picLocks noGrp="1" noChangeAspect="1"/>
          </p:cNvPicPr>
          <p:nvPr>
            <p:ph idx="1"/>
          </p:nvPr>
        </p:nvPicPr>
        <p:blipFill>
          <a:blip r:embed="rId2"/>
          <a:stretch>
            <a:fillRect/>
          </a:stretch>
        </p:blipFill>
        <p:spPr>
          <a:xfrm>
            <a:off x="594462" y="2917729"/>
            <a:ext cx="5744119" cy="3549045"/>
          </a:xfrm>
        </p:spPr>
      </p:pic>
      <p:sp>
        <p:nvSpPr>
          <p:cNvPr id="5" name="TextBox 4">
            <a:extLst>
              <a:ext uri="{FF2B5EF4-FFF2-40B4-BE49-F238E27FC236}">
                <a16:creationId xmlns:a16="http://schemas.microsoft.com/office/drawing/2014/main" id="{638B70BD-AD3C-A79D-75CB-4CAB035DF8B7}"/>
              </a:ext>
            </a:extLst>
          </p:cNvPr>
          <p:cNvSpPr txBox="1"/>
          <p:nvPr/>
        </p:nvSpPr>
        <p:spPr>
          <a:xfrm>
            <a:off x="568036" y="2428504"/>
            <a:ext cx="109272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Based on 30th day and 7th day peaks. People reorder on average 11% monthly and 9% weekly. </a:t>
            </a:r>
          </a:p>
        </p:txBody>
      </p:sp>
      <p:sp>
        <p:nvSpPr>
          <p:cNvPr id="6" name="TextBox 5">
            <a:extLst>
              <a:ext uri="{FF2B5EF4-FFF2-40B4-BE49-F238E27FC236}">
                <a16:creationId xmlns:a16="http://schemas.microsoft.com/office/drawing/2014/main" id="{95B657F3-2A49-9715-BE01-FC17107AB8C9}"/>
              </a:ext>
            </a:extLst>
          </p:cNvPr>
          <p:cNvSpPr txBox="1"/>
          <p:nvPr/>
        </p:nvSpPr>
        <p:spPr>
          <a:xfrm>
            <a:off x="6654140" y="2616530"/>
            <a:ext cx="484117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ea typeface="+mn-lt"/>
              <a:cs typeface="+mn-lt"/>
            </a:endParaRPr>
          </a:p>
          <a:p>
            <a:pPr algn="just"/>
            <a:r>
              <a:rPr lang="en-US" dirty="0">
                <a:ea typeface="+mn-lt"/>
                <a:cs typeface="+mn-lt"/>
              </a:rPr>
              <a:t>This demonstrates that some people restock their food every month and others restock them weekly. </a:t>
            </a:r>
          </a:p>
          <a:p>
            <a:pPr algn="just"/>
            <a:endParaRPr lang="en-US" dirty="0">
              <a:ea typeface="+mn-lt"/>
              <a:cs typeface="+mn-lt"/>
            </a:endParaRPr>
          </a:p>
          <a:p>
            <a:pPr algn="just"/>
            <a:r>
              <a:rPr lang="en-US" dirty="0">
                <a:ea typeface="+mn-lt"/>
                <a:cs typeface="+mn-lt"/>
              </a:rPr>
              <a:t>The frequency of NA denotes the total number of distinct users and their initial order. </a:t>
            </a:r>
          </a:p>
          <a:p>
            <a:pPr algn="just"/>
            <a:endParaRPr lang="en-US" dirty="0">
              <a:ea typeface="+mn-lt"/>
              <a:cs typeface="+mn-lt"/>
            </a:endParaRPr>
          </a:p>
          <a:p>
            <a:pPr algn="just"/>
            <a:r>
              <a:rPr lang="en-US" dirty="0">
                <a:ea typeface="+mn-lt"/>
                <a:cs typeface="+mn-lt"/>
              </a:rPr>
              <a:t>There is a continuous spike in orders from day 1 to day 6, which shows that some people are frequent buyers with a short window of restocking. </a:t>
            </a:r>
            <a:endParaRPr lang="en-US" dirty="0"/>
          </a:p>
        </p:txBody>
      </p:sp>
    </p:spTree>
    <p:extLst>
      <p:ext uri="{BB962C8B-B14F-4D97-AF65-F5344CB8AC3E}">
        <p14:creationId xmlns:p14="http://schemas.microsoft.com/office/powerpoint/2010/main" val="424667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E245-77A4-AAF2-9EC5-7BF08F00AD51}"/>
              </a:ext>
            </a:extLst>
          </p:cNvPr>
          <p:cNvSpPr>
            <a:spLocks noGrp="1"/>
          </p:cNvSpPr>
          <p:nvPr>
            <p:ph type="title"/>
          </p:nvPr>
        </p:nvSpPr>
        <p:spPr/>
        <p:txBody>
          <a:bodyPr/>
          <a:lstStyle/>
          <a:p>
            <a:r>
              <a:rPr lang="en-US" b="1" i="0">
                <a:ea typeface="+mj-lt"/>
                <a:cs typeface="+mj-lt"/>
              </a:rPr>
              <a:t>Prior Table Analysis</a:t>
            </a:r>
          </a:p>
        </p:txBody>
      </p:sp>
      <p:pic>
        <p:nvPicPr>
          <p:cNvPr id="4" name="Picture 4" descr="Table&#10;&#10;Description automatically generated">
            <a:extLst>
              <a:ext uri="{FF2B5EF4-FFF2-40B4-BE49-F238E27FC236}">
                <a16:creationId xmlns:a16="http://schemas.microsoft.com/office/drawing/2014/main" id="{A37982B7-042E-5DF6-86D9-75ABA1116532}"/>
              </a:ext>
            </a:extLst>
          </p:cNvPr>
          <p:cNvPicPr>
            <a:picLocks noGrp="1" noChangeAspect="1"/>
          </p:cNvPicPr>
          <p:nvPr>
            <p:ph idx="1"/>
          </p:nvPr>
        </p:nvPicPr>
        <p:blipFill>
          <a:blip r:embed="rId2"/>
          <a:stretch>
            <a:fillRect/>
          </a:stretch>
        </p:blipFill>
        <p:spPr>
          <a:xfrm>
            <a:off x="495501" y="2927625"/>
            <a:ext cx="5744119" cy="3549045"/>
          </a:xfrm>
        </p:spPr>
      </p:pic>
      <p:sp>
        <p:nvSpPr>
          <p:cNvPr id="5" name="TextBox 4">
            <a:extLst>
              <a:ext uri="{FF2B5EF4-FFF2-40B4-BE49-F238E27FC236}">
                <a16:creationId xmlns:a16="http://schemas.microsoft.com/office/drawing/2014/main" id="{9BB969B0-75F6-AD5D-57E0-E7C93B7E42D0}"/>
              </a:ext>
            </a:extLst>
          </p:cNvPr>
          <p:cNvSpPr txBox="1"/>
          <p:nvPr/>
        </p:nvSpPr>
        <p:spPr>
          <a:xfrm>
            <a:off x="6446322" y="2834244"/>
            <a:ext cx="486096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From the graph, we can see the result that the most ordered product is Banana and Organic Banana which tops in the top 15 products.</a:t>
            </a:r>
          </a:p>
          <a:p>
            <a:pPr algn="just"/>
            <a:endParaRPr lang="en-US" dirty="0">
              <a:ea typeface="+mn-lt"/>
              <a:cs typeface="+mn-lt"/>
            </a:endParaRPr>
          </a:p>
          <a:p>
            <a:pPr algn="just"/>
            <a:r>
              <a:rPr lang="en-US" dirty="0">
                <a:ea typeface="+mn-lt"/>
                <a:cs typeface="+mn-lt"/>
              </a:rPr>
              <a:t>The graph represents the history of orders by all the users and their most preferred product</a:t>
            </a:r>
            <a:r>
              <a:rPr lang="en-US" dirty="0">
                <a:latin typeface="Times New Roman"/>
              </a:rPr>
              <a:t>. </a:t>
            </a:r>
            <a:endParaRPr lang="en-US" dirty="0"/>
          </a:p>
        </p:txBody>
      </p:sp>
      <p:sp>
        <p:nvSpPr>
          <p:cNvPr id="6" name="TextBox 5">
            <a:extLst>
              <a:ext uri="{FF2B5EF4-FFF2-40B4-BE49-F238E27FC236}">
                <a16:creationId xmlns:a16="http://schemas.microsoft.com/office/drawing/2014/main" id="{86D9868A-2F47-A8AC-9275-804637C760BA}"/>
              </a:ext>
            </a:extLst>
          </p:cNvPr>
          <p:cNvSpPr txBox="1"/>
          <p:nvPr/>
        </p:nvSpPr>
        <p:spPr>
          <a:xfrm>
            <a:off x="439387" y="2418608"/>
            <a:ext cx="10911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can predict their next purchase or order by looking the history of their order using prior table.</a:t>
            </a:r>
            <a:r>
              <a:rPr lang="en-US">
                <a:latin typeface="Times New Roman"/>
              </a:rPr>
              <a:t> </a:t>
            </a:r>
            <a:r>
              <a:rPr lang="en-US">
                <a:latin typeface="Times New Roman"/>
                <a:cs typeface="Times New Roman"/>
              </a:rPr>
              <a:t>​</a:t>
            </a:r>
            <a:endParaRPr lang="en-US"/>
          </a:p>
        </p:txBody>
      </p:sp>
    </p:spTree>
    <p:extLst>
      <p:ext uri="{BB962C8B-B14F-4D97-AF65-F5344CB8AC3E}">
        <p14:creationId xmlns:p14="http://schemas.microsoft.com/office/powerpoint/2010/main" val="1858518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E245-77A4-AAF2-9EC5-7BF08F00AD51}"/>
              </a:ext>
            </a:extLst>
          </p:cNvPr>
          <p:cNvSpPr>
            <a:spLocks noGrp="1"/>
          </p:cNvSpPr>
          <p:nvPr>
            <p:ph type="title"/>
          </p:nvPr>
        </p:nvSpPr>
        <p:spPr/>
        <p:txBody>
          <a:bodyPr/>
          <a:lstStyle/>
          <a:p>
            <a:r>
              <a:rPr lang="en-US" b="1" i="0">
                <a:ea typeface="+mj-lt"/>
                <a:cs typeface="+mj-lt"/>
              </a:rPr>
              <a:t>Prior Table Analysis</a:t>
            </a:r>
          </a:p>
        </p:txBody>
      </p:sp>
      <p:pic>
        <p:nvPicPr>
          <p:cNvPr id="8" name="Picture 8" descr="A picture containing table&#10;&#10;Description automatically generated">
            <a:extLst>
              <a:ext uri="{FF2B5EF4-FFF2-40B4-BE49-F238E27FC236}">
                <a16:creationId xmlns:a16="http://schemas.microsoft.com/office/drawing/2014/main" id="{2F99C047-24AC-F99A-9D61-B4AAFC44E968}"/>
              </a:ext>
            </a:extLst>
          </p:cNvPr>
          <p:cNvPicPr>
            <a:picLocks noGrp="1" noChangeAspect="1"/>
          </p:cNvPicPr>
          <p:nvPr>
            <p:ph idx="1"/>
          </p:nvPr>
        </p:nvPicPr>
        <p:blipFill>
          <a:blip r:embed="rId2"/>
          <a:stretch>
            <a:fillRect/>
          </a:stretch>
        </p:blipFill>
        <p:spPr>
          <a:xfrm>
            <a:off x="495501" y="2537719"/>
            <a:ext cx="5744119" cy="3919159"/>
          </a:xfrm>
        </p:spPr>
      </p:pic>
      <p:sp>
        <p:nvSpPr>
          <p:cNvPr id="5" name="TextBox 4">
            <a:extLst>
              <a:ext uri="{FF2B5EF4-FFF2-40B4-BE49-F238E27FC236}">
                <a16:creationId xmlns:a16="http://schemas.microsoft.com/office/drawing/2014/main" id="{9BB969B0-75F6-AD5D-57E0-E7C93B7E42D0}"/>
              </a:ext>
            </a:extLst>
          </p:cNvPr>
          <p:cNvSpPr txBox="1"/>
          <p:nvPr/>
        </p:nvSpPr>
        <p:spPr>
          <a:xfrm>
            <a:off x="6391893" y="2453244"/>
            <a:ext cx="48609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graph shows the top 15 least ordered products from the prior table.</a:t>
            </a:r>
            <a:endParaRPr lang="en-US" dirty="0"/>
          </a:p>
          <a:p>
            <a:endParaRPr lang="en-US" dirty="0">
              <a:ea typeface="+mn-lt"/>
              <a:cs typeface="+mn-lt"/>
            </a:endParaRPr>
          </a:p>
          <a:p>
            <a:r>
              <a:rPr lang="en-US" dirty="0">
                <a:ea typeface="+mn-lt"/>
                <a:cs typeface="+mn-lt"/>
              </a:rPr>
              <a:t>It clearly shows that the frequency of the products ordered by the customers is less.</a:t>
            </a:r>
          </a:p>
        </p:txBody>
      </p:sp>
    </p:spTree>
    <p:extLst>
      <p:ext uri="{BB962C8B-B14F-4D97-AF65-F5344CB8AC3E}">
        <p14:creationId xmlns:p14="http://schemas.microsoft.com/office/powerpoint/2010/main" val="390893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15CE-C2BC-13D3-A66A-5F9375327511}"/>
              </a:ext>
            </a:extLst>
          </p:cNvPr>
          <p:cNvSpPr>
            <a:spLocks noGrp="1"/>
          </p:cNvSpPr>
          <p:nvPr>
            <p:ph type="title"/>
          </p:nvPr>
        </p:nvSpPr>
        <p:spPr/>
        <p:txBody>
          <a:bodyPr>
            <a:normAutofit/>
          </a:bodyPr>
          <a:lstStyle/>
          <a:p>
            <a:r>
              <a:rPr lang="en-US"/>
              <a:t>Data Modeling : Model selection and Analysis</a:t>
            </a:r>
          </a:p>
        </p:txBody>
      </p:sp>
      <p:sp>
        <p:nvSpPr>
          <p:cNvPr id="3" name="Content Placeholder 2">
            <a:extLst>
              <a:ext uri="{FF2B5EF4-FFF2-40B4-BE49-F238E27FC236}">
                <a16:creationId xmlns:a16="http://schemas.microsoft.com/office/drawing/2014/main" id="{B9AB59F3-1E7D-8E4C-1E8B-F3DCAE4B0BD9}"/>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Market Basket Analysis is a modeling technique based on the logic that if you buy a certain set of products, you are more or less likely to buy another set of products.</a:t>
            </a:r>
            <a:endParaRPr lang="en-US" dirty="0"/>
          </a:p>
          <a:p>
            <a:pPr algn="just"/>
            <a:r>
              <a:rPr lang="en-US" dirty="0"/>
              <a:t>This information can be used for the purpose like</a:t>
            </a:r>
            <a:r>
              <a:rPr lang="en-US" dirty="0">
                <a:ea typeface="+mn-lt"/>
                <a:cs typeface="+mn-lt"/>
              </a:rPr>
              <a:t> cross-selling, product placement, affinity marketing, fraud detection, and consumer behavior</a:t>
            </a:r>
          </a:p>
          <a:p>
            <a:pPr algn="just"/>
            <a:r>
              <a:rPr lang="en-US" dirty="0">
                <a:ea typeface="+mn-lt"/>
                <a:cs typeface="+mn-lt"/>
              </a:rPr>
              <a:t>Association Rule Mining is used when we want to find an association between different objects in a group, and find frequent patterns in a  database or any other information repository.</a:t>
            </a:r>
          </a:p>
          <a:p>
            <a:pPr algn="just"/>
            <a:r>
              <a:rPr lang="en-US" dirty="0">
                <a:ea typeface="+mn-lt"/>
                <a:cs typeface="+mn-lt"/>
              </a:rPr>
              <a:t>We used the </a:t>
            </a:r>
            <a:r>
              <a:rPr lang="en-US" b="1" dirty="0">
                <a:ea typeface="+mn-lt"/>
                <a:cs typeface="+mn-lt"/>
              </a:rPr>
              <a:t>Apriori algorithm</a:t>
            </a:r>
            <a:r>
              <a:rPr lang="en-US" dirty="0">
                <a:ea typeface="+mn-lt"/>
                <a:cs typeface="+mn-lt"/>
              </a:rPr>
              <a:t> for mining association rules and make a comparison with the Frequent Pattern Growth Algorithm</a:t>
            </a:r>
            <a:endParaRPr lang="en-US" dirty="0"/>
          </a:p>
        </p:txBody>
      </p:sp>
    </p:spTree>
    <p:extLst>
      <p:ext uri="{BB962C8B-B14F-4D97-AF65-F5344CB8AC3E}">
        <p14:creationId xmlns:p14="http://schemas.microsoft.com/office/powerpoint/2010/main" val="61270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39F1-AE89-8270-9269-6CA36AF73A73}"/>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273025D2-4202-2142-2E0C-1715CAAA6028}"/>
              </a:ext>
            </a:extLst>
          </p:cNvPr>
          <p:cNvSpPr>
            <a:spLocks noGrp="1"/>
          </p:cNvSpPr>
          <p:nvPr>
            <p:ph idx="1"/>
          </p:nvPr>
        </p:nvSpPr>
        <p:spPr>
          <a:xfrm>
            <a:off x="550565" y="1990142"/>
            <a:ext cx="10077557" cy="3806343"/>
          </a:xfrm>
        </p:spPr>
        <p:txBody>
          <a:bodyPr vert="horz" lIns="91440" tIns="45720" rIns="91440" bIns="45720" rtlCol="0" anchor="t">
            <a:normAutofit/>
          </a:bodyPr>
          <a:lstStyle/>
          <a:p>
            <a:r>
              <a:rPr lang="en-US" sz="1900" dirty="0"/>
              <a:t>Project Introduction (May)</a:t>
            </a:r>
          </a:p>
          <a:p>
            <a:r>
              <a:rPr lang="en-US" sz="1900" dirty="0"/>
              <a:t>Data Description (Bo)</a:t>
            </a:r>
          </a:p>
          <a:p>
            <a:r>
              <a:rPr lang="en-US" sz="1900" dirty="0"/>
              <a:t>Data Analysis (Bo)</a:t>
            </a:r>
          </a:p>
          <a:p>
            <a:r>
              <a:rPr lang="en-US" sz="1900" dirty="0"/>
              <a:t>Data Modeling (JD)</a:t>
            </a:r>
          </a:p>
          <a:p>
            <a:pPr lvl="2"/>
            <a:r>
              <a:rPr lang="en-US" sz="1900" dirty="0"/>
              <a:t>Model selection and Analysis</a:t>
            </a:r>
          </a:p>
          <a:p>
            <a:pPr lvl="2"/>
            <a:r>
              <a:rPr lang="en-US" sz="1900" dirty="0"/>
              <a:t>Association Analysis</a:t>
            </a:r>
          </a:p>
          <a:p>
            <a:r>
              <a:rPr lang="en-US" sz="1900" dirty="0"/>
              <a:t>Model to Predict Next Week, Month (JD)</a:t>
            </a:r>
          </a:p>
          <a:p>
            <a:r>
              <a:rPr lang="en-US" sz="1900" dirty="0"/>
              <a:t>Conclusion and Future Work (May)</a:t>
            </a:r>
          </a:p>
          <a:p>
            <a:r>
              <a:rPr lang="en-US" sz="1900" dirty="0"/>
              <a:t>References (May)</a:t>
            </a:r>
          </a:p>
        </p:txBody>
      </p:sp>
    </p:spTree>
    <p:extLst>
      <p:ext uri="{BB962C8B-B14F-4D97-AF65-F5344CB8AC3E}">
        <p14:creationId xmlns:p14="http://schemas.microsoft.com/office/powerpoint/2010/main" val="2305958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15CE-C2BC-13D3-A66A-5F9375327511}"/>
              </a:ext>
            </a:extLst>
          </p:cNvPr>
          <p:cNvSpPr>
            <a:spLocks noGrp="1"/>
          </p:cNvSpPr>
          <p:nvPr>
            <p:ph type="title"/>
          </p:nvPr>
        </p:nvSpPr>
        <p:spPr/>
        <p:txBody>
          <a:bodyPr>
            <a:normAutofit/>
          </a:bodyPr>
          <a:lstStyle/>
          <a:p>
            <a:r>
              <a:rPr lang="en-US"/>
              <a:t>Data Modeling : Model selection and Analysis</a:t>
            </a:r>
          </a:p>
        </p:txBody>
      </p:sp>
      <p:sp>
        <p:nvSpPr>
          <p:cNvPr id="3" name="Content Placeholder 2">
            <a:extLst>
              <a:ext uri="{FF2B5EF4-FFF2-40B4-BE49-F238E27FC236}">
                <a16:creationId xmlns:a16="http://schemas.microsoft.com/office/drawing/2014/main" id="{B9AB59F3-1E7D-8E4C-1E8B-F3DCAE4B0BD9}"/>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user id and product id serve as the keys to a denormalized structure that is formed after the</a:t>
            </a:r>
            <a:r>
              <a:rPr lang="en-US" b="1" dirty="0">
                <a:ea typeface="+mn-lt"/>
                <a:cs typeface="+mn-lt"/>
              </a:rPr>
              <a:t> features are created. </a:t>
            </a:r>
          </a:p>
          <a:p>
            <a:pPr algn="just"/>
            <a:r>
              <a:rPr lang="en-US" dirty="0">
                <a:ea typeface="+mn-lt"/>
                <a:cs typeface="+mn-lt"/>
              </a:rPr>
              <a:t>We have used XGBoost ( Extreme Gradient Boosting) Classifier for the classification of the features created.</a:t>
            </a:r>
          </a:p>
          <a:p>
            <a:pPr algn="just"/>
            <a:r>
              <a:rPr lang="en-US" dirty="0">
                <a:ea typeface="+mn-lt"/>
                <a:cs typeface="+mn-lt"/>
              </a:rPr>
              <a:t>XGBoost is a scalable, distributed gradient-boosted decision tree (GBDT) machine learning library.</a:t>
            </a:r>
            <a:endParaRPr lang="en-US" dirty="0"/>
          </a:p>
          <a:p>
            <a:pPr algn="just"/>
            <a:r>
              <a:rPr lang="en-US" dirty="0">
                <a:ea typeface="+mn-lt"/>
                <a:cs typeface="+mn-lt"/>
              </a:rPr>
              <a:t>Supervised machine learning uses algorithms to train a model to find patterns in a dataset with labels and features and then uses the trained model to predict the labels on a new dataset’s features.</a:t>
            </a:r>
            <a:endParaRPr lang="en-US" dirty="0"/>
          </a:p>
        </p:txBody>
      </p:sp>
    </p:spTree>
    <p:extLst>
      <p:ext uri="{BB962C8B-B14F-4D97-AF65-F5344CB8AC3E}">
        <p14:creationId xmlns:p14="http://schemas.microsoft.com/office/powerpoint/2010/main" val="80268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3FDB-11A0-7227-D431-278BA0E2CA61}"/>
              </a:ext>
            </a:extLst>
          </p:cNvPr>
          <p:cNvSpPr>
            <a:spLocks noGrp="1"/>
          </p:cNvSpPr>
          <p:nvPr>
            <p:ph type="title"/>
          </p:nvPr>
        </p:nvSpPr>
        <p:spPr/>
        <p:txBody>
          <a:bodyPr>
            <a:normAutofit/>
          </a:bodyPr>
          <a:lstStyle/>
          <a:p>
            <a:r>
              <a:rPr lang="en-US" b="1" i="0">
                <a:ea typeface="+mj-lt"/>
                <a:cs typeface="+mj-lt"/>
              </a:rPr>
              <a:t>Metrices used to find association rules</a:t>
            </a:r>
            <a:endParaRPr lang="en-US"/>
          </a:p>
        </p:txBody>
      </p:sp>
      <p:sp>
        <p:nvSpPr>
          <p:cNvPr id="3" name="Content Placeholder 2">
            <a:extLst>
              <a:ext uri="{FF2B5EF4-FFF2-40B4-BE49-F238E27FC236}">
                <a16:creationId xmlns:a16="http://schemas.microsoft.com/office/drawing/2014/main" id="{427E2DAC-3E20-4D89-40BC-149557D144B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Market Basket Analysis using </a:t>
            </a:r>
            <a:r>
              <a:rPr lang="en-US" dirty="0" err="1">
                <a:ea typeface="+mn-lt"/>
                <a:cs typeface="+mn-lt"/>
              </a:rPr>
              <a:t>Apiroi</a:t>
            </a:r>
            <a:r>
              <a:rPr lang="en-US" dirty="0">
                <a:ea typeface="+mn-lt"/>
                <a:cs typeface="+mn-lt"/>
              </a:rPr>
              <a:t> algorithms to predict grouped items, transactions, frequency, and rules and define meaning full definitions. </a:t>
            </a:r>
          </a:p>
          <a:p>
            <a:pPr algn="just"/>
            <a:r>
              <a:rPr lang="en-US" b="1" dirty="0">
                <a:ea typeface="+mn-lt"/>
                <a:cs typeface="+mn-lt"/>
              </a:rPr>
              <a:t>Apriori Algorithm:</a:t>
            </a:r>
            <a:r>
              <a:rPr lang="en-US" dirty="0">
                <a:ea typeface="+mn-lt"/>
                <a:cs typeface="+mn-lt"/>
              </a:rPr>
              <a:t> Apriori algorithm assumes that any subset of a frequent itemset must be frequent.</a:t>
            </a:r>
          </a:p>
          <a:p>
            <a:pPr algn="just"/>
            <a:r>
              <a:rPr lang="en-US" dirty="0">
                <a:ea typeface="+mn-lt"/>
                <a:cs typeface="+mn-lt"/>
              </a:rPr>
              <a:t>Association rules are created by analyzing patterns and using criteria support and confidence to identify the most crucial relationship.</a:t>
            </a:r>
          </a:p>
          <a:p>
            <a:endParaRPr lang="en-US" dirty="0">
              <a:ea typeface="+mn-lt"/>
              <a:cs typeface="+mn-lt"/>
            </a:endParaRPr>
          </a:p>
        </p:txBody>
      </p:sp>
    </p:spTree>
    <p:extLst>
      <p:ext uri="{BB962C8B-B14F-4D97-AF65-F5344CB8AC3E}">
        <p14:creationId xmlns:p14="http://schemas.microsoft.com/office/powerpoint/2010/main" val="2809966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3FDB-11A0-7227-D431-278BA0E2CA61}"/>
              </a:ext>
            </a:extLst>
          </p:cNvPr>
          <p:cNvSpPr>
            <a:spLocks noGrp="1"/>
          </p:cNvSpPr>
          <p:nvPr>
            <p:ph type="title"/>
          </p:nvPr>
        </p:nvSpPr>
        <p:spPr/>
        <p:txBody>
          <a:bodyPr>
            <a:normAutofit/>
          </a:bodyPr>
          <a:lstStyle/>
          <a:p>
            <a:r>
              <a:rPr lang="en-US" b="1" i="0">
                <a:ea typeface="+mj-lt"/>
                <a:cs typeface="+mj-lt"/>
              </a:rPr>
              <a:t>Metrices used to find association rules</a:t>
            </a:r>
            <a:endParaRPr lang="en-US"/>
          </a:p>
        </p:txBody>
      </p:sp>
      <p:sp>
        <p:nvSpPr>
          <p:cNvPr id="3" name="Content Placeholder 2">
            <a:extLst>
              <a:ext uri="{FF2B5EF4-FFF2-40B4-BE49-F238E27FC236}">
                <a16:creationId xmlns:a16="http://schemas.microsoft.com/office/drawing/2014/main" id="{427E2DAC-3E20-4D89-40BC-149557D144B8}"/>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Support:</a:t>
            </a:r>
            <a:r>
              <a:rPr lang="en-US" dirty="0">
                <a:ea typeface="+mn-lt"/>
                <a:cs typeface="+mn-lt"/>
              </a:rPr>
              <a:t> Its the default popularity of an item. In mathematical terms, the support of item A is the ratio of transactions involving A to the total number of transactions.</a:t>
            </a:r>
          </a:p>
          <a:p>
            <a:pPr algn="just"/>
            <a:r>
              <a:rPr lang="en-US" b="1" dirty="0">
                <a:ea typeface="+mn-lt"/>
                <a:cs typeface="+mn-lt"/>
              </a:rPr>
              <a:t>Confidence:</a:t>
            </a:r>
            <a:r>
              <a:rPr lang="en-US" dirty="0">
                <a:ea typeface="+mn-lt"/>
                <a:cs typeface="+mn-lt"/>
              </a:rPr>
              <a:t> Likelihood that customers who bought both A and B. It is the ratio of the number of transactions involving both A and B and the number of transactions involving B.</a:t>
            </a:r>
          </a:p>
          <a:p>
            <a:pPr marL="285750" indent="-285750" algn="just">
              <a:buFont typeface="Arial"/>
              <a:buChar char="•"/>
            </a:pPr>
            <a:r>
              <a:rPr lang="en-US" dirty="0">
                <a:ea typeface="+mn-lt"/>
                <a:cs typeface="+mn-lt"/>
              </a:rPr>
              <a:t>Confidence(A =&gt; B) = Support(A, B)/Support(B)</a:t>
            </a:r>
          </a:p>
          <a:p>
            <a:pPr algn="just"/>
            <a:r>
              <a:rPr lang="en-US" b="1" dirty="0">
                <a:ea typeface="+mn-lt"/>
                <a:cs typeface="+mn-lt"/>
              </a:rPr>
              <a:t>Lift:</a:t>
            </a:r>
            <a:r>
              <a:rPr lang="en-US" dirty="0">
                <a:ea typeface="+mn-lt"/>
                <a:cs typeface="+mn-lt"/>
              </a:rPr>
              <a:t> Increase in the sale of A when you sell B.</a:t>
            </a:r>
          </a:p>
          <a:p>
            <a:pPr marL="285750" indent="-285750" algn="just">
              <a:buFont typeface="Arial"/>
              <a:buChar char="•"/>
            </a:pPr>
            <a:r>
              <a:rPr lang="en-US" dirty="0">
                <a:ea typeface="+mn-lt"/>
                <a:cs typeface="+mn-lt"/>
              </a:rPr>
              <a:t>Lift(A =&gt; B) = Confidence(A, B)/Support(B)</a:t>
            </a:r>
          </a:p>
          <a:p>
            <a:pPr algn="just"/>
            <a:endParaRPr lang="en-US" dirty="0"/>
          </a:p>
          <a:p>
            <a:pPr algn="just"/>
            <a:endParaRPr lang="en-US" dirty="0">
              <a:ea typeface="+mn-lt"/>
              <a:cs typeface="+mn-lt"/>
            </a:endParaRPr>
          </a:p>
          <a:p>
            <a:endParaRPr lang="en-US" dirty="0"/>
          </a:p>
        </p:txBody>
      </p:sp>
    </p:spTree>
    <p:extLst>
      <p:ext uri="{BB962C8B-B14F-4D97-AF65-F5344CB8AC3E}">
        <p14:creationId xmlns:p14="http://schemas.microsoft.com/office/powerpoint/2010/main" val="336691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E31A-32C7-E6E7-532E-3E57197C9891}"/>
              </a:ext>
            </a:extLst>
          </p:cNvPr>
          <p:cNvSpPr>
            <a:spLocks noGrp="1"/>
          </p:cNvSpPr>
          <p:nvPr>
            <p:ph type="title"/>
          </p:nvPr>
        </p:nvSpPr>
        <p:spPr/>
        <p:txBody>
          <a:bodyPr>
            <a:normAutofit/>
          </a:bodyPr>
          <a:lstStyle/>
          <a:p>
            <a:r>
              <a:rPr lang="en-US">
                <a:ea typeface="+mj-lt"/>
                <a:cs typeface="+mj-lt"/>
              </a:rPr>
              <a:t>P</a:t>
            </a:r>
            <a:r>
              <a:rPr lang="en-US" i="0">
                <a:ea typeface="+mj-lt"/>
                <a:cs typeface="+mj-lt"/>
              </a:rPr>
              <a:t>roducts that occurred most frequently</a:t>
            </a:r>
            <a:endParaRPr lang="en-US"/>
          </a:p>
        </p:txBody>
      </p:sp>
      <p:pic>
        <p:nvPicPr>
          <p:cNvPr id="4" name="Picture 4" descr="Chart, bar chart&#10;&#10;Description automatically generated">
            <a:extLst>
              <a:ext uri="{FF2B5EF4-FFF2-40B4-BE49-F238E27FC236}">
                <a16:creationId xmlns:a16="http://schemas.microsoft.com/office/drawing/2014/main" id="{FE20F0FF-A987-4A8F-3F6D-DF79423F078C}"/>
              </a:ext>
            </a:extLst>
          </p:cNvPr>
          <p:cNvPicPr>
            <a:picLocks noGrp="1" noChangeAspect="1"/>
          </p:cNvPicPr>
          <p:nvPr>
            <p:ph idx="1"/>
          </p:nvPr>
        </p:nvPicPr>
        <p:blipFill>
          <a:blip r:embed="rId2"/>
          <a:stretch>
            <a:fillRect/>
          </a:stretch>
        </p:blipFill>
        <p:spPr>
          <a:xfrm>
            <a:off x="525189" y="2749495"/>
            <a:ext cx="5744119" cy="3549045"/>
          </a:xfrm>
        </p:spPr>
      </p:pic>
      <p:sp>
        <p:nvSpPr>
          <p:cNvPr id="5" name="TextBox 4">
            <a:extLst>
              <a:ext uri="{FF2B5EF4-FFF2-40B4-BE49-F238E27FC236}">
                <a16:creationId xmlns:a16="http://schemas.microsoft.com/office/drawing/2014/main" id="{66B458F1-3D69-E34A-B724-14D637D55D60}"/>
              </a:ext>
            </a:extLst>
          </p:cNvPr>
          <p:cNvSpPr txBox="1"/>
          <p:nvPr/>
        </p:nvSpPr>
        <p:spPr>
          <a:xfrm>
            <a:off x="528452" y="2369127"/>
            <a:ext cx="90668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Support of at least 0.05</a:t>
            </a:r>
          </a:p>
        </p:txBody>
      </p:sp>
      <p:sp>
        <p:nvSpPr>
          <p:cNvPr id="6" name="TextBox 5">
            <a:extLst>
              <a:ext uri="{FF2B5EF4-FFF2-40B4-BE49-F238E27FC236}">
                <a16:creationId xmlns:a16="http://schemas.microsoft.com/office/drawing/2014/main" id="{6378D350-82CD-CC72-89D4-9C526CA65EDD}"/>
              </a:ext>
            </a:extLst>
          </p:cNvPr>
          <p:cNvSpPr txBox="1"/>
          <p:nvPr/>
        </p:nvSpPr>
        <p:spPr>
          <a:xfrm>
            <a:off x="6515595" y="2685803"/>
            <a:ext cx="49005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 </a:t>
            </a:r>
            <a:r>
              <a:rPr lang="en-US" sz="2000" dirty="0" err="1">
                <a:ea typeface="+mn-lt"/>
                <a:cs typeface="+mn-lt"/>
              </a:rPr>
              <a:t>productsID</a:t>
            </a:r>
            <a:r>
              <a:rPr lang="en-US" sz="2000" dirty="0">
                <a:ea typeface="+mn-lt"/>
                <a:cs typeface="+mn-lt"/>
              </a:rPr>
              <a:t> in the x-axis indicated the most frequently brought products. </a:t>
            </a:r>
          </a:p>
          <a:p>
            <a:pPr algn="just"/>
            <a:endParaRPr lang="en-US" sz="2000" dirty="0">
              <a:ea typeface="+mn-lt"/>
              <a:cs typeface="+mn-lt"/>
            </a:endParaRPr>
          </a:p>
        </p:txBody>
      </p:sp>
    </p:spTree>
    <p:extLst>
      <p:ext uri="{BB962C8B-B14F-4D97-AF65-F5344CB8AC3E}">
        <p14:creationId xmlns:p14="http://schemas.microsoft.com/office/powerpoint/2010/main" val="263719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E31A-32C7-E6E7-532E-3E57197C9891}"/>
              </a:ext>
            </a:extLst>
          </p:cNvPr>
          <p:cNvSpPr>
            <a:spLocks noGrp="1"/>
          </p:cNvSpPr>
          <p:nvPr>
            <p:ph type="title"/>
          </p:nvPr>
        </p:nvSpPr>
        <p:spPr/>
        <p:txBody>
          <a:bodyPr/>
          <a:lstStyle/>
          <a:p>
            <a:r>
              <a:rPr lang="en-US"/>
              <a:t>Total Product per order</a:t>
            </a:r>
            <a:endParaRPr lang="en-US" i="0"/>
          </a:p>
        </p:txBody>
      </p:sp>
      <p:pic>
        <p:nvPicPr>
          <p:cNvPr id="8" name="Picture 8" descr="Chart, histogram&#10;&#10;Description automatically generated">
            <a:extLst>
              <a:ext uri="{FF2B5EF4-FFF2-40B4-BE49-F238E27FC236}">
                <a16:creationId xmlns:a16="http://schemas.microsoft.com/office/drawing/2014/main" id="{7F291F7C-5803-4BEA-046B-CC34E44E9042}"/>
              </a:ext>
            </a:extLst>
          </p:cNvPr>
          <p:cNvPicPr>
            <a:picLocks noGrp="1" noChangeAspect="1"/>
          </p:cNvPicPr>
          <p:nvPr>
            <p:ph idx="1"/>
          </p:nvPr>
        </p:nvPicPr>
        <p:blipFill>
          <a:blip r:embed="rId2"/>
          <a:stretch>
            <a:fillRect/>
          </a:stretch>
        </p:blipFill>
        <p:spPr>
          <a:xfrm>
            <a:off x="525189" y="2917729"/>
            <a:ext cx="5744119" cy="3549045"/>
          </a:xfrm>
        </p:spPr>
      </p:pic>
      <p:sp>
        <p:nvSpPr>
          <p:cNvPr id="5" name="TextBox 4">
            <a:extLst>
              <a:ext uri="{FF2B5EF4-FFF2-40B4-BE49-F238E27FC236}">
                <a16:creationId xmlns:a16="http://schemas.microsoft.com/office/drawing/2014/main" id="{66B458F1-3D69-E34A-B724-14D637D55D60}"/>
              </a:ext>
            </a:extLst>
          </p:cNvPr>
          <p:cNvSpPr txBox="1"/>
          <p:nvPr/>
        </p:nvSpPr>
        <p:spPr>
          <a:xfrm>
            <a:off x="528452" y="2369127"/>
            <a:ext cx="90668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Shows number of products per order</a:t>
            </a:r>
          </a:p>
        </p:txBody>
      </p:sp>
      <p:sp>
        <p:nvSpPr>
          <p:cNvPr id="6" name="TextBox 5">
            <a:extLst>
              <a:ext uri="{FF2B5EF4-FFF2-40B4-BE49-F238E27FC236}">
                <a16:creationId xmlns:a16="http://schemas.microsoft.com/office/drawing/2014/main" id="{6378D350-82CD-CC72-89D4-9C526CA65EDD}"/>
              </a:ext>
            </a:extLst>
          </p:cNvPr>
          <p:cNvSpPr txBox="1"/>
          <p:nvPr/>
        </p:nvSpPr>
        <p:spPr>
          <a:xfrm>
            <a:off x="6515595" y="2685803"/>
            <a:ext cx="49005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This plot shows customers usually buy around 1 to 40 products per order.</a:t>
            </a:r>
          </a:p>
        </p:txBody>
      </p:sp>
    </p:spTree>
    <p:extLst>
      <p:ext uri="{BB962C8B-B14F-4D97-AF65-F5344CB8AC3E}">
        <p14:creationId xmlns:p14="http://schemas.microsoft.com/office/powerpoint/2010/main" val="3745124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E31A-32C7-E6E7-532E-3E57197C9891}"/>
              </a:ext>
            </a:extLst>
          </p:cNvPr>
          <p:cNvSpPr>
            <a:spLocks noGrp="1"/>
          </p:cNvSpPr>
          <p:nvPr>
            <p:ph type="title"/>
          </p:nvPr>
        </p:nvSpPr>
        <p:spPr/>
        <p:txBody>
          <a:bodyPr/>
          <a:lstStyle/>
          <a:p>
            <a:r>
              <a:rPr lang="en-US"/>
              <a:t>Frequent Products</a:t>
            </a:r>
            <a:endParaRPr lang="en-US" i="0"/>
          </a:p>
        </p:txBody>
      </p:sp>
      <p:pic>
        <p:nvPicPr>
          <p:cNvPr id="9" name="Picture 9" descr="Chart&#10;&#10;Description automatically generated">
            <a:extLst>
              <a:ext uri="{FF2B5EF4-FFF2-40B4-BE49-F238E27FC236}">
                <a16:creationId xmlns:a16="http://schemas.microsoft.com/office/drawing/2014/main" id="{63E73B15-1B83-FC9A-4451-489BC0683A5C}"/>
              </a:ext>
            </a:extLst>
          </p:cNvPr>
          <p:cNvPicPr>
            <a:picLocks noGrp="1" noChangeAspect="1"/>
          </p:cNvPicPr>
          <p:nvPr>
            <p:ph idx="1"/>
          </p:nvPr>
        </p:nvPicPr>
        <p:blipFill>
          <a:blip r:embed="rId2"/>
          <a:stretch>
            <a:fillRect/>
          </a:stretch>
        </p:blipFill>
        <p:spPr>
          <a:xfrm>
            <a:off x="495501" y="2927625"/>
            <a:ext cx="5744119" cy="3549045"/>
          </a:xfrm>
        </p:spPr>
      </p:pic>
      <p:sp>
        <p:nvSpPr>
          <p:cNvPr id="5" name="TextBox 4">
            <a:extLst>
              <a:ext uri="{FF2B5EF4-FFF2-40B4-BE49-F238E27FC236}">
                <a16:creationId xmlns:a16="http://schemas.microsoft.com/office/drawing/2014/main" id="{66B458F1-3D69-E34A-B724-14D637D55D60}"/>
              </a:ext>
            </a:extLst>
          </p:cNvPr>
          <p:cNvSpPr txBox="1"/>
          <p:nvPr/>
        </p:nvSpPr>
        <p:spPr>
          <a:xfrm>
            <a:off x="577933" y="2448296"/>
            <a:ext cx="108876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Support is 0.04 which is about 4%</a:t>
            </a:r>
          </a:p>
        </p:txBody>
      </p:sp>
      <p:sp>
        <p:nvSpPr>
          <p:cNvPr id="6" name="TextBox 5">
            <a:extLst>
              <a:ext uri="{FF2B5EF4-FFF2-40B4-BE49-F238E27FC236}">
                <a16:creationId xmlns:a16="http://schemas.microsoft.com/office/drawing/2014/main" id="{6378D350-82CD-CC72-89D4-9C526CA65EDD}"/>
              </a:ext>
            </a:extLst>
          </p:cNvPr>
          <p:cNvSpPr txBox="1"/>
          <p:nvPr/>
        </p:nvSpPr>
        <p:spPr>
          <a:xfrm>
            <a:off x="6515595" y="2685803"/>
            <a:ext cx="490055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This plot shows there are 11 products occur when the support is set at 0.04. </a:t>
            </a:r>
            <a:endParaRPr lang="en-US" dirty="0"/>
          </a:p>
          <a:p>
            <a:pPr algn="just"/>
            <a:endParaRPr lang="en-US" sz="2000" dirty="0">
              <a:ea typeface="+mn-lt"/>
              <a:cs typeface="+mn-lt"/>
            </a:endParaRPr>
          </a:p>
          <a:p>
            <a:pPr algn="just"/>
            <a:r>
              <a:rPr lang="en-US" sz="2000" dirty="0">
                <a:ea typeface="+mn-lt"/>
                <a:cs typeface="+mn-lt"/>
              </a:rPr>
              <a:t>This means these products are found in 4% of the total transactions which is approximately about 140k. </a:t>
            </a:r>
            <a:endParaRPr lang="en-US" dirty="0"/>
          </a:p>
        </p:txBody>
      </p:sp>
      <p:sp>
        <p:nvSpPr>
          <p:cNvPr id="3" name="TextBox 2">
            <a:extLst>
              <a:ext uri="{FF2B5EF4-FFF2-40B4-BE49-F238E27FC236}">
                <a16:creationId xmlns:a16="http://schemas.microsoft.com/office/drawing/2014/main" id="{5D7B1803-0AA2-6DC3-433D-226229F5457C}"/>
              </a:ext>
            </a:extLst>
          </p:cNvPr>
          <p:cNvSpPr txBox="1"/>
          <p:nvPr/>
        </p:nvSpPr>
        <p:spPr>
          <a:xfrm>
            <a:off x="4724400" y="3200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Times New Roman"/>
              <a:cs typeface="Times New Roman"/>
            </a:endParaRPr>
          </a:p>
        </p:txBody>
      </p:sp>
    </p:spTree>
    <p:extLst>
      <p:ext uri="{BB962C8B-B14F-4D97-AF65-F5344CB8AC3E}">
        <p14:creationId xmlns:p14="http://schemas.microsoft.com/office/powerpoint/2010/main" val="2101359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E5F-800C-A152-8493-33B946C32293}"/>
              </a:ext>
            </a:extLst>
          </p:cNvPr>
          <p:cNvSpPr>
            <a:spLocks noGrp="1"/>
          </p:cNvSpPr>
          <p:nvPr>
            <p:ph type="title"/>
          </p:nvPr>
        </p:nvSpPr>
        <p:spPr/>
        <p:txBody>
          <a:bodyPr/>
          <a:lstStyle/>
          <a:p>
            <a:r>
              <a:rPr lang="en-US">
                <a:ea typeface="+mj-lt"/>
                <a:cs typeface="+mj-lt"/>
              </a:rPr>
              <a:t>Scatter plot of rules</a:t>
            </a:r>
            <a:endParaRPr lang="en-US" i="0">
              <a:ea typeface="+mj-lt"/>
              <a:cs typeface="+mj-lt"/>
            </a:endParaRPr>
          </a:p>
        </p:txBody>
      </p:sp>
      <p:pic>
        <p:nvPicPr>
          <p:cNvPr id="4" name="Picture 4" descr="Chart, scatter chart&#10;&#10;Description automatically generated">
            <a:extLst>
              <a:ext uri="{FF2B5EF4-FFF2-40B4-BE49-F238E27FC236}">
                <a16:creationId xmlns:a16="http://schemas.microsoft.com/office/drawing/2014/main" id="{9F80FB23-0AE2-61CC-C58D-9F5C2811F37E}"/>
              </a:ext>
            </a:extLst>
          </p:cNvPr>
          <p:cNvPicPr>
            <a:picLocks noChangeAspect="1"/>
          </p:cNvPicPr>
          <p:nvPr/>
        </p:nvPicPr>
        <p:blipFill>
          <a:blip r:embed="rId2"/>
          <a:stretch>
            <a:fillRect/>
          </a:stretch>
        </p:blipFill>
        <p:spPr>
          <a:xfrm>
            <a:off x="449282" y="3016976"/>
            <a:ext cx="5642757" cy="3763191"/>
          </a:xfrm>
          <a:prstGeom prst="rect">
            <a:avLst/>
          </a:prstGeom>
        </p:spPr>
      </p:pic>
      <p:sp>
        <p:nvSpPr>
          <p:cNvPr id="5" name="TextBox 4">
            <a:extLst>
              <a:ext uri="{FF2B5EF4-FFF2-40B4-BE49-F238E27FC236}">
                <a16:creationId xmlns:a16="http://schemas.microsoft.com/office/drawing/2014/main" id="{4F2EB5E7-2DEE-38E5-4429-A5CB75F88ADF}"/>
              </a:ext>
            </a:extLst>
          </p:cNvPr>
          <p:cNvSpPr txBox="1"/>
          <p:nvPr/>
        </p:nvSpPr>
        <p:spPr>
          <a:xfrm>
            <a:off x="389906" y="2309751"/>
            <a:ext cx="10917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found associations from the most frequent products which resulted in 11 products  and can see a good lift between the confidence of 50-70% and support of 0.0004 -0.0005​</a:t>
            </a:r>
          </a:p>
        </p:txBody>
      </p:sp>
      <p:sp>
        <p:nvSpPr>
          <p:cNvPr id="6" name="TextBox 5">
            <a:extLst>
              <a:ext uri="{FF2B5EF4-FFF2-40B4-BE49-F238E27FC236}">
                <a16:creationId xmlns:a16="http://schemas.microsoft.com/office/drawing/2014/main" id="{10DD27B0-0E40-FFDD-6542-420CBF545C07}"/>
              </a:ext>
            </a:extLst>
          </p:cNvPr>
          <p:cNvSpPr txBox="1"/>
          <p:nvPr/>
        </p:nvSpPr>
        <p:spPr>
          <a:xfrm>
            <a:off x="6208816" y="3012374"/>
            <a:ext cx="51578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By lowering the support value of 0.0004 since we want to produce 2 items and 3 product combinations. </a:t>
            </a:r>
          </a:p>
          <a:p>
            <a:pPr algn="just"/>
            <a:endParaRPr lang="en-US" dirty="0"/>
          </a:p>
          <a:p>
            <a:pPr algn="just"/>
            <a:r>
              <a:rPr lang="en-US" dirty="0"/>
              <a:t>This means that the product gets sold 1200 times out of 3 million transactions, or around 0.04% of all transactions. </a:t>
            </a:r>
          </a:p>
        </p:txBody>
      </p:sp>
    </p:spTree>
    <p:extLst>
      <p:ext uri="{BB962C8B-B14F-4D97-AF65-F5344CB8AC3E}">
        <p14:creationId xmlns:p14="http://schemas.microsoft.com/office/powerpoint/2010/main" val="418024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E5F-800C-A152-8493-33B946C32293}"/>
              </a:ext>
            </a:extLst>
          </p:cNvPr>
          <p:cNvSpPr>
            <a:spLocks noGrp="1"/>
          </p:cNvSpPr>
          <p:nvPr>
            <p:ph type="title"/>
          </p:nvPr>
        </p:nvSpPr>
        <p:spPr/>
        <p:txBody>
          <a:bodyPr>
            <a:normAutofit/>
          </a:bodyPr>
          <a:lstStyle/>
          <a:p>
            <a:r>
              <a:rPr lang="en-US" i="0">
                <a:ea typeface="+mj-lt"/>
                <a:cs typeface="+mj-lt"/>
              </a:rPr>
              <a:t>Rules and its confidence and support graph</a:t>
            </a:r>
          </a:p>
        </p:txBody>
      </p:sp>
      <p:sp>
        <p:nvSpPr>
          <p:cNvPr id="6" name="TextBox 5">
            <a:extLst>
              <a:ext uri="{FF2B5EF4-FFF2-40B4-BE49-F238E27FC236}">
                <a16:creationId xmlns:a16="http://schemas.microsoft.com/office/drawing/2014/main" id="{10DD27B0-0E40-FFDD-6542-420CBF545C07}"/>
              </a:ext>
            </a:extLst>
          </p:cNvPr>
          <p:cNvSpPr txBox="1"/>
          <p:nvPr/>
        </p:nvSpPr>
        <p:spPr>
          <a:xfrm>
            <a:off x="6367154" y="2557153"/>
            <a:ext cx="51578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graph shows that ,</a:t>
            </a:r>
          </a:p>
          <a:p>
            <a:pPr algn="just"/>
            <a:r>
              <a:rPr lang="en-US" dirty="0">
                <a:ea typeface="+mn-lt"/>
                <a:cs typeface="+mn-lt"/>
              </a:rPr>
              <a:t>Product 13269 has a strong lift with product 4809</a:t>
            </a:r>
            <a:endParaRPr lang="en-US" dirty="0"/>
          </a:p>
          <a:p>
            <a:pPr algn="just"/>
            <a:endParaRPr lang="en-US" dirty="0"/>
          </a:p>
          <a:p>
            <a:pPr algn="just"/>
            <a:endParaRPr lang="en-US" dirty="0"/>
          </a:p>
        </p:txBody>
      </p:sp>
      <p:sp>
        <p:nvSpPr>
          <p:cNvPr id="3" name="TextBox 2">
            <a:extLst>
              <a:ext uri="{FF2B5EF4-FFF2-40B4-BE49-F238E27FC236}">
                <a16:creationId xmlns:a16="http://schemas.microsoft.com/office/drawing/2014/main" id="{B021AE20-7055-D631-1198-37C4AC2F5D8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WordVisi_MSFontService"/>
            </a:endParaRPr>
          </a:p>
        </p:txBody>
      </p:sp>
      <p:pic>
        <p:nvPicPr>
          <p:cNvPr id="7" name="Picture 7" descr="A picture containing diagram&#10;&#10;Description automatically generated">
            <a:extLst>
              <a:ext uri="{FF2B5EF4-FFF2-40B4-BE49-F238E27FC236}">
                <a16:creationId xmlns:a16="http://schemas.microsoft.com/office/drawing/2014/main" id="{5C464974-3711-E534-04D3-E5B14D6FA771}"/>
              </a:ext>
            </a:extLst>
          </p:cNvPr>
          <p:cNvPicPr>
            <a:picLocks noChangeAspect="1"/>
          </p:cNvPicPr>
          <p:nvPr/>
        </p:nvPicPr>
        <p:blipFill>
          <a:blip r:embed="rId2"/>
          <a:stretch>
            <a:fillRect/>
          </a:stretch>
        </p:blipFill>
        <p:spPr>
          <a:xfrm>
            <a:off x="607621" y="2650820"/>
            <a:ext cx="5593277" cy="3881944"/>
          </a:xfrm>
          <a:prstGeom prst="rect">
            <a:avLst/>
          </a:prstGeom>
        </p:spPr>
      </p:pic>
    </p:spTree>
    <p:extLst>
      <p:ext uri="{BB962C8B-B14F-4D97-AF65-F5344CB8AC3E}">
        <p14:creationId xmlns:p14="http://schemas.microsoft.com/office/powerpoint/2010/main" val="233404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EE5F-800C-A152-8493-33B946C32293}"/>
              </a:ext>
            </a:extLst>
          </p:cNvPr>
          <p:cNvSpPr>
            <a:spLocks noGrp="1"/>
          </p:cNvSpPr>
          <p:nvPr>
            <p:ph type="title"/>
          </p:nvPr>
        </p:nvSpPr>
        <p:spPr/>
        <p:txBody>
          <a:bodyPr>
            <a:normAutofit/>
          </a:bodyPr>
          <a:lstStyle/>
          <a:p>
            <a:r>
              <a:rPr lang="en-US" i="0">
                <a:ea typeface="+mj-lt"/>
                <a:cs typeface="+mj-lt"/>
              </a:rPr>
              <a:t>Support, Confidence and Lift of rules</a:t>
            </a:r>
          </a:p>
        </p:txBody>
      </p:sp>
      <p:sp>
        <p:nvSpPr>
          <p:cNvPr id="6" name="TextBox 5">
            <a:extLst>
              <a:ext uri="{FF2B5EF4-FFF2-40B4-BE49-F238E27FC236}">
                <a16:creationId xmlns:a16="http://schemas.microsoft.com/office/drawing/2014/main" id="{10DD27B0-0E40-FFDD-6542-420CBF545C07}"/>
              </a:ext>
            </a:extLst>
          </p:cNvPr>
          <p:cNvSpPr txBox="1"/>
          <p:nvPr/>
        </p:nvSpPr>
        <p:spPr>
          <a:xfrm>
            <a:off x="8643258" y="3042062"/>
            <a:ext cx="29312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Confidence is set at 50%</a:t>
            </a:r>
            <a:endParaRPr lang="en-US" dirty="0"/>
          </a:p>
          <a:p>
            <a:pPr algn="just"/>
            <a:endParaRPr lang="en-US" dirty="0">
              <a:ea typeface="+mn-lt"/>
              <a:cs typeface="+mn-lt"/>
            </a:endParaRPr>
          </a:p>
          <a:p>
            <a:pPr algn="just"/>
            <a:r>
              <a:rPr lang="en-US" dirty="0">
                <a:ea typeface="+mn-lt"/>
                <a:cs typeface="+mn-lt"/>
              </a:rPr>
              <a:t>A list of 61 rules is provided.</a:t>
            </a:r>
          </a:p>
          <a:p>
            <a:pPr algn="just"/>
            <a:endParaRPr lang="en-US" dirty="0">
              <a:ea typeface="+mn-lt"/>
              <a:cs typeface="+mn-lt"/>
            </a:endParaRPr>
          </a:p>
          <a:p>
            <a:pPr algn="just"/>
            <a:endParaRPr lang="en-US" dirty="0"/>
          </a:p>
          <a:p>
            <a:pPr algn="just"/>
            <a:endParaRPr lang="en-US" dirty="0"/>
          </a:p>
          <a:p>
            <a:pPr algn="just"/>
            <a:endParaRPr lang="en-US" dirty="0"/>
          </a:p>
        </p:txBody>
      </p:sp>
      <p:sp>
        <p:nvSpPr>
          <p:cNvPr id="3" name="TextBox 2">
            <a:extLst>
              <a:ext uri="{FF2B5EF4-FFF2-40B4-BE49-F238E27FC236}">
                <a16:creationId xmlns:a16="http://schemas.microsoft.com/office/drawing/2014/main" id="{B021AE20-7055-D631-1198-37C4AC2F5D8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WordVisi_MSFontService"/>
            </a:endParaRPr>
          </a:p>
        </p:txBody>
      </p:sp>
      <p:pic>
        <p:nvPicPr>
          <p:cNvPr id="5" name="Picture 7" descr="Chart&#10;&#10;Description automatically generated">
            <a:extLst>
              <a:ext uri="{FF2B5EF4-FFF2-40B4-BE49-F238E27FC236}">
                <a16:creationId xmlns:a16="http://schemas.microsoft.com/office/drawing/2014/main" id="{100D0CE2-60B4-6C12-4169-43A7C88D3CB2}"/>
              </a:ext>
            </a:extLst>
          </p:cNvPr>
          <p:cNvPicPr>
            <a:picLocks noChangeAspect="1"/>
          </p:cNvPicPr>
          <p:nvPr/>
        </p:nvPicPr>
        <p:blipFill>
          <a:blip r:embed="rId2"/>
          <a:stretch>
            <a:fillRect/>
          </a:stretch>
        </p:blipFill>
        <p:spPr>
          <a:xfrm>
            <a:off x="568036" y="2908119"/>
            <a:ext cx="7928758" cy="3723607"/>
          </a:xfrm>
          <a:prstGeom prst="rect">
            <a:avLst/>
          </a:prstGeom>
        </p:spPr>
      </p:pic>
      <p:sp>
        <p:nvSpPr>
          <p:cNvPr id="8" name="TextBox 7">
            <a:extLst>
              <a:ext uri="{FF2B5EF4-FFF2-40B4-BE49-F238E27FC236}">
                <a16:creationId xmlns:a16="http://schemas.microsoft.com/office/drawing/2014/main" id="{0FF1F019-66E2-1681-4170-BEC79E088205}"/>
              </a:ext>
            </a:extLst>
          </p:cNvPr>
          <p:cNvSpPr txBox="1"/>
          <p:nvPr/>
        </p:nvSpPr>
        <p:spPr>
          <a:xfrm>
            <a:off x="528452" y="2319647"/>
            <a:ext cx="11125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Ordered by lift value, shows the effectiveness of the rule, and creates product combinations as a result</a:t>
            </a:r>
          </a:p>
        </p:txBody>
      </p:sp>
    </p:spTree>
    <p:extLst>
      <p:ext uri="{BB962C8B-B14F-4D97-AF65-F5344CB8AC3E}">
        <p14:creationId xmlns:p14="http://schemas.microsoft.com/office/powerpoint/2010/main" val="82461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C442-866C-3E40-F20A-81C9176D7E6F}"/>
              </a:ext>
            </a:extLst>
          </p:cNvPr>
          <p:cNvSpPr>
            <a:spLocks noGrp="1"/>
          </p:cNvSpPr>
          <p:nvPr>
            <p:ph type="title"/>
          </p:nvPr>
        </p:nvSpPr>
        <p:spPr/>
        <p:txBody>
          <a:bodyPr>
            <a:normAutofit/>
          </a:bodyPr>
          <a:lstStyle/>
          <a:p>
            <a:r>
              <a:rPr lang="en-US"/>
              <a:t>ML Model for Prediction next order</a:t>
            </a:r>
          </a:p>
        </p:txBody>
      </p:sp>
      <p:sp>
        <p:nvSpPr>
          <p:cNvPr id="3" name="Content Placeholder 2">
            <a:extLst>
              <a:ext uri="{FF2B5EF4-FFF2-40B4-BE49-F238E27FC236}">
                <a16:creationId xmlns:a16="http://schemas.microsoft.com/office/drawing/2014/main" id="{6C3EE79D-BF41-FB20-9DBC-3F45BCCFACD0}"/>
              </a:ext>
            </a:extLst>
          </p:cNvPr>
          <p:cNvSpPr>
            <a:spLocks noGrp="1"/>
          </p:cNvSpPr>
          <p:nvPr>
            <p:ph sz="half" idx="1"/>
          </p:nvPr>
        </p:nvSpPr>
        <p:spPr>
          <a:xfrm>
            <a:off x="525717" y="2422924"/>
            <a:ext cx="6654061" cy="824792"/>
          </a:xfrm>
        </p:spPr>
        <p:txBody>
          <a:bodyPr vert="horz" lIns="91440" tIns="45720" rIns="91440" bIns="45720" rtlCol="0" anchor="t">
            <a:normAutofit fontScale="92500"/>
          </a:bodyPr>
          <a:lstStyle/>
          <a:p>
            <a:r>
              <a:rPr lang="en-US" dirty="0">
                <a:ea typeface="+mn-lt"/>
                <a:cs typeface="+mn-lt"/>
              </a:rPr>
              <a:t>We used XGBoost Classifier for the prediction</a:t>
            </a:r>
          </a:p>
          <a:p>
            <a:r>
              <a:rPr lang="en-US" dirty="0">
                <a:ea typeface="+mn-lt"/>
                <a:cs typeface="+mn-lt"/>
              </a:rPr>
              <a:t>we used  Product and User metrics to make our prediction</a:t>
            </a:r>
          </a:p>
          <a:p>
            <a:endParaRPr lang="en-US" dirty="0"/>
          </a:p>
        </p:txBody>
      </p:sp>
      <p:sp>
        <p:nvSpPr>
          <p:cNvPr id="5" name="Content Placeholder 4">
            <a:extLst>
              <a:ext uri="{FF2B5EF4-FFF2-40B4-BE49-F238E27FC236}">
                <a16:creationId xmlns:a16="http://schemas.microsoft.com/office/drawing/2014/main" id="{049FA220-438D-8528-7927-EBE27BBB4885}"/>
              </a:ext>
            </a:extLst>
          </p:cNvPr>
          <p:cNvSpPr>
            <a:spLocks noGrp="1"/>
          </p:cNvSpPr>
          <p:nvPr>
            <p:ph sz="half" idx="2"/>
          </p:nvPr>
        </p:nvSpPr>
        <p:spPr>
          <a:xfrm>
            <a:off x="7278630" y="2373443"/>
            <a:ext cx="4611138" cy="3655077"/>
          </a:xfrm>
        </p:spPr>
        <p:txBody>
          <a:bodyPr vert="horz" lIns="91440" tIns="45720" rIns="91440" bIns="45720" rtlCol="0" anchor="t">
            <a:normAutofit fontScale="92500"/>
          </a:bodyPr>
          <a:lstStyle/>
          <a:p>
            <a:r>
              <a:rPr lang="en-US" dirty="0">
                <a:ea typeface="+mn-lt"/>
                <a:cs typeface="+mn-lt"/>
              </a:rPr>
              <a:t>We used combination metrics Group by user_id and product_id to perform our classification</a:t>
            </a:r>
            <a:br>
              <a:rPr lang="en-US" dirty="0">
                <a:ea typeface="+mn-lt"/>
                <a:cs typeface="+mn-lt"/>
              </a:rPr>
            </a:br>
            <a:endParaRPr lang="en-US" dirty="0">
              <a:ea typeface="+mn-lt"/>
              <a:cs typeface="+mn-lt"/>
            </a:endParaRPr>
          </a:p>
        </p:txBody>
      </p:sp>
      <p:graphicFrame>
        <p:nvGraphicFramePr>
          <p:cNvPr id="4" name="Table 4">
            <a:extLst>
              <a:ext uri="{FF2B5EF4-FFF2-40B4-BE49-F238E27FC236}">
                <a16:creationId xmlns:a16="http://schemas.microsoft.com/office/drawing/2014/main" id="{8AB0F3D3-8CD4-EB7D-5C35-16B03037D468}"/>
              </a:ext>
            </a:extLst>
          </p:cNvPr>
          <p:cNvGraphicFramePr>
            <a:graphicFrameLocks noGrp="1"/>
          </p:cNvGraphicFramePr>
          <p:nvPr>
            <p:extLst>
              <p:ext uri="{D42A27DB-BD31-4B8C-83A1-F6EECF244321}">
                <p14:modId xmlns:p14="http://schemas.microsoft.com/office/powerpoint/2010/main" val="3600603344"/>
              </p:ext>
            </p:extLst>
          </p:nvPr>
        </p:nvGraphicFramePr>
        <p:xfrm>
          <a:off x="586641" y="3374532"/>
          <a:ext cx="6397205" cy="3291840"/>
        </p:xfrm>
        <a:graphic>
          <a:graphicData uri="http://schemas.openxmlformats.org/drawingml/2006/table">
            <a:tbl>
              <a:tblPr firstRow="1" bandRow="1">
                <a:tableStyleId>{5C22544A-7EE6-4342-B048-85BDC9FD1C3A}</a:tableStyleId>
              </a:tblPr>
              <a:tblGrid>
                <a:gridCol w="3127168">
                  <a:extLst>
                    <a:ext uri="{9D8B030D-6E8A-4147-A177-3AD203B41FA5}">
                      <a16:colId xmlns:a16="http://schemas.microsoft.com/office/drawing/2014/main" val="584558802"/>
                    </a:ext>
                  </a:extLst>
                </a:gridCol>
                <a:gridCol w="3270037">
                  <a:extLst>
                    <a:ext uri="{9D8B030D-6E8A-4147-A177-3AD203B41FA5}">
                      <a16:colId xmlns:a16="http://schemas.microsoft.com/office/drawing/2014/main" val="1354204157"/>
                    </a:ext>
                  </a:extLst>
                </a:gridCol>
              </a:tblGrid>
              <a:tr h="633669">
                <a:tc>
                  <a:txBody>
                    <a:bodyPr/>
                    <a:lstStyle/>
                    <a:p>
                      <a:pPr lvl="0">
                        <a:buNone/>
                      </a:pPr>
                      <a:r>
                        <a:rPr lang="en-US" sz="1800" u="none" strike="noStrike" noProof="0"/>
                        <a:t>Product metrics grouped by product ID</a:t>
                      </a:r>
                      <a:endParaRPr lang="en-US"/>
                    </a:p>
                  </a:txBody>
                  <a:tcPr/>
                </a:tc>
                <a:tc>
                  <a:txBody>
                    <a:bodyPr/>
                    <a:lstStyle/>
                    <a:p>
                      <a:pPr lvl="0">
                        <a:buNone/>
                      </a:pPr>
                      <a:r>
                        <a:rPr lang="en-US" sz="1800" u="none" strike="noStrike" noProof="0"/>
                        <a:t>User metrics grouped by User ID</a:t>
                      </a:r>
                      <a:endParaRPr lang="en-US"/>
                    </a:p>
                  </a:txBody>
                  <a:tcPr/>
                </a:tc>
                <a:extLst>
                  <a:ext uri="{0D108BD9-81ED-4DB2-BD59-A6C34878D82A}">
                    <a16:rowId xmlns:a16="http://schemas.microsoft.com/office/drawing/2014/main" val="2270868388"/>
                  </a:ext>
                </a:extLst>
              </a:tr>
              <a:tr h="360704">
                <a:tc>
                  <a:txBody>
                    <a:bodyPr/>
                    <a:lstStyle/>
                    <a:p>
                      <a:pPr marL="0" lvl="0" indent="0" algn="l">
                        <a:lnSpc>
                          <a:spcPct val="100000"/>
                        </a:lnSpc>
                        <a:spcBef>
                          <a:spcPts val="0"/>
                        </a:spcBef>
                        <a:spcAft>
                          <a:spcPts val="0"/>
                        </a:spcAft>
                        <a:buNone/>
                      </a:pPr>
                      <a:r>
                        <a:rPr lang="en-US" sz="1800" u="none" strike="noStrike" noProof="0"/>
                        <a:t>Total Orders</a:t>
                      </a:r>
                    </a:p>
                  </a:txBody>
                  <a:tcPr/>
                </a:tc>
                <a:tc>
                  <a:txBody>
                    <a:bodyPr/>
                    <a:lstStyle/>
                    <a:p>
                      <a:pPr lvl="0">
                        <a:buNone/>
                      </a:pPr>
                      <a:r>
                        <a:rPr lang="en-US" sz="1800" u="none" strike="noStrike" noProof="0"/>
                        <a:t>Total Orders</a:t>
                      </a:r>
                    </a:p>
                  </a:txBody>
                  <a:tcPr/>
                </a:tc>
                <a:extLst>
                  <a:ext uri="{0D108BD9-81ED-4DB2-BD59-A6C34878D82A}">
                    <a16:rowId xmlns:a16="http://schemas.microsoft.com/office/drawing/2014/main" val="4143461001"/>
                  </a:ext>
                </a:extLst>
              </a:tr>
              <a:tr h="633669">
                <a:tc>
                  <a:txBody>
                    <a:bodyPr/>
                    <a:lstStyle/>
                    <a:p>
                      <a:pPr marL="0" lvl="0" indent="0" algn="l">
                        <a:lnSpc>
                          <a:spcPct val="100000"/>
                        </a:lnSpc>
                        <a:spcBef>
                          <a:spcPts val="0"/>
                        </a:spcBef>
                        <a:spcAft>
                          <a:spcPts val="0"/>
                        </a:spcAft>
                        <a:buClr>
                          <a:srgbClr val="000000"/>
                        </a:buClr>
                        <a:buNone/>
                      </a:pPr>
                      <a:r>
                        <a:rPr lang="en-US" sz="1800" u="none" strike="noStrike" noProof="0"/>
                        <a:t>Total Order ratio for each product</a:t>
                      </a:r>
                    </a:p>
                  </a:txBody>
                  <a:tcPr/>
                </a:tc>
                <a:tc>
                  <a:txBody>
                    <a:bodyPr/>
                    <a:lstStyle/>
                    <a:p>
                      <a:pPr lvl="0">
                        <a:buNone/>
                      </a:pPr>
                      <a:r>
                        <a:rPr lang="en-US" sz="1800" u="none" strike="noStrike" noProof="0"/>
                        <a:t>Mean day of the week</a:t>
                      </a:r>
                    </a:p>
                  </a:txBody>
                  <a:tcPr/>
                </a:tc>
                <a:extLst>
                  <a:ext uri="{0D108BD9-81ED-4DB2-BD59-A6C34878D82A}">
                    <a16:rowId xmlns:a16="http://schemas.microsoft.com/office/drawing/2014/main" val="1247395034"/>
                  </a:ext>
                </a:extLst>
              </a:tr>
              <a:tr h="360704">
                <a:tc>
                  <a:txBody>
                    <a:bodyPr/>
                    <a:lstStyle/>
                    <a:p>
                      <a:pPr marL="0" lvl="0" indent="0" algn="l">
                        <a:lnSpc>
                          <a:spcPct val="100000"/>
                        </a:lnSpc>
                        <a:spcBef>
                          <a:spcPts val="0"/>
                        </a:spcBef>
                        <a:spcAft>
                          <a:spcPts val="0"/>
                        </a:spcAft>
                        <a:buClr>
                          <a:srgbClr val="000000"/>
                        </a:buClr>
                        <a:buNone/>
                      </a:pPr>
                      <a:r>
                        <a:rPr lang="en-US" sz="1800" u="none" strike="noStrike" noProof="0"/>
                        <a:t>Mean of add to cart</a:t>
                      </a:r>
                      <a:endParaRPr lang="en-US"/>
                    </a:p>
                  </a:txBody>
                  <a:tcPr/>
                </a:tc>
                <a:tc>
                  <a:txBody>
                    <a:bodyPr/>
                    <a:lstStyle/>
                    <a:p>
                      <a:pPr lvl="0">
                        <a:buNone/>
                      </a:pPr>
                      <a:r>
                        <a:rPr lang="en-US" sz="1800" u="none" strike="noStrike" noProof="0"/>
                        <a:t>Mean hour of the day</a:t>
                      </a:r>
                    </a:p>
                  </a:txBody>
                  <a:tcPr/>
                </a:tc>
                <a:extLst>
                  <a:ext uri="{0D108BD9-81ED-4DB2-BD59-A6C34878D82A}">
                    <a16:rowId xmlns:a16="http://schemas.microsoft.com/office/drawing/2014/main" val="3598706409"/>
                  </a:ext>
                </a:extLst>
              </a:tr>
              <a:tr h="906634">
                <a:tc>
                  <a:txBody>
                    <a:bodyPr/>
                    <a:lstStyle/>
                    <a:p>
                      <a:pPr marL="0" lvl="0" indent="0" algn="l">
                        <a:lnSpc>
                          <a:spcPct val="100000"/>
                        </a:lnSpc>
                        <a:spcBef>
                          <a:spcPts val="0"/>
                        </a:spcBef>
                        <a:spcAft>
                          <a:spcPts val="0"/>
                        </a:spcAft>
                        <a:buClr>
                          <a:srgbClr val="000000"/>
                        </a:buClr>
                        <a:buNone/>
                      </a:pPr>
                      <a:r>
                        <a:rPr lang="en-US" sz="1800" u="none" strike="noStrike" noProof="0"/>
                        <a:t>Total times the product was reordered.</a:t>
                      </a:r>
                    </a:p>
                    <a:p>
                      <a:pPr lvl="0">
                        <a:buNone/>
                      </a:pPr>
                      <a:endParaRPr lang="en-US"/>
                    </a:p>
                  </a:txBody>
                  <a:tcPr/>
                </a:tc>
                <a:tc>
                  <a:txBody>
                    <a:bodyPr/>
                    <a:lstStyle/>
                    <a:p>
                      <a:pPr lvl="0">
                        <a:buNone/>
                      </a:pPr>
                      <a:r>
                        <a:rPr lang="en-US" sz="1800" u="none" strike="noStrike" noProof="0"/>
                        <a:t>Mean day of the week and hour of the day</a:t>
                      </a:r>
                    </a:p>
                  </a:txBody>
                  <a:tcPr/>
                </a:tc>
                <a:extLst>
                  <a:ext uri="{0D108BD9-81ED-4DB2-BD59-A6C34878D82A}">
                    <a16:rowId xmlns:a16="http://schemas.microsoft.com/office/drawing/2014/main" val="1504083065"/>
                  </a:ext>
                </a:extLst>
              </a:tr>
              <a:tr h="360704">
                <a:tc>
                  <a:txBody>
                    <a:bodyPr/>
                    <a:lstStyle/>
                    <a:p>
                      <a:endParaRPr lang="en-US"/>
                    </a:p>
                  </a:txBody>
                  <a:tcPr/>
                </a:tc>
                <a:tc>
                  <a:txBody>
                    <a:bodyPr/>
                    <a:lstStyle/>
                    <a:p>
                      <a:pPr lvl="0">
                        <a:buNone/>
                      </a:pPr>
                      <a:r>
                        <a:rPr lang="en-US" sz="1800" u="none" strike="noStrike" noProof="0"/>
                        <a:t>Days since the prior order</a:t>
                      </a:r>
                    </a:p>
                  </a:txBody>
                  <a:tcPr/>
                </a:tc>
                <a:extLst>
                  <a:ext uri="{0D108BD9-81ED-4DB2-BD59-A6C34878D82A}">
                    <a16:rowId xmlns:a16="http://schemas.microsoft.com/office/drawing/2014/main" val="1604598382"/>
                  </a:ext>
                </a:extLst>
              </a:tr>
            </a:tbl>
          </a:graphicData>
        </a:graphic>
      </p:graphicFrame>
      <p:graphicFrame>
        <p:nvGraphicFramePr>
          <p:cNvPr id="6" name="Table 6">
            <a:extLst>
              <a:ext uri="{FF2B5EF4-FFF2-40B4-BE49-F238E27FC236}">
                <a16:creationId xmlns:a16="http://schemas.microsoft.com/office/drawing/2014/main" id="{D6BBD85E-0C83-FED8-9935-769B45EB3593}"/>
              </a:ext>
            </a:extLst>
          </p:cNvPr>
          <p:cNvGraphicFramePr>
            <a:graphicFrameLocks noGrp="1"/>
          </p:cNvGraphicFramePr>
          <p:nvPr>
            <p:extLst>
              <p:ext uri="{D42A27DB-BD31-4B8C-83A1-F6EECF244321}">
                <p14:modId xmlns:p14="http://schemas.microsoft.com/office/powerpoint/2010/main" val="1174613006"/>
              </p:ext>
            </p:extLst>
          </p:nvPr>
        </p:nvGraphicFramePr>
        <p:xfrm>
          <a:off x="7392389" y="3691246"/>
          <a:ext cx="4586210" cy="1463040"/>
        </p:xfrm>
        <a:graphic>
          <a:graphicData uri="http://schemas.openxmlformats.org/drawingml/2006/table">
            <a:tbl>
              <a:tblPr firstRow="1" bandRow="1">
                <a:tableStyleId>{5C22544A-7EE6-4342-B048-85BDC9FD1C3A}</a:tableStyleId>
              </a:tblPr>
              <a:tblGrid>
                <a:gridCol w="529394">
                  <a:extLst>
                    <a:ext uri="{9D8B030D-6E8A-4147-A177-3AD203B41FA5}">
                      <a16:colId xmlns:a16="http://schemas.microsoft.com/office/drawing/2014/main" val="2967641559"/>
                    </a:ext>
                  </a:extLst>
                </a:gridCol>
                <a:gridCol w="4056816">
                  <a:extLst>
                    <a:ext uri="{9D8B030D-6E8A-4147-A177-3AD203B41FA5}">
                      <a16:colId xmlns:a16="http://schemas.microsoft.com/office/drawing/2014/main" val="1537821347"/>
                    </a:ext>
                  </a:extLst>
                </a:gridCol>
              </a:tblGrid>
              <a:tr h="361236">
                <a:tc gridSpan="2">
                  <a:txBody>
                    <a:bodyPr/>
                    <a:lstStyle/>
                    <a:p>
                      <a:r>
                        <a:rPr lang="en-US">
                          <a:solidFill>
                            <a:srgbClr val="00B0F0"/>
                          </a:solidFill>
                        </a:rPr>
                        <a:t>Classification Metrices</a:t>
                      </a:r>
                    </a:p>
                  </a:txBody>
                  <a:tcPr/>
                </a:tc>
                <a:tc hMerge="1">
                  <a:txBody>
                    <a:bodyPr/>
                    <a:lstStyle/>
                    <a:p>
                      <a:endParaRPr lang="en-US"/>
                    </a:p>
                  </a:txBody>
                  <a:tcPr/>
                </a:tc>
                <a:extLst>
                  <a:ext uri="{0D108BD9-81ED-4DB2-BD59-A6C34878D82A}">
                    <a16:rowId xmlns:a16="http://schemas.microsoft.com/office/drawing/2014/main" val="663918069"/>
                  </a:ext>
                </a:extLst>
              </a:tr>
              <a:tr h="361236">
                <a:tc>
                  <a:txBody>
                    <a:bodyPr/>
                    <a:lstStyle/>
                    <a:p>
                      <a:r>
                        <a:rPr lang="en-US"/>
                        <a:t>1</a:t>
                      </a:r>
                    </a:p>
                  </a:txBody>
                  <a:tcPr/>
                </a:tc>
                <a:tc>
                  <a:txBody>
                    <a:bodyPr/>
                    <a:lstStyle/>
                    <a:p>
                      <a:pPr lvl="0">
                        <a:buNone/>
                      </a:pPr>
                      <a:r>
                        <a:rPr lang="en-US" sz="1800" b="0" i="0" u="none" strike="noStrike" noProof="0">
                          <a:latin typeface="Avenir Next LT Pro"/>
                        </a:rPr>
                        <a:t>Total orders</a:t>
                      </a:r>
                    </a:p>
                  </a:txBody>
                  <a:tcPr/>
                </a:tc>
                <a:extLst>
                  <a:ext uri="{0D108BD9-81ED-4DB2-BD59-A6C34878D82A}">
                    <a16:rowId xmlns:a16="http://schemas.microsoft.com/office/drawing/2014/main" val="2035564950"/>
                  </a:ext>
                </a:extLst>
              </a:tr>
              <a:tr h="361236">
                <a:tc>
                  <a:txBody>
                    <a:bodyPr/>
                    <a:lstStyle/>
                    <a:p>
                      <a:r>
                        <a:rPr lang="en-US"/>
                        <a:t>2</a:t>
                      </a:r>
                    </a:p>
                  </a:txBody>
                  <a:tcPr/>
                </a:tc>
                <a:tc>
                  <a:txBody>
                    <a:bodyPr/>
                    <a:lstStyle/>
                    <a:p>
                      <a:pPr lvl="0">
                        <a:buNone/>
                      </a:pPr>
                      <a:r>
                        <a:rPr lang="en-US" sz="1800" b="0" i="0" u="none" strike="noStrike" noProof="0">
                          <a:latin typeface="Avenir Next LT Pro"/>
                        </a:rPr>
                        <a:t>Mean add to cart</a:t>
                      </a:r>
                    </a:p>
                  </a:txBody>
                  <a:tcPr/>
                </a:tc>
                <a:extLst>
                  <a:ext uri="{0D108BD9-81ED-4DB2-BD59-A6C34878D82A}">
                    <a16:rowId xmlns:a16="http://schemas.microsoft.com/office/drawing/2014/main" val="2938850059"/>
                  </a:ext>
                </a:extLst>
              </a:tr>
              <a:tr h="361236">
                <a:tc>
                  <a:txBody>
                    <a:bodyPr/>
                    <a:lstStyle/>
                    <a:p>
                      <a:r>
                        <a:rPr lang="en-US"/>
                        <a:t>3</a:t>
                      </a:r>
                    </a:p>
                  </a:txBody>
                  <a:tcPr/>
                </a:tc>
                <a:tc>
                  <a:txBody>
                    <a:bodyPr/>
                    <a:lstStyle/>
                    <a:p>
                      <a:pPr marL="0" lvl="0" indent="0" algn="l">
                        <a:lnSpc>
                          <a:spcPct val="100000"/>
                        </a:lnSpc>
                        <a:spcBef>
                          <a:spcPts val="0"/>
                        </a:spcBef>
                        <a:spcAft>
                          <a:spcPts val="0"/>
                        </a:spcAft>
                        <a:buNone/>
                      </a:pPr>
                      <a:r>
                        <a:rPr lang="en-US" sz="1800" b="0" i="0" u="none" strike="noStrike" noProof="0">
                          <a:latin typeface="Avenir Next LT Pro"/>
                        </a:rPr>
                        <a:t>Total reorders</a:t>
                      </a:r>
                    </a:p>
                  </a:txBody>
                  <a:tcPr/>
                </a:tc>
                <a:extLst>
                  <a:ext uri="{0D108BD9-81ED-4DB2-BD59-A6C34878D82A}">
                    <a16:rowId xmlns:a16="http://schemas.microsoft.com/office/drawing/2014/main" val="2991967189"/>
                  </a:ext>
                </a:extLst>
              </a:tr>
            </a:tbl>
          </a:graphicData>
        </a:graphic>
      </p:graphicFrame>
    </p:spTree>
    <p:extLst>
      <p:ext uri="{BB962C8B-B14F-4D97-AF65-F5344CB8AC3E}">
        <p14:creationId xmlns:p14="http://schemas.microsoft.com/office/powerpoint/2010/main" val="80136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45FB-14F0-6970-0BCD-FC7C0F8274F6}"/>
              </a:ext>
            </a:extLst>
          </p:cNvPr>
          <p:cNvSpPr>
            <a:spLocks noGrp="1"/>
          </p:cNvSpPr>
          <p:nvPr>
            <p:ph type="title"/>
          </p:nvPr>
        </p:nvSpPr>
        <p:spPr>
          <a:xfrm>
            <a:off x="1154954" y="928942"/>
            <a:ext cx="8761413" cy="969432"/>
          </a:xfrm>
        </p:spPr>
        <p:txBody>
          <a:bodyPr>
            <a:normAutofit fontScale="90000"/>
          </a:bodyPr>
          <a:lstStyle/>
          <a:p>
            <a:r>
              <a:rPr lang="en-US" sz="3600" dirty="0"/>
              <a:t>Project Introduction </a:t>
            </a:r>
            <a:br>
              <a:rPr lang="en-US" sz="3600" dirty="0"/>
            </a:br>
            <a:r>
              <a:rPr lang="en-US" sz="3600" dirty="0"/>
              <a:t>                                                       - motivation </a:t>
            </a:r>
            <a:endParaRPr lang="en-US" dirty="0"/>
          </a:p>
        </p:txBody>
      </p:sp>
      <p:sp>
        <p:nvSpPr>
          <p:cNvPr id="3" name="Content Placeholder 2">
            <a:extLst>
              <a:ext uri="{FF2B5EF4-FFF2-40B4-BE49-F238E27FC236}">
                <a16:creationId xmlns:a16="http://schemas.microsoft.com/office/drawing/2014/main" id="{51F916F8-66F1-EC4E-A3D8-1A4AB84F074A}"/>
              </a:ext>
            </a:extLst>
          </p:cNvPr>
          <p:cNvSpPr>
            <a:spLocks noGrp="1"/>
          </p:cNvSpPr>
          <p:nvPr>
            <p:ph idx="1"/>
          </p:nvPr>
        </p:nvSpPr>
        <p:spPr>
          <a:xfrm>
            <a:off x="1154954" y="2470361"/>
            <a:ext cx="8946541" cy="3309243"/>
          </a:xfrm>
        </p:spPr>
        <p:txBody>
          <a:bodyPr vert="horz" lIns="91440" tIns="45720" rIns="91440" bIns="45720" rtlCol="0" anchor="t">
            <a:normAutofit/>
          </a:bodyPr>
          <a:lstStyle/>
          <a:p>
            <a:pPr algn="just"/>
            <a:r>
              <a:rPr lang="en-US" dirty="0">
                <a:ea typeface="+mn-lt"/>
                <a:cs typeface="+mn-lt"/>
              </a:rPr>
              <a:t>Instacart is an online grocery delivery and pick-up service provided by an American Company.</a:t>
            </a:r>
          </a:p>
          <a:p>
            <a:pPr algn="just"/>
            <a:r>
              <a:rPr lang="en-US" dirty="0">
                <a:ea typeface="+mn-lt"/>
                <a:cs typeface="+mn-lt"/>
              </a:rPr>
              <a:t>Instacart offers its services via a website and mobile app</a:t>
            </a:r>
          </a:p>
          <a:p>
            <a:pPr algn="just"/>
            <a:r>
              <a:rPr lang="en-US" dirty="0">
                <a:ea typeface="+mn-lt"/>
                <a:cs typeface="+mn-lt"/>
              </a:rPr>
              <a:t>We aim to build a model that predicts which items will be the best seller in the future target period</a:t>
            </a:r>
          </a:p>
          <a:p>
            <a:pPr algn="just"/>
            <a:r>
              <a:rPr lang="en-US" dirty="0">
                <a:ea typeface="+mn-lt"/>
                <a:cs typeface="+mn-lt"/>
              </a:rPr>
              <a:t>This can boost sales for the company by forecasting merchandise sales trends, adjusting stocks in time, and suggesting popular products to consumers, which increases sales.</a:t>
            </a:r>
          </a:p>
        </p:txBody>
      </p:sp>
    </p:spTree>
    <p:extLst>
      <p:ext uri="{BB962C8B-B14F-4D97-AF65-F5344CB8AC3E}">
        <p14:creationId xmlns:p14="http://schemas.microsoft.com/office/powerpoint/2010/main" val="3313308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80E2-5D57-D4C2-0F77-D23A860D7A3A}"/>
              </a:ext>
            </a:extLst>
          </p:cNvPr>
          <p:cNvSpPr>
            <a:spLocks noGrp="1"/>
          </p:cNvSpPr>
          <p:nvPr>
            <p:ph type="title"/>
          </p:nvPr>
        </p:nvSpPr>
        <p:spPr/>
        <p:txBody>
          <a:bodyPr/>
          <a:lstStyle/>
          <a:p>
            <a:r>
              <a:rPr lang="en-US" i="0">
                <a:ea typeface="+mj-lt"/>
                <a:cs typeface="+mj-lt"/>
              </a:rPr>
              <a:t>Hyper Parameters Matrix</a:t>
            </a:r>
            <a:endParaRPr lang="en-US"/>
          </a:p>
        </p:txBody>
      </p:sp>
      <p:graphicFrame>
        <p:nvGraphicFramePr>
          <p:cNvPr id="7" name="Table 6">
            <a:extLst>
              <a:ext uri="{FF2B5EF4-FFF2-40B4-BE49-F238E27FC236}">
                <a16:creationId xmlns:a16="http://schemas.microsoft.com/office/drawing/2014/main" id="{812B7251-C053-7E74-CE79-B5F36EF90C3B}"/>
              </a:ext>
            </a:extLst>
          </p:cNvPr>
          <p:cNvGraphicFramePr>
            <a:graphicFrameLocks noGrp="1"/>
          </p:cNvGraphicFramePr>
          <p:nvPr>
            <p:extLst>
              <p:ext uri="{D42A27DB-BD31-4B8C-83A1-F6EECF244321}">
                <p14:modId xmlns:p14="http://schemas.microsoft.com/office/powerpoint/2010/main" val="1758931093"/>
              </p:ext>
            </p:extLst>
          </p:nvPr>
        </p:nvGraphicFramePr>
        <p:xfrm>
          <a:off x="560716" y="2573547"/>
          <a:ext cx="6328191" cy="3938032"/>
        </p:xfrm>
        <a:graphic>
          <a:graphicData uri="http://schemas.openxmlformats.org/drawingml/2006/table">
            <a:tbl>
              <a:tblPr firstRow="1" bandRow="1">
                <a:tableStyleId>{5C22544A-7EE6-4342-B048-85BDC9FD1C3A}</a:tableStyleId>
              </a:tblPr>
              <a:tblGrid>
                <a:gridCol w="3346173">
                  <a:extLst>
                    <a:ext uri="{9D8B030D-6E8A-4147-A177-3AD203B41FA5}">
                      <a16:colId xmlns:a16="http://schemas.microsoft.com/office/drawing/2014/main" val="353812090"/>
                    </a:ext>
                  </a:extLst>
                </a:gridCol>
                <a:gridCol w="2982018">
                  <a:extLst>
                    <a:ext uri="{9D8B030D-6E8A-4147-A177-3AD203B41FA5}">
                      <a16:colId xmlns:a16="http://schemas.microsoft.com/office/drawing/2014/main" val="2725389585"/>
                    </a:ext>
                  </a:extLst>
                </a:gridCol>
              </a:tblGrid>
              <a:tr h="471136">
                <a:tc>
                  <a:txBody>
                    <a:bodyPr/>
                    <a:lstStyle/>
                    <a:p>
                      <a:pPr algn="ctr" rtl="0" fontAlgn="base"/>
                      <a:r>
                        <a:rPr lang="en-US" sz="1800" b="1" kern="1200">
                          <a:solidFill>
                            <a:schemeClr val="tx1"/>
                          </a:solidFill>
                          <a:latin typeface="+mn-lt"/>
                          <a:ea typeface="+mn-ea"/>
                          <a:cs typeface="+mn-cs"/>
                        </a:rPr>
                        <a:t>eta </a:t>
                      </a:r>
                      <a:endParaRPr lang="en-US"/>
                    </a:p>
                  </a:txBody>
                  <a:tcPr/>
                </a:tc>
                <a:tc>
                  <a:txBody>
                    <a:bodyPr/>
                    <a:lstStyle/>
                    <a:p>
                      <a:pPr algn="ctr" rtl="0" fontAlgn="base"/>
                      <a:r>
                        <a:rPr lang="en-US" sz="1800" b="1" kern="1200">
                          <a:solidFill>
                            <a:schemeClr val="tx1"/>
                          </a:solidFill>
                          <a:latin typeface="+mn-lt"/>
                          <a:ea typeface="+mn-ea"/>
                          <a:cs typeface="+mn-cs"/>
                        </a:rPr>
                        <a:t>0.1 </a:t>
                      </a:r>
                    </a:p>
                  </a:txBody>
                  <a:tcPr anchor="ctr"/>
                </a:tc>
                <a:extLst>
                  <a:ext uri="{0D108BD9-81ED-4DB2-BD59-A6C34878D82A}">
                    <a16:rowId xmlns:a16="http://schemas.microsoft.com/office/drawing/2014/main" val="3412418947"/>
                  </a:ext>
                </a:extLst>
              </a:tr>
              <a:tr h="471136">
                <a:tc>
                  <a:txBody>
                    <a:bodyPr/>
                    <a:lstStyle/>
                    <a:p>
                      <a:pPr algn="ctr" rtl="0" fontAlgn="base"/>
                      <a:r>
                        <a:rPr lang="en-US" sz="1800" b="1" kern="1200" err="1">
                          <a:solidFill>
                            <a:schemeClr val="tx1"/>
                          </a:solidFill>
                          <a:latin typeface="+mn-lt"/>
                          <a:ea typeface="+mn-ea"/>
                          <a:cs typeface="+mn-cs"/>
                        </a:rPr>
                        <a:t>max_depth</a:t>
                      </a:r>
                      <a:r>
                        <a:rPr lang="en-US" sz="1800" b="1" kern="1200">
                          <a:solidFill>
                            <a:schemeClr val="tx1"/>
                          </a:solidFill>
                          <a:latin typeface="+mn-lt"/>
                          <a:ea typeface="+mn-ea"/>
                          <a:cs typeface="+mn-cs"/>
                        </a:rPr>
                        <a:t> </a:t>
                      </a:r>
                      <a:endParaRPr lang="en-US"/>
                    </a:p>
                  </a:txBody>
                  <a:tcPr anchor="ctr"/>
                </a:tc>
                <a:tc>
                  <a:txBody>
                    <a:bodyPr/>
                    <a:lstStyle/>
                    <a:p>
                      <a:pPr algn="ctr" rtl="0" fontAlgn="base"/>
                      <a:r>
                        <a:rPr lang="en-US" sz="1800" b="1" kern="1200">
                          <a:solidFill>
                            <a:schemeClr val="tx1"/>
                          </a:solidFill>
                          <a:latin typeface="+mn-lt"/>
                          <a:ea typeface="+mn-ea"/>
                          <a:cs typeface="+mn-cs"/>
                        </a:rPr>
                        <a:t>6 </a:t>
                      </a:r>
                      <a:endParaRPr lang="en-US"/>
                    </a:p>
                  </a:txBody>
                  <a:tcPr anchor="ctr"/>
                </a:tc>
                <a:extLst>
                  <a:ext uri="{0D108BD9-81ED-4DB2-BD59-A6C34878D82A}">
                    <a16:rowId xmlns:a16="http://schemas.microsoft.com/office/drawing/2014/main" val="3695271628"/>
                  </a:ext>
                </a:extLst>
              </a:tr>
              <a:tr h="471136">
                <a:tc>
                  <a:txBody>
                    <a:bodyPr/>
                    <a:lstStyle/>
                    <a:p>
                      <a:pPr algn="ctr" rtl="0" fontAlgn="base"/>
                      <a:r>
                        <a:rPr lang="en-US" sz="1800" b="1" kern="1200" err="1">
                          <a:solidFill>
                            <a:schemeClr val="tx1"/>
                          </a:solidFill>
                          <a:latin typeface="+mn-lt"/>
                          <a:ea typeface="+mn-ea"/>
                          <a:cs typeface="+mn-cs"/>
                        </a:rPr>
                        <a:t>min_child_weight</a:t>
                      </a:r>
                      <a:r>
                        <a:rPr lang="en-US" sz="1800" b="1" kern="1200">
                          <a:solidFill>
                            <a:schemeClr val="tx1"/>
                          </a:solidFill>
                          <a:latin typeface="+mn-lt"/>
                          <a:ea typeface="+mn-ea"/>
                          <a:cs typeface="+mn-cs"/>
                        </a:rPr>
                        <a:t> </a:t>
                      </a:r>
                      <a:endParaRPr lang="en-US"/>
                    </a:p>
                  </a:txBody>
                  <a:tcPr anchor="ctr"/>
                </a:tc>
                <a:tc>
                  <a:txBody>
                    <a:bodyPr/>
                    <a:lstStyle/>
                    <a:p>
                      <a:pPr algn="ctr" rtl="0" fontAlgn="base"/>
                      <a:r>
                        <a:rPr lang="en-US" sz="1800" b="1" kern="1200">
                          <a:solidFill>
                            <a:schemeClr val="tx1"/>
                          </a:solidFill>
                          <a:latin typeface="+mn-lt"/>
                          <a:ea typeface="+mn-ea"/>
                          <a:cs typeface="+mn-cs"/>
                        </a:rPr>
                        <a:t>10 </a:t>
                      </a:r>
                      <a:endParaRPr lang="en-US"/>
                    </a:p>
                  </a:txBody>
                  <a:tcPr anchor="ctr"/>
                </a:tc>
                <a:extLst>
                  <a:ext uri="{0D108BD9-81ED-4DB2-BD59-A6C34878D82A}">
                    <a16:rowId xmlns:a16="http://schemas.microsoft.com/office/drawing/2014/main" val="2172070488"/>
                  </a:ext>
                </a:extLst>
              </a:tr>
              <a:tr h="471136">
                <a:tc>
                  <a:txBody>
                    <a:bodyPr/>
                    <a:lstStyle/>
                    <a:p>
                      <a:pPr algn="ctr" rtl="0" fontAlgn="base"/>
                      <a:r>
                        <a:rPr lang="en-US" sz="1800" b="1" kern="1200">
                          <a:solidFill>
                            <a:schemeClr val="tx1"/>
                          </a:solidFill>
                          <a:latin typeface="+mn-lt"/>
                          <a:ea typeface="+mn-ea"/>
                          <a:cs typeface="+mn-cs"/>
                        </a:rPr>
                        <a:t>gamma </a:t>
                      </a:r>
                      <a:endParaRPr lang="en-US"/>
                    </a:p>
                  </a:txBody>
                  <a:tcPr anchor="ctr"/>
                </a:tc>
                <a:tc>
                  <a:txBody>
                    <a:bodyPr/>
                    <a:lstStyle/>
                    <a:p>
                      <a:pPr algn="ctr" rtl="0" fontAlgn="base"/>
                      <a:r>
                        <a:rPr lang="en-US" sz="1800" b="1" kern="1200">
                          <a:solidFill>
                            <a:schemeClr val="tx1"/>
                          </a:solidFill>
                          <a:latin typeface="+mn-lt"/>
                          <a:ea typeface="+mn-ea"/>
                          <a:cs typeface="+mn-cs"/>
                        </a:rPr>
                        <a:t>0.7 </a:t>
                      </a:r>
                      <a:endParaRPr lang="en-US"/>
                    </a:p>
                  </a:txBody>
                  <a:tcPr anchor="ctr"/>
                </a:tc>
                <a:extLst>
                  <a:ext uri="{0D108BD9-81ED-4DB2-BD59-A6C34878D82A}">
                    <a16:rowId xmlns:a16="http://schemas.microsoft.com/office/drawing/2014/main" val="4162546533"/>
                  </a:ext>
                </a:extLst>
              </a:tr>
              <a:tr h="471136">
                <a:tc>
                  <a:txBody>
                    <a:bodyPr/>
                    <a:lstStyle/>
                    <a:p>
                      <a:pPr algn="ctr" rtl="0" fontAlgn="base"/>
                      <a:r>
                        <a:rPr lang="en-US" sz="1800" b="1" kern="1200">
                          <a:solidFill>
                            <a:schemeClr val="tx1"/>
                          </a:solidFill>
                          <a:latin typeface="+mn-lt"/>
                          <a:ea typeface="+mn-ea"/>
                          <a:cs typeface="+mn-cs"/>
                        </a:rPr>
                        <a:t>subsample </a:t>
                      </a:r>
                      <a:endParaRPr lang="en-US"/>
                    </a:p>
                  </a:txBody>
                  <a:tcPr anchor="ctr"/>
                </a:tc>
                <a:tc>
                  <a:txBody>
                    <a:bodyPr/>
                    <a:lstStyle/>
                    <a:p>
                      <a:pPr algn="ctr" rtl="0" fontAlgn="base"/>
                      <a:r>
                        <a:rPr lang="en-US" sz="1800" b="1" kern="1200">
                          <a:solidFill>
                            <a:schemeClr val="tx1"/>
                          </a:solidFill>
                          <a:latin typeface="+mn-lt"/>
                          <a:ea typeface="+mn-ea"/>
                          <a:cs typeface="+mn-cs"/>
                        </a:rPr>
                        <a:t>0.77 </a:t>
                      </a:r>
                      <a:endParaRPr lang="en-US"/>
                    </a:p>
                  </a:txBody>
                  <a:tcPr anchor="ctr"/>
                </a:tc>
                <a:extLst>
                  <a:ext uri="{0D108BD9-81ED-4DB2-BD59-A6C34878D82A}">
                    <a16:rowId xmlns:a16="http://schemas.microsoft.com/office/drawing/2014/main" val="196961788"/>
                  </a:ext>
                </a:extLst>
              </a:tr>
              <a:tr h="471136">
                <a:tc>
                  <a:txBody>
                    <a:bodyPr/>
                    <a:lstStyle/>
                    <a:p>
                      <a:pPr algn="ctr" rtl="0" fontAlgn="base"/>
                      <a:r>
                        <a:rPr lang="en-US" sz="1800" b="1" kern="1200" err="1">
                          <a:solidFill>
                            <a:schemeClr val="tx1"/>
                          </a:solidFill>
                          <a:latin typeface="+mn-lt"/>
                          <a:ea typeface="+mn-ea"/>
                          <a:cs typeface="+mn-cs"/>
                        </a:rPr>
                        <a:t>colsample_bytree</a:t>
                      </a:r>
                      <a:r>
                        <a:rPr lang="en-US" sz="1800" b="1" kern="1200">
                          <a:solidFill>
                            <a:schemeClr val="tx1"/>
                          </a:solidFill>
                          <a:latin typeface="+mn-lt"/>
                          <a:ea typeface="+mn-ea"/>
                          <a:cs typeface="+mn-cs"/>
                        </a:rPr>
                        <a:t> </a:t>
                      </a:r>
                      <a:endParaRPr lang="en-US"/>
                    </a:p>
                  </a:txBody>
                  <a:tcPr anchor="ctr"/>
                </a:tc>
                <a:tc>
                  <a:txBody>
                    <a:bodyPr/>
                    <a:lstStyle/>
                    <a:p>
                      <a:pPr algn="ctr" rtl="0" fontAlgn="base"/>
                      <a:r>
                        <a:rPr lang="en-US" sz="1800" b="1" kern="1200">
                          <a:solidFill>
                            <a:schemeClr val="tx1"/>
                          </a:solidFill>
                          <a:latin typeface="+mn-lt"/>
                          <a:ea typeface="+mn-ea"/>
                          <a:cs typeface="+mn-cs"/>
                        </a:rPr>
                        <a:t>0.95 </a:t>
                      </a:r>
                      <a:endParaRPr lang="en-US"/>
                    </a:p>
                  </a:txBody>
                  <a:tcPr anchor="ctr"/>
                </a:tc>
                <a:extLst>
                  <a:ext uri="{0D108BD9-81ED-4DB2-BD59-A6C34878D82A}">
                    <a16:rowId xmlns:a16="http://schemas.microsoft.com/office/drawing/2014/main" val="1876949784"/>
                  </a:ext>
                </a:extLst>
              </a:tr>
              <a:tr h="471136">
                <a:tc>
                  <a:txBody>
                    <a:bodyPr/>
                    <a:lstStyle/>
                    <a:p>
                      <a:pPr algn="ctr" rtl="0" fontAlgn="base"/>
                      <a:r>
                        <a:rPr lang="en-US" sz="1800" b="1" kern="1200">
                          <a:solidFill>
                            <a:schemeClr val="tx1"/>
                          </a:solidFill>
                          <a:latin typeface="+mn-lt"/>
                          <a:ea typeface="+mn-ea"/>
                          <a:cs typeface="+mn-cs"/>
                        </a:rPr>
                        <a:t>alpha </a:t>
                      </a:r>
                      <a:endParaRPr lang="en-US"/>
                    </a:p>
                  </a:txBody>
                  <a:tcPr anchor="ctr"/>
                </a:tc>
                <a:tc>
                  <a:txBody>
                    <a:bodyPr/>
                    <a:lstStyle/>
                    <a:p>
                      <a:pPr algn="ctr" rtl="0" fontAlgn="base"/>
                      <a:r>
                        <a:rPr lang="en-US" sz="1800" b="1" kern="1200">
                          <a:solidFill>
                            <a:schemeClr val="tx1"/>
                          </a:solidFill>
                          <a:latin typeface="+mn-lt"/>
                          <a:ea typeface="+mn-ea"/>
                          <a:cs typeface="+mn-cs"/>
                        </a:rPr>
                        <a:t>0.00002 </a:t>
                      </a:r>
                      <a:endParaRPr lang="en-US"/>
                    </a:p>
                  </a:txBody>
                  <a:tcPr anchor="ctr"/>
                </a:tc>
                <a:extLst>
                  <a:ext uri="{0D108BD9-81ED-4DB2-BD59-A6C34878D82A}">
                    <a16:rowId xmlns:a16="http://schemas.microsoft.com/office/drawing/2014/main" val="616421326"/>
                  </a:ext>
                </a:extLst>
              </a:tr>
              <a:tr h="607916">
                <a:tc>
                  <a:txBody>
                    <a:bodyPr/>
                    <a:lstStyle/>
                    <a:p>
                      <a:pPr algn="ctr" rtl="0" fontAlgn="base"/>
                      <a:r>
                        <a:rPr lang="en-US" sz="1800" b="1" kern="1200">
                          <a:solidFill>
                            <a:schemeClr val="tx1"/>
                          </a:solidFill>
                          <a:latin typeface="+mn-lt"/>
                          <a:ea typeface="+mn-ea"/>
                          <a:cs typeface="+mn-cs"/>
                        </a:rPr>
                        <a:t>lambda </a:t>
                      </a:r>
                      <a:endParaRPr lang="en-US"/>
                    </a:p>
                  </a:txBody>
                  <a:tcPr anchor="ctr"/>
                </a:tc>
                <a:tc>
                  <a:txBody>
                    <a:bodyPr/>
                    <a:lstStyle/>
                    <a:p>
                      <a:pPr algn="ctr" fontAlgn="b"/>
                      <a:endParaRPr lang="en-US" sz="1800" b="1" kern="1200">
                        <a:solidFill>
                          <a:schemeClr val="tx1"/>
                        </a:solidFill>
                        <a:latin typeface="+mn-lt"/>
                        <a:ea typeface="+mn-ea"/>
                        <a:cs typeface="+mn-cs"/>
                      </a:endParaRPr>
                    </a:p>
                    <a:p>
                      <a:pPr algn="ctr" rtl="0" fontAlgn="base"/>
                      <a:r>
                        <a:rPr lang="en-US" sz="1800" b="1" kern="1200">
                          <a:solidFill>
                            <a:schemeClr val="tx1"/>
                          </a:solidFill>
                          <a:latin typeface="+mn-lt"/>
                          <a:ea typeface="+mn-ea"/>
                          <a:cs typeface="+mn-cs"/>
                        </a:rPr>
                        <a:t>10 </a:t>
                      </a:r>
                    </a:p>
                  </a:txBody>
                  <a:tcPr anchor="ctr"/>
                </a:tc>
                <a:extLst>
                  <a:ext uri="{0D108BD9-81ED-4DB2-BD59-A6C34878D82A}">
                    <a16:rowId xmlns:a16="http://schemas.microsoft.com/office/drawing/2014/main" val="583153115"/>
                  </a:ext>
                </a:extLst>
              </a:tr>
            </a:tbl>
          </a:graphicData>
        </a:graphic>
      </p:graphicFrame>
      <p:sp>
        <p:nvSpPr>
          <p:cNvPr id="10" name="TextBox 9">
            <a:extLst>
              <a:ext uri="{FF2B5EF4-FFF2-40B4-BE49-F238E27FC236}">
                <a16:creationId xmlns:a16="http://schemas.microsoft.com/office/drawing/2014/main" id="{F8DB123F-46F7-B370-17EE-4ECF16A1AA00}"/>
              </a:ext>
            </a:extLst>
          </p:cNvPr>
          <p:cNvSpPr txBox="1"/>
          <p:nvPr/>
        </p:nvSpPr>
        <p:spPr>
          <a:xfrm>
            <a:off x="7086600" y="2416629"/>
            <a:ext cx="42127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Combination metrics and scores are converted into a matrix </a:t>
            </a:r>
          </a:p>
          <a:p>
            <a:endParaRPr lang="en-US" dirty="0">
              <a:ea typeface="+mn-lt"/>
              <a:cs typeface="+mn-lt"/>
            </a:endParaRPr>
          </a:p>
          <a:p>
            <a:pPr algn="just"/>
            <a:r>
              <a:rPr lang="en-US" dirty="0">
                <a:ea typeface="+mn-lt"/>
                <a:cs typeface="+mn-lt"/>
              </a:rPr>
              <a:t>we split the data to test and train and then performed the training of the model with these hyperparameters.</a:t>
            </a:r>
          </a:p>
          <a:p>
            <a:pPr algn="just"/>
            <a:endParaRPr lang="en-US" dirty="0">
              <a:ea typeface="+mn-lt"/>
              <a:cs typeface="+mn-lt"/>
            </a:endParaRPr>
          </a:p>
          <a:p>
            <a:pPr algn="just"/>
            <a:r>
              <a:rPr lang="en-US" dirty="0">
                <a:ea typeface="+mn-lt"/>
                <a:cs typeface="+mn-lt"/>
              </a:rPr>
              <a:t>The model is used to predict the next orders where if the product is ordered (a probability greater than 21%) then we consider that product is reordered in a particular order.</a:t>
            </a:r>
            <a:endParaRPr lang="en-US" dirty="0"/>
          </a:p>
          <a:p>
            <a:endParaRPr lang="en-US" dirty="0">
              <a:latin typeface="Avenir Next LT Pro"/>
            </a:endParaRPr>
          </a:p>
          <a:p>
            <a:endParaRPr lang="en-US" dirty="0">
              <a:latin typeface="WordVisi_MSFontService"/>
            </a:endParaRPr>
          </a:p>
        </p:txBody>
      </p:sp>
    </p:spTree>
    <p:extLst>
      <p:ext uri="{BB962C8B-B14F-4D97-AF65-F5344CB8AC3E}">
        <p14:creationId xmlns:p14="http://schemas.microsoft.com/office/powerpoint/2010/main" val="3764101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163F-C1BF-8F8C-2C7D-08DDC881B550}"/>
              </a:ext>
            </a:extLst>
          </p:cNvPr>
          <p:cNvSpPr>
            <a:spLocks noGrp="1"/>
          </p:cNvSpPr>
          <p:nvPr>
            <p:ph type="title"/>
          </p:nvPr>
        </p:nvSpPr>
        <p:spPr/>
        <p:txBody>
          <a:bodyPr/>
          <a:lstStyle/>
          <a:p>
            <a:r>
              <a:rPr lang="en-US"/>
              <a:t>Final Evaluation</a:t>
            </a:r>
          </a:p>
        </p:txBody>
      </p:sp>
      <p:sp>
        <p:nvSpPr>
          <p:cNvPr id="3" name="Content Placeholder 2">
            <a:extLst>
              <a:ext uri="{FF2B5EF4-FFF2-40B4-BE49-F238E27FC236}">
                <a16:creationId xmlns:a16="http://schemas.microsoft.com/office/drawing/2014/main" id="{3F699A97-D7CC-99A2-74CA-9BBDB4EE7CC4}"/>
              </a:ext>
            </a:extLst>
          </p:cNvPr>
          <p:cNvSpPr>
            <a:spLocks noGrp="1"/>
          </p:cNvSpPr>
          <p:nvPr>
            <p:ph idx="1"/>
          </p:nvPr>
        </p:nvSpPr>
        <p:spPr/>
        <p:txBody>
          <a:bodyPr vert="horz" lIns="91440" tIns="45720" rIns="91440" bIns="45720" rtlCol="0" anchor="t">
            <a:normAutofit/>
          </a:bodyPr>
          <a:lstStyle/>
          <a:p>
            <a:r>
              <a:rPr lang="en-US" dirty="0">
                <a:ea typeface="+mn-lt"/>
                <a:cs typeface="+mn-lt"/>
              </a:rPr>
              <a:t>Accuracy would not be the right measure to evaluate the model due to an imbalanced data set. </a:t>
            </a:r>
          </a:p>
          <a:p>
            <a:r>
              <a:rPr lang="en-US" dirty="0">
                <a:ea typeface="+mn-lt"/>
                <a:cs typeface="+mn-lt"/>
              </a:rPr>
              <a:t>we achieved the F1 score and obtained a score of 0.404.</a:t>
            </a:r>
            <a:endParaRPr lang="en-US" dirty="0"/>
          </a:p>
        </p:txBody>
      </p:sp>
    </p:spTree>
    <p:extLst>
      <p:ext uri="{BB962C8B-B14F-4D97-AF65-F5344CB8AC3E}">
        <p14:creationId xmlns:p14="http://schemas.microsoft.com/office/powerpoint/2010/main" val="259897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6177-7F6B-8583-0FEC-EBCE89200E0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E42BD0E-A04F-081A-B85F-540BF8AFC647}"/>
              </a:ext>
            </a:extLst>
          </p:cNvPr>
          <p:cNvSpPr>
            <a:spLocks noGrp="1"/>
          </p:cNvSpPr>
          <p:nvPr>
            <p:ph idx="1"/>
          </p:nvPr>
        </p:nvSpPr>
        <p:spPr/>
        <p:txBody>
          <a:bodyPr vert="horz" lIns="91440" tIns="45720" rIns="91440" bIns="45720" rtlCol="0" anchor="t">
            <a:normAutofit/>
          </a:bodyPr>
          <a:lstStyle/>
          <a:p>
            <a:r>
              <a:rPr lang="en-US" dirty="0">
                <a:ea typeface="+mn-lt"/>
                <a:cs typeface="+mn-lt"/>
              </a:rPr>
              <a:t>By employing the results of the association analysis and</a:t>
            </a:r>
            <a:r>
              <a:rPr lang="en-US" dirty="0"/>
              <a:t> </a:t>
            </a:r>
            <a:r>
              <a:rPr lang="en-US" dirty="0">
                <a:ea typeface="+mn-lt"/>
                <a:cs typeface="+mn-lt"/>
              </a:rPr>
              <a:t>XGBoost classifier </a:t>
            </a:r>
            <a:r>
              <a:rPr lang="en-US" dirty="0"/>
              <a:t>model,  </a:t>
            </a:r>
            <a:r>
              <a:rPr lang="en-US" dirty="0">
                <a:ea typeface="+mn-lt"/>
                <a:cs typeface="+mn-lt"/>
              </a:rPr>
              <a:t>we can predict the products that would be brought by the user in near future.</a:t>
            </a:r>
            <a:endParaRPr lang="en-US" dirty="0"/>
          </a:p>
          <a:p>
            <a:r>
              <a:rPr lang="en-US" dirty="0">
                <a:ea typeface="+mn-lt"/>
                <a:cs typeface="+mn-lt"/>
              </a:rPr>
              <a:t>By using these analytics, the company could perform curated results and thus increase the business revenue.</a:t>
            </a:r>
          </a:p>
          <a:p>
            <a:r>
              <a:rPr lang="en-US" dirty="0"/>
              <a:t>Rules are refined based on Confidence, support, and lift metrics and combinations</a:t>
            </a:r>
          </a:p>
        </p:txBody>
      </p:sp>
    </p:spTree>
    <p:extLst>
      <p:ext uri="{BB962C8B-B14F-4D97-AF65-F5344CB8AC3E}">
        <p14:creationId xmlns:p14="http://schemas.microsoft.com/office/powerpoint/2010/main" val="1941372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62D4-0993-C26C-D434-9AD7580EF376}"/>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03A25D39-80BA-36ED-47E8-924770D2A5B0}"/>
              </a:ext>
            </a:extLst>
          </p:cNvPr>
          <p:cNvSpPr>
            <a:spLocks noGrp="1"/>
          </p:cNvSpPr>
          <p:nvPr>
            <p:ph idx="1"/>
          </p:nvPr>
        </p:nvSpPr>
        <p:spPr/>
        <p:txBody>
          <a:bodyPr vert="horz" lIns="91440" tIns="45720" rIns="91440" bIns="45720" rtlCol="0" anchor="t">
            <a:normAutofit/>
          </a:bodyPr>
          <a:lstStyle/>
          <a:p>
            <a:r>
              <a:rPr lang="en-US" dirty="0">
                <a:ea typeface="+mn-lt"/>
                <a:cs typeface="+mn-lt"/>
              </a:rPr>
              <a:t>Further, improve of the F1 score</a:t>
            </a:r>
            <a:endParaRPr lang="en-US" dirty="0"/>
          </a:p>
          <a:p>
            <a:r>
              <a:rPr lang="en-US" dirty="0">
                <a:ea typeface="+mn-lt"/>
                <a:cs typeface="+mn-lt"/>
              </a:rPr>
              <a:t>Identify other methods to handle imbalanced data sets, which include hyperparameter tuning and  other supervised classification models</a:t>
            </a:r>
            <a:endParaRPr lang="en-US" dirty="0"/>
          </a:p>
          <a:p>
            <a:r>
              <a:rPr lang="en-US" dirty="0">
                <a:ea typeface="+mn-lt"/>
                <a:cs typeface="+mn-lt"/>
              </a:rPr>
              <a:t>Includes prediction based on neural nets, deep learning, and using different metrics to predict the next buy.  </a:t>
            </a:r>
            <a:endParaRPr lang="en-US" dirty="0"/>
          </a:p>
          <a:p>
            <a:r>
              <a:rPr lang="en-US" dirty="0">
                <a:ea typeface="+mn-lt"/>
                <a:cs typeface="+mn-lt"/>
              </a:rPr>
              <a:t>Also, Collaborative filtering can be used to suggest products to customers</a:t>
            </a:r>
            <a:endParaRPr lang="en-US" dirty="0"/>
          </a:p>
        </p:txBody>
      </p:sp>
    </p:spTree>
    <p:extLst>
      <p:ext uri="{BB962C8B-B14F-4D97-AF65-F5344CB8AC3E}">
        <p14:creationId xmlns:p14="http://schemas.microsoft.com/office/powerpoint/2010/main" val="3906846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8448-4BBA-1F7E-1025-66142E5D7C1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D7E60B6-1C50-E5D1-60DC-566E7AE143DA}"/>
              </a:ext>
            </a:extLst>
          </p:cNvPr>
          <p:cNvSpPr>
            <a:spLocks noGrp="1"/>
          </p:cNvSpPr>
          <p:nvPr>
            <p:ph idx="1"/>
          </p:nvPr>
        </p:nvSpPr>
        <p:spPr>
          <a:xfrm>
            <a:off x="525717" y="2521885"/>
            <a:ext cx="10077557" cy="3952067"/>
          </a:xfrm>
        </p:spPr>
        <p:txBody>
          <a:bodyPr>
            <a:normAutofit fontScale="47500" lnSpcReduction="20000"/>
          </a:bodyPr>
          <a:lstStyle/>
          <a:p>
            <a:pPr marL="457200" indent="-457200">
              <a:buFont typeface="+mj-lt"/>
              <a:buAutoNum type="arabicPeriod"/>
            </a:pPr>
            <a:r>
              <a:rPr lang="en-IN" sz="2900" dirty="0" err="1"/>
              <a:t>Fachrul</a:t>
            </a:r>
            <a:r>
              <a:rPr lang="en-IN" sz="2900" dirty="0"/>
              <a:t> Kurniawan, Binti </a:t>
            </a:r>
            <a:r>
              <a:rPr lang="en-IN" sz="2900" dirty="0" err="1"/>
              <a:t>Umayah</a:t>
            </a:r>
            <a:r>
              <a:rPr lang="en-IN" sz="2900" dirty="0"/>
              <a:t>, Jihad Hammad, </a:t>
            </a:r>
            <a:r>
              <a:rPr lang="en-IN" sz="2900" dirty="0" err="1"/>
              <a:t>Supeno</a:t>
            </a:r>
            <a:r>
              <a:rPr lang="en-IN" sz="2900" dirty="0"/>
              <a:t> Mardi </a:t>
            </a:r>
            <a:r>
              <a:rPr lang="en-IN" sz="2900" dirty="0" err="1"/>
              <a:t>Susiki</a:t>
            </a:r>
            <a:r>
              <a:rPr lang="en-IN" sz="2900" dirty="0"/>
              <a:t> Nugroho and </a:t>
            </a:r>
            <a:r>
              <a:rPr lang="en-IN" sz="2900" dirty="0" err="1"/>
              <a:t>Mochammad</a:t>
            </a:r>
            <a:r>
              <a:rPr lang="en-IN" sz="2900" dirty="0"/>
              <a:t> </a:t>
            </a:r>
            <a:r>
              <a:rPr lang="en-IN" sz="2900" dirty="0" err="1"/>
              <a:t>Hariadi</a:t>
            </a:r>
            <a:r>
              <a:rPr lang="en-IN" sz="2900" dirty="0"/>
              <a:t>, “Market Basket Analysis to Identify Customer </a:t>
            </a:r>
            <a:r>
              <a:rPr lang="en-IN" sz="2900" dirty="0" err="1"/>
              <a:t>Behaviors</a:t>
            </a:r>
            <a:r>
              <a:rPr lang="en-IN" sz="2900" dirty="0"/>
              <a:t> by Way of Transaction Data” Knowledge Engineering and Data Science (KEDS) -Vol 1, No 1, January 2018, pp. 20–25</a:t>
            </a:r>
          </a:p>
          <a:p>
            <a:pPr marL="457200" indent="-457200">
              <a:buFont typeface="+mj-lt"/>
              <a:buAutoNum type="arabicPeriod"/>
            </a:pPr>
            <a:r>
              <a:rPr lang="en-IN" sz="2900" dirty="0"/>
              <a:t>Manpreet Kaur ,Shivani Kang. “Market Basket Analysis: Identify the changing trends of market data using association rule mining”, International Conference on Computational </a:t>
            </a:r>
            <a:r>
              <a:rPr lang="en-IN" sz="2900" dirty="0" err="1"/>
              <a:t>Modeling</a:t>
            </a:r>
            <a:r>
              <a:rPr lang="en-IN" sz="2900" dirty="0"/>
              <a:t> and Security (CMS 2016), Procedia Computer Science 85 (2016) 78 – 85</a:t>
            </a:r>
          </a:p>
          <a:p>
            <a:pPr marL="457200" indent="-457200">
              <a:buFont typeface="+mj-lt"/>
              <a:buAutoNum type="arabicPeriod"/>
            </a:pPr>
            <a:r>
              <a:rPr lang="en-IN" sz="2900" dirty="0"/>
              <a:t> A. Herman, L.E. </a:t>
            </a:r>
            <a:r>
              <a:rPr lang="en-IN" sz="2900" dirty="0" err="1"/>
              <a:t>Forcum</a:t>
            </a:r>
            <a:r>
              <a:rPr lang="en-IN" sz="2900" dirty="0"/>
              <a:t>, </a:t>
            </a:r>
            <a:r>
              <a:rPr lang="en-IN" sz="2900" dirty="0" err="1"/>
              <a:t>Joo</a:t>
            </a:r>
            <a:r>
              <a:rPr lang="en-IN" sz="2900" dirty="0"/>
              <a:t> Harry. Using Market Basket Analysis in Management Research, Journal of Management, 39 (7) (2013), pp. 1799-1824</a:t>
            </a:r>
          </a:p>
          <a:p>
            <a:pPr marL="457200" indent="-457200">
              <a:buFont typeface="+mj-lt"/>
              <a:buAutoNum type="arabicPeriod"/>
            </a:pPr>
            <a:r>
              <a:rPr lang="en-IN" sz="2900" dirty="0"/>
              <a:t>Market Basket Analysis - an overview | ScienceDirect Topics</a:t>
            </a:r>
          </a:p>
          <a:p>
            <a:pPr marL="457200" indent="-457200">
              <a:buFont typeface="+mj-lt"/>
              <a:buAutoNum type="arabicPeriod"/>
            </a:pPr>
            <a:r>
              <a:rPr lang="en-IN" sz="2900" dirty="0"/>
              <a:t>Association Rules in Data Mining | Learn the Algorithms, Types, and Uses (educba.com)</a:t>
            </a:r>
          </a:p>
          <a:p>
            <a:pPr marL="457200" indent="-457200">
              <a:buFont typeface="+mj-lt"/>
              <a:buAutoNum type="arabicPeriod"/>
            </a:pPr>
            <a:r>
              <a:rPr lang="en-IN" sz="2900" dirty="0"/>
              <a:t>Data Extraction | Data Cleaning| </a:t>
            </a:r>
            <a:r>
              <a:rPr lang="en-IN" sz="2900" dirty="0" err="1"/>
              <a:t>Intellipaat</a:t>
            </a:r>
            <a:endParaRPr lang="en-IN" sz="2900" dirty="0"/>
          </a:p>
          <a:p>
            <a:pPr marL="457200" indent="-457200">
              <a:buFont typeface="+mj-lt"/>
              <a:buAutoNum type="arabicPeriod"/>
            </a:pPr>
            <a:r>
              <a:rPr lang="en-IN" sz="2900" dirty="0"/>
              <a:t>What Is Data Analysis? Methods, Techniques, Types &amp; How-To</a:t>
            </a:r>
          </a:p>
          <a:p>
            <a:pPr marL="457200" indent="-457200">
              <a:buFont typeface="+mj-lt"/>
              <a:buAutoNum type="arabicPeriod"/>
            </a:pPr>
            <a:r>
              <a:rPr lang="en-IN" sz="2900" dirty="0"/>
              <a:t>Exploratory Data Analysis: Useful Python Functions for Exploring a Data Frame | Kaggle</a:t>
            </a:r>
          </a:p>
          <a:p>
            <a:pPr marL="457200" indent="-457200">
              <a:buFont typeface="+mj-lt"/>
              <a:buAutoNum type="arabicPeriod"/>
            </a:pPr>
            <a:r>
              <a:rPr lang="en-IN" sz="2900" dirty="0"/>
              <a:t>Beginner’s Guide to XGBoost for Classification Problems | Towards Data Science</a:t>
            </a:r>
          </a:p>
          <a:p>
            <a:endParaRPr lang="en-IN" dirty="0"/>
          </a:p>
        </p:txBody>
      </p:sp>
    </p:spTree>
    <p:extLst>
      <p:ext uri="{BB962C8B-B14F-4D97-AF65-F5344CB8AC3E}">
        <p14:creationId xmlns:p14="http://schemas.microsoft.com/office/powerpoint/2010/main" val="861354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8448-4BBA-1F7E-1025-66142E5D7C1D}"/>
              </a:ext>
            </a:extLst>
          </p:cNvPr>
          <p:cNvSpPr>
            <a:spLocks noGrp="1"/>
          </p:cNvSpPr>
          <p:nvPr>
            <p:ph type="title"/>
          </p:nvPr>
        </p:nvSpPr>
        <p:spPr/>
        <p:txBody>
          <a:bodyPr/>
          <a:lstStyle/>
          <a:p>
            <a:r>
              <a:rPr lang="en-IN" dirty="0"/>
              <a:t>Q&amp;A</a:t>
            </a:r>
          </a:p>
        </p:txBody>
      </p:sp>
      <p:sp>
        <p:nvSpPr>
          <p:cNvPr id="3" name="Content Placeholder 2">
            <a:extLst>
              <a:ext uri="{FF2B5EF4-FFF2-40B4-BE49-F238E27FC236}">
                <a16:creationId xmlns:a16="http://schemas.microsoft.com/office/drawing/2014/main" id="{0D7E60B6-1C50-E5D1-60DC-566E7AE143DA}"/>
              </a:ext>
            </a:extLst>
          </p:cNvPr>
          <p:cNvSpPr>
            <a:spLocks noGrp="1"/>
          </p:cNvSpPr>
          <p:nvPr>
            <p:ph idx="1"/>
          </p:nvPr>
        </p:nvSpPr>
        <p:spPr>
          <a:xfrm>
            <a:off x="525717" y="2521885"/>
            <a:ext cx="10077557" cy="3952067"/>
          </a:xfrm>
        </p:spPr>
        <p:txBody>
          <a:bodyPr>
            <a:normAutofit/>
          </a:bodyPr>
          <a:lstStyle/>
          <a:p>
            <a:pPr marL="0" indent="0" algn="ctr">
              <a:buFont typeface="Wingdings" panose="05000000000000000000" pitchFamily="2" charset="2"/>
              <a:buNone/>
            </a:pPr>
            <a:endParaRPr lang="en-US" sz="5400" b="1" dirty="0"/>
          </a:p>
          <a:p>
            <a:pPr marL="0" indent="0" algn="ctr">
              <a:buFont typeface="Wingdings" panose="05000000000000000000" pitchFamily="2" charset="2"/>
              <a:buNone/>
            </a:pPr>
            <a:r>
              <a:rPr lang="en-US" sz="5400" b="1" dirty="0"/>
              <a:t>Thanks!</a:t>
            </a:r>
          </a:p>
        </p:txBody>
      </p:sp>
    </p:spTree>
    <p:extLst>
      <p:ext uri="{BB962C8B-B14F-4D97-AF65-F5344CB8AC3E}">
        <p14:creationId xmlns:p14="http://schemas.microsoft.com/office/powerpoint/2010/main" val="216656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45FB-14F0-6970-0BCD-FC7C0F8274F6}"/>
              </a:ext>
            </a:extLst>
          </p:cNvPr>
          <p:cNvSpPr>
            <a:spLocks noGrp="1"/>
          </p:cNvSpPr>
          <p:nvPr>
            <p:ph type="title"/>
          </p:nvPr>
        </p:nvSpPr>
        <p:spPr>
          <a:xfrm>
            <a:off x="1154954" y="904087"/>
            <a:ext cx="8761413" cy="1118519"/>
          </a:xfrm>
        </p:spPr>
        <p:txBody>
          <a:bodyPr>
            <a:normAutofit fontScale="90000"/>
          </a:bodyPr>
          <a:lstStyle/>
          <a:p>
            <a:r>
              <a:rPr lang="en-US" sz="3600" dirty="0"/>
              <a:t>Project Introduction</a:t>
            </a:r>
            <a:br>
              <a:rPr lang="en-US" sz="3600" dirty="0"/>
            </a:br>
            <a:r>
              <a:rPr lang="en-US" sz="3600" dirty="0"/>
              <a:t>                               – Group Member &amp; Tasks</a:t>
            </a:r>
            <a:endParaRPr lang="en-US" dirty="0"/>
          </a:p>
        </p:txBody>
      </p:sp>
      <p:sp>
        <p:nvSpPr>
          <p:cNvPr id="3" name="Content Placeholder 2">
            <a:extLst>
              <a:ext uri="{FF2B5EF4-FFF2-40B4-BE49-F238E27FC236}">
                <a16:creationId xmlns:a16="http://schemas.microsoft.com/office/drawing/2014/main" id="{51F916F8-66F1-EC4E-A3D8-1A4AB84F074A}"/>
              </a:ext>
            </a:extLst>
          </p:cNvPr>
          <p:cNvSpPr>
            <a:spLocks noGrp="1"/>
          </p:cNvSpPr>
          <p:nvPr>
            <p:ph idx="1"/>
          </p:nvPr>
        </p:nvSpPr>
        <p:spPr>
          <a:xfrm>
            <a:off x="1103312" y="2355574"/>
            <a:ext cx="8946541" cy="3892825"/>
          </a:xfrm>
        </p:spPr>
        <p:txBody>
          <a:bodyPr vert="horz" lIns="91440" tIns="45720" rIns="91440" bIns="45720" rtlCol="0" anchor="t">
            <a:normAutofit/>
          </a:bodyPr>
          <a:lstStyle/>
          <a:p>
            <a:pPr algn="just"/>
            <a:r>
              <a:rPr lang="en-US" dirty="0">
                <a:ea typeface="+mn-lt"/>
                <a:cs typeface="+mn-lt"/>
              </a:rPr>
              <a:t>Weekly group discussion to check the project progress</a:t>
            </a:r>
          </a:p>
        </p:txBody>
      </p:sp>
      <p:pic>
        <p:nvPicPr>
          <p:cNvPr id="4" name="Picture 3">
            <a:extLst>
              <a:ext uri="{FF2B5EF4-FFF2-40B4-BE49-F238E27FC236}">
                <a16:creationId xmlns:a16="http://schemas.microsoft.com/office/drawing/2014/main" id="{7358440C-8D44-C78A-043A-73EBD349B707}"/>
              </a:ext>
            </a:extLst>
          </p:cNvPr>
          <p:cNvPicPr>
            <a:picLocks noChangeAspect="1"/>
          </p:cNvPicPr>
          <p:nvPr/>
        </p:nvPicPr>
        <p:blipFill rotWithShape="1">
          <a:blip r:embed="rId3"/>
          <a:srcRect r="9959"/>
          <a:stretch/>
        </p:blipFill>
        <p:spPr>
          <a:xfrm>
            <a:off x="744379" y="3066222"/>
            <a:ext cx="9930248" cy="2678295"/>
          </a:xfrm>
          <a:prstGeom prst="rect">
            <a:avLst/>
          </a:prstGeom>
        </p:spPr>
      </p:pic>
    </p:spTree>
    <p:extLst>
      <p:ext uri="{BB962C8B-B14F-4D97-AF65-F5344CB8AC3E}">
        <p14:creationId xmlns:p14="http://schemas.microsoft.com/office/powerpoint/2010/main" val="5153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57E7-185E-1FF9-4E46-52EDAE3E600D}"/>
              </a:ext>
            </a:extLst>
          </p:cNvPr>
          <p:cNvSpPr>
            <a:spLocks noGrp="1"/>
          </p:cNvSpPr>
          <p:nvPr>
            <p:ph type="title"/>
          </p:nvPr>
        </p:nvSpPr>
        <p:spPr/>
        <p:txBody>
          <a:bodyPr/>
          <a:lstStyle/>
          <a:p>
            <a:r>
              <a:rPr lang="en-US"/>
              <a:t>Data Description</a:t>
            </a:r>
          </a:p>
        </p:txBody>
      </p:sp>
      <p:sp>
        <p:nvSpPr>
          <p:cNvPr id="3" name="Content Placeholder 2">
            <a:extLst>
              <a:ext uri="{FF2B5EF4-FFF2-40B4-BE49-F238E27FC236}">
                <a16:creationId xmlns:a16="http://schemas.microsoft.com/office/drawing/2014/main" id="{51C0C224-0CCA-2D75-0554-16DA0E75A020}"/>
              </a:ext>
            </a:extLst>
          </p:cNvPr>
          <p:cNvSpPr>
            <a:spLocks noGrp="1"/>
          </p:cNvSpPr>
          <p:nvPr>
            <p:ph idx="1"/>
          </p:nvPr>
        </p:nvSpPr>
        <p:spPr/>
        <p:txBody>
          <a:bodyPr vert="horz" lIns="91440" tIns="45720" rIns="91440" bIns="45720" rtlCol="0" anchor="t">
            <a:normAutofit/>
          </a:bodyPr>
          <a:lstStyle/>
          <a:p>
            <a:r>
              <a:rPr lang="en-US" dirty="0"/>
              <a:t>Data is extracted from the Kaggle</a:t>
            </a:r>
          </a:p>
          <a:p>
            <a:r>
              <a:rPr lang="en-US" dirty="0">
                <a:ea typeface="+mn-lt"/>
                <a:cs typeface="+mn-lt"/>
              </a:rPr>
              <a:t>There are five relational groups of files that track the orders that customers place over time.</a:t>
            </a:r>
            <a:endParaRPr lang="en-US" dirty="0"/>
          </a:p>
          <a:p>
            <a:pPr algn="just"/>
            <a:r>
              <a:rPr lang="en-US" dirty="0">
                <a:ea typeface="+mn-lt"/>
                <a:cs typeface="+mn-lt"/>
              </a:rPr>
              <a:t>Each user receives between 4 and 100 of their order details, including the order of the things they purchased in each order, the day and week it was placed, and the amount of time between orders.</a:t>
            </a:r>
          </a:p>
          <a:p>
            <a:pPr algn="just"/>
            <a:r>
              <a:rPr lang="en-US" dirty="0">
                <a:ea typeface="+mn-lt"/>
                <a:cs typeface="+mn-lt"/>
              </a:rPr>
              <a:t>Each entity (customer, product, order, aisle, etc.) has an associated unique id and its related data.</a:t>
            </a:r>
          </a:p>
        </p:txBody>
      </p:sp>
    </p:spTree>
    <p:extLst>
      <p:ext uri="{BB962C8B-B14F-4D97-AF65-F5344CB8AC3E}">
        <p14:creationId xmlns:p14="http://schemas.microsoft.com/office/powerpoint/2010/main" val="119603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57E7-185E-1FF9-4E46-52EDAE3E600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51C0C224-0CCA-2D75-0554-16DA0E75A020}"/>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Aisles:</a:t>
            </a:r>
            <a:r>
              <a:rPr lang="en-US" dirty="0">
                <a:ea typeface="+mn-lt"/>
                <a:cs typeface="+mn-lt"/>
              </a:rPr>
              <a:t> This file contains different aisles and there are a total of 134 unique aisles</a:t>
            </a:r>
            <a:endParaRPr lang="en-US" dirty="0"/>
          </a:p>
          <a:p>
            <a:pPr algn="just"/>
            <a:r>
              <a:rPr lang="en-US" b="1" dirty="0">
                <a:ea typeface="+mn-lt"/>
                <a:cs typeface="+mn-lt"/>
              </a:rPr>
              <a:t>Departments:</a:t>
            </a:r>
            <a:r>
              <a:rPr lang="en-US" dirty="0">
                <a:ea typeface="+mn-lt"/>
                <a:cs typeface="+mn-lt"/>
              </a:rPr>
              <a:t> This file contains different departments and there are a total of 21 unique departments</a:t>
            </a:r>
            <a:endParaRPr lang="en-US" dirty="0"/>
          </a:p>
          <a:p>
            <a:pPr algn="just"/>
            <a:r>
              <a:rPr lang="en-US" b="1" dirty="0">
                <a:ea typeface="+mn-lt"/>
                <a:cs typeface="+mn-lt"/>
              </a:rPr>
              <a:t>Orders:</a:t>
            </a:r>
            <a:r>
              <a:rPr lang="en-US" dirty="0">
                <a:ea typeface="+mn-lt"/>
                <a:cs typeface="+mn-lt"/>
              </a:rPr>
              <a:t> This file contains all the orders made by different users.</a:t>
            </a:r>
          </a:p>
          <a:p>
            <a:pPr algn="just"/>
            <a:r>
              <a:rPr lang="en-US" b="1" dirty="0">
                <a:ea typeface="+mn-lt"/>
                <a:cs typeface="+mn-lt"/>
              </a:rPr>
              <a:t>Products:</a:t>
            </a:r>
            <a:r>
              <a:rPr lang="en-US" dirty="0">
                <a:ea typeface="+mn-lt"/>
                <a:cs typeface="+mn-lt"/>
              </a:rPr>
              <a:t> This file contains the list of a total of 49688 products and their aisle as well as department</a:t>
            </a:r>
          </a:p>
          <a:p>
            <a:pPr algn="just"/>
            <a:r>
              <a:rPr lang="en-US" b="1" dirty="0">
                <a:ea typeface="+mn-lt"/>
                <a:cs typeface="+mn-lt"/>
              </a:rPr>
              <a:t>Prior:</a:t>
            </a:r>
            <a:r>
              <a:rPr lang="en-US" dirty="0">
                <a:ea typeface="+mn-lt"/>
                <a:cs typeface="+mn-lt"/>
              </a:rPr>
              <a:t> This file gives information about which products were ordered and in which order they were added to the basket. It also tells us that if the product was reordered or not</a:t>
            </a:r>
          </a:p>
        </p:txBody>
      </p:sp>
    </p:spTree>
    <p:extLst>
      <p:ext uri="{BB962C8B-B14F-4D97-AF65-F5344CB8AC3E}">
        <p14:creationId xmlns:p14="http://schemas.microsoft.com/office/powerpoint/2010/main" val="141945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0F26-0F6B-2BF5-34D1-017FEAD2534F}"/>
              </a:ext>
            </a:extLst>
          </p:cNvPr>
          <p:cNvSpPr>
            <a:spLocks noGrp="1"/>
          </p:cNvSpPr>
          <p:nvPr>
            <p:ph type="title"/>
          </p:nvPr>
        </p:nvSpPr>
        <p:spPr/>
        <p:txBody>
          <a:bodyPr/>
          <a:lstStyle/>
          <a:p>
            <a:r>
              <a:rPr lang="en-US"/>
              <a:t>Data Processing</a:t>
            </a:r>
          </a:p>
        </p:txBody>
      </p:sp>
      <p:sp>
        <p:nvSpPr>
          <p:cNvPr id="3" name="Content Placeholder 2">
            <a:extLst>
              <a:ext uri="{FF2B5EF4-FFF2-40B4-BE49-F238E27FC236}">
                <a16:creationId xmlns:a16="http://schemas.microsoft.com/office/drawing/2014/main" id="{A760ED5D-416B-1856-B194-DB244E4FB34A}"/>
              </a:ext>
            </a:extLst>
          </p:cNvPr>
          <p:cNvSpPr>
            <a:spLocks noGrp="1"/>
          </p:cNvSpPr>
          <p:nvPr>
            <p:ph idx="1"/>
          </p:nvPr>
        </p:nvSpPr>
        <p:spPr/>
        <p:txBody>
          <a:bodyPr vert="horz" lIns="91440" tIns="45720" rIns="91440" bIns="45720" rtlCol="0" anchor="t">
            <a:normAutofit/>
          </a:bodyPr>
          <a:lstStyle/>
          <a:p>
            <a:r>
              <a:rPr lang="en-US" dirty="0">
                <a:ea typeface="+mn-lt"/>
                <a:cs typeface="+mn-lt"/>
              </a:rPr>
              <a:t>Data Processing is important in further Analysis</a:t>
            </a:r>
          </a:p>
          <a:p>
            <a:r>
              <a:rPr lang="en-US" dirty="0">
                <a:ea typeface="+mn-lt"/>
                <a:cs typeface="+mn-lt"/>
              </a:rPr>
              <a:t>After analyzing the initial dataset, we converted various character variables to Factors and numeric values to numeric</a:t>
            </a:r>
            <a:endParaRPr lang="en-US" dirty="0"/>
          </a:p>
          <a:p>
            <a:r>
              <a:rPr lang="en-US" dirty="0">
                <a:ea typeface="+mn-lt"/>
                <a:cs typeface="+mn-lt"/>
              </a:rPr>
              <a:t>The factor conversion is done on orders, products, aisles, and department data sets</a:t>
            </a:r>
            <a:endParaRPr lang="en-US" dirty="0"/>
          </a:p>
        </p:txBody>
      </p:sp>
    </p:spTree>
    <p:extLst>
      <p:ext uri="{BB962C8B-B14F-4D97-AF65-F5344CB8AC3E}">
        <p14:creationId xmlns:p14="http://schemas.microsoft.com/office/powerpoint/2010/main" val="47001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7E12-6537-874C-14D0-A6D82409FBD7}"/>
              </a:ext>
            </a:extLst>
          </p:cNvPr>
          <p:cNvSpPr>
            <a:spLocks noGrp="1"/>
          </p:cNvSpPr>
          <p:nvPr>
            <p:ph type="title"/>
          </p:nvPr>
        </p:nvSpPr>
        <p:spPr/>
        <p:txBody>
          <a:bodyPr/>
          <a:lstStyle/>
          <a:p>
            <a:r>
              <a:rPr lang="en-US"/>
              <a:t>Transformed Data set</a:t>
            </a:r>
          </a:p>
        </p:txBody>
      </p:sp>
      <p:pic>
        <p:nvPicPr>
          <p:cNvPr id="4" name="Picture 4" descr="Table&#10;&#10;Description automatically generated">
            <a:extLst>
              <a:ext uri="{FF2B5EF4-FFF2-40B4-BE49-F238E27FC236}">
                <a16:creationId xmlns:a16="http://schemas.microsoft.com/office/drawing/2014/main" id="{0038D4CA-F800-2939-1421-96236CEC4612}"/>
              </a:ext>
            </a:extLst>
          </p:cNvPr>
          <p:cNvPicPr>
            <a:picLocks noGrp="1" noChangeAspect="1"/>
          </p:cNvPicPr>
          <p:nvPr>
            <p:ph idx="1"/>
          </p:nvPr>
        </p:nvPicPr>
        <p:blipFill>
          <a:blip r:embed="rId2"/>
          <a:stretch>
            <a:fillRect/>
          </a:stretch>
        </p:blipFill>
        <p:spPr>
          <a:xfrm>
            <a:off x="522214" y="2576314"/>
            <a:ext cx="4641707" cy="2471360"/>
          </a:xfrm>
        </p:spPr>
      </p:pic>
      <p:pic>
        <p:nvPicPr>
          <p:cNvPr id="5" name="Picture 5" descr="Graphical user interface, application&#10;&#10;Description automatically generated">
            <a:extLst>
              <a:ext uri="{FF2B5EF4-FFF2-40B4-BE49-F238E27FC236}">
                <a16:creationId xmlns:a16="http://schemas.microsoft.com/office/drawing/2014/main" id="{907FBB5C-66F3-2E77-7148-48B099FF72D1}"/>
              </a:ext>
            </a:extLst>
          </p:cNvPr>
          <p:cNvPicPr>
            <a:picLocks noChangeAspect="1"/>
          </p:cNvPicPr>
          <p:nvPr/>
        </p:nvPicPr>
        <p:blipFill>
          <a:blip r:embed="rId3"/>
          <a:stretch>
            <a:fillRect/>
          </a:stretch>
        </p:blipFill>
        <p:spPr>
          <a:xfrm>
            <a:off x="5388429" y="2575063"/>
            <a:ext cx="4833256" cy="1522816"/>
          </a:xfrm>
          <a:prstGeom prst="rect">
            <a:avLst/>
          </a:prstGeom>
        </p:spPr>
      </p:pic>
      <p:pic>
        <p:nvPicPr>
          <p:cNvPr id="7" name="Picture 7">
            <a:extLst>
              <a:ext uri="{FF2B5EF4-FFF2-40B4-BE49-F238E27FC236}">
                <a16:creationId xmlns:a16="http://schemas.microsoft.com/office/drawing/2014/main" id="{AF98A7D1-DD21-5175-D1FD-06AD37AA3664}"/>
              </a:ext>
            </a:extLst>
          </p:cNvPr>
          <p:cNvPicPr>
            <a:picLocks noChangeAspect="1"/>
          </p:cNvPicPr>
          <p:nvPr/>
        </p:nvPicPr>
        <p:blipFill>
          <a:blip r:embed="rId4"/>
          <a:stretch>
            <a:fillRect/>
          </a:stretch>
        </p:blipFill>
        <p:spPr>
          <a:xfrm>
            <a:off x="5388429" y="4217003"/>
            <a:ext cx="4909457" cy="1646164"/>
          </a:xfrm>
          <a:prstGeom prst="rect">
            <a:avLst/>
          </a:prstGeom>
        </p:spPr>
      </p:pic>
      <p:pic>
        <p:nvPicPr>
          <p:cNvPr id="8" name="Picture 8">
            <a:extLst>
              <a:ext uri="{FF2B5EF4-FFF2-40B4-BE49-F238E27FC236}">
                <a16:creationId xmlns:a16="http://schemas.microsoft.com/office/drawing/2014/main" id="{E11625D9-C56A-7A58-E6BE-0A7D70B3B74B}"/>
              </a:ext>
            </a:extLst>
          </p:cNvPr>
          <p:cNvPicPr>
            <a:picLocks noChangeAspect="1"/>
          </p:cNvPicPr>
          <p:nvPr/>
        </p:nvPicPr>
        <p:blipFill>
          <a:blip r:embed="rId5"/>
          <a:stretch>
            <a:fillRect/>
          </a:stretch>
        </p:blipFill>
        <p:spPr>
          <a:xfrm>
            <a:off x="5856514" y="1185903"/>
            <a:ext cx="4321628" cy="1242251"/>
          </a:xfrm>
          <a:prstGeom prst="rect">
            <a:avLst/>
          </a:prstGeom>
        </p:spPr>
      </p:pic>
      <p:pic>
        <p:nvPicPr>
          <p:cNvPr id="9" name="Picture 9" descr="Table&#10;&#10;Description automatically generated">
            <a:extLst>
              <a:ext uri="{FF2B5EF4-FFF2-40B4-BE49-F238E27FC236}">
                <a16:creationId xmlns:a16="http://schemas.microsoft.com/office/drawing/2014/main" id="{6355A711-8A27-3536-DB65-B8648EE44A75}"/>
              </a:ext>
            </a:extLst>
          </p:cNvPr>
          <p:cNvPicPr>
            <a:picLocks noChangeAspect="1"/>
          </p:cNvPicPr>
          <p:nvPr/>
        </p:nvPicPr>
        <p:blipFill>
          <a:blip r:embed="rId6"/>
          <a:stretch>
            <a:fillRect/>
          </a:stretch>
        </p:blipFill>
        <p:spPr>
          <a:xfrm>
            <a:off x="522514" y="5159962"/>
            <a:ext cx="4637314" cy="1480191"/>
          </a:xfrm>
          <a:prstGeom prst="rect">
            <a:avLst/>
          </a:prstGeom>
        </p:spPr>
      </p:pic>
    </p:spTree>
    <p:extLst>
      <p:ext uri="{BB962C8B-B14F-4D97-AF65-F5344CB8AC3E}">
        <p14:creationId xmlns:p14="http://schemas.microsoft.com/office/powerpoint/2010/main" val="75457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4098-11F9-5794-B51B-07217BF2A92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C4A94406-B355-99E8-C382-FB5A6F4476B7}"/>
              </a:ext>
            </a:extLst>
          </p:cNvPr>
          <p:cNvSpPr>
            <a:spLocks noGrp="1"/>
          </p:cNvSpPr>
          <p:nvPr>
            <p:ph idx="1"/>
          </p:nvPr>
        </p:nvSpPr>
        <p:spPr/>
        <p:txBody>
          <a:bodyPr vert="horz" lIns="91440" tIns="45720" rIns="91440" bIns="45720" rtlCol="0" anchor="t">
            <a:normAutofit/>
          </a:bodyPr>
          <a:lstStyle/>
          <a:p>
            <a:r>
              <a:rPr lang="en-US" dirty="0">
                <a:ea typeface="+mn-lt"/>
                <a:cs typeface="+mn-lt"/>
              </a:rPr>
              <a:t>We merged datasets of products, Aisles, and Departments data to find the exact product offerings. </a:t>
            </a:r>
            <a:endParaRPr lang="en-US" dirty="0"/>
          </a:p>
          <a:p>
            <a:r>
              <a:rPr lang="en-US" dirty="0">
                <a:ea typeface="+mn-lt"/>
                <a:cs typeface="+mn-lt"/>
              </a:rPr>
              <a:t>The Merged products, Aisles, and Departments data </a:t>
            </a:r>
            <a:r>
              <a:rPr lang="en-US" b="1" dirty="0">
                <a:ea typeface="+mn-lt"/>
                <a:cs typeface="+mn-lt"/>
              </a:rPr>
              <a:t>have 49688 Rows and 6 Columns</a:t>
            </a:r>
            <a:r>
              <a:rPr lang="en-US" dirty="0">
                <a:ea typeface="+mn-lt"/>
                <a:cs typeface="+mn-lt"/>
              </a:rPr>
              <a:t>.</a:t>
            </a:r>
          </a:p>
          <a:p>
            <a:r>
              <a:rPr lang="en-US" dirty="0">
                <a:ea typeface="+mn-lt"/>
                <a:cs typeface="+mn-lt"/>
              </a:rPr>
              <a:t>We further explore the data to find the product offerings of Instacart data.</a:t>
            </a:r>
          </a:p>
        </p:txBody>
      </p:sp>
    </p:spTree>
    <p:extLst>
      <p:ext uri="{BB962C8B-B14F-4D97-AF65-F5344CB8AC3E}">
        <p14:creationId xmlns:p14="http://schemas.microsoft.com/office/powerpoint/2010/main" val="1964727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213</TotalTime>
  <Words>2285</Words>
  <Application>Microsoft Office PowerPoint</Application>
  <PresentationFormat>Widescreen</PresentationFormat>
  <Paragraphs>247</Paragraphs>
  <Slides>35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-apple-system</vt:lpstr>
      <vt:lpstr>WordVisi_MSFontService</vt:lpstr>
      <vt:lpstr>Arial</vt:lpstr>
      <vt:lpstr>Avenir Next LT Pro</vt:lpstr>
      <vt:lpstr>Calibri</vt:lpstr>
      <vt:lpstr>Century Gothic</vt:lpstr>
      <vt:lpstr>Times New Roman</vt:lpstr>
      <vt:lpstr>Wingdings</vt:lpstr>
      <vt:lpstr>Wingdings 3</vt:lpstr>
      <vt:lpstr>Ion</vt:lpstr>
      <vt:lpstr>Product Recommendation Model </vt:lpstr>
      <vt:lpstr>Content</vt:lpstr>
      <vt:lpstr>Project Introduction                                                         - motivation </vt:lpstr>
      <vt:lpstr>Project Introduction                                – Group Member &amp; Tasks</vt:lpstr>
      <vt:lpstr>Data Description</vt:lpstr>
      <vt:lpstr>Data Description</vt:lpstr>
      <vt:lpstr>Data Processing</vt:lpstr>
      <vt:lpstr>Transformed Data set</vt:lpstr>
      <vt:lpstr>Data Analysis</vt:lpstr>
      <vt:lpstr>Aisle by Variety of Product Offering</vt:lpstr>
      <vt:lpstr>Aisle by Variety of Product Offering</vt:lpstr>
      <vt:lpstr>Department by Variety of Product Offering</vt:lpstr>
      <vt:lpstr>Orders by hour</vt:lpstr>
      <vt:lpstr>Order by week</vt:lpstr>
      <vt:lpstr>Orders by Every day Every hour</vt:lpstr>
      <vt:lpstr>Days Since Prior Order Analysis</vt:lpstr>
      <vt:lpstr>Prior Table Analysis</vt:lpstr>
      <vt:lpstr>Prior Table Analysis</vt:lpstr>
      <vt:lpstr>Data Modeling : Model selection and Analysis</vt:lpstr>
      <vt:lpstr>Data Modeling : Model selection and Analysis</vt:lpstr>
      <vt:lpstr>Metrices used to find association rules</vt:lpstr>
      <vt:lpstr>Metrices used to find association rules</vt:lpstr>
      <vt:lpstr>Products that occurred most frequently</vt:lpstr>
      <vt:lpstr>Total Product per order</vt:lpstr>
      <vt:lpstr>Frequent Products</vt:lpstr>
      <vt:lpstr>Scatter plot of rules</vt:lpstr>
      <vt:lpstr>Rules and its confidence and support graph</vt:lpstr>
      <vt:lpstr>Support, Confidence and Lift of rules</vt:lpstr>
      <vt:lpstr>ML Model for Prediction next order</vt:lpstr>
      <vt:lpstr>Hyper Parameters Matrix</vt:lpstr>
      <vt:lpstr>Final Evaluation</vt:lpstr>
      <vt:lpstr>Conclusion</vt:lpstr>
      <vt:lpstr>Future Work</vt:lpstr>
      <vt:lpstr>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Patel</dc:creator>
  <cp:lastModifiedBy>MAY XIAOTING</cp:lastModifiedBy>
  <cp:revision>40</cp:revision>
  <dcterms:created xsi:type="dcterms:W3CDTF">2022-12-04T15:43:41Z</dcterms:created>
  <dcterms:modified xsi:type="dcterms:W3CDTF">2023-04-13T19:57:22Z</dcterms:modified>
</cp:coreProperties>
</file>