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8"/>
  </p:notesMasterIdLst>
  <p:sldIdLst>
    <p:sldId id="256" r:id="rId2"/>
    <p:sldId id="260" r:id="rId3"/>
    <p:sldId id="261" r:id="rId4"/>
    <p:sldId id="266" r:id="rId5"/>
    <p:sldId id="267" r:id="rId6"/>
    <p:sldId id="268" r:id="rId7"/>
    <p:sldId id="269" r:id="rId8"/>
    <p:sldId id="316" r:id="rId9"/>
    <p:sldId id="317" r:id="rId10"/>
    <p:sldId id="271" r:id="rId11"/>
    <p:sldId id="272" r:id="rId12"/>
    <p:sldId id="273" r:id="rId13"/>
    <p:sldId id="276" r:id="rId14"/>
    <p:sldId id="277" r:id="rId15"/>
    <p:sldId id="278" r:id="rId16"/>
    <p:sldId id="279" r:id="rId17"/>
    <p:sldId id="280" r:id="rId18"/>
    <p:sldId id="294" r:id="rId19"/>
    <p:sldId id="296" r:id="rId20"/>
    <p:sldId id="298" r:id="rId21"/>
    <p:sldId id="299" r:id="rId22"/>
    <p:sldId id="300" r:id="rId23"/>
    <p:sldId id="304" r:id="rId24"/>
    <p:sldId id="305" r:id="rId25"/>
    <p:sldId id="306" r:id="rId26"/>
    <p:sldId id="307" r:id="rId27"/>
    <p:sldId id="301" r:id="rId28"/>
    <p:sldId id="297" r:id="rId29"/>
    <p:sldId id="282" r:id="rId30"/>
    <p:sldId id="283" r:id="rId31"/>
    <p:sldId id="284" r:id="rId32"/>
    <p:sldId id="285" r:id="rId33"/>
    <p:sldId id="308" r:id="rId34"/>
    <p:sldId id="309" r:id="rId35"/>
    <p:sldId id="311" r:id="rId36"/>
    <p:sldId id="310" r:id="rId37"/>
    <p:sldId id="312" r:id="rId38"/>
    <p:sldId id="313" r:id="rId39"/>
    <p:sldId id="314" r:id="rId40"/>
    <p:sldId id="315" r:id="rId41"/>
    <p:sldId id="288" r:id="rId42"/>
    <p:sldId id="289" r:id="rId43"/>
    <p:sldId id="290" r:id="rId44"/>
    <p:sldId id="291" r:id="rId45"/>
    <p:sldId id="292" r:id="rId46"/>
    <p:sldId id="259"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00"/>
    <a:srgbClr val="FF0000"/>
    <a:srgbClr val="FFFF66"/>
    <a:srgbClr val="FFFF99"/>
    <a:srgbClr val="663300"/>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48" autoAdjust="0"/>
    <p:restoredTop sz="94604" autoAdjust="0"/>
  </p:normalViewPr>
  <p:slideViewPr>
    <p:cSldViewPr>
      <p:cViewPr varScale="1">
        <p:scale>
          <a:sx n="61" d="100"/>
          <a:sy n="61" d="100"/>
        </p:scale>
        <p:origin x="-69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jpe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4B719032-4136-4FB7-97C1-A5B259EF98F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261D447-85DD-4672-B0D5-F9524D11FFDB}" type="slidenum">
              <a:rPr lang="zh-CN" altLang="en-US"/>
              <a:pPr/>
              <a:t>1</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2C9C720-B23F-4EC1-A2F2-0E5D4BE5CE63}" type="slidenum">
              <a:rPr lang="zh-CN" altLang="en-US"/>
              <a:pPr/>
              <a:t>10</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2717371-B7D6-42F1-9DE7-639ECB2AA750}" type="slidenum">
              <a:rPr lang="zh-CN" altLang="en-US"/>
              <a:pPr/>
              <a:t>11</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9B19942-E3C4-4317-B987-7A5B4CD9CFA6}" type="slidenum">
              <a:rPr lang="zh-CN" altLang="en-US"/>
              <a:pPr/>
              <a:t>12</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28F02B7-1366-4506-A61C-93D2B2E1D722}" type="slidenum">
              <a:rPr lang="zh-CN" altLang="en-US"/>
              <a:pPr/>
              <a:t>13</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23E9ADC-B7D6-4F50-B868-B0EED3314A1C}" type="slidenum">
              <a:rPr lang="zh-CN" altLang="en-US"/>
              <a:pPr/>
              <a:t>14</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D0C9F80-3C3A-4840-A2F0-78B62838A1EE}" type="slidenum">
              <a:rPr lang="zh-CN" altLang="en-US"/>
              <a:pPr/>
              <a:t>15</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F623EC2-8FE9-432F-836D-9C5D7F3176AB}" type="slidenum">
              <a:rPr lang="zh-CN" altLang="en-US"/>
              <a:pPr/>
              <a:t>16</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80560F2-64C4-4658-B654-EF1235AE4561}" type="slidenum">
              <a:rPr lang="zh-CN" altLang="en-US"/>
              <a:pPr/>
              <a:t>17</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D766C21-D7DC-4B5B-8E79-ACCE92638B00}" type="slidenum">
              <a:rPr lang="zh-CN" altLang="en-US"/>
              <a:pPr/>
              <a:t>18</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601F769-EE80-42B5-B09E-5D2B4DDE6D08}" type="slidenum">
              <a:rPr lang="zh-CN" altLang="en-US"/>
              <a:pPr/>
              <a:t>19</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9A54820-1653-4F31-AFFA-D2A0BAAC7F7A}" type="slidenum">
              <a:rPr lang="zh-CN" altLang="en-US"/>
              <a:pPr/>
              <a:t>2</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7A99CB5-C7DC-4915-BC20-DD2752796363}" type="slidenum">
              <a:rPr lang="zh-CN" altLang="en-US"/>
              <a:pPr/>
              <a:t>20</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508299D-E41A-4172-828F-911B5D6CE9FD}" type="slidenum">
              <a:rPr lang="zh-CN" altLang="en-US"/>
              <a:pPr/>
              <a:t>21</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371526BA-5D1A-46F3-A551-BE8452480FA6}" type="slidenum">
              <a:rPr lang="zh-CN" altLang="en-US"/>
              <a:pPr/>
              <a:t>22</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8A48AFA-96D7-45B4-819D-C914FC8F3F20}" type="slidenum">
              <a:rPr lang="zh-CN" altLang="en-US"/>
              <a:pPr/>
              <a:t>23</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E2BDF27-2B93-4E34-BD69-978DC9788A9A}" type="slidenum">
              <a:rPr lang="zh-CN" altLang="en-US"/>
              <a:pPr/>
              <a:t>24</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3B341F3-7217-4B68-AA46-60E8341EC678}" type="slidenum">
              <a:rPr lang="zh-CN" altLang="en-US"/>
              <a:pPr/>
              <a:t>25</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A8DC56D-01BB-4CC6-831B-E9B0E9ADA4E1}" type="slidenum">
              <a:rPr lang="zh-CN" altLang="en-US"/>
              <a:pPr/>
              <a:t>26</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E0DFB39-959A-4B01-B519-58722FA6ACC6}" type="slidenum">
              <a:rPr lang="zh-CN" altLang="en-US"/>
              <a:pPr/>
              <a:t>27</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E83D0D9-2BFA-4581-997F-067CDAACAF99}" type="slidenum">
              <a:rPr lang="zh-CN" altLang="en-US"/>
              <a:pPr/>
              <a:t>28</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5BD8965-87BB-4DC8-A808-8750F37D9C17}" type="slidenum">
              <a:rPr lang="zh-CN" altLang="en-US"/>
              <a:pPr/>
              <a:t>29</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46A107F-F845-4E01-A3F3-2AE513A86D5A}" type="slidenum">
              <a:rPr lang="zh-CN" altLang="en-US"/>
              <a:pPr/>
              <a:t>3</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EB81FFD-05E5-41AD-AA91-DBBF87ACA764}" type="slidenum">
              <a:rPr lang="zh-CN" altLang="en-US"/>
              <a:pPr/>
              <a:t>30</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DC4E873-A7FC-4A5A-AB06-719A1F72777E}" type="slidenum">
              <a:rPr lang="zh-CN" altLang="en-US"/>
              <a:pPr/>
              <a:t>31</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B328B17-2667-4D46-ABEF-45C953C4404D}" type="slidenum">
              <a:rPr lang="zh-CN" altLang="en-US"/>
              <a:pPr/>
              <a:t>32</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34206B0-B2FE-445D-9D6C-773729923C7F}" type="slidenum">
              <a:rPr lang="zh-CN" altLang="en-US" smtClean="0"/>
              <a:pPr/>
              <a:t>38</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0F093D1-28C0-4723-9B6E-FB7B52C0D524}" type="slidenum">
              <a:rPr lang="zh-CN" altLang="en-US"/>
              <a:pPr/>
              <a:t>41</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44ABF52-2951-4F26-B14B-FF6685A3B954}" type="slidenum">
              <a:rPr lang="zh-CN" altLang="en-US"/>
              <a:pPr/>
              <a:t>42</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1736D3A-704F-4CE9-960B-065A19ACAF13}" type="slidenum">
              <a:rPr lang="zh-CN" altLang="en-US"/>
              <a:pPr/>
              <a:t>43</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A727E42-1072-4F46-88A7-DFCD908C99C2}" type="slidenum">
              <a:rPr lang="zh-CN" altLang="en-US"/>
              <a:pPr/>
              <a:t>44</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E7E5D21-3809-48B3-AC9A-9486C3169804}" type="slidenum">
              <a:rPr lang="zh-CN" altLang="en-US"/>
              <a:pPr/>
              <a:t>45</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052E116-2EA7-45A9-8680-A915E2FFC9FD}" type="slidenum">
              <a:rPr lang="zh-CN" altLang="en-US"/>
              <a:pPr/>
              <a:t>46</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E602A69-7F35-412E-819C-124BC3D8898F}" type="slidenum">
              <a:rPr lang="zh-CN" altLang="en-US"/>
              <a:pPr/>
              <a:t>4</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920AE3B-7054-4A48-8A80-41F368B888A6}" type="slidenum">
              <a:rPr lang="zh-CN" altLang="en-US"/>
              <a:pPr/>
              <a:t>5</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A1E1544-1213-4FAA-BFE6-FBA04F9BD56B}" type="slidenum">
              <a:rPr lang="zh-CN" altLang="en-US"/>
              <a:pPr/>
              <a:t>6</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C1FB550-9280-40FA-8D0C-95E0FB5BAD77}" type="slidenum">
              <a:rPr lang="zh-CN" altLang="en-US"/>
              <a:pPr/>
              <a:t>7</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80417-69A5-4989-8805-CD30CC1034CF}" type="slidenum">
              <a:rPr lang="en-US" altLang="zh-CN"/>
              <a:pPr/>
              <a:t>8</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DE8481-A576-4D2A-80C9-87DC1A9C4C30}" type="slidenum">
              <a:rPr lang="en-US" altLang="zh-CN"/>
              <a:pPr/>
              <a:t>9</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grpSp>
      </p:grpSp>
      <p:sp>
        <p:nvSpPr>
          <p:cNvPr id="563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563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smtClean="0"/>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8F9172D0-39B2-498E-8C9F-A390D3CF3559}"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93D4C3C4-48A4-4CBF-B262-D7CA750A77FB}"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DBDB841-81E2-447A-B892-27C83C948924}"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1D363B3-85F6-497E-90E4-6C21AFDEA79F}"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5839765-BC27-4562-96B3-AD405338E733}"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28D3D92-04EB-40D8-82A5-2AD9E28657F3}"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16D2C98-976D-4CE5-955B-2A9AF8BC75D9}"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FAC88F3B-8FD8-45F9-A7A1-4F647A15103E}"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BB6B94ED-9682-4213-A04D-B8636FCA0A07}"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3780343D-9DCE-4C4E-AEF0-59E00B29949E}"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2D92C60-5C57-4C60-9EF5-4AA946296ABB}"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CC352DD-717C-49F0-A9A3-CA5DD81FF775}"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pPr>
              <a:defRPr/>
            </a:pPr>
            <a:endParaRPr lang="en-US" altLang="zh-CN"/>
          </a:p>
        </p:txBody>
      </p:sp>
      <p:sp>
        <p:nvSpPr>
          <p:cNvPr id="552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pitchFamily="34" charset="0"/>
              </a:defRPr>
            </a:lvl1pPr>
          </a:lstStyle>
          <a:p>
            <a:pPr>
              <a:defRPr/>
            </a:pPr>
            <a:fld id="{CADE6B0C-8676-44CA-AC38-E43170240FC2}" type="slidenum">
              <a:rPr lang="zh-CN" altLang="en-US"/>
              <a:pPr>
                <a:defRPr/>
              </a:pPr>
              <a:t>‹#›</a:t>
            </a:fld>
            <a:endParaRPr lang="en-US" altLang="zh-CN"/>
          </a:p>
        </p:txBody>
      </p:sp>
      <p:grpSp>
        <p:nvGrpSpPr>
          <p:cNvPr id="13316" name="Group 4"/>
          <p:cNvGrpSpPr>
            <a:grpSpLocks/>
          </p:cNvGrpSpPr>
          <p:nvPr/>
        </p:nvGrpSpPr>
        <p:grpSpPr bwMode="auto">
          <a:xfrm>
            <a:off x="0" y="0"/>
            <a:ext cx="9144000" cy="546100"/>
            <a:chOff x="0" y="0"/>
            <a:chExt cx="5760" cy="344"/>
          </a:xfrm>
        </p:grpSpPr>
        <p:sp>
          <p:nvSpPr>
            <p:cNvPr id="553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553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ndParaRPr>
            </a:p>
          </p:txBody>
        </p:sp>
        <p:sp>
          <p:nvSpPr>
            <p:cNvPr id="5530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5530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5530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5530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5530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5530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5530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grpSp>
      <p:sp>
        <p:nvSpPr>
          <p:cNvPr id="13317"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8"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53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16"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fontAlgn="base">
        <a:spcBef>
          <a:spcPct val="0"/>
        </a:spcBef>
        <a:spcAft>
          <a:spcPct val="0"/>
        </a:spcAft>
        <a:defRPr sz="4400">
          <a:solidFill>
            <a:schemeClr val="tx1"/>
          </a:solidFill>
          <a:latin typeface="Arial" charset="0"/>
          <a:ea typeface="宋体" charset="-122"/>
        </a:defRPr>
      </a:lvl6pPr>
      <a:lvl7pPr marL="914400" algn="l" rtl="0" fontAlgn="base">
        <a:spcBef>
          <a:spcPct val="0"/>
        </a:spcBef>
        <a:spcAft>
          <a:spcPct val="0"/>
        </a:spcAft>
        <a:defRPr sz="4400">
          <a:solidFill>
            <a:schemeClr val="tx1"/>
          </a:solidFill>
          <a:latin typeface="Arial" charset="0"/>
          <a:ea typeface="宋体" charset="-122"/>
        </a:defRPr>
      </a:lvl7pPr>
      <a:lvl8pPr marL="1371600" algn="l" rtl="0" fontAlgn="base">
        <a:spcBef>
          <a:spcPct val="0"/>
        </a:spcBef>
        <a:spcAft>
          <a:spcPct val="0"/>
        </a:spcAft>
        <a:defRPr sz="4400">
          <a:solidFill>
            <a:schemeClr val="tx1"/>
          </a:solidFill>
          <a:latin typeface="Arial" charset="0"/>
          <a:ea typeface="宋体" charset="-122"/>
        </a:defRPr>
      </a:lvl8pPr>
      <a:lvl9pPr marL="1828800" algn="l" rtl="0" fontAlgn="base">
        <a:spcBef>
          <a:spcPct val="0"/>
        </a:spcBef>
        <a:spcAft>
          <a:spcPct val="0"/>
        </a:spcAft>
        <a:defRPr sz="4400">
          <a:solidFill>
            <a:schemeClr val="tx1"/>
          </a:solidFill>
          <a:latin typeface="Arial" charset="0"/>
          <a:ea typeface="宋体"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oleObject" Target="../embeddings/oleObject7.bin"/><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oleObject" Target="../embeddings/oleObject9.bin"/><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4.xml"/><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oleObject" Target="../embeddings/oleObject21.bin"/><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38.xml"/><Relationship Id="rId7"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348038" y="1944688"/>
            <a:ext cx="5327650" cy="1570037"/>
          </a:xfrm>
        </p:spPr>
        <p:txBody>
          <a:bodyPr/>
          <a:lstStyle/>
          <a:p>
            <a:pPr eaLnBrk="1" hangingPunct="1"/>
            <a:r>
              <a:rPr lang="en-US" altLang="zh-CN" smtClean="0"/>
              <a:t>Counting</a:t>
            </a:r>
          </a:p>
        </p:txBody>
      </p:sp>
      <p:sp>
        <p:nvSpPr>
          <p:cNvPr id="15363" name="Rectangle 3"/>
          <p:cNvSpPr>
            <a:spLocks noGrp="1" noChangeArrowheads="1"/>
          </p:cNvSpPr>
          <p:nvPr>
            <p:ph type="subTitle" idx="1"/>
          </p:nvPr>
        </p:nvSpPr>
        <p:spPr>
          <a:xfrm>
            <a:off x="2484438" y="4437063"/>
            <a:ext cx="6273800" cy="1752600"/>
          </a:xfrm>
        </p:spPr>
        <p:txBody>
          <a:bodyPr/>
          <a:lstStyle/>
          <a:p>
            <a:pPr eaLnBrk="1" hangingPunct="1"/>
            <a:r>
              <a:rPr lang="en-US" altLang="zh-CN" smtClean="0"/>
              <a:t>Lecture 3</a:t>
            </a:r>
          </a:p>
          <a:p>
            <a:pPr eaLnBrk="1" hangingPunct="1"/>
            <a:r>
              <a:rPr lang="en-US" altLang="zh-CN" smtClean="0"/>
              <a:t>Discrete Mathematical Structures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dirty="0" smtClean="0"/>
              <a:t>Proving by Counting</a:t>
            </a:r>
          </a:p>
        </p:txBody>
      </p:sp>
      <p:pic>
        <p:nvPicPr>
          <p:cNvPr id="21507" name="Picture 3" descr="PE01682_"/>
          <p:cNvPicPr>
            <a:picLocks noChangeAspect="1" noChangeArrowheads="1"/>
          </p:cNvPicPr>
          <p:nvPr/>
        </p:nvPicPr>
        <p:blipFill>
          <a:blip r:embed="rId3"/>
          <a:srcRect/>
          <a:stretch>
            <a:fillRect/>
          </a:stretch>
        </p:blipFill>
        <p:spPr bwMode="auto">
          <a:xfrm>
            <a:off x="1259632" y="2204864"/>
            <a:ext cx="3546475" cy="4114800"/>
          </a:xfrm>
          <a:prstGeom prst="rect">
            <a:avLst/>
          </a:prstGeom>
          <a:noFill/>
          <a:ln w="9525">
            <a:noFill/>
            <a:miter lim="800000"/>
            <a:headEnd/>
            <a:tailEnd/>
          </a:ln>
        </p:spPr>
      </p:pic>
      <p:sp>
        <p:nvSpPr>
          <p:cNvPr id="21508" name="AutoShape 4"/>
          <p:cNvSpPr>
            <a:spLocks noChangeArrowheads="1"/>
          </p:cNvSpPr>
          <p:nvPr/>
        </p:nvSpPr>
        <p:spPr bwMode="auto">
          <a:xfrm rot="9349855" flipH="1">
            <a:off x="5070890" y="3071292"/>
            <a:ext cx="3429000" cy="2819400"/>
          </a:xfrm>
          <a:prstGeom prst="cloudCallout">
            <a:avLst>
              <a:gd name="adj1" fmla="val -43750"/>
              <a:gd name="adj2" fmla="val 70000"/>
            </a:avLst>
          </a:prstGeom>
          <a:solidFill>
            <a:srgbClr val="CCFFCC"/>
          </a:solidFill>
          <a:ln w="9525">
            <a:solidFill>
              <a:srgbClr val="99CC00"/>
            </a:solidFill>
            <a:round/>
            <a:headEnd/>
            <a:tailEnd/>
          </a:ln>
        </p:spPr>
        <p:txBody>
          <a:bodyPr rot="10800000"/>
          <a:lstStyle/>
          <a:p>
            <a:pPr algn="ctr"/>
            <a:endParaRPr kumimoji="1" lang="zh-CN" altLang="en-US" sz="2400">
              <a:latin typeface="Times New Roman" pitchFamily="18" charset="0"/>
            </a:endParaRPr>
          </a:p>
        </p:txBody>
      </p:sp>
      <p:sp>
        <p:nvSpPr>
          <p:cNvPr id="21509" name="Text Box 5"/>
          <p:cNvSpPr txBox="1">
            <a:spLocks noChangeArrowheads="1"/>
          </p:cNvSpPr>
          <p:nvPr/>
        </p:nvSpPr>
        <p:spPr bwMode="auto">
          <a:xfrm>
            <a:off x="5486400" y="3810000"/>
            <a:ext cx="2971800" cy="895350"/>
          </a:xfrm>
          <a:prstGeom prst="rect">
            <a:avLst/>
          </a:prstGeom>
          <a:noFill/>
          <a:ln w="9525">
            <a:noFill/>
            <a:miter lim="800000"/>
            <a:headEnd/>
            <a:tailEnd/>
          </a:ln>
        </p:spPr>
        <p:txBody>
          <a:bodyPr>
            <a:spAutoFit/>
          </a:bodyPr>
          <a:lstStyle/>
          <a:p>
            <a:pPr>
              <a:spcBef>
                <a:spcPct val="50000"/>
              </a:spcBef>
            </a:pPr>
            <a:r>
              <a:rPr kumimoji="1" lang="en-US" altLang="zh-CN" sz="2400" b="1">
                <a:solidFill>
                  <a:schemeClr val="tx2"/>
                </a:solidFill>
                <a:latin typeface="Algerian" pitchFamily="82" charset="0"/>
              </a:rPr>
              <a:t>Black? White?</a:t>
            </a:r>
          </a:p>
          <a:p>
            <a:pPr>
              <a:spcBef>
                <a:spcPct val="20000"/>
              </a:spcBef>
            </a:pPr>
            <a:r>
              <a:rPr kumimoji="1" lang="en-US" altLang="zh-CN" sz="2400" b="1">
                <a:solidFill>
                  <a:schemeClr val="tx2"/>
                </a:solidFill>
                <a:latin typeface="Algerian" pitchFamily="82" charset="0"/>
              </a:rPr>
              <a:t>What’s the next?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Pigeonhole Principle</a:t>
            </a:r>
          </a:p>
        </p:txBody>
      </p:sp>
      <p:sp>
        <p:nvSpPr>
          <p:cNvPr id="22531" name="Rectangle 3"/>
          <p:cNvSpPr>
            <a:spLocks noGrp="1" noChangeArrowheads="1"/>
          </p:cNvSpPr>
          <p:nvPr>
            <p:ph type="body" idx="1"/>
          </p:nvPr>
        </p:nvSpPr>
        <p:spPr>
          <a:xfrm>
            <a:off x="328613" y="1941513"/>
            <a:ext cx="8434387" cy="4114800"/>
          </a:xfrm>
        </p:spPr>
        <p:txBody>
          <a:bodyPr/>
          <a:lstStyle/>
          <a:p>
            <a:pPr eaLnBrk="1" hangingPunct="1">
              <a:lnSpc>
                <a:spcPct val="90000"/>
              </a:lnSpc>
            </a:pPr>
            <a:r>
              <a:rPr lang="en-US" altLang="zh-CN" smtClean="0"/>
              <a:t>If </a:t>
            </a:r>
            <a:r>
              <a:rPr lang="en-US" altLang="zh-CN" i="1" smtClean="0"/>
              <a:t>n</a:t>
            </a:r>
            <a:r>
              <a:rPr lang="en-US" altLang="zh-CN" smtClean="0"/>
              <a:t> pigeons are assigned to </a:t>
            </a:r>
            <a:r>
              <a:rPr lang="en-US" altLang="zh-CN" i="1" smtClean="0"/>
              <a:t>m</a:t>
            </a:r>
            <a:r>
              <a:rPr lang="en-US" altLang="zh-CN" smtClean="0"/>
              <a:t> pigeonholes, and </a:t>
            </a:r>
            <a:r>
              <a:rPr lang="en-US" altLang="zh-CN" i="1" smtClean="0"/>
              <a:t>m</a:t>
            </a:r>
            <a:r>
              <a:rPr lang="en-US" altLang="zh-CN" smtClean="0"/>
              <a:t>&lt;</a:t>
            </a:r>
            <a:r>
              <a:rPr lang="en-US" altLang="zh-CN" i="1" smtClean="0"/>
              <a:t>n</a:t>
            </a:r>
            <a:r>
              <a:rPr lang="en-US" altLang="zh-CN" smtClean="0"/>
              <a:t>, then at least one pigeonhole contains two or more pigeons.</a:t>
            </a:r>
          </a:p>
          <a:p>
            <a:pPr lvl="1" eaLnBrk="1" hangingPunct="1">
              <a:lnSpc>
                <a:spcPct val="90000"/>
              </a:lnSpc>
            </a:pPr>
            <a:r>
              <a:rPr lang="en-US" altLang="zh-CN" smtClean="0"/>
              <a:t>Proof by contradiction:</a:t>
            </a:r>
          </a:p>
          <a:p>
            <a:pPr lvl="1" eaLnBrk="1" hangingPunct="1">
              <a:lnSpc>
                <a:spcPct val="90000"/>
              </a:lnSpc>
              <a:buFont typeface="Wingdings" pitchFamily="2" charset="2"/>
              <a:buNone/>
            </a:pPr>
            <a:r>
              <a:rPr lang="en-US" altLang="zh-CN" smtClean="0"/>
              <a:t>   Suppose each pigeonhole contains at most 1 pigeon. Then at most </a:t>
            </a:r>
            <a:r>
              <a:rPr lang="en-US" altLang="zh-CN" i="1" smtClean="0"/>
              <a:t>m</a:t>
            </a:r>
            <a:r>
              <a:rPr lang="en-US" altLang="zh-CN" smtClean="0"/>
              <a:t> pigeons have been assigned. Since </a:t>
            </a:r>
            <a:r>
              <a:rPr lang="en-US" altLang="zh-CN" i="1" smtClean="0"/>
              <a:t>m</a:t>
            </a:r>
            <a:r>
              <a:rPr lang="en-US" altLang="zh-CN" smtClean="0"/>
              <a:t>&lt;</a:t>
            </a:r>
            <a:r>
              <a:rPr lang="en-US" altLang="zh-CN" i="1" smtClean="0"/>
              <a:t>n</a:t>
            </a:r>
            <a:r>
              <a:rPr lang="en-US" altLang="zh-CN" smtClean="0"/>
              <a:t>, so </a:t>
            </a:r>
            <a:r>
              <a:rPr lang="en-US" altLang="zh-CN" i="1" smtClean="0"/>
              <a:t>n</a:t>
            </a:r>
            <a:r>
              <a:rPr lang="en-US" altLang="zh-CN" smtClean="0"/>
              <a:t>-</a:t>
            </a:r>
            <a:r>
              <a:rPr lang="en-US" altLang="zh-CN" i="1" smtClean="0"/>
              <a:t>m</a:t>
            </a:r>
            <a:r>
              <a:rPr lang="en-US" altLang="zh-CN" smtClean="0"/>
              <a:t>&gt;0, there are (</a:t>
            </a:r>
            <a:r>
              <a:rPr lang="en-US" altLang="zh-CN" i="1" smtClean="0"/>
              <a:t>n</a:t>
            </a:r>
            <a:r>
              <a:rPr lang="en-US" altLang="zh-CN" smtClean="0"/>
              <a:t>-</a:t>
            </a:r>
            <a:r>
              <a:rPr lang="en-US" altLang="zh-CN" i="1" smtClean="0"/>
              <a:t>m</a:t>
            </a:r>
            <a:r>
              <a:rPr lang="en-US" altLang="zh-CN" smtClean="0"/>
              <a:t>) pigeons have not been assigned. It’s a contradiction.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Pigeonhole by Odd Factor</a:t>
            </a:r>
          </a:p>
        </p:txBody>
      </p:sp>
      <p:sp>
        <p:nvSpPr>
          <p:cNvPr id="23555" name="Rectangle 3"/>
          <p:cNvSpPr>
            <a:spLocks noGrp="1" noChangeArrowheads="1"/>
          </p:cNvSpPr>
          <p:nvPr>
            <p:ph type="body" idx="1"/>
          </p:nvPr>
        </p:nvSpPr>
        <p:spPr>
          <a:xfrm>
            <a:off x="152400" y="1941513"/>
            <a:ext cx="8763000" cy="4114800"/>
          </a:xfrm>
        </p:spPr>
        <p:txBody>
          <a:bodyPr/>
          <a:lstStyle/>
          <a:p>
            <a:pPr eaLnBrk="1" hangingPunct="1">
              <a:lnSpc>
                <a:spcPct val="90000"/>
              </a:lnSpc>
            </a:pPr>
            <a:r>
              <a:rPr lang="en-US" altLang="zh-CN" sz="2400" smtClean="0"/>
              <a:t>Problem: show that if any 11 numbers are chosen from the set {1,2,...,20}, then one of them will be a multiple of another.</a:t>
            </a:r>
          </a:p>
          <a:p>
            <a:pPr eaLnBrk="1" hangingPunct="1">
              <a:lnSpc>
                <a:spcPct val="90000"/>
              </a:lnSpc>
            </a:pPr>
            <a:r>
              <a:rPr lang="en-US" altLang="zh-CN" sz="2400" smtClean="0"/>
              <a:t>Solution: </a:t>
            </a:r>
          </a:p>
          <a:p>
            <a:pPr lvl="1" eaLnBrk="1" hangingPunct="1">
              <a:lnSpc>
                <a:spcPct val="90000"/>
              </a:lnSpc>
            </a:pPr>
            <a:r>
              <a:rPr lang="en-US" altLang="zh-CN" sz="2400" smtClean="0"/>
              <a:t>Observation: every natural number </a:t>
            </a:r>
            <a:r>
              <a:rPr lang="en-US" altLang="zh-CN" sz="2400" i="1" smtClean="0"/>
              <a:t>n</a:t>
            </a:r>
            <a:r>
              <a:rPr lang="en-US" altLang="zh-CN" sz="2400" smtClean="0"/>
              <a:t> can be represented as 2</a:t>
            </a:r>
            <a:r>
              <a:rPr lang="en-US" altLang="zh-CN" sz="2400" baseline="30000" smtClean="0"/>
              <a:t>k</a:t>
            </a:r>
            <a:r>
              <a:rPr lang="en-US" altLang="zh-CN" sz="2400" i="1" smtClean="0"/>
              <a:t>m</a:t>
            </a:r>
            <a:r>
              <a:rPr lang="en-US" altLang="zh-CN" sz="2400" smtClean="0"/>
              <a:t>, where </a:t>
            </a:r>
            <a:r>
              <a:rPr lang="en-US" altLang="zh-CN" sz="2400" i="1" smtClean="0"/>
              <a:t>m</a:t>
            </a:r>
            <a:r>
              <a:rPr lang="en-US" altLang="zh-CN" sz="2400" smtClean="0"/>
              <a:t> is the largest odd factor of </a:t>
            </a:r>
            <a:r>
              <a:rPr lang="en-US" altLang="zh-CN" sz="2400" i="1" smtClean="0"/>
              <a:t>n</a:t>
            </a:r>
            <a:r>
              <a:rPr lang="en-US" altLang="zh-CN" sz="2400" smtClean="0"/>
              <a:t>, </a:t>
            </a:r>
            <a:r>
              <a:rPr lang="en-US" altLang="zh-CN" sz="2400" i="1" smtClean="0"/>
              <a:t>k</a:t>
            </a:r>
            <a:r>
              <a:rPr lang="en-US" altLang="zh-CN" sz="2400" smtClean="0"/>
              <a:t> is a nonnegative integer.</a:t>
            </a:r>
          </a:p>
          <a:p>
            <a:pPr lvl="1" eaLnBrk="1" hangingPunct="1">
              <a:lnSpc>
                <a:spcPct val="90000"/>
              </a:lnSpc>
            </a:pPr>
            <a:r>
              <a:rPr lang="en-US" altLang="zh-CN" sz="2400" smtClean="0"/>
              <a:t>Let each odd number in {1,2,...,20} correspond to a pigeonhole, then there are 10.</a:t>
            </a:r>
          </a:p>
          <a:p>
            <a:pPr lvl="1" eaLnBrk="1" hangingPunct="1">
              <a:lnSpc>
                <a:spcPct val="90000"/>
              </a:lnSpc>
            </a:pPr>
            <a:r>
              <a:rPr lang="en-US" altLang="zh-CN" sz="2400" smtClean="0"/>
              <a:t>Each element in {1,2,...,20} corresponds to a pigeon, and there are 20.</a:t>
            </a:r>
          </a:p>
          <a:p>
            <a:pPr lvl="1" eaLnBrk="1" hangingPunct="1">
              <a:lnSpc>
                <a:spcPct val="90000"/>
              </a:lnSpc>
            </a:pPr>
            <a:r>
              <a:rPr lang="en-US" altLang="zh-CN" sz="2400" smtClean="0"/>
              <a:t>If </a:t>
            </a:r>
            <a:r>
              <a:rPr lang="en-US" altLang="zh-CN" sz="2400" i="1" smtClean="0"/>
              <a:t>n</a:t>
            </a:r>
            <a:r>
              <a:rPr lang="en-US" altLang="zh-CN" sz="2400" baseline="-25000" smtClean="0"/>
              <a:t>1</a:t>
            </a:r>
            <a:r>
              <a:rPr lang="en-US" altLang="zh-CN" sz="2400" smtClean="0"/>
              <a:t>, </a:t>
            </a:r>
            <a:r>
              <a:rPr lang="en-US" altLang="zh-CN" sz="2400" i="1" smtClean="0"/>
              <a:t>n</a:t>
            </a:r>
            <a:r>
              <a:rPr lang="en-US" altLang="zh-CN" sz="2400" baseline="-25000" smtClean="0"/>
              <a:t>2</a:t>
            </a:r>
            <a:r>
              <a:rPr lang="en-US" altLang="zh-CN" sz="2400" smtClean="0"/>
              <a:t> are in one pigeonhole, then one of them must be the multiple of another.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Shaking Hands at a Gathering</a:t>
            </a:r>
          </a:p>
        </p:txBody>
      </p:sp>
      <p:sp>
        <p:nvSpPr>
          <p:cNvPr id="25603" name="Rectangle 3"/>
          <p:cNvSpPr>
            <a:spLocks noGrp="1" noChangeArrowheads="1"/>
          </p:cNvSpPr>
          <p:nvPr>
            <p:ph type="body" idx="1"/>
          </p:nvPr>
        </p:nvSpPr>
        <p:spPr>
          <a:xfrm>
            <a:off x="328613" y="1941513"/>
            <a:ext cx="8208962" cy="4687887"/>
          </a:xfrm>
        </p:spPr>
        <p:txBody>
          <a:bodyPr/>
          <a:lstStyle/>
          <a:p>
            <a:pPr eaLnBrk="1" hangingPunct="1"/>
            <a:r>
              <a:rPr lang="en-US" altLang="zh-CN" sz="2600" b="1" smtClean="0">
                <a:solidFill>
                  <a:schemeClr val="tx2"/>
                </a:solidFill>
              </a:rPr>
              <a:t>Situation</a:t>
            </a:r>
            <a:r>
              <a:rPr lang="en-US" altLang="zh-CN" sz="2600" smtClean="0"/>
              <a:t>: at a gathering of </a:t>
            </a:r>
            <a:r>
              <a:rPr lang="en-US" altLang="zh-CN" sz="2600" i="1" smtClean="0"/>
              <a:t>n</a:t>
            </a:r>
            <a:r>
              <a:rPr lang="en-US" altLang="zh-CN" sz="2600" smtClean="0"/>
              <a:t> people, everyone shaked hands with at least one person, and no one shaked hand more than once with the same person.</a:t>
            </a:r>
          </a:p>
          <a:p>
            <a:pPr eaLnBrk="1" hangingPunct="1"/>
            <a:r>
              <a:rPr lang="en-US" altLang="zh-CN" sz="2600" b="1" smtClean="0">
                <a:solidFill>
                  <a:schemeClr val="tx2"/>
                </a:solidFill>
              </a:rPr>
              <a:t>Problem</a:t>
            </a:r>
            <a:r>
              <a:rPr lang="en-US" altLang="zh-CN" sz="2600" smtClean="0"/>
              <a:t>: show that there must have been at least two of them who had the same number of handshaking.</a:t>
            </a:r>
          </a:p>
          <a:p>
            <a:pPr eaLnBrk="1" hangingPunct="1"/>
            <a:r>
              <a:rPr lang="en-US" altLang="zh-CN" sz="2600" b="1" smtClean="0">
                <a:solidFill>
                  <a:schemeClr val="tx2"/>
                </a:solidFill>
              </a:rPr>
              <a:t>Solution</a:t>
            </a:r>
            <a:r>
              <a:rPr lang="en-US" altLang="zh-CN" sz="2600" smtClean="0"/>
              <a:t>:</a:t>
            </a:r>
          </a:p>
          <a:p>
            <a:pPr lvl="1" eaLnBrk="1" hangingPunct="1"/>
            <a:r>
              <a:rPr lang="en-US" altLang="zh-CN" sz="2600" smtClean="0"/>
              <a:t>Pigeon: the </a:t>
            </a:r>
            <a:r>
              <a:rPr lang="en-US" altLang="zh-CN" sz="2600" i="1" smtClean="0"/>
              <a:t>n </a:t>
            </a:r>
            <a:r>
              <a:rPr lang="en-US" altLang="zh-CN" sz="2600" smtClean="0"/>
              <a:t>participants</a:t>
            </a:r>
          </a:p>
          <a:p>
            <a:pPr lvl="1" eaLnBrk="1" hangingPunct="1"/>
            <a:r>
              <a:rPr lang="en-US" altLang="zh-CN" sz="2600" smtClean="0"/>
              <a:t>Pigeonhole: different number between 1 and </a:t>
            </a:r>
            <a:r>
              <a:rPr lang="en-US" altLang="zh-CN" sz="2600" i="1" smtClean="0"/>
              <a:t>n</a:t>
            </a:r>
            <a:r>
              <a:rPr lang="en-US" altLang="zh-CN" sz="2600" smtClean="0"/>
              <a:t>-1.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Extended Pigeonhole Principle</a:t>
            </a:r>
          </a:p>
        </p:txBody>
      </p:sp>
      <p:sp>
        <p:nvSpPr>
          <p:cNvPr id="26627" name="Rectangle 3"/>
          <p:cNvSpPr>
            <a:spLocks noGrp="1" noChangeArrowheads="1"/>
          </p:cNvSpPr>
          <p:nvPr>
            <p:ph type="body" idx="1"/>
          </p:nvPr>
        </p:nvSpPr>
        <p:spPr>
          <a:xfrm>
            <a:off x="328613" y="1941513"/>
            <a:ext cx="8586787" cy="4114800"/>
          </a:xfrm>
        </p:spPr>
        <p:txBody>
          <a:bodyPr/>
          <a:lstStyle/>
          <a:p>
            <a:pPr eaLnBrk="1" hangingPunct="1"/>
            <a:r>
              <a:rPr lang="en-US" altLang="zh-CN" smtClean="0"/>
              <a:t>If </a:t>
            </a:r>
            <a:r>
              <a:rPr lang="en-US" altLang="zh-CN" i="1" smtClean="0"/>
              <a:t>n</a:t>
            </a:r>
            <a:r>
              <a:rPr lang="en-US" altLang="zh-CN" smtClean="0"/>
              <a:t> pigeons are assigned to </a:t>
            </a:r>
            <a:r>
              <a:rPr lang="en-US" altLang="zh-CN" i="1" smtClean="0"/>
              <a:t>m</a:t>
            </a:r>
            <a:r>
              <a:rPr lang="en-US" altLang="zh-CN" smtClean="0"/>
              <a:t> pigeonholes, then one of the pigeonholes must contain at least </a:t>
            </a:r>
            <a:r>
              <a:rPr lang="en-US" altLang="zh-CN" smtClean="0">
                <a:sym typeface="Symbol" pitchFamily="18" charset="2"/>
              </a:rPr>
              <a:t>(</a:t>
            </a:r>
            <a:r>
              <a:rPr lang="en-US" altLang="zh-CN" i="1" smtClean="0">
                <a:sym typeface="Symbol" pitchFamily="18" charset="2"/>
              </a:rPr>
              <a:t>n</a:t>
            </a:r>
            <a:r>
              <a:rPr lang="en-US" altLang="zh-CN" smtClean="0">
                <a:sym typeface="Symbol" pitchFamily="18" charset="2"/>
              </a:rPr>
              <a:t>-1)/</a:t>
            </a:r>
            <a:r>
              <a:rPr lang="en-US" altLang="zh-CN" i="1" smtClean="0">
                <a:sym typeface="Symbol" pitchFamily="18" charset="2"/>
              </a:rPr>
              <a:t>m</a:t>
            </a:r>
            <a:r>
              <a:rPr lang="en-US" altLang="zh-CN" smtClean="0">
                <a:sym typeface="Symbol" pitchFamily="18" charset="2"/>
              </a:rPr>
              <a:t>+1 pigeons.</a:t>
            </a:r>
          </a:p>
          <a:p>
            <a:pPr lvl="1" eaLnBrk="1" hangingPunct="1"/>
            <a:r>
              <a:rPr lang="en-US" altLang="zh-CN" smtClean="0">
                <a:sym typeface="Symbol" pitchFamily="18" charset="2"/>
              </a:rPr>
              <a:t>Proof by contradiction</a:t>
            </a:r>
          </a:p>
          <a:p>
            <a:pPr lvl="1" eaLnBrk="1" hangingPunct="1">
              <a:buFont typeface="Wingdings" pitchFamily="2" charset="2"/>
              <a:buNone/>
            </a:pPr>
            <a:r>
              <a:rPr lang="en-US" altLang="zh-CN" smtClean="0"/>
              <a:t>   If each pigeonhole contains no more than</a:t>
            </a:r>
          </a:p>
          <a:p>
            <a:pPr lvl="1" eaLnBrk="1" hangingPunct="1">
              <a:buFont typeface="Wingdings" pitchFamily="2" charset="2"/>
              <a:buNone/>
            </a:pPr>
            <a:r>
              <a:rPr lang="en-US" altLang="zh-CN" smtClean="0"/>
              <a:t>   </a:t>
            </a:r>
            <a:r>
              <a:rPr lang="en-US" altLang="zh-CN" smtClean="0">
                <a:sym typeface="Symbol" pitchFamily="18" charset="2"/>
              </a:rPr>
              <a:t>(</a:t>
            </a:r>
            <a:r>
              <a:rPr lang="en-US" altLang="zh-CN" i="1" smtClean="0">
                <a:sym typeface="Symbol" pitchFamily="18" charset="2"/>
              </a:rPr>
              <a:t>n</a:t>
            </a:r>
            <a:r>
              <a:rPr lang="en-US" altLang="zh-CN" smtClean="0">
                <a:sym typeface="Symbol" pitchFamily="18" charset="2"/>
              </a:rPr>
              <a:t>-1)/</a:t>
            </a:r>
            <a:r>
              <a:rPr lang="en-US" altLang="zh-CN" i="1" smtClean="0">
                <a:sym typeface="Symbol" pitchFamily="18" charset="2"/>
              </a:rPr>
              <a:t>m</a:t>
            </a:r>
            <a:r>
              <a:rPr lang="en-US" altLang="zh-CN" smtClean="0">
                <a:sym typeface="Symbol" pitchFamily="18" charset="2"/>
              </a:rPr>
              <a:t> , then there are at most </a:t>
            </a:r>
            <a:r>
              <a:rPr lang="en-US" altLang="zh-CN" i="1" smtClean="0">
                <a:sym typeface="Symbol" pitchFamily="18" charset="2"/>
              </a:rPr>
              <a:t>m </a:t>
            </a:r>
            <a:r>
              <a:rPr lang="en-US" altLang="zh-CN" smtClean="0">
                <a:sym typeface="Symbol" pitchFamily="18" charset="2"/>
              </a:rPr>
              <a:t>(</a:t>
            </a:r>
            <a:r>
              <a:rPr lang="en-US" altLang="zh-CN" i="1" smtClean="0">
                <a:sym typeface="Symbol" pitchFamily="18" charset="2"/>
              </a:rPr>
              <a:t>n</a:t>
            </a:r>
            <a:r>
              <a:rPr lang="en-US" altLang="zh-CN" smtClean="0">
                <a:sym typeface="Symbol" pitchFamily="18" charset="2"/>
              </a:rPr>
              <a:t>-1)/</a:t>
            </a:r>
            <a:r>
              <a:rPr lang="en-US" altLang="zh-CN" i="1" smtClean="0">
                <a:sym typeface="Symbol" pitchFamily="18" charset="2"/>
              </a:rPr>
              <a:t>m</a:t>
            </a:r>
            <a:r>
              <a:rPr lang="en-US" altLang="zh-CN" smtClean="0">
                <a:sym typeface="Symbol" pitchFamily="18" charset="2"/>
              </a:rPr>
              <a:t></a:t>
            </a:r>
          </a:p>
          <a:p>
            <a:pPr lvl="1" eaLnBrk="1" hangingPunct="1">
              <a:buFont typeface="Wingdings" pitchFamily="2" charset="2"/>
              <a:buNone/>
            </a:pPr>
            <a:r>
              <a:rPr lang="en-US" altLang="zh-CN" smtClean="0">
                <a:sym typeface="Symbol" pitchFamily="18" charset="2"/>
              </a:rPr>
              <a:t>   </a:t>
            </a:r>
            <a:r>
              <a:rPr lang="en-US" altLang="zh-CN" i="1" smtClean="0">
                <a:sym typeface="Symbol" pitchFamily="18" charset="2"/>
              </a:rPr>
              <a:t>n</a:t>
            </a:r>
            <a:r>
              <a:rPr lang="en-US" altLang="zh-CN" smtClean="0">
                <a:sym typeface="Symbol" pitchFamily="18" charset="2"/>
              </a:rPr>
              <a:t>-1 pigeons at all. It’s a contradiction.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flipV="1">
            <a:off x="990600" y="3657600"/>
            <a:ext cx="2743200" cy="976313"/>
          </a:xfrm>
          <a:prstGeom prst="line">
            <a:avLst/>
          </a:prstGeom>
          <a:noFill/>
          <a:ln w="25400">
            <a:solidFill>
              <a:srgbClr val="008000"/>
            </a:solidFill>
            <a:round/>
            <a:headEnd/>
            <a:tailEnd/>
          </a:ln>
        </p:spPr>
        <p:txBody>
          <a:bodyPr/>
          <a:lstStyle/>
          <a:p>
            <a:endParaRPr lang="zh-CN" altLang="en-US"/>
          </a:p>
        </p:txBody>
      </p:sp>
      <p:sp>
        <p:nvSpPr>
          <p:cNvPr id="27651" name="Rectangle 3"/>
          <p:cNvSpPr>
            <a:spLocks noGrp="1" noChangeArrowheads="1"/>
          </p:cNvSpPr>
          <p:nvPr>
            <p:ph type="title"/>
          </p:nvPr>
        </p:nvSpPr>
        <p:spPr/>
        <p:txBody>
          <a:bodyPr/>
          <a:lstStyle/>
          <a:p>
            <a:pPr eaLnBrk="1" hangingPunct="1"/>
            <a:r>
              <a:rPr lang="en-US" altLang="zh-CN" smtClean="0"/>
              <a:t>Knowing Each Other or Not</a:t>
            </a:r>
          </a:p>
        </p:txBody>
      </p:sp>
      <p:sp>
        <p:nvSpPr>
          <p:cNvPr id="27652" name="Text Box 4"/>
          <p:cNvSpPr txBox="1">
            <a:spLocks noChangeArrowheads="1"/>
          </p:cNvSpPr>
          <p:nvPr/>
        </p:nvSpPr>
        <p:spPr bwMode="auto">
          <a:xfrm>
            <a:off x="3733800" y="4038600"/>
            <a:ext cx="549275" cy="298450"/>
          </a:xfrm>
          <a:prstGeom prst="rect">
            <a:avLst/>
          </a:prstGeom>
          <a:noFill/>
          <a:ln w="9525">
            <a:noFill/>
            <a:miter lim="800000"/>
            <a:headEnd/>
            <a:tailEnd/>
          </a:ln>
        </p:spPr>
        <p:txBody>
          <a:bodyPr/>
          <a:lstStyle/>
          <a:p>
            <a:pPr algn="just" eaLnBrk="0" hangingPunct="0"/>
            <a:r>
              <a:rPr lang="en-US" altLang="zh-CN" sz="2000" b="1">
                <a:latin typeface="Times New Roman" pitchFamily="18" charset="0"/>
              </a:rPr>
              <a:t>D</a:t>
            </a:r>
          </a:p>
        </p:txBody>
      </p:sp>
      <p:sp>
        <p:nvSpPr>
          <p:cNvPr id="27653" name="Text Box 5"/>
          <p:cNvSpPr txBox="1">
            <a:spLocks noChangeArrowheads="1"/>
          </p:cNvSpPr>
          <p:nvPr/>
        </p:nvSpPr>
        <p:spPr bwMode="auto">
          <a:xfrm>
            <a:off x="4467225" y="3741738"/>
            <a:ext cx="549275" cy="296862"/>
          </a:xfrm>
          <a:prstGeom prst="rect">
            <a:avLst/>
          </a:prstGeom>
          <a:noFill/>
          <a:ln w="9525">
            <a:noFill/>
            <a:miter lim="800000"/>
            <a:headEnd/>
            <a:tailEnd/>
          </a:ln>
        </p:spPr>
        <p:txBody>
          <a:bodyPr/>
          <a:lstStyle/>
          <a:p>
            <a:pPr algn="just" eaLnBrk="0" hangingPunct="0"/>
            <a:r>
              <a:rPr lang="en-US" altLang="zh-CN" sz="2000" b="1">
                <a:latin typeface="Times New Roman" pitchFamily="18" charset="0"/>
              </a:rPr>
              <a:t>C</a:t>
            </a:r>
          </a:p>
        </p:txBody>
      </p:sp>
      <p:sp>
        <p:nvSpPr>
          <p:cNvPr id="27654" name="Text Box 6"/>
          <p:cNvSpPr txBox="1">
            <a:spLocks noChangeArrowheads="1"/>
          </p:cNvSpPr>
          <p:nvPr/>
        </p:nvSpPr>
        <p:spPr bwMode="auto">
          <a:xfrm>
            <a:off x="3810000" y="3352800"/>
            <a:ext cx="549275" cy="296863"/>
          </a:xfrm>
          <a:prstGeom prst="rect">
            <a:avLst/>
          </a:prstGeom>
          <a:noFill/>
          <a:ln w="9525">
            <a:noFill/>
            <a:miter lim="800000"/>
            <a:headEnd/>
            <a:tailEnd/>
          </a:ln>
        </p:spPr>
        <p:txBody>
          <a:bodyPr/>
          <a:lstStyle/>
          <a:p>
            <a:pPr algn="just" eaLnBrk="0" hangingPunct="0"/>
            <a:r>
              <a:rPr lang="en-US" altLang="zh-CN" sz="2000" b="1">
                <a:latin typeface="Times New Roman" pitchFamily="18" charset="0"/>
              </a:rPr>
              <a:t>B</a:t>
            </a:r>
          </a:p>
        </p:txBody>
      </p:sp>
      <p:sp>
        <p:nvSpPr>
          <p:cNvPr id="27655" name="Oval 7"/>
          <p:cNvSpPr>
            <a:spLocks noChangeArrowheads="1"/>
          </p:cNvSpPr>
          <p:nvPr/>
        </p:nvSpPr>
        <p:spPr bwMode="auto">
          <a:xfrm>
            <a:off x="982663" y="4633913"/>
            <a:ext cx="58737" cy="36512"/>
          </a:xfrm>
          <a:prstGeom prst="ellipse">
            <a:avLst/>
          </a:prstGeom>
          <a:solidFill>
            <a:srgbClr val="FFFFFF">
              <a:alpha val="50195"/>
            </a:srgbClr>
          </a:solidFill>
          <a:ln w="9525">
            <a:solidFill>
              <a:srgbClr val="000000"/>
            </a:solidFill>
            <a:round/>
            <a:headEnd/>
            <a:tailEnd/>
          </a:ln>
        </p:spPr>
        <p:txBody>
          <a:bodyPr/>
          <a:lstStyle/>
          <a:p>
            <a:endParaRPr lang="zh-CN" altLang="en-US"/>
          </a:p>
        </p:txBody>
      </p:sp>
      <p:sp>
        <p:nvSpPr>
          <p:cNvPr id="27656" name="Oval 8"/>
          <p:cNvSpPr>
            <a:spLocks noChangeArrowheads="1"/>
          </p:cNvSpPr>
          <p:nvPr/>
        </p:nvSpPr>
        <p:spPr bwMode="auto">
          <a:xfrm>
            <a:off x="3000375" y="3246438"/>
            <a:ext cx="2566988" cy="1287462"/>
          </a:xfrm>
          <a:prstGeom prst="ellipse">
            <a:avLst/>
          </a:prstGeom>
          <a:noFill/>
          <a:ln w="25400">
            <a:solidFill>
              <a:srgbClr val="0000FF"/>
            </a:solidFill>
            <a:round/>
            <a:headEnd/>
            <a:tailEnd/>
          </a:ln>
        </p:spPr>
        <p:txBody>
          <a:bodyPr/>
          <a:lstStyle/>
          <a:p>
            <a:endParaRPr lang="zh-CN" altLang="en-US"/>
          </a:p>
        </p:txBody>
      </p:sp>
      <p:sp>
        <p:nvSpPr>
          <p:cNvPr id="27657" name="Oval 9"/>
          <p:cNvSpPr>
            <a:spLocks noChangeArrowheads="1"/>
          </p:cNvSpPr>
          <p:nvPr/>
        </p:nvSpPr>
        <p:spPr bwMode="auto">
          <a:xfrm>
            <a:off x="3182938" y="4633913"/>
            <a:ext cx="2570162" cy="1289050"/>
          </a:xfrm>
          <a:prstGeom prst="ellipse">
            <a:avLst/>
          </a:prstGeom>
          <a:noFill/>
          <a:ln w="25400">
            <a:solidFill>
              <a:srgbClr val="0000FF"/>
            </a:solidFill>
            <a:round/>
            <a:headEnd/>
            <a:tailEnd/>
          </a:ln>
        </p:spPr>
        <p:txBody>
          <a:bodyPr/>
          <a:lstStyle/>
          <a:p>
            <a:endParaRPr lang="zh-CN" altLang="en-US"/>
          </a:p>
        </p:txBody>
      </p:sp>
      <p:sp>
        <p:nvSpPr>
          <p:cNvPr id="27658" name="Oval 10"/>
          <p:cNvSpPr>
            <a:spLocks noChangeArrowheads="1"/>
          </p:cNvSpPr>
          <p:nvPr/>
        </p:nvSpPr>
        <p:spPr bwMode="auto">
          <a:xfrm>
            <a:off x="3733800" y="3643313"/>
            <a:ext cx="57150" cy="34925"/>
          </a:xfrm>
          <a:prstGeom prst="ellipse">
            <a:avLst/>
          </a:prstGeom>
          <a:solidFill>
            <a:srgbClr val="FFFFFF">
              <a:alpha val="50195"/>
            </a:srgbClr>
          </a:solidFill>
          <a:ln w="9525">
            <a:solidFill>
              <a:srgbClr val="000000"/>
            </a:solidFill>
            <a:round/>
            <a:headEnd/>
            <a:tailEnd/>
          </a:ln>
        </p:spPr>
        <p:txBody>
          <a:bodyPr/>
          <a:lstStyle/>
          <a:p>
            <a:endParaRPr lang="zh-CN" altLang="en-US"/>
          </a:p>
        </p:txBody>
      </p:sp>
      <p:sp>
        <p:nvSpPr>
          <p:cNvPr id="27659" name="Oval 11"/>
          <p:cNvSpPr>
            <a:spLocks noChangeArrowheads="1"/>
          </p:cNvSpPr>
          <p:nvPr/>
        </p:nvSpPr>
        <p:spPr bwMode="auto">
          <a:xfrm>
            <a:off x="4467225" y="3940175"/>
            <a:ext cx="57150" cy="36513"/>
          </a:xfrm>
          <a:prstGeom prst="ellipse">
            <a:avLst/>
          </a:prstGeom>
          <a:solidFill>
            <a:srgbClr val="FFFFFF">
              <a:alpha val="50195"/>
            </a:srgbClr>
          </a:solidFill>
          <a:ln w="9525">
            <a:solidFill>
              <a:srgbClr val="000000"/>
            </a:solidFill>
            <a:round/>
            <a:headEnd/>
            <a:tailEnd/>
          </a:ln>
        </p:spPr>
        <p:txBody>
          <a:bodyPr/>
          <a:lstStyle/>
          <a:p>
            <a:endParaRPr lang="zh-CN" altLang="en-US"/>
          </a:p>
        </p:txBody>
      </p:sp>
      <p:sp>
        <p:nvSpPr>
          <p:cNvPr id="27660" name="Oval 12"/>
          <p:cNvSpPr>
            <a:spLocks noChangeArrowheads="1"/>
          </p:cNvSpPr>
          <p:nvPr/>
        </p:nvSpPr>
        <p:spPr bwMode="auto">
          <a:xfrm>
            <a:off x="3733800" y="4138613"/>
            <a:ext cx="57150" cy="36512"/>
          </a:xfrm>
          <a:prstGeom prst="ellipse">
            <a:avLst/>
          </a:prstGeom>
          <a:solidFill>
            <a:srgbClr val="FFFFFF">
              <a:alpha val="50195"/>
            </a:srgbClr>
          </a:solidFill>
          <a:ln w="9525">
            <a:solidFill>
              <a:srgbClr val="000000"/>
            </a:solidFill>
            <a:round/>
            <a:headEnd/>
            <a:tailEnd/>
          </a:ln>
        </p:spPr>
        <p:txBody>
          <a:bodyPr/>
          <a:lstStyle/>
          <a:p>
            <a:endParaRPr lang="zh-CN" altLang="en-US"/>
          </a:p>
        </p:txBody>
      </p:sp>
      <p:sp>
        <p:nvSpPr>
          <p:cNvPr id="27661" name="Oval 13"/>
          <p:cNvSpPr>
            <a:spLocks noChangeArrowheads="1"/>
          </p:cNvSpPr>
          <p:nvPr/>
        </p:nvSpPr>
        <p:spPr bwMode="auto">
          <a:xfrm>
            <a:off x="3916363" y="5129213"/>
            <a:ext cx="107950" cy="107950"/>
          </a:xfrm>
          <a:prstGeom prst="ellipse">
            <a:avLst/>
          </a:prstGeom>
          <a:solidFill>
            <a:srgbClr val="FFFFFF"/>
          </a:solidFill>
          <a:ln w="9525">
            <a:solidFill>
              <a:srgbClr val="000000"/>
            </a:solidFill>
            <a:round/>
            <a:headEnd/>
            <a:tailEnd/>
          </a:ln>
        </p:spPr>
        <p:txBody>
          <a:bodyPr/>
          <a:lstStyle/>
          <a:p>
            <a:endParaRPr lang="zh-CN" altLang="en-US"/>
          </a:p>
        </p:txBody>
      </p:sp>
      <p:sp>
        <p:nvSpPr>
          <p:cNvPr id="27662" name="Oval 14"/>
          <p:cNvSpPr>
            <a:spLocks noChangeArrowheads="1"/>
          </p:cNvSpPr>
          <p:nvPr/>
        </p:nvSpPr>
        <p:spPr bwMode="auto">
          <a:xfrm>
            <a:off x="3916363" y="5426075"/>
            <a:ext cx="107950" cy="107950"/>
          </a:xfrm>
          <a:prstGeom prst="ellipse">
            <a:avLst/>
          </a:prstGeom>
          <a:solidFill>
            <a:srgbClr val="FFFFFF"/>
          </a:solidFill>
          <a:ln w="9525">
            <a:solidFill>
              <a:srgbClr val="000000"/>
            </a:solidFill>
            <a:round/>
            <a:headEnd/>
            <a:tailEnd/>
          </a:ln>
        </p:spPr>
        <p:txBody>
          <a:bodyPr/>
          <a:lstStyle/>
          <a:p>
            <a:endParaRPr lang="zh-CN" altLang="en-US"/>
          </a:p>
        </p:txBody>
      </p:sp>
      <p:sp>
        <p:nvSpPr>
          <p:cNvPr id="27663" name="Text Box 15"/>
          <p:cNvSpPr txBox="1">
            <a:spLocks noChangeArrowheads="1"/>
          </p:cNvSpPr>
          <p:nvPr/>
        </p:nvSpPr>
        <p:spPr bwMode="auto">
          <a:xfrm>
            <a:off x="615950" y="4435475"/>
            <a:ext cx="550863" cy="296863"/>
          </a:xfrm>
          <a:prstGeom prst="rect">
            <a:avLst/>
          </a:prstGeom>
          <a:noFill/>
          <a:ln w="9525">
            <a:noFill/>
            <a:miter lim="800000"/>
            <a:headEnd/>
            <a:tailEnd/>
          </a:ln>
        </p:spPr>
        <p:txBody>
          <a:bodyPr/>
          <a:lstStyle/>
          <a:p>
            <a:pPr algn="just" eaLnBrk="0" hangingPunct="0"/>
            <a:r>
              <a:rPr lang="en-US" altLang="zh-CN" sz="2000" b="1">
                <a:latin typeface="Times New Roman" pitchFamily="18" charset="0"/>
              </a:rPr>
              <a:t>A</a:t>
            </a:r>
          </a:p>
        </p:txBody>
      </p:sp>
      <p:sp>
        <p:nvSpPr>
          <p:cNvPr id="27664" name="Line 16"/>
          <p:cNvSpPr>
            <a:spLocks noChangeShapeType="1"/>
          </p:cNvSpPr>
          <p:nvPr/>
        </p:nvSpPr>
        <p:spPr bwMode="auto">
          <a:xfrm>
            <a:off x="3733800" y="3643313"/>
            <a:ext cx="0" cy="495300"/>
          </a:xfrm>
          <a:prstGeom prst="line">
            <a:avLst/>
          </a:prstGeom>
          <a:noFill/>
          <a:ln w="25400">
            <a:solidFill>
              <a:srgbClr val="FF6600"/>
            </a:solidFill>
            <a:round/>
            <a:headEnd/>
            <a:tailEnd/>
          </a:ln>
        </p:spPr>
        <p:txBody>
          <a:bodyPr/>
          <a:lstStyle/>
          <a:p>
            <a:endParaRPr lang="zh-CN" altLang="en-US"/>
          </a:p>
        </p:txBody>
      </p:sp>
      <p:sp>
        <p:nvSpPr>
          <p:cNvPr id="27665" name="Line 17"/>
          <p:cNvSpPr>
            <a:spLocks noChangeShapeType="1"/>
          </p:cNvSpPr>
          <p:nvPr/>
        </p:nvSpPr>
        <p:spPr bwMode="auto">
          <a:xfrm flipV="1">
            <a:off x="3733800" y="3941763"/>
            <a:ext cx="733425" cy="198437"/>
          </a:xfrm>
          <a:prstGeom prst="line">
            <a:avLst/>
          </a:prstGeom>
          <a:noFill/>
          <a:ln w="25400">
            <a:solidFill>
              <a:srgbClr val="FF6600"/>
            </a:solidFill>
            <a:round/>
            <a:headEnd/>
            <a:tailEnd/>
          </a:ln>
        </p:spPr>
        <p:txBody>
          <a:bodyPr/>
          <a:lstStyle/>
          <a:p>
            <a:endParaRPr lang="zh-CN" altLang="en-US"/>
          </a:p>
        </p:txBody>
      </p:sp>
      <p:sp>
        <p:nvSpPr>
          <p:cNvPr id="27666" name="Line 18"/>
          <p:cNvSpPr>
            <a:spLocks noChangeShapeType="1"/>
          </p:cNvSpPr>
          <p:nvPr/>
        </p:nvSpPr>
        <p:spPr bwMode="auto">
          <a:xfrm flipV="1">
            <a:off x="982663" y="4140200"/>
            <a:ext cx="2751137" cy="495300"/>
          </a:xfrm>
          <a:prstGeom prst="line">
            <a:avLst/>
          </a:prstGeom>
          <a:noFill/>
          <a:ln w="25400">
            <a:solidFill>
              <a:srgbClr val="008000"/>
            </a:solidFill>
            <a:round/>
            <a:headEnd/>
            <a:tailEnd/>
          </a:ln>
        </p:spPr>
        <p:txBody>
          <a:bodyPr/>
          <a:lstStyle/>
          <a:p>
            <a:endParaRPr lang="zh-CN" altLang="en-US"/>
          </a:p>
        </p:txBody>
      </p:sp>
      <p:sp>
        <p:nvSpPr>
          <p:cNvPr id="27667" name="Line 19"/>
          <p:cNvSpPr>
            <a:spLocks noChangeShapeType="1"/>
          </p:cNvSpPr>
          <p:nvPr/>
        </p:nvSpPr>
        <p:spPr bwMode="auto">
          <a:xfrm>
            <a:off x="800100" y="5129213"/>
            <a:ext cx="1282700" cy="0"/>
          </a:xfrm>
          <a:prstGeom prst="line">
            <a:avLst/>
          </a:prstGeom>
          <a:noFill/>
          <a:ln w="25400">
            <a:solidFill>
              <a:srgbClr val="FF6600"/>
            </a:solidFill>
            <a:round/>
            <a:headEnd/>
            <a:tailEnd/>
          </a:ln>
        </p:spPr>
        <p:txBody>
          <a:bodyPr/>
          <a:lstStyle/>
          <a:p>
            <a:endParaRPr lang="zh-CN" altLang="en-US"/>
          </a:p>
        </p:txBody>
      </p:sp>
      <p:sp>
        <p:nvSpPr>
          <p:cNvPr id="27668" name="Line 20"/>
          <p:cNvSpPr>
            <a:spLocks noChangeShapeType="1"/>
          </p:cNvSpPr>
          <p:nvPr/>
        </p:nvSpPr>
        <p:spPr bwMode="auto">
          <a:xfrm>
            <a:off x="800100" y="5526088"/>
            <a:ext cx="1282700" cy="0"/>
          </a:xfrm>
          <a:prstGeom prst="line">
            <a:avLst/>
          </a:prstGeom>
          <a:noFill/>
          <a:ln w="25400">
            <a:solidFill>
              <a:srgbClr val="008000"/>
            </a:solidFill>
            <a:round/>
            <a:headEnd/>
            <a:tailEnd/>
          </a:ln>
        </p:spPr>
        <p:txBody>
          <a:bodyPr/>
          <a:lstStyle/>
          <a:p>
            <a:endParaRPr lang="zh-CN" altLang="en-US"/>
          </a:p>
        </p:txBody>
      </p:sp>
      <p:sp>
        <p:nvSpPr>
          <p:cNvPr id="27669" name="Text Box 21"/>
          <p:cNvSpPr txBox="1">
            <a:spLocks noChangeArrowheads="1"/>
          </p:cNvSpPr>
          <p:nvPr/>
        </p:nvSpPr>
        <p:spPr bwMode="auto">
          <a:xfrm>
            <a:off x="4654550" y="2941638"/>
            <a:ext cx="3159125" cy="396875"/>
          </a:xfrm>
          <a:prstGeom prst="rect">
            <a:avLst/>
          </a:prstGeom>
          <a:noFill/>
          <a:ln w="9525">
            <a:noFill/>
            <a:miter lim="800000"/>
            <a:headEnd/>
            <a:tailEnd/>
          </a:ln>
        </p:spPr>
        <p:txBody>
          <a:bodyPr/>
          <a:lstStyle/>
          <a:p>
            <a:pPr algn="just" eaLnBrk="0" hangingPunct="0"/>
            <a:r>
              <a:rPr lang="en-US" altLang="zh-CN">
                <a:solidFill>
                  <a:srgbClr val="0000CC"/>
                </a:solidFill>
                <a:latin typeface="Times New Roman" pitchFamily="18" charset="0"/>
              </a:rPr>
              <a:t>Pigeonhole 1: those knowing A</a:t>
            </a:r>
          </a:p>
        </p:txBody>
      </p:sp>
      <p:sp>
        <p:nvSpPr>
          <p:cNvPr id="27670" name="Text Box 22"/>
          <p:cNvSpPr txBox="1">
            <a:spLocks noChangeArrowheads="1"/>
          </p:cNvSpPr>
          <p:nvPr/>
        </p:nvSpPr>
        <p:spPr bwMode="auto">
          <a:xfrm>
            <a:off x="4197350" y="5913438"/>
            <a:ext cx="3657600" cy="396875"/>
          </a:xfrm>
          <a:prstGeom prst="rect">
            <a:avLst/>
          </a:prstGeom>
          <a:noFill/>
          <a:ln w="9525">
            <a:noFill/>
            <a:miter lim="800000"/>
            <a:headEnd/>
            <a:tailEnd/>
          </a:ln>
        </p:spPr>
        <p:txBody>
          <a:bodyPr/>
          <a:lstStyle/>
          <a:p>
            <a:pPr algn="just" eaLnBrk="0" hangingPunct="0"/>
            <a:r>
              <a:rPr lang="en-US" altLang="zh-CN">
                <a:solidFill>
                  <a:srgbClr val="0000CC"/>
                </a:solidFill>
                <a:latin typeface="Times New Roman" pitchFamily="18" charset="0"/>
              </a:rPr>
              <a:t>Pigeonhole 2：those not knowing A</a:t>
            </a:r>
          </a:p>
          <a:p>
            <a:pPr algn="just" eaLnBrk="0" hangingPunct="0"/>
            <a:endParaRPr lang="zh-CN" altLang="en-US">
              <a:solidFill>
                <a:srgbClr val="0000CC"/>
              </a:solidFill>
              <a:latin typeface="Times New Roman" pitchFamily="18" charset="0"/>
            </a:endParaRPr>
          </a:p>
        </p:txBody>
      </p:sp>
      <p:sp>
        <p:nvSpPr>
          <p:cNvPr id="27671" name="Text Box 23"/>
          <p:cNvSpPr txBox="1">
            <a:spLocks noChangeArrowheads="1"/>
          </p:cNvSpPr>
          <p:nvPr/>
        </p:nvSpPr>
        <p:spPr bwMode="auto">
          <a:xfrm>
            <a:off x="1533525" y="4832350"/>
            <a:ext cx="1100138" cy="296863"/>
          </a:xfrm>
          <a:prstGeom prst="rect">
            <a:avLst/>
          </a:prstGeom>
          <a:noFill/>
          <a:ln w="9525">
            <a:noFill/>
            <a:miter lim="800000"/>
            <a:headEnd/>
            <a:tailEnd/>
          </a:ln>
        </p:spPr>
        <p:txBody>
          <a:bodyPr/>
          <a:lstStyle/>
          <a:p>
            <a:pPr algn="just" eaLnBrk="0" hangingPunct="0"/>
            <a:endParaRPr lang="zh-CN" altLang="en-US">
              <a:latin typeface="Times New Roman" pitchFamily="18" charset="0"/>
            </a:endParaRPr>
          </a:p>
        </p:txBody>
      </p:sp>
      <p:sp>
        <p:nvSpPr>
          <p:cNvPr id="27672" name="Text Box 24"/>
          <p:cNvSpPr txBox="1">
            <a:spLocks noChangeArrowheads="1"/>
          </p:cNvSpPr>
          <p:nvPr/>
        </p:nvSpPr>
        <p:spPr bwMode="auto">
          <a:xfrm>
            <a:off x="844550" y="5532438"/>
            <a:ext cx="2435225" cy="381000"/>
          </a:xfrm>
          <a:prstGeom prst="rect">
            <a:avLst/>
          </a:prstGeom>
          <a:noFill/>
          <a:ln w="9525">
            <a:noFill/>
            <a:miter lim="800000"/>
            <a:headEnd/>
            <a:tailEnd/>
          </a:ln>
        </p:spPr>
        <p:txBody>
          <a:bodyPr/>
          <a:lstStyle/>
          <a:p>
            <a:pPr algn="just" eaLnBrk="0" hangingPunct="0"/>
            <a:r>
              <a:rPr lang="en-US" altLang="zh-CN">
                <a:latin typeface="Times New Roman" pitchFamily="18" charset="0"/>
              </a:rPr>
              <a:t>knowing  each other</a:t>
            </a:r>
          </a:p>
        </p:txBody>
      </p:sp>
      <p:sp>
        <p:nvSpPr>
          <p:cNvPr id="27673" name="Text Box 25"/>
          <p:cNvSpPr txBox="1">
            <a:spLocks noChangeArrowheads="1"/>
          </p:cNvSpPr>
          <p:nvPr/>
        </p:nvSpPr>
        <p:spPr bwMode="auto">
          <a:xfrm>
            <a:off x="304800" y="1905000"/>
            <a:ext cx="8534400" cy="895350"/>
          </a:xfrm>
          <a:prstGeom prst="rect">
            <a:avLst/>
          </a:prstGeom>
          <a:noFill/>
          <a:ln w="9525">
            <a:noFill/>
            <a:miter lim="800000"/>
            <a:headEnd/>
            <a:tailEnd/>
          </a:ln>
        </p:spPr>
        <p:txBody>
          <a:bodyPr>
            <a:spAutoFit/>
          </a:bodyPr>
          <a:lstStyle/>
          <a:p>
            <a:pPr>
              <a:spcBef>
                <a:spcPct val="50000"/>
              </a:spcBef>
            </a:pPr>
            <a:r>
              <a:rPr kumimoji="1" lang="en-US" altLang="zh-CN" sz="2400" b="1">
                <a:solidFill>
                  <a:schemeClr val="tx2"/>
                </a:solidFill>
                <a:latin typeface="Times New Roman" pitchFamily="18" charset="0"/>
              </a:rPr>
              <a:t>Problem</a:t>
            </a:r>
            <a:r>
              <a:rPr kumimoji="1" lang="en-US" altLang="zh-CN" sz="2400">
                <a:latin typeface="Times New Roman" pitchFamily="18" charset="0"/>
              </a:rPr>
              <a:t>: show that among any 6 persons, there are 3 who know</a:t>
            </a:r>
          </a:p>
          <a:p>
            <a:pPr>
              <a:spcBef>
                <a:spcPct val="20000"/>
              </a:spcBef>
            </a:pPr>
            <a:r>
              <a:rPr kumimoji="1" lang="en-US" altLang="zh-CN" sz="2400">
                <a:latin typeface="Times New Roman" pitchFamily="18" charset="0"/>
              </a:rPr>
              <a:t>                each other, or there are 3 who don’t know any two others.</a:t>
            </a:r>
          </a:p>
        </p:txBody>
      </p:sp>
      <p:sp>
        <p:nvSpPr>
          <p:cNvPr id="27674" name="Text Box 26"/>
          <p:cNvSpPr txBox="1">
            <a:spLocks noChangeArrowheads="1"/>
          </p:cNvSpPr>
          <p:nvPr/>
        </p:nvSpPr>
        <p:spPr bwMode="auto">
          <a:xfrm>
            <a:off x="768350" y="5075238"/>
            <a:ext cx="2435225" cy="381000"/>
          </a:xfrm>
          <a:prstGeom prst="rect">
            <a:avLst/>
          </a:prstGeom>
          <a:noFill/>
          <a:ln w="9525">
            <a:noFill/>
            <a:miter lim="800000"/>
            <a:headEnd/>
            <a:tailEnd/>
          </a:ln>
        </p:spPr>
        <p:txBody>
          <a:bodyPr/>
          <a:lstStyle/>
          <a:p>
            <a:pPr algn="just" eaLnBrk="0" hangingPunct="0"/>
            <a:r>
              <a:rPr lang="en-US" altLang="zh-CN">
                <a:latin typeface="Times New Roman" pitchFamily="18" charset="0"/>
              </a:rPr>
              <a:t>not knowing  each other</a:t>
            </a:r>
          </a:p>
        </p:txBody>
      </p:sp>
      <p:sp>
        <p:nvSpPr>
          <p:cNvPr id="27675" name="Freeform 27"/>
          <p:cNvSpPr>
            <a:spLocks/>
          </p:cNvSpPr>
          <p:nvPr/>
        </p:nvSpPr>
        <p:spPr bwMode="auto">
          <a:xfrm>
            <a:off x="1006475" y="3941763"/>
            <a:ext cx="3514725" cy="809625"/>
          </a:xfrm>
          <a:custGeom>
            <a:avLst/>
            <a:gdLst>
              <a:gd name="T0" fmla="*/ 0 w 2214"/>
              <a:gd name="T1" fmla="*/ 459 h 510"/>
              <a:gd name="T2" fmla="*/ 387 w 2214"/>
              <a:gd name="T3" fmla="*/ 504 h 510"/>
              <a:gd name="T4" fmla="*/ 873 w 2214"/>
              <a:gd name="T5" fmla="*/ 495 h 510"/>
              <a:gd name="T6" fmla="*/ 1143 w 2214"/>
              <a:gd name="T7" fmla="*/ 468 h 510"/>
              <a:gd name="T8" fmla="*/ 1485 w 2214"/>
              <a:gd name="T9" fmla="*/ 405 h 510"/>
              <a:gd name="T10" fmla="*/ 1809 w 2214"/>
              <a:gd name="T11" fmla="*/ 297 h 510"/>
              <a:gd name="T12" fmla="*/ 2214 w 2214"/>
              <a:gd name="T13" fmla="*/ 0 h 510"/>
              <a:gd name="T14" fmla="*/ 0 60000 65536"/>
              <a:gd name="T15" fmla="*/ 0 60000 65536"/>
              <a:gd name="T16" fmla="*/ 0 60000 65536"/>
              <a:gd name="T17" fmla="*/ 0 60000 65536"/>
              <a:gd name="T18" fmla="*/ 0 60000 65536"/>
              <a:gd name="T19" fmla="*/ 0 60000 65536"/>
              <a:gd name="T20" fmla="*/ 0 60000 65536"/>
              <a:gd name="T21" fmla="*/ 0 w 2214"/>
              <a:gd name="T22" fmla="*/ 0 h 510"/>
              <a:gd name="T23" fmla="*/ 2214 w 2214"/>
              <a:gd name="T24" fmla="*/ 510 h 5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4" h="510">
                <a:moveTo>
                  <a:pt x="0" y="459"/>
                </a:moveTo>
                <a:cubicBezTo>
                  <a:pt x="64" y="466"/>
                  <a:pt x="242" y="498"/>
                  <a:pt x="387" y="504"/>
                </a:cubicBezTo>
                <a:cubicBezTo>
                  <a:pt x="532" y="510"/>
                  <a:pt x="747" y="501"/>
                  <a:pt x="873" y="495"/>
                </a:cubicBezTo>
                <a:cubicBezTo>
                  <a:pt x="999" y="489"/>
                  <a:pt x="1041" y="483"/>
                  <a:pt x="1143" y="468"/>
                </a:cubicBezTo>
                <a:cubicBezTo>
                  <a:pt x="1245" y="453"/>
                  <a:pt x="1374" y="434"/>
                  <a:pt x="1485" y="405"/>
                </a:cubicBezTo>
                <a:cubicBezTo>
                  <a:pt x="1596" y="376"/>
                  <a:pt x="1688" y="364"/>
                  <a:pt x="1809" y="297"/>
                </a:cubicBezTo>
                <a:cubicBezTo>
                  <a:pt x="1930" y="230"/>
                  <a:pt x="2130" y="62"/>
                  <a:pt x="2214" y="0"/>
                </a:cubicBezTo>
              </a:path>
            </a:pathLst>
          </a:custGeom>
          <a:noFill/>
          <a:ln w="25400">
            <a:solidFill>
              <a:srgbClr val="008000"/>
            </a:solidFill>
            <a:round/>
            <a:headEnd/>
            <a:tailEnd/>
          </a:ln>
        </p:spPr>
        <p:txBody>
          <a:bodyPr/>
          <a:lstStyle/>
          <a:p>
            <a:endParaRPr lang="zh-CN" altLang="en-US"/>
          </a:p>
        </p:txBody>
      </p:sp>
      <p:sp>
        <p:nvSpPr>
          <p:cNvPr id="76828" name="Text Box 28"/>
          <p:cNvSpPr txBox="1">
            <a:spLocks noChangeArrowheads="1"/>
          </p:cNvSpPr>
          <p:nvPr/>
        </p:nvSpPr>
        <p:spPr bwMode="auto">
          <a:xfrm>
            <a:off x="5867400" y="3657600"/>
            <a:ext cx="3048000" cy="1063625"/>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a:spAutoFit/>
          </a:bodyPr>
          <a:lstStyle/>
          <a:p>
            <a:pPr>
              <a:spcBef>
                <a:spcPct val="50000"/>
              </a:spcBef>
              <a:defRPr/>
            </a:pPr>
            <a:r>
              <a:rPr kumimoji="1" lang="en-US" altLang="zh-CN" sz="2000" b="1">
                <a:latin typeface="Times New Roman" pitchFamily="18" charset="0"/>
              </a:rPr>
              <a:t>There must be at least 3 elements which fall into one of the two pigeonhole.</a:t>
            </a:r>
          </a:p>
        </p:txBody>
      </p:sp>
      <p:sp>
        <p:nvSpPr>
          <p:cNvPr id="27677" name="Oval 29"/>
          <p:cNvSpPr>
            <a:spLocks noChangeArrowheads="1"/>
          </p:cNvSpPr>
          <p:nvPr/>
        </p:nvSpPr>
        <p:spPr bwMode="auto">
          <a:xfrm>
            <a:off x="4425950" y="3910013"/>
            <a:ext cx="107950" cy="107950"/>
          </a:xfrm>
          <a:prstGeom prst="ellipse">
            <a:avLst/>
          </a:prstGeom>
          <a:solidFill>
            <a:srgbClr val="FFFFFF"/>
          </a:solidFill>
          <a:ln w="9525">
            <a:solidFill>
              <a:srgbClr val="000000"/>
            </a:solidFill>
            <a:round/>
            <a:headEnd/>
            <a:tailEnd/>
          </a:ln>
        </p:spPr>
        <p:txBody>
          <a:bodyPr/>
          <a:lstStyle/>
          <a:p>
            <a:endParaRPr lang="zh-CN" altLang="en-US"/>
          </a:p>
        </p:txBody>
      </p:sp>
      <p:sp>
        <p:nvSpPr>
          <p:cNvPr id="27678" name="Oval 30"/>
          <p:cNvSpPr>
            <a:spLocks noChangeArrowheads="1"/>
          </p:cNvSpPr>
          <p:nvPr/>
        </p:nvSpPr>
        <p:spPr bwMode="auto">
          <a:xfrm>
            <a:off x="990600" y="4572000"/>
            <a:ext cx="107950" cy="107950"/>
          </a:xfrm>
          <a:prstGeom prst="ellipse">
            <a:avLst/>
          </a:prstGeom>
          <a:solidFill>
            <a:srgbClr val="FF0000"/>
          </a:solidFill>
          <a:ln w="9525">
            <a:solidFill>
              <a:srgbClr val="000000"/>
            </a:solidFill>
            <a:round/>
            <a:headEnd/>
            <a:tailEnd/>
          </a:ln>
        </p:spPr>
        <p:txBody>
          <a:bodyPr/>
          <a:lstStyle/>
          <a:p>
            <a:endParaRPr lang="zh-CN" altLang="en-US"/>
          </a:p>
        </p:txBody>
      </p:sp>
      <p:sp>
        <p:nvSpPr>
          <p:cNvPr id="27679" name="Line 31"/>
          <p:cNvSpPr>
            <a:spLocks noChangeShapeType="1"/>
          </p:cNvSpPr>
          <p:nvPr/>
        </p:nvSpPr>
        <p:spPr bwMode="auto">
          <a:xfrm flipH="1" flipV="1">
            <a:off x="4953000" y="3810000"/>
            <a:ext cx="914400" cy="457200"/>
          </a:xfrm>
          <a:prstGeom prst="line">
            <a:avLst/>
          </a:prstGeom>
          <a:noFill/>
          <a:ln w="28575">
            <a:solidFill>
              <a:srgbClr val="FFCC00"/>
            </a:solidFill>
            <a:prstDash val="lgDash"/>
            <a:round/>
            <a:headEnd/>
            <a:tailEnd type="stealth" w="lg" len="lg"/>
          </a:ln>
        </p:spPr>
        <p:txBody>
          <a:bodyPr wrap="none"/>
          <a:lstStyle/>
          <a:p>
            <a:endParaRPr lang="zh-CN" altLang="en-US"/>
          </a:p>
        </p:txBody>
      </p:sp>
      <p:sp>
        <p:nvSpPr>
          <p:cNvPr id="76832" name="Line 32"/>
          <p:cNvSpPr>
            <a:spLocks noChangeShapeType="1"/>
          </p:cNvSpPr>
          <p:nvPr/>
        </p:nvSpPr>
        <p:spPr bwMode="auto">
          <a:xfrm>
            <a:off x="3733800" y="3657600"/>
            <a:ext cx="0" cy="533400"/>
          </a:xfrm>
          <a:prstGeom prst="line">
            <a:avLst/>
          </a:prstGeom>
          <a:noFill/>
          <a:ln w="25400">
            <a:solidFill>
              <a:srgbClr val="008000"/>
            </a:solidFill>
            <a:round/>
            <a:headEnd/>
            <a:tailEnd/>
          </a:ln>
        </p:spPr>
        <p:txBody>
          <a:bodyPr/>
          <a:lstStyle/>
          <a:p>
            <a:endParaRPr lang="zh-CN" altLang="en-US"/>
          </a:p>
        </p:txBody>
      </p:sp>
      <p:sp>
        <p:nvSpPr>
          <p:cNvPr id="27681" name="Line 33"/>
          <p:cNvSpPr>
            <a:spLocks noChangeShapeType="1"/>
          </p:cNvSpPr>
          <p:nvPr/>
        </p:nvSpPr>
        <p:spPr bwMode="auto">
          <a:xfrm flipH="1">
            <a:off x="4648200" y="4724400"/>
            <a:ext cx="1371600" cy="685800"/>
          </a:xfrm>
          <a:prstGeom prst="line">
            <a:avLst/>
          </a:prstGeom>
          <a:noFill/>
          <a:ln w="28575">
            <a:solidFill>
              <a:srgbClr val="FFCC00"/>
            </a:solidFill>
            <a:prstDash val="lgDash"/>
            <a:round/>
            <a:headEnd/>
            <a:tailEnd type="stealth" w="lg" len="lg"/>
          </a:ln>
        </p:spPr>
        <p:txBody>
          <a:bodyPr wrap="none"/>
          <a:lstStyle/>
          <a:p>
            <a:endParaRPr lang="zh-CN" altLang="en-US"/>
          </a:p>
        </p:txBody>
      </p:sp>
      <p:sp>
        <p:nvSpPr>
          <p:cNvPr id="27682" name="Line 34"/>
          <p:cNvSpPr>
            <a:spLocks noChangeShapeType="1"/>
          </p:cNvSpPr>
          <p:nvPr/>
        </p:nvSpPr>
        <p:spPr bwMode="auto">
          <a:xfrm>
            <a:off x="3733800" y="3657600"/>
            <a:ext cx="733425" cy="282575"/>
          </a:xfrm>
          <a:prstGeom prst="line">
            <a:avLst/>
          </a:prstGeom>
          <a:noFill/>
          <a:ln w="25400">
            <a:solidFill>
              <a:srgbClr val="FF6600"/>
            </a:solidFill>
            <a:round/>
            <a:headEnd/>
            <a:tailEnd/>
          </a:ln>
        </p:spPr>
        <p:txBody>
          <a:bodyPr/>
          <a:lstStyle/>
          <a:p>
            <a:endParaRPr lang="zh-CN" altLang="en-US"/>
          </a:p>
        </p:txBody>
      </p:sp>
      <p:sp>
        <p:nvSpPr>
          <p:cNvPr id="27683" name="Oval 35"/>
          <p:cNvSpPr>
            <a:spLocks noChangeArrowheads="1"/>
          </p:cNvSpPr>
          <p:nvPr/>
        </p:nvSpPr>
        <p:spPr bwMode="auto">
          <a:xfrm>
            <a:off x="3657600" y="4114800"/>
            <a:ext cx="107950" cy="107950"/>
          </a:xfrm>
          <a:prstGeom prst="ellipse">
            <a:avLst/>
          </a:prstGeom>
          <a:solidFill>
            <a:srgbClr val="FFFFFF"/>
          </a:solidFill>
          <a:ln w="9525">
            <a:solidFill>
              <a:srgbClr val="000000"/>
            </a:solidFill>
            <a:round/>
            <a:headEnd/>
            <a:tailEnd/>
          </a:ln>
        </p:spPr>
        <p:txBody>
          <a:bodyPr/>
          <a:lstStyle/>
          <a:p>
            <a:endParaRPr lang="zh-CN" altLang="en-US"/>
          </a:p>
        </p:txBody>
      </p:sp>
      <p:sp>
        <p:nvSpPr>
          <p:cNvPr id="27684" name="Oval 36"/>
          <p:cNvSpPr>
            <a:spLocks noChangeArrowheads="1"/>
          </p:cNvSpPr>
          <p:nvPr/>
        </p:nvSpPr>
        <p:spPr bwMode="auto">
          <a:xfrm>
            <a:off x="3690938" y="3609975"/>
            <a:ext cx="107950" cy="107950"/>
          </a:xfrm>
          <a:prstGeom prst="ellipse">
            <a:avLst/>
          </a:prstGeom>
          <a:solidFill>
            <a:srgbClr val="FFFFFF"/>
          </a:solidFill>
          <a:ln w="9525">
            <a:solidFill>
              <a:srgbClr val="00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32"/>
                                        </p:tgtEl>
                                        <p:attrNameLst>
                                          <p:attrName>style.visibility</p:attrName>
                                        </p:attrNameLst>
                                      </p:cBhvr>
                                      <p:to>
                                        <p:strVal val="visible"/>
                                      </p:to>
                                    </p:set>
                                    <p:anim calcmode="lin" valueType="num">
                                      <p:cBhvr additive="base">
                                        <p:cTn id="7" dur="500" fill="hold"/>
                                        <p:tgtEl>
                                          <p:spTgt spid="76832"/>
                                        </p:tgtEl>
                                        <p:attrNameLst>
                                          <p:attrName>ppt_x</p:attrName>
                                        </p:attrNameLst>
                                      </p:cBhvr>
                                      <p:tavLst>
                                        <p:tav tm="0">
                                          <p:val>
                                            <p:strVal val="#ppt_x"/>
                                          </p:val>
                                        </p:tav>
                                        <p:tav tm="100000">
                                          <p:val>
                                            <p:strVal val="#ppt_x"/>
                                          </p:val>
                                        </p:tav>
                                      </p:tavLst>
                                    </p:anim>
                                    <p:anim calcmode="lin" valueType="num">
                                      <p:cBhvr additive="base">
                                        <p:cTn id="8" dur="500" fill="hold"/>
                                        <p:tgtEl>
                                          <p:spTgt spid="768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842963"/>
            <a:ext cx="8726488" cy="641350"/>
          </a:xfrm>
        </p:spPr>
        <p:txBody>
          <a:bodyPr/>
          <a:lstStyle/>
          <a:p>
            <a:pPr eaLnBrk="1" hangingPunct="1"/>
            <a:r>
              <a:rPr lang="en-US" altLang="zh-CN" sz="3600" smtClean="0"/>
              <a:t>Hidden Pigeons and Invisible Pigeonholes</a:t>
            </a:r>
          </a:p>
        </p:txBody>
      </p:sp>
      <p:sp>
        <p:nvSpPr>
          <p:cNvPr id="28675" name="Rectangle 3"/>
          <p:cNvSpPr>
            <a:spLocks noGrp="1" noChangeArrowheads="1"/>
          </p:cNvSpPr>
          <p:nvPr>
            <p:ph type="body" idx="1"/>
          </p:nvPr>
        </p:nvSpPr>
        <p:spPr/>
        <p:txBody>
          <a:bodyPr/>
          <a:lstStyle/>
          <a:p>
            <a:pPr eaLnBrk="1" hangingPunct="1"/>
            <a:r>
              <a:rPr lang="en-US" altLang="zh-CN" sz="2800" b="1" smtClean="0">
                <a:solidFill>
                  <a:schemeClr val="tx2"/>
                </a:solidFill>
              </a:rPr>
              <a:t>Situation</a:t>
            </a:r>
            <a:r>
              <a:rPr lang="en-US" altLang="zh-CN" sz="2800" smtClean="0"/>
              <a:t>: A chess player wants to prepare for a championship match by playing some practice games in 77 days. She wants to play at least one game a day but no more than 132 games altogether.</a:t>
            </a:r>
          </a:p>
          <a:p>
            <a:pPr eaLnBrk="1" hangingPunct="1"/>
            <a:r>
              <a:rPr lang="en-US" altLang="zh-CN" sz="2800" b="1" smtClean="0">
                <a:solidFill>
                  <a:schemeClr val="tx2"/>
                </a:solidFill>
              </a:rPr>
              <a:t>Problem</a:t>
            </a:r>
            <a:r>
              <a:rPr lang="en-US" altLang="zh-CN" sz="2800" smtClean="0"/>
              <a:t>: show that no matter how she schedules the games there is a period of consecutive days within which she plays exactly 21 games.</a:t>
            </a:r>
          </a:p>
          <a:p>
            <a:pPr eaLnBrk="1" hangingPunct="1"/>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descr="蓝色砂纸"/>
          <p:cNvSpPr>
            <a:spLocks noChangeArrowheads="1"/>
          </p:cNvSpPr>
          <p:nvPr/>
        </p:nvSpPr>
        <p:spPr bwMode="auto">
          <a:xfrm>
            <a:off x="152400" y="3733800"/>
            <a:ext cx="8534400" cy="2971800"/>
          </a:xfrm>
          <a:prstGeom prst="rect">
            <a:avLst/>
          </a:prstGeom>
          <a:blipFill dpi="0" rotWithShape="0">
            <a:blip r:embed="rId3"/>
            <a:srcRect/>
            <a:tile tx="0" ty="0" sx="100000" sy="100000" flip="none" algn="tl"/>
          </a:blipFill>
          <a:ln w="9525">
            <a:noFill/>
            <a:miter lim="800000"/>
            <a:headEnd/>
            <a:tailEnd/>
          </a:ln>
        </p:spPr>
        <p:txBody>
          <a:bodyPr wrap="none" anchor="ctr"/>
          <a:lstStyle/>
          <a:p>
            <a:endParaRPr lang="zh-CN" altLang="en-US"/>
          </a:p>
        </p:txBody>
      </p:sp>
      <p:sp>
        <p:nvSpPr>
          <p:cNvPr id="29699" name="Rectangle 3"/>
          <p:cNvSpPr>
            <a:spLocks noGrp="1" noChangeArrowheads="1"/>
          </p:cNvSpPr>
          <p:nvPr>
            <p:ph type="title"/>
          </p:nvPr>
        </p:nvSpPr>
        <p:spPr>
          <a:xfrm>
            <a:off x="457200" y="674688"/>
            <a:ext cx="8229600" cy="1154112"/>
          </a:xfrm>
        </p:spPr>
        <p:txBody>
          <a:bodyPr/>
          <a:lstStyle/>
          <a:p>
            <a:pPr eaLnBrk="1" hangingPunct="1"/>
            <a:r>
              <a:rPr lang="en-US" altLang="zh-CN" sz="3600" smtClean="0"/>
              <a:t>Scheduling the Practice Games: Solution</a:t>
            </a:r>
          </a:p>
        </p:txBody>
      </p:sp>
      <p:sp>
        <p:nvSpPr>
          <p:cNvPr id="29700" name="Oval 4"/>
          <p:cNvSpPr>
            <a:spLocks noChangeArrowheads="1"/>
          </p:cNvSpPr>
          <p:nvPr/>
        </p:nvSpPr>
        <p:spPr bwMode="auto">
          <a:xfrm>
            <a:off x="2971800" y="2590800"/>
            <a:ext cx="4572000" cy="1524000"/>
          </a:xfrm>
          <a:prstGeom prst="ellipse">
            <a:avLst/>
          </a:prstGeom>
          <a:solidFill>
            <a:srgbClr val="FFFF99"/>
          </a:solidFill>
          <a:ln w="9525">
            <a:noFill/>
            <a:round/>
            <a:headEnd/>
            <a:tailEnd/>
          </a:ln>
        </p:spPr>
        <p:txBody>
          <a:bodyPr wrap="none" anchor="ctr"/>
          <a:lstStyle/>
          <a:p>
            <a:endParaRPr lang="zh-CN" altLang="en-US"/>
          </a:p>
        </p:txBody>
      </p:sp>
      <p:sp>
        <p:nvSpPr>
          <p:cNvPr id="78853" name="Text Box 5"/>
          <p:cNvSpPr txBox="1">
            <a:spLocks noChangeArrowheads="1"/>
          </p:cNvSpPr>
          <p:nvPr/>
        </p:nvSpPr>
        <p:spPr bwMode="auto">
          <a:xfrm>
            <a:off x="228600" y="1981200"/>
            <a:ext cx="8763000" cy="758825"/>
          </a:xfrm>
          <a:prstGeom prst="rect">
            <a:avLst/>
          </a:prstGeom>
          <a:solidFill>
            <a:srgbClr val="CCFFCC"/>
          </a:solidFill>
          <a:ln w="57150" cmpd="thinThick">
            <a:solidFill>
              <a:srgbClr val="99CC00"/>
            </a:solidFill>
            <a:miter lim="800000"/>
            <a:headEnd/>
            <a:tailEnd/>
          </a:ln>
          <a:effectLst>
            <a:outerShdw dist="107763" dir="13500000" algn="ctr" rotWithShape="0">
              <a:schemeClr val="bg2"/>
            </a:outerShdw>
          </a:effectLst>
        </p:spPr>
        <p:txBody>
          <a:bodyPr>
            <a:spAutoFit/>
          </a:bodyPr>
          <a:lstStyle/>
          <a:p>
            <a:pPr>
              <a:spcBef>
                <a:spcPct val="50000"/>
              </a:spcBef>
              <a:defRPr/>
            </a:pPr>
            <a:r>
              <a:rPr kumimoji="1" lang="en-US" altLang="zh-CN" sz="2000">
                <a:latin typeface="Times New Roman" pitchFamily="18" charset="0"/>
              </a:rPr>
              <a:t>Let </a:t>
            </a:r>
            <a:r>
              <a:rPr kumimoji="1" lang="en-US" altLang="zh-CN" sz="2000" b="1" i="1">
                <a:solidFill>
                  <a:srgbClr val="FF0000"/>
                </a:solidFill>
                <a:latin typeface="Times New Roman" pitchFamily="18" charset="0"/>
              </a:rPr>
              <a:t>a</a:t>
            </a:r>
            <a:r>
              <a:rPr kumimoji="1" lang="en-US" altLang="zh-CN" sz="2000" b="1" baseline="-25000">
                <a:solidFill>
                  <a:srgbClr val="FF0000"/>
                </a:solidFill>
                <a:latin typeface="Times New Roman" pitchFamily="18" charset="0"/>
              </a:rPr>
              <a:t>i</a:t>
            </a:r>
            <a:r>
              <a:rPr kumimoji="1" lang="en-US" altLang="zh-CN" sz="2000">
                <a:latin typeface="Times New Roman" pitchFamily="18" charset="0"/>
              </a:rPr>
              <a:t> denote the </a:t>
            </a:r>
            <a:r>
              <a:rPr kumimoji="1" lang="en-US" altLang="zh-CN" sz="2000" b="1" i="1">
                <a:solidFill>
                  <a:srgbClr val="FF0000"/>
                </a:solidFill>
                <a:latin typeface="Times New Roman" pitchFamily="18" charset="0"/>
              </a:rPr>
              <a:t>total</a:t>
            </a:r>
            <a:r>
              <a:rPr kumimoji="1" lang="en-US" altLang="zh-CN" sz="2000">
                <a:latin typeface="Times New Roman" pitchFamily="18" charset="0"/>
              </a:rPr>
              <a:t> number of games she plays </a:t>
            </a:r>
            <a:r>
              <a:rPr kumimoji="1" lang="en-US" altLang="zh-CN" sz="2000" b="1" i="1">
                <a:solidFill>
                  <a:srgbClr val="FF0000"/>
                </a:solidFill>
                <a:latin typeface="Times New Roman" pitchFamily="18" charset="0"/>
              </a:rPr>
              <a:t>up through the ith day</a:t>
            </a:r>
            <a:r>
              <a:rPr kumimoji="1" lang="en-US" altLang="zh-CN" sz="2000">
                <a:latin typeface="Times New Roman" pitchFamily="18" charset="0"/>
              </a:rPr>
              <a:t>. Then,  </a:t>
            </a:r>
            <a:r>
              <a:rPr kumimoji="1" lang="en-US" altLang="zh-CN" sz="2000" i="1">
                <a:latin typeface="Times New Roman" pitchFamily="18" charset="0"/>
              </a:rPr>
              <a:t>a</a:t>
            </a:r>
            <a:r>
              <a:rPr kumimoji="1" lang="en-US" altLang="zh-CN" sz="2000" baseline="-25000">
                <a:latin typeface="Times New Roman" pitchFamily="18" charset="0"/>
              </a:rPr>
              <a:t>1</a:t>
            </a:r>
            <a:r>
              <a:rPr kumimoji="1" lang="en-US" altLang="zh-CN" sz="2000">
                <a:latin typeface="Times New Roman" pitchFamily="18" charset="0"/>
              </a:rPr>
              <a:t>, </a:t>
            </a:r>
            <a:r>
              <a:rPr kumimoji="1" lang="en-US" altLang="zh-CN" sz="2000" i="1">
                <a:latin typeface="Times New Roman" pitchFamily="18" charset="0"/>
              </a:rPr>
              <a:t>a</a:t>
            </a:r>
            <a:r>
              <a:rPr kumimoji="1" lang="en-US" altLang="zh-CN" sz="2000" baseline="-25000">
                <a:latin typeface="Times New Roman" pitchFamily="18" charset="0"/>
              </a:rPr>
              <a:t>2</a:t>
            </a:r>
            <a:r>
              <a:rPr kumimoji="1" lang="en-US" altLang="zh-CN" sz="2000">
                <a:latin typeface="Times New Roman" pitchFamily="18" charset="0"/>
              </a:rPr>
              <a:t>, </a:t>
            </a:r>
            <a:r>
              <a:rPr kumimoji="1" lang="en-US" altLang="zh-CN" sz="2000" i="1">
                <a:latin typeface="Times New Roman" pitchFamily="18" charset="0"/>
              </a:rPr>
              <a:t>a</a:t>
            </a:r>
            <a:r>
              <a:rPr kumimoji="1" lang="en-US" altLang="zh-CN" sz="2000" baseline="-25000">
                <a:latin typeface="Times New Roman" pitchFamily="18" charset="0"/>
              </a:rPr>
              <a:t>3</a:t>
            </a:r>
            <a:r>
              <a:rPr kumimoji="1" lang="en-US" altLang="zh-CN" sz="2000">
                <a:latin typeface="Times New Roman" pitchFamily="18" charset="0"/>
              </a:rPr>
              <a:t>,..., </a:t>
            </a:r>
            <a:r>
              <a:rPr kumimoji="1" lang="en-US" altLang="zh-CN" sz="2000" i="1">
                <a:latin typeface="Times New Roman" pitchFamily="18" charset="0"/>
              </a:rPr>
              <a:t>a</a:t>
            </a:r>
            <a:r>
              <a:rPr kumimoji="1" lang="en-US" altLang="zh-CN" sz="2000" baseline="-25000">
                <a:latin typeface="Times New Roman" pitchFamily="18" charset="0"/>
              </a:rPr>
              <a:t>76</a:t>
            </a:r>
            <a:r>
              <a:rPr kumimoji="1" lang="en-US" altLang="zh-CN" sz="2000">
                <a:latin typeface="Times New Roman" pitchFamily="18" charset="0"/>
              </a:rPr>
              <a:t>, </a:t>
            </a:r>
            <a:r>
              <a:rPr kumimoji="1" lang="en-US" altLang="zh-CN" sz="2000" i="1">
                <a:latin typeface="Times New Roman" pitchFamily="18" charset="0"/>
              </a:rPr>
              <a:t>a</a:t>
            </a:r>
            <a:r>
              <a:rPr kumimoji="1" lang="en-US" altLang="zh-CN" sz="2000" baseline="-25000">
                <a:latin typeface="Times New Roman" pitchFamily="18" charset="0"/>
              </a:rPr>
              <a:t>77</a:t>
            </a:r>
            <a:r>
              <a:rPr kumimoji="1" lang="en-US" altLang="zh-CN" sz="2000">
                <a:latin typeface="Times New Roman" pitchFamily="18" charset="0"/>
              </a:rPr>
              <a:t> is a monotonically increasing sequence, with </a:t>
            </a:r>
            <a:r>
              <a:rPr kumimoji="1" lang="en-US" altLang="zh-CN" sz="2000" i="1">
                <a:latin typeface="Times New Roman" pitchFamily="18" charset="0"/>
              </a:rPr>
              <a:t>a</a:t>
            </a:r>
            <a:r>
              <a:rPr kumimoji="1" lang="en-US" altLang="zh-CN" sz="2000" baseline="-25000">
                <a:latin typeface="Times New Roman" pitchFamily="18" charset="0"/>
              </a:rPr>
              <a:t>1</a:t>
            </a:r>
            <a:r>
              <a:rPr kumimoji="1" lang="en-US" altLang="zh-CN" sz="2000">
                <a:latin typeface="Times New Roman" pitchFamily="18" charset="0"/>
                <a:sym typeface="Symbol" pitchFamily="18" charset="2"/>
              </a:rPr>
              <a:t>1, and </a:t>
            </a:r>
            <a:r>
              <a:rPr kumimoji="1" lang="en-US" altLang="zh-CN" sz="2000" i="1">
                <a:latin typeface="Times New Roman" pitchFamily="18" charset="0"/>
              </a:rPr>
              <a:t>a</a:t>
            </a:r>
            <a:r>
              <a:rPr kumimoji="1" lang="en-US" altLang="zh-CN" sz="2000" baseline="-25000">
                <a:latin typeface="Times New Roman" pitchFamily="18" charset="0"/>
              </a:rPr>
              <a:t>77</a:t>
            </a:r>
            <a:r>
              <a:rPr kumimoji="1" lang="en-US" altLang="zh-CN" sz="2000">
                <a:latin typeface="Times New Roman" pitchFamily="18" charset="0"/>
                <a:sym typeface="Symbol" pitchFamily="18" charset="2"/>
              </a:rPr>
              <a:t>132.</a:t>
            </a:r>
            <a:endParaRPr kumimoji="1" lang="en-US" altLang="zh-CN" sz="2000">
              <a:latin typeface="Times New Roman" pitchFamily="18" charset="0"/>
            </a:endParaRPr>
          </a:p>
        </p:txBody>
      </p:sp>
      <p:sp>
        <p:nvSpPr>
          <p:cNvPr id="29702" name="Text Box 6"/>
          <p:cNvSpPr txBox="1">
            <a:spLocks noChangeArrowheads="1"/>
          </p:cNvSpPr>
          <p:nvPr/>
        </p:nvSpPr>
        <p:spPr bwMode="auto">
          <a:xfrm>
            <a:off x="3505200" y="2819400"/>
            <a:ext cx="3581400" cy="1006475"/>
          </a:xfrm>
          <a:prstGeom prst="rect">
            <a:avLst/>
          </a:prstGeom>
          <a:noFill/>
          <a:ln w="9525">
            <a:noFill/>
            <a:miter lim="800000"/>
            <a:headEnd/>
            <a:tailEnd/>
          </a:ln>
        </p:spPr>
        <p:txBody>
          <a:bodyPr>
            <a:spAutoFit/>
          </a:bodyPr>
          <a:lstStyle/>
          <a:p>
            <a:pPr>
              <a:spcBef>
                <a:spcPct val="50000"/>
              </a:spcBef>
            </a:pPr>
            <a:r>
              <a:rPr kumimoji="1" lang="en-US" altLang="zh-CN" sz="2000" b="1">
                <a:solidFill>
                  <a:schemeClr val="tx2"/>
                </a:solidFill>
                <a:latin typeface="Times New Roman" pitchFamily="18" charset="0"/>
              </a:rPr>
              <a:t>Note: if </a:t>
            </a:r>
            <a:r>
              <a:rPr kumimoji="1" lang="en-US" altLang="zh-CN" sz="2000" b="1" i="1">
                <a:solidFill>
                  <a:schemeClr val="tx2"/>
                </a:solidFill>
                <a:latin typeface="Times New Roman" pitchFamily="18" charset="0"/>
              </a:rPr>
              <a:t>a</a:t>
            </a:r>
            <a:r>
              <a:rPr kumimoji="1" lang="en-US" altLang="zh-CN" sz="2000" b="1" baseline="-25000">
                <a:solidFill>
                  <a:schemeClr val="tx2"/>
                </a:solidFill>
                <a:latin typeface="Times New Roman" pitchFamily="18" charset="0"/>
              </a:rPr>
              <a:t>i</a:t>
            </a:r>
            <a:r>
              <a:rPr kumimoji="1" lang="en-US" altLang="zh-CN" sz="2000" b="1">
                <a:solidFill>
                  <a:schemeClr val="tx2"/>
                </a:solidFill>
                <a:latin typeface="Times New Roman" pitchFamily="18" charset="0"/>
              </a:rPr>
              <a:t>+21= </a:t>
            </a:r>
            <a:r>
              <a:rPr kumimoji="1" lang="en-US" altLang="zh-CN" sz="2000" b="1" i="1">
                <a:solidFill>
                  <a:schemeClr val="tx2"/>
                </a:solidFill>
                <a:latin typeface="Times New Roman" pitchFamily="18" charset="0"/>
              </a:rPr>
              <a:t>a</a:t>
            </a:r>
            <a:r>
              <a:rPr kumimoji="1" lang="en-US" altLang="zh-CN" sz="2000" b="1" baseline="-25000">
                <a:solidFill>
                  <a:schemeClr val="tx2"/>
                </a:solidFill>
                <a:latin typeface="Times New Roman" pitchFamily="18" charset="0"/>
              </a:rPr>
              <a:t>j</a:t>
            </a:r>
            <a:r>
              <a:rPr kumimoji="1" lang="en-US" altLang="zh-CN" sz="2000" b="1">
                <a:solidFill>
                  <a:schemeClr val="tx2"/>
                </a:solidFill>
                <a:latin typeface="Times New Roman" pitchFamily="18" charset="0"/>
              </a:rPr>
              <a:t> then the player plays 21 games during the days </a:t>
            </a:r>
            <a:r>
              <a:rPr kumimoji="1" lang="en-US" altLang="zh-CN" sz="2000" b="1" i="1">
                <a:solidFill>
                  <a:schemeClr val="tx2"/>
                </a:solidFill>
                <a:latin typeface="Times New Roman" pitchFamily="18" charset="0"/>
              </a:rPr>
              <a:t>i</a:t>
            </a:r>
            <a:r>
              <a:rPr kumimoji="1" lang="en-US" altLang="zh-CN" sz="2000" b="1">
                <a:solidFill>
                  <a:schemeClr val="tx2"/>
                </a:solidFill>
                <a:latin typeface="Times New Roman" pitchFamily="18" charset="0"/>
              </a:rPr>
              <a:t>+1, </a:t>
            </a:r>
            <a:r>
              <a:rPr kumimoji="1" lang="en-US" altLang="zh-CN" sz="2000" b="1" i="1">
                <a:solidFill>
                  <a:schemeClr val="tx2"/>
                </a:solidFill>
                <a:latin typeface="Times New Roman" pitchFamily="18" charset="0"/>
              </a:rPr>
              <a:t>i</a:t>
            </a:r>
            <a:r>
              <a:rPr kumimoji="1" lang="en-US" altLang="zh-CN" sz="2000" b="1">
                <a:solidFill>
                  <a:schemeClr val="tx2"/>
                </a:solidFill>
                <a:latin typeface="Times New Roman" pitchFamily="18" charset="0"/>
              </a:rPr>
              <a:t>+2, up through </a:t>
            </a:r>
            <a:r>
              <a:rPr kumimoji="1" lang="en-US" altLang="zh-CN" sz="2000" b="1" i="1">
                <a:solidFill>
                  <a:schemeClr val="tx2"/>
                </a:solidFill>
                <a:latin typeface="Times New Roman" pitchFamily="18" charset="0"/>
              </a:rPr>
              <a:t>j .</a:t>
            </a:r>
            <a:endParaRPr kumimoji="1" lang="en-US" altLang="zh-CN" sz="2000" b="1">
              <a:solidFill>
                <a:schemeClr val="tx2"/>
              </a:solidFill>
              <a:latin typeface="Times New Roman" pitchFamily="18" charset="0"/>
            </a:endParaRPr>
          </a:p>
        </p:txBody>
      </p:sp>
      <p:sp>
        <p:nvSpPr>
          <p:cNvPr id="29703" name="Text Box 7"/>
          <p:cNvSpPr txBox="1">
            <a:spLocks noChangeArrowheads="1"/>
          </p:cNvSpPr>
          <p:nvPr/>
        </p:nvSpPr>
        <p:spPr bwMode="auto">
          <a:xfrm>
            <a:off x="304800" y="3733800"/>
            <a:ext cx="8305800" cy="2711450"/>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Considering the sequence: </a:t>
            </a:r>
          </a:p>
          <a:p>
            <a:pPr algn="ctr">
              <a:spcBef>
                <a:spcPct val="20000"/>
              </a:spcBef>
            </a:pPr>
            <a:r>
              <a:rPr kumimoji="1" lang="en-US" altLang="zh-CN" sz="2000" i="1">
                <a:latin typeface="Times New Roman" pitchFamily="18" charset="0"/>
              </a:rPr>
              <a:t>a</a:t>
            </a:r>
            <a:r>
              <a:rPr kumimoji="1" lang="en-US" altLang="zh-CN" sz="2000" baseline="-25000">
                <a:latin typeface="Times New Roman" pitchFamily="18" charset="0"/>
              </a:rPr>
              <a:t>1</a:t>
            </a:r>
            <a:r>
              <a:rPr kumimoji="1" lang="en-US" altLang="zh-CN" sz="2000">
                <a:latin typeface="Times New Roman" pitchFamily="18" charset="0"/>
              </a:rPr>
              <a:t>, </a:t>
            </a:r>
            <a:r>
              <a:rPr kumimoji="1" lang="en-US" altLang="zh-CN" sz="2000" i="1">
                <a:latin typeface="Times New Roman" pitchFamily="18" charset="0"/>
              </a:rPr>
              <a:t>a</a:t>
            </a:r>
            <a:r>
              <a:rPr kumimoji="1" lang="en-US" altLang="zh-CN" sz="2000" baseline="-25000">
                <a:latin typeface="Times New Roman" pitchFamily="18" charset="0"/>
              </a:rPr>
              <a:t>2</a:t>
            </a:r>
            <a:r>
              <a:rPr kumimoji="1" lang="en-US" altLang="zh-CN" sz="2000">
                <a:latin typeface="Times New Roman" pitchFamily="18" charset="0"/>
              </a:rPr>
              <a:t>, </a:t>
            </a:r>
            <a:r>
              <a:rPr kumimoji="1" lang="en-US" altLang="zh-CN" sz="2000" i="1">
                <a:latin typeface="Times New Roman" pitchFamily="18" charset="0"/>
              </a:rPr>
              <a:t>a</a:t>
            </a:r>
            <a:r>
              <a:rPr kumimoji="1" lang="en-US" altLang="zh-CN" sz="2000" baseline="-25000">
                <a:latin typeface="Times New Roman" pitchFamily="18" charset="0"/>
              </a:rPr>
              <a:t>3</a:t>
            </a:r>
            <a:r>
              <a:rPr kumimoji="1" lang="en-US" altLang="zh-CN" sz="2000">
                <a:latin typeface="Times New Roman" pitchFamily="18" charset="0"/>
              </a:rPr>
              <a:t>,..., </a:t>
            </a:r>
            <a:r>
              <a:rPr kumimoji="1" lang="en-US" altLang="zh-CN" sz="2000" i="1">
                <a:latin typeface="Times New Roman" pitchFamily="18" charset="0"/>
              </a:rPr>
              <a:t>a</a:t>
            </a:r>
            <a:r>
              <a:rPr kumimoji="1" lang="en-US" altLang="zh-CN" sz="2000" baseline="-25000">
                <a:latin typeface="Times New Roman" pitchFamily="18" charset="0"/>
              </a:rPr>
              <a:t>76</a:t>
            </a:r>
            <a:r>
              <a:rPr kumimoji="1" lang="en-US" altLang="zh-CN" sz="2000">
                <a:latin typeface="Times New Roman" pitchFamily="18" charset="0"/>
              </a:rPr>
              <a:t>, </a:t>
            </a:r>
            <a:r>
              <a:rPr kumimoji="1" lang="en-US" altLang="zh-CN" sz="2000" i="1">
                <a:latin typeface="Times New Roman" pitchFamily="18" charset="0"/>
              </a:rPr>
              <a:t>a</a:t>
            </a:r>
            <a:r>
              <a:rPr kumimoji="1" lang="en-US" altLang="zh-CN" sz="2000" baseline="-25000">
                <a:latin typeface="Times New Roman" pitchFamily="18" charset="0"/>
              </a:rPr>
              <a:t>77</a:t>
            </a:r>
            <a:r>
              <a:rPr kumimoji="1" lang="en-US" altLang="zh-CN" sz="2000">
                <a:latin typeface="Times New Roman" pitchFamily="18" charset="0"/>
              </a:rPr>
              <a:t>, </a:t>
            </a:r>
            <a:r>
              <a:rPr kumimoji="1" lang="en-US" altLang="zh-CN" sz="2000" i="1">
                <a:latin typeface="Times New Roman" pitchFamily="18" charset="0"/>
              </a:rPr>
              <a:t>a</a:t>
            </a:r>
            <a:r>
              <a:rPr kumimoji="1" lang="en-US" altLang="zh-CN" sz="2000" baseline="-25000">
                <a:latin typeface="Times New Roman" pitchFamily="18" charset="0"/>
              </a:rPr>
              <a:t>1</a:t>
            </a:r>
            <a:r>
              <a:rPr kumimoji="1" lang="en-US" altLang="zh-CN" sz="2000">
                <a:latin typeface="Times New Roman" pitchFamily="18" charset="0"/>
              </a:rPr>
              <a:t>+21, </a:t>
            </a:r>
            <a:r>
              <a:rPr kumimoji="1" lang="en-US" altLang="zh-CN" sz="2000" i="1">
                <a:latin typeface="Times New Roman" pitchFamily="18" charset="0"/>
              </a:rPr>
              <a:t>a</a:t>
            </a:r>
            <a:r>
              <a:rPr kumimoji="1" lang="en-US" altLang="zh-CN" sz="2000" baseline="-25000">
                <a:latin typeface="Times New Roman" pitchFamily="18" charset="0"/>
              </a:rPr>
              <a:t>2</a:t>
            </a:r>
            <a:r>
              <a:rPr kumimoji="1" lang="en-US" altLang="zh-CN" sz="2000">
                <a:latin typeface="Times New Roman" pitchFamily="18" charset="0"/>
              </a:rPr>
              <a:t>+21, </a:t>
            </a:r>
            <a:r>
              <a:rPr kumimoji="1" lang="en-US" altLang="zh-CN" sz="2000" i="1">
                <a:latin typeface="Times New Roman" pitchFamily="18" charset="0"/>
              </a:rPr>
              <a:t>a</a:t>
            </a:r>
            <a:r>
              <a:rPr kumimoji="1" lang="en-US" altLang="zh-CN" sz="2000" baseline="-25000">
                <a:latin typeface="Times New Roman" pitchFamily="18" charset="0"/>
              </a:rPr>
              <a:t>3</a:t>
            </a:r>
            <a:r>
              <a:rPr kumimoji="1" lang="en-US" altLang="zh-CN" sz="2000">
                <a:latin typeface="Times New Roman" pitchFamily="18" charset="0"/>
              </a:rPr>
              <a:t>+21, ..., </a:t>
            </a:r>
            <a:r>
              <a:rPr kumimoji="1" lang="en-US" altLang="zh-CN" sz="2000" i="1">
                <a:latin typeface="Times New Roman" pitchFamily="18" charset="0"/>
              </a:rPr>
              <a:t>a</a:t>
            </a:r>
            <a:r>
              <a:rPr kumimoji="1" lang="en-US" altLang="zh-CN" sz="2000" baseline="-25000">
                <a:latin typeface="Times New Roman" pitchFamily="18" charset="0"/>
              </a:rPr>
              <a:t>76</a:t>
            </a:r>
            <a:r>
              <a:rPr kumimoji="1" lang="en-US" altLang="zh-CN" sz="2000">
                <a:latin typeface="Times New Roman" pitchFamily="18" charset="0"/>
              </a:rPr>
              <a:t>+21 </a:t>
            </a:r>
            <a:r>
              <a:rPr kumimoji="1" lang="en-US" altLang="zh-CN" sz="2000" i="1">
                <a:latin typeface="Times New Roman" pitchFamily="18" charset="0"/>
              </a:rPr>
              <a:t>a</a:t>
            </a:r>
            <a:r>
              <a:rPr kumimoji="1" lang="en-US" altLang="zh-CN" sz="2000" baseline="-25000">
                <a:latin typeface="Times New Roman" pitchFamily="18" charset="0"/>
              </a:rPr>
              <a:t>77</a:t>
            </a:r>
            <a:r>
              <a:rPr kumimoji="1" lang="en-US" altLang="zh-CN" sz="2000">
                <a:latin typeface="Times New Roman" pitchFamily="18" charset="0"/>
              </a:rPr>
              <a:t>+21 </a:t>
            </a:r>
          </a:p>
          <a:p>
            <a:pPr>
              <a:spcBef>
                <a:spcPct val="20000"/>
              </a:spcBef>
            </a:pPr>
            <a:r>
              <a:rPr kumimoji="1" lang="en-US" altLang="zh-CN" sz="2000">
                <a:latin typeface="Times New Roman" pitchFamily="18" charset="0"/>
              </a:rPr>
              <a:t>The least element in the sequence is 1, and the largest is 153. However, there are 154 elements in the sequence, so, there must be at least two elements having the same value. </a:t>
            </a:r>
          </a:p>
          <a:p>
            <a:pPr>
              <a:spcBef>
                <a:spcPct val="20000"/>
              </a:spcBef>
            </a:pPr>
            <a:r>
              <a:rPr kumimoji="1" lang="en-US" altLang="zh-CN" sz="2000">
                <a:latin typeface="Times New Roman" pitchFamily="18" charset="0"/>
              </a:rPr>
              <a:t>Note that both the first and second half sequences are monotonically increasing, so, it is impossible for the two elements having the same value to be within one half sequence, that is, we have </a:t>
            </a:r>
            <a:r>
              <a:rPr kumimoji="1" lang="en-US" altLang="zh-CN" sz="2000" b="1" i="1">
                <a:solidFill>
                  <a:schemeClr val="tx2"/>
                </a:solidFill>
                <a:latin typeface="Times New Roman" pitchFamily="18" charset="0"/>
              </a:rPr>
              <a:t>a</a:t>
            </a:r>
            <a:r>
              <a:rPr kumimoji="1" lang="en-US" altLang="zh-CN" sz="2000" b="1" baseline="-25000">
                <a:solidFill>
                  <a:schemeClr val="tx2"/>
                </a:solidFill>
                <a:latin typeface="Times New Roman" pitchFamily="18" charset="0"/>
              </a:rPr>
              <a:t>i</a:t>
            </a:r>
            <a:r>
              <a:rPr kumimoji="1" lang="en-US" altLang="zh-CN" sz="2000" b="1">
                <a:solidFill>
                  <a:schemeClr val="tx2"/>
                </a:solidFill>
                <a:latin typeface="Times New Roman" pitchFamily="18" charset="0"/>
              </a:rPr>
              <a:t>+21= </a:t>
            </a:r>
            <a:r>
              <a:rPr kumimoji="1" lang="en-US" altLang="zh-CN" sz="2000" b="1" i="1">
                <a:solidFill>
                  <a:schemeClr val="tx2"/>
                </a:solidFill>
                <a:latin typeface="Times New Roman" pitchFamily="18" charset="0"/>
              </a:rPr>
              <a:t>a</a:t>
            </a:r>
            <a:r>
              <a:rPr kumimoji="1" lang="en-US" altLang="zh-CN" sz="2000" b="1" baseline="-25000">
                <a:solidFill>
                  <a:schemeClr val="tx2"/>
                </a:solidFill>
                <a:latin typeface="Times New Roman" pitchFamily="18" charset="0"/>
              </a:rPr>
              <a:t>j</a:t>
            </a:r>
            <a:r>
              <a:rPr kumimoji="1" lang="en-US" altLang="zh-CN" sz="2000" b="1">
                <a:solidFill>
                  <a:schemeClr val="tx2"/>
                </a:solidFill>
                <a:latin typeface="Times New Roman"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Oval 12" descr="信纸"/>
          <p:cNvSpPr>
            <a:spLocks noChangeArrowheads="1"/>
          </p:cNvSpPr>
          <p:nvPr/>
        </p:nvSpPr>
        <p:spPr bwMode="auto">
          <a:xfrm>
            <a:off x="395288" y="1484313"/>
            <a:ext cx="4032250" cy="4537075"/>
          </a:xfrm>
          <a:prstGeom prst="ellipse">
            <a:avLst/>
          </a:prstGeom>
          <a:blipFill dpi="0" rotWithShape="1">
            <a:blip r:embed="rId4"/>
            <a:srcRect/>
            <a:tile tx="0" ty="0" sx="100000" sy="100000" flip="none" algn="tl"/>
          </a:blipFill>
          <a:ln w="9525">
            <a:noFill/>
            <a:round/>
            <a:headEnd/>
            <a:tailEnd/>
          </a:ln>
        </p:spPr>
        <p:txBody>
          <a:bodyPr wrap="none" anchor="ctr"/>
          <a:lstStyle/>
          <a:p>
            <a:endParaRPr lang="zh-CN" altLang="en-US"/>
          </a:p>
        </p:txBody>
      </p:sp>
      <p:sp>
        <p:nvSpPr>
          <p:cNvPr id="2052" name="Rectangle 4"/>
          <p:cNvSpPr>
            <a:spLocks noGrp="1" noChangeArrowheads="1"/>
          </p:cNvSpPr>
          <p:nvPr>
            <p:ph type="title"/>
          </p:nvPr>
        </p:nvSpPr>
        <p:spPr>
          <a:xfrm>
            <a:off x="914400" y="333375"/>
            <a:ext cx="8229600" cy="1371600"/>
          </a:xfrm>
        </p:spPr>
        <p:txBody>
          <a:bodyPr/>
          <a:lstStyle/>
          <a:p>
            <a:pPr eaLnBrk="1" hangingPunct="1"/>
            <a:r>
              <a:rPr lang="en-US" altLang="zh-CN" smtClean="0"/>
              <a:t>Probabilistic Event</a:t>
            </a:r>
          </a:p>
        </p:txBody>
      </p:sp>
      <p:graphicFrame>
        <p:nvGraphicFramePr>
          <p:cNvPr id="2050" name="Object 7"/>
          <p:cNvGraphicFramePr>
            <a:graphicFrameLocks noChangeAspect="1"/>
          </p:cNvGraphicFramePr>
          <p:nvPr>
            <p:ph sz="half" idx="4294967295"/>
          </p:nvPr>
        </p:nvGraphicFramePr>
        <p:xfrm>
          <a:off x="5003800" y="3860800"/>
          <a:ext cx="2663825" cy="1792288"/>
        </p:xfrm>
        <a:graphic>
          <a:graphicData uri="http://schemas.openxmlformats.org/presentationml/2006/ole">
            <p:oleObj spid="_x0000_s2050" name="位图图像" r:id="rId5" imgW="2219635" imgH="1504762" progId="PBrush">
              <p:embed/>
            </p:oleObj>
          </a:graphicData>
        </a:graphic>
      </p:graphicFrame>
      <p:sp>
        <p:nvSpPr>
          <p:cNvPr id="2053" name="Text Box 10"/>
          <p:cNvSpPr txBox="1">
            <a:spLocks noChangeArrowheads="1"/>
          </p:cNvSpPr>
          <p:nvPr/>
        </p:nvSpPr>
        <p:spPr bwMode="auto">
          <a:xfrm>
            <a:off x="4067175" y="5734050"/>
            <a:ext cx="4535488" cy="457200"/>
          </a:xfrm>
          <a:prstGeom prst="rect">
            <a:avLst/>
          </a:prstGeom>
          <a:noFill/>
          <a:ln w="9525">
            <a:noFill/>
            <a:miter lim="800000"/>
            <a:headEnd/>
            <a:tailEnd/>
          </a:ln>
        </p:spPr>
        <p:txBody>
          <a:bodyPr>
            <a:spAutoFit/>
          </a:bodyPr>
          <a:lstStyle/>
          <a:p>
            <a:pPr>
              <a:spcBef>
                <a:spcPct val="50000"/>
              </a:spcBef>
            </a:pPr>
            <a:r>
              <a:rPr lang="en-US" altLang="zh-CN" sz="2400" b="1">
                <a:solidFill>
                  <a:srgbClr val="0000CC"/>
                </a:solidFill>
                <a:latin typeface="Times New Roman" pitchFamily="18" charset="0"/>
              </a:rPr>
              <a:t>Experiment</a:t>
            </a:r>
            <a:r>
              <a:rPr lang="en-US" altLang="zh-CN" sz="2400">
                <a:latin typeface="Times New Roman" pitchFamily="18" charset="0"/>
              </a:rPr>
              <a:t>: throwing two dices</a:t>
            </a:r>
          </a:p>
        </p:txBody>
      </p:sp>
      <p:sp>
        <p:nvSpPr>
          <p:cNvPr id="2054" name="Text Box 11"/>
          <p:cNvSpPr txBox="1">
            <a:spLocks noChangeArrowheads="1"/>
          </p:cNvSpPr>
          <p:nvPr/>
        </p:nvSpPr>
        <p:spPr bwMode="auto">
          <a:xfrm>
            <a:off x="971550" y="2205038"/>
            <a:ext cx="3457575" cy="3232150"/>
          </a:xfrm>
          <a:prstGeom prst="rect">
            <a:avLst/>
          </a:prstGeom>
          <a:noFill/>
          <a:ln w="9525">
            <a:noFill/>
            <a:miter lim="800000"/>
            <a:headEnd/>
            <a:tailEnd/>
          </a:ln>
        </p:spPr>
        <p:txBody>
          <a:bodyPr>
            <a:spAutoFit/>
          </a:bodyPr>
          <a:lstStyle/>
          <a:p>
            <a:pPr>
              <a:spcBef>
                <a:spcPct val="50000"/>
              </a:spcBef>
            </a:pPr>
            <a:r>
              <a:rPr lang="en-US" altLang="zh-CN" sz="2400">
                <a:solidFill>
                  <a:srgbClr val="006600"/>
                </a:solidFill>
                <a:latin typeface="Times New Roman" pitchFamily="18" charset="0"/>
              </a:rPr>
              <a:t>Sample spaces</a:t>
            </a:r>
            <a:r>
              <a:rPr lang="en-US" altLang="zh-CN" sz="2400">
                <a:latin typeface="Times New Roman" pitchFamily="18" charset="0"/>
              </a:rPr>
              <a:t>:</a:t>
            </a:r>
          </a:p>
          <a:p>
            <a:pPr algn="ctr"/>
            <a:r>
              <a:rPr lang="en-US" altLang="zh-CN" sz="2400">
                <a:latin typeface="Times New Roman" pitchFamily="18" charset="0"/>
              </a:rPr>
              <a:t> </a:t>
            </a:r>
            <a:r>
              <a:rPr lang="en-US" altLang="zh-CN" sz="2000">
                <a:solidFill>
                  <a:srgbClr val="663300"/>
                </a:solidFill>
                <a:latin typeface="Times New Roman" pitchFamily="18" charset="0"/>
              </a:rPr>
              <a:t>what you want to record</a:t>
            </a:r>
          </a:p>
          <a:p>
            <a:pPr>
              <a:spcBef>
                <a:spcPct val="60000"/>
              </a:spcBef>
            </a:pPr>
            <a:r>
              <a:rPr lang="en-US" altLang="zh-CN" sz="2400">
                <a:latin typeface="Times New Roman" pitchFamily="18" charset="0"/>
              </a:rPr>
              <a:t>number pattern: </a:t>
            </a:r>
          </a:p>
          <a:p>
            <a:pPr algn="ctr"/>
            <a:r>
              <a:rPr lang="en-US" altLang="zh-CN" sz="2400">
                <a:latin typeface="Times New Roman" pitchFamily="18" charset="0"/>
              </a:rPr>
              <a:t>{(i,j)|</a:t>
            </a:r>
            <a:r>
              <a:rPr lang="en-US" altLang="zh-CN" sz="2000">
                <a:latin typeface="Times New Roman" pitchFamily="18" charset="0"/>
              </a:rPr>
              <a:t>1</a:t>
            </a:r>
            <a:r>
              <a:rPr lang="en-US" altLang="zh-CN" sz="2000">
                <a:latin typeface="Times New Roman" pitchFamily="18" charset="0"/>
                <a:sym typeface="Symbol" pitchFamily="18" charset="2"/>
              </a:rPr>
              <a:t>i,j6</a:t>
            </a:r>
            <a:r>
              <a:rPr lang="en-US" altLang="zh-CN" sz="2400">
                <a:latin typeface="Times New Roman" pitchFamily="18" charset="0"/>
                <a:sym typeface="Symbol" pitchFamily="18" charset="2"/>
              </a:rPr>
              <a:t>}</a:t>
            </a:r>
          </a:p>
          <a:p>
            <a:r>
              <a:rPr lang="en-US" altLang="zh-CN" sz="2400">
                <a:latin typeface="Times New Roman" pitchFamily="18" charset="0"/>
                <a:sym typeface="Symbol" pitchFamily="18" charset="2"/>
              </a:rPr>
              <a:t>sum of number:</a:t>
            </a:r>
          </a:p>
          <a:p>
            <a:pPr algn="ctr"/>
            <a:r>
              <a:rPr lang="en-US" altLang="zh-CN" sz="2400">
                <a:latin typeface="Times New Roman" pitchFamily="18" charset="0"/>
                <a:sym typeface="Symbol" pitchFamily="18" charset="2"/>
              </a:rPr>
              <a:t>{2,3,4,...,11,12}</a:t>
            </a:r>
          </a:p>
          <a:p>
            <a:r>
              <a:rPr lang="en-US" altLang="zh-CN" sz="2400">
                <a:latin typeface="Times New Roman" pitchFamily="18" charset="0"/>
                <a:sym typeface="Symbol" pitchFamily="18" charset="2"/>
              </a:rPr>
              <a:t>Two one’s:</a:t>
            </a:r>
          </a:p>
          <a:p>
            <a:pPr algn="ctr"/>
            <a:r>
              <a:rPr lang="en-US" altLang="zh-CN" sz="2400">
                <a:latin typeface="Times New Roman" pitchFamily="18" charset="0"/>
                <a:sym typeface="Symbol" pitchFamily="18" charset="2"/>
              </a:rPr>
              <a:t>{yes, no}</a:t>
            </a:r>
          </a:p>
        </p:txBody>
      </p:sp>
      <p:sp>
        <p:nvSpPr>
          <p:cNvPr id="2055" name="Line 13"/>
          <p:cNvSpPr>
            <a:spLocks noChangeShapeType="1"/>
          </p:cNvSpPr>
          <p:nvPr/>
        </p:nvSpPr>
        <p:spPr bwMode="auto">
          <a:xfrm flipV="1">
            <a:off x="2411760" y="2565399"/>
            <a:ext cx="2952403" cy="2231752"/>
          </a:xfrm>
          <a:prstGeom prst="line">
            <a:avLst/>
          </a:prstGeom>
          <a:noFill/>
          <a:ln w="28575">
            <a:solidFill>
              <a:srgbClr val="FF6600"/>
            </a:solidFill>
            <a:prstDash val="lgDash"/>
            <a:round/>
            <a:headEnd type="stealth" w="lg" len="lg"/>
            <a:tailEnd type="none" w="lg" len="lg"/>
          </a:ln>
        </p:spPr>
        <p:txBody>
          <a:bodyPr wrap="none"/>
          <a:lstStyle/>
          <a:p>
            <a:endParaRPr lang="zh-CN" altLang="en-US"/>
          </a:p>
        </p:txBody>
      </p:sp>
      <p:sp>
        <p:nvSpPr>
          <p:cNvPr id="93198" name="Text Box 14"/>
          <p:cNvSpPr txBox="1">
            <a:spLocks noChangeArrowheads="1"/>
          </p:cNvSpPr>
          <p:nvPr/>
        </p:nvSpPr>
        <p:spPr bwMode="auto">
          <a:xfrm>
            <a:off x="5076056" y="1916832"/>
            <a:ext cx="3384550" cy="1500187"/>
          </a:xfrm>
          <a:prstGeom prst="rect">
            <a:avLst/>
          </a:prstGeom>
          <a:solidFill>
            <a:srgbClr val="FFFF99"/>
          </a:solidFill>
          <a:ln w="57150" cmpd="thickThin">
            <a:solidFill>
              <a:srgbClr val="FFFF66"/>
            </a:solidFill>
            <a:miter lim="800000"/>
            <a:headEnd/>
            <a:tailEnd/>
          </a:ln>
          <a:effectLst>
            <a:outerShdw dist="107763" dir="18900000" algn="ctr" rotWithShape="0">
              <a:schemeClr val="bg2">
                <a:alpha val="50000"/>
              </a:schemeClr>
            </a:outerShdw>
          </a:effectLst>
        </p:spPr>
        <p:txBody>
          <a:bodyPr>
            <a:spAutoFit/>
          </a:bodyPr>
          <a:lstStyle/>
          <a:p>
            <a:pPr>
              <a:spcBef>
                <a:spcPct val="50000"/>
              </a:spcBef>
              <a:defRPr/>
            </a:pPr>
            <a:r>
              <a:rPr lang="en-US" altLang="zh-CN" sz="2400">
                <a:latin typeface="Times New Roman" pitchFamily="18" charset="0"/>
              </a:rPr>
              <a:t>11 different outcomes</a:t>
            </a:r>
          </a:p>
          <a:p>
            <a:pPr>
              <a:spcBef>
                <a:spcPct val="50000"/>
              </a:spcBef>
              <a:defRPr/>
            </a:pPr>
            <a:r>
              <a:rPr lang="en-US" altLang="zh-CN" sz="2400">
                <a:latin typeface="Times New Roman" pitchFamily="18" charset="0"/>
              </a:rPr>
              <a:t>An </a:t>
            </a:r>
            <a:r>
              <a:rPr lang="en-US" altLang="zh-CN" sz="2400" b="1">
                <a:solidFill>
                  <a:srgbClr val="FF0000"/>
                </a:solidFill>
                <a:latin typeface="Times New Roman" pitchFamily="18" charset="0"/>
              </a:rPr>
              <a:t>event</a:t>
            </a:r>
            <a:r>
              <a:rPr lang="en-US" altLang="zh-CN" sz="2400">
                <a:latin typeface="Times New Roman" pitchFamily="18" charset="0"/>
              </a:rPr>
              <a:t>, for example:</a:t>
            </a:r>
          </a:p>
          <a:p>
            <a:pPr algn="ctr">
              <a:spcBef>
                <a:spcPct val="20000"/>
              </a:spcBef>
              <a:defRPr/>
            </a:pPr>
            <a:r>
              <a:rPr lang="en-US" altLang="zh-CN" sz="2400">
                <a:latin typeface="Times New Roman" pitchFamily="18" charset="0"/>
              </a:rPr>
              <a:t>“no less than 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Probability of an Event</a:t>
            </a:r>
          </a:p>
        </p:txBody>
      </p:sp>
      <p:sp>
        <p:nvSpPr>
          <p:cNvPr id="30723" name="Rectangle 3"/>
          <p:cNvSpPr>
            <a:spLocks noGrp="1" noChangeArrowheads="1"/>
          </p:cNvSpPr>
          <p:nvPr>
            <p:ph type="body" idx="1"/>
          </p:nvPr>
        </p:nvSpPr>
        <p:spPr/>
        <p:txBody>
          <a:bodyPr/>
          <a:lstStyle/>
          <a:p>
            <a:pPr eaLnBrk="1" hangingPunct="1">
              <a:lnSpc>
                <a:spcPct val="110000"/>
              </a:lnSpc>
              <a:spcBef>
                <a:spcPct val="50000"/>
              </a:spcBef>
            </a:pPr>
            <a:r>
              <a:rPr lang="en-US" altLang="zh-CN" sz="2400" smtClean="0">
                <a:solidFill>
                  <a:srgbClr val="FF0000"/>
                </a:solidFill>
              </a:rPr>
              <a:t>Probability of an event</a:t>
            </a:r>
            <a:r>
              <a:rPr lang="en-US" altLang="zh-CN" sz="2400" smtClean="0"/>
              <a:t> </a:t>
            </a:r>
            <a:r>
              <a:rPr lang="en-US" altLang="zh-CN" sz="2400" i="1" smtClean="0"/>
              <a:t>E</a:t>
            </a:r>
            <a:r>
              <a:rPr lang="en-US" altLang="zh-CN" sz="2400" smtClean="0"/>
              <a:t> is a number, denoted as </a:t>
            </a:r>
            <a:r>
              <a:rPr lang="en-US" altLang="zh-CN" sz="2400" i="1" smtClean="0"/>
              <a:t>p</a:t>
            </a:r>
            <a:r>
              <a:rPr lang="en-US" altLang="zh-CN" sz="2400" smtClean="0"/>
              <a:t>(</a:t>
            </a:r>
            <a:r>
              <a:rPr lang="en-US" altLang="zh-CN" sz="2400" i="1" smtClean="0"/>
              <a:t>E</a:t>
            </a:r>
            <a:r>
              <a:rPr lang="en-US" altLang="zh-CN" sz="2400" smtClean="0"/>
              <a:t>), reflecting one’s assessment of the likelihood that the event will occur.</a:t>
            </a:r>
          </a:p>
          <a:p>
            <a:pPr eaLnBrk="1" hangingPunct="1">
              <a:lnSpc>
                <a:spcPct val="110000"/>
              </a:lnSpc>
              <a:spcBef>
                <a:spcPct val="50000"/>
              </a:spcBef>
            </a:pPr>
            <a:r>
              <a:rPr lang="en-US" altLang="zh-CN" sz="2400" smtClean="0"/>
              <a:t>If the event </a:t>
            </a:r>
            <a:r>
              <a:rPr lang="en-US" altLang="zh-CN" sz="2400" i="1" smtClean="0"/>
              <a:t>E</a:t>
            </a:r>
            <a:r>
              <a:rPr lang="en-US" altLang="zh-CN" sz="2400" smtClean="0"/>
              <a:t> has occurred </a:t>
            </a:r>
            <a:r>
              <a:rPr lang="en-US" altLang="zh-CN" sz="2400" i="1" smtClean="0"/>
              <a:t>n</a:t>
            </a:r>
            <a:r>
              <a:rPr lang="en-US" altLang="zh-CN" sz="2400" i="1" baseline="-25000" smtClean="0"/>
              <a:t>E</a:t>
            </a:r>
            <a:r>
              <a:rPr lang="en-US" altLang="zh-CN" sz="2400" smtClean="0"/>
              <a:t> times after </a:t>
            </a:r>
            <a:r>
              <a:rPr lang="en-US" altLang="zh-CN" sz="2400" i="1" smtClean="0"/>
              <a:t>n</a:t>
            </a:r>
            <a:r>
              <a:rPr lang="en-US" altLang="zh-CN" sz="2400" smtClean="0"/>
              <a:t> trials of the underlying experiment. Then </a:t>
            </a:r>
            <a:r>
              <a:rPr lang="en-US" altLang="zh-CN" sz="2400" i="1" smtClean="0"/>
              <a:t>f</a:t>
            </a:r>
            <a:r>
              <a:rPr lang="en-US" altLang="zh-CN" sz="2400" i="1" baseline="-25000" smtClean="0"/>
              <a:t>E</a:t>
            </a:r>
            <a:r>
              <a:rPr lang="en-US" altLang="zh-CN" sz="2400" smtClean="0"/>
              <a:t>=</a:t>
            </a:r>
            <a:r>
              <a:rPr lang="en-US" altLang="zh-CN" sz="2400" i="1" smtClean="0"/>
              <a:t>n</a:t>
            </a:r>
            <a:r>
              <a:rPr lang="en-US" altLang="zh-CN" sz="2400" i="1" baseline="-25000" smtClean="0"/>
              <a:t>E</a:t>
            </a:r>
            <a:r>
              <a:rPr lang="en-US" altLang="zh-CN" sz="2400" smtClean="0"/>
              <a:t>/</a:t>
            </a:r>
            <a:r>
              <a:rPr lang="en-US" altLang="zh-CN" sz="2400" i="1" smtClean="0"/>
              <a:t>n</a:t>
            </a:r>
            <a:r>
              <a:rPr lang="en-US" altLang="zh-CN" sz="2400" smtClean="0"/>
              <a:t> is called the </a:t>
            </a:r>
            <a:r>
              <a:rPr lang="en-US" altLang="zh-CN" sz="2400" smtClean="0">
                <a:solidFill>
                  <a:srgbClr val="FF0000"/>
                </a:solidFill>
              </a:rPr>
              <a:t>frequency of occurrence of </a:t>
            </a:r>
            <a:r>
              <a:rPr lang="en-US" altLang="zh-CN" sz="2400" i="1" smtClean="0">
                <a:solidFill>
                  <a:srgbClr val="FF0000"/>
                </a:solidFill>
              </a:rPr>
              <a:t>E</a:t>
            </a:r>
            <a:r>
              <a:rPr lang="en-US" altLang="zh-CN" sz="2400" smtClean="0">
                <a:solidFill>
                  <a:srgbClr val="FF0000"/>
                </a:solidFill>
              </a:rPr>
              <a:t> in </a:t>
            </a:r>
            <a:r>
              <a:rPr lang="en-US" altLang="zh-CN" sz="2400" i="1" smtClean="0">
                <a:solidFill>
                  <a:srgbClr val="FF0000"/>
                </a:solidFill>
              </a:rPr>
              <a:t>n</a:t>
            </a:r>
            <a:r>
              <a:rPr lang="en-US" altLang="zh-CN" sz="2400" smtClean="0">
                <a:solidFill>
                  <a:srgbClr val="FF0000"/>
                </a:solidFill>
              </a:rPr>
              <a:t> trials</a:t>
            </a:r>
            <a:r>
              <a:rPr lang="en-US" altLang="zh-CN" sz="2400" smtClean="0"/>
              <a:t>.</a:t>
            </a:r>
          </a:p>
          <a:p>
            <a:pPr eaLnBrk="1" hangingPunct="1">
              <a:lnSpc>
                <a:spcPct val="110000"/>
              </a:lnSpc>
              <a:spcBef>
                <a:spcPct val="50000"/>
              </a:spcBef>
            </a:pPr>
            <a:r>
              <a:rPr lang="en-US" altLang="zh-CN" sz="2400" smtClean="0">
                <a:solidFill>
                  <a:srgbClr val="006600"/>
                </a:solidFill>
              </a:rPr>
              <a:t>If we believe that the fraction </a:t>
            </a:r>
            <a:r>
              <a:rPr lang="en-US" altLang="zh-CN" sz="2400" i="1" smtClean="0">
                <a:solidFill>
                  <a:srgbClr val="006600"/>
                </a:solidFill>
              </a:rPr>
              <a:t>f</a:t>
            </a:r>
            <a:r>
              <a:rPr lang="en-US" altLang="zh-CN" sz="2400" i="1" baseline="-25000" smtClean="0">
                <a:solidFill>
                  <a:srgbClr val="006600"/>
                </a:solidFill>
              </a:rPr>
              <a:t>E</a:t>
            </a:r>
            <a:r>
              <a:rPr lang="en-US" altLang="zh-CN" sz="2400" smtClean="0">
                <a:solidFill>
                  <a:srgbClr val="006600"/>
                </a:solidFill>
              </a:rPr>
              <a:t> will tend ever closer to a certain number as </a:t>
            </a:r>
            <a:r>
              <a:rPr lang="en-US" altLang="zh-CN" sz="2400" i="1" smtClean="0">
                <a:solidFill>
                  <a:srgbClr val="006600"/>
                </a:solidFill>
              </a:rPr>
              <a:t>n</a:t>
            </a:r>
            <a:r>
              <a:rPr lang="en-US" altLang="zh-CN" sz="2400" smtClean="0">
                <a:solidFill>
                  <a:srgbClr val="006600"/>
                </a:solidFill>
              </a:rPr>
              <a:t> becomes larger, </a:t>
            </a:r>
            <a:r>
              <a:rPr lang="en-US" altLang="zh-CN" sz="2400" i="1" smtClean="0">
                <a:solidFill>
                  <a:srgbClr val="006600"/>
                </a:solidFill>
              </a:rPr>
              <a:t>p</a:t>
            </a:r>
            <a:r>
              <a:rPr lang="en-US" altLang="zh-CN" sz="2400" smtClean="0">
                <a:solidFill>
                  <a:srgbClr val="006600"/>
                </a:solidFill>
              </a:rPr>
              <a:t>(</a:t>
            </a:r>
            <a:r>
              <a:rPr lang="en-US" altLang="zh-CN" sz="2400" i="1" smtClean="0">
                <a:solidFill>
                  <a:srgbClr val="006600"/>
                </a:solidFill>
              </a:rPr>
              <a:t>E</a:t>
            </a:r>
            <a:r>
              <a:rPr lang="en-US" altLang="zh-CN" sz="2400" smtClean="0">
                <a:solidFill>
                  <a:srgbClr val="006600"/>
                </a:solidFill>
              </a:rPr>
              <a:t>) is the number.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At the Last Class …</a:t>
            </a:r>
          </a:p>
        </p:txBody>
      </p:sp>
      <p:sp>
        <p:nvSpPr>
          <p:cNvPr id="16387" name="Rectangle 3"/>
          <p:cNvSpPr>
            <a:spLocks noGrp="1" noChangeArrowheads="1"/>
          </p:cNvSpPr>
          <p:nvPr>
            <p:ph type="body" idx="1"/>
          </p:nvPr>
        </p:nvSpPr>
        <p:spPr>
          <a:xfrm>
            <a:off x="457200" y="1628775"/>
            <a:ext cx="8229600" cy="4824413"/>
          </a:xfrm>
        </p:spPr>
        <p:txBody>
          <a:bodyPr/>
          <a:lstStyle/>
          <a:p>
            <a:pPr eaLnBrk="1" hangingPunct="1">
              <a:lnSpc>
                <a:spcPct val="90000"/>
              </a:lnSpc>
            </a:pPr>
            <a:r>
              <a:rPr lang="en-US" altLang="zh-CN" smtClean="0"/>
              <a:t>Part I: Propositional and Predicate Logic</a:t>
            </a:r>
          </a:p>
          <a:p>
            <a:pPr lvl="1" eaLnBrk="1" hangingPunct="1">
              <a:lnSpc>
                <a:spcPct val="90000"/>
              </a:lnSpc>
            </a:pPr>
            <a:r>
              <a:rPr lang="en-US" altLang="zh-CN" smtClean="0"/>
              <a:t>Logical operations and truth tables</a:t>
            </a:r>
          </a:p>
          <a:p>
            <a:pPr lvl="1" eaLnBrk="1" hangingPunct="1">
              <a:lnSpc>
                <a:spcPct val="90000"/>
              </a:lnSpc>
            </a:pPr>
            <a:r>
              <a:rPr lang="en-US" altLang="zh-CN" smtClean="0"/>
              <a:t>Quantifiers</a:t>
            </a:r>
          </a:p>
          <a:p>
            <a:pPr lvl="1" eaLnBrk="1" hangingPunct="1">
              <a:lnSpc>
                <a:spcPct val="90000"/>
              </a:lnSpc>
            </a:pPr>
            <a:r>
              <a:rPr lang="en-US" altLang="zh-CN" smtClean="0"/>
              <a:t>Logic statements</a:t>
            </a:r>
          </a:p>
          <a:p>
            <a:pPr eaLnBrk="1" hangingPunct="1">
              <a:lnSpc>
                <a:spcPct val="90000"/>
              </a:lnSpc>
              <a:spcBef>
                <a:spcPct val="50000"/>
              </a:spcBef>
            </a:pPr>
            <a:r>
              <a:rPr lang="en-US" altLang="zh-CN" smtClean="0"/>
              <a:t>Part II: Methods of Proof</a:t>
            </a:r>
          </a:p>
          <a:p>
            <a:pPr lvl="1" eaLnBrk="1" hangingPunct="1">
              <a:lnSpc>
                <a:spcPct val="90000"/>
              </a:lnSpc>
            </a:pPr>
            <a:r>
              <a:rPr lang="en-US" altLang="zh-CN" smtClean="0"/>
              <a:t>Rules of inference</a:t>
            </a:r>
          </a:p>
          <a:p>
            <a:pPr lvl="1" eaLnBrk="1" hangingPunct="1">
              <a:lnSpc>
                <a:spcPct val="90000"/>
              </a:lnSpc>
            </a:pPr>
            <a:r>
              <a:rPr lang="en-US" altLang="zh-CN" smtClean="0"/>
              <a:t>Indirect method of proof</a:t>
            </a:r>
          </a:p>
          <a:p>
            <a:pPr lvl="1" eaLnBrk="1" hangingPunct="1">
              <a:lnSpc>
                <a:spcPct val="90000"/>
              </a:lnSpc>
            </a:pPr>
            <a:r>
              <a:rPr lang="en-US" altLang="zh-CN" smtClean="0"/>
              <a:t>Proof by contradiction</a:t>
            </a:r>
          </a:p>
          <a:p>
            <a:pPr lvl="1" eaLnBrk="1" hangingPunct="1">
              <a:lnSpc>
                <a:spcPct val="90000"/>
              </a:lnSpc>
            </a:pPr>
            <a:r>
              <a:rPr lang="en-US" altLang="zh-CN" smtClean="0"/>
              <a:t>Disproving by counterexamples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Axioms for a probability space</a:t>
            </a:r>
          </a:p>
        </p:txBody>
      </p:sp>
      <p:sp>
        <p:nvSpPr>
          <p:cNvPr id="31747" name="Rectangle 3"/>
          <p:cNvSpPr>
            <a:spLocks noGrp="1" noChangeArrowheads="1"/>
          </p:cNvSpPr>
          <p:nvPr>
            <p:ph type="body" idx="1"/>
          </p:nvPr>
        </p:nvSpPr>
        <p:spPr/>
        <p:txBody>
          <a:bodyPr/>
          <a:lstStyle/>
          <a:p>
            <a:pPr eaLnBrk="1" hangingPunct="1">
              <a:lnSpc>
                <a:spcPct val="110000"/>
              </a:lnSpc>
            </a:pPr>
            <a:r>
              <a:rPr lang="en-US" altLang="zh-CN" sz="2400" smtClean="0"/>
              <a:t>Some properties the assigned probability should satisfy: </a:t>
            </a:r>
            <a:r>
              <a:rPr lang="en-US" altLang="zh-CN" sz="1600" smtClean="0">
                <a:solidFill>
                  <a:srgbClr val="663300"/>
                </a:solidFill>
              </a:rPr>
              <a:t>(let </a:t>
            </a:r>
            <a:r>
              <a:rPr lang="en-US" altLang="zh-CN" sz="1600" i="1" smtClean="0">
                <a:solidFill>
                  <a:srgbClr val="663300"/>
                </a:solidFill>
              </a:rPr>
              <a:t>A</a:t>
            </a:r>
            <a:r>
              <a:rPr lang="en-US" altLang="zh-CN" sz="1600" smtClean="0">
                <a:solidFill>
                  <a:srgbClr val="663300"/>
                </a:solidFill>
              </a:rPr>
              <a:t> is the sample space)</a:t>
            </a:r>
          </a:p>
          <a:p>
            <a:pPr lvl="1" eaLnBrk="1" hangingPunct="1">
              <a:lnSpc>
                <a:spcPct val="110000"/>
              </a:lnSpc>
            </a:pPr>
            <a:r>
              <a:rPr lang="en-US" altLang="zh-CN" sz="2000" smtClean="0"/>
              <a:t>P1: 0</a:t>
            </a:r>
            <a:r>
              <a:rPr lang="en-US" altLang="zh-CN" sz="2000" smtClean="0">
                <a:sym typeface="Symbol" pitchFamily="18" charset="2"/>
              </a:rPr>
              <a:t></a:t>
            </a:r>
            <a:r>
              <a:rPr lang="en-US" altLang="zh-CN" sz="2000" i="1" smtClean="0">
                <a:sym typeface="Symbol" pitchFamily="18" charset="2"/>
              </a:rPr>
              <a:t>p</a:t>
            </a:r>
            <a:r>
              <a:rPr lang="en-US" altLang="zh-CN" sz="2000" smtClean="0">
                <a:sym typeface="Symbol" pitchFamily="18" charset="2"/>
              </a:rPr>
              <a:t>(</a:t>
            </a:r>
            <a:r>
              <a:rPr lang="en-US" altLang="zh-CN" sz="2000" i="1" smtClean="0">
                <a:sym typeface="Symbol" pitchFamily="18" charset="2"/>
              </a:rPr>
              <a:t>E</a:t>
            </a:r>
            <a:r>
              <a:rPr lang="en-US" altLang="zh-CN" sz="2000" smtClean="0">
                <a:sym typeface="Symbol" pitchFamily="18" charset="2"/>
              </a:rPr>
              <a:t>)1  for every event </a:t>
            </a:r>
            <a:r>
              <a:rPr lang="en-US" altLang="zh-CN" sz="2000" i="1" smtClean="0">
                <a:sym typeface="Symbol" pitchFamily="18" charset="2"/>
              </a:rPr>
              <a:t>E</a:t>
            </a:r>
            <a:r>
              <a:rPr lang="en-US" altLang="zh-CN" sz="2000" smtClean="0">
                <a:sym typeface="Symbol" pitchFamily="18" charset="2"/>
              </a:rPr>
              <a:t> in </a:t>
            </a:r>
            <a:r>
              <a:rPr lang="en-US" altLang="zh-CN" sz="2000" i="1" smtClean="0">
                <a:sym typeface="Symbol" pitchFamily="18" charset="2"/>
              </a:rPr>
              <a:t>A</a:t>
            </a:r>
            <a:endParaRPr lang="en-US" altLang="zh-CN" sz="2000" smtClean="0">
              <a:sym typeface="Symbol" pitchFamily="18" charset="2"/>
            </a:endParaRPr>
          </a:p>
          <a:p>
            <a:pPr lvl="1" eaLnBrk="1" hangingPunct="1">
              <a:lnSpc>
                <a:spcPct val="110000"/>
              </a:lnSpc>
            </a:pPr>
            <a:r>
              <a:rPr lang="en-US" altLang="zh-CN" sz="2000" smtClean="0">
                <a:sym typeface="Symbol" pitchFamily="18" charset="2"/>
              </a:rPr>
              <a:t>P2: </a:t>
            </a:r>
            <a:r>
              <a:rPr lang="en-US" altLang="zh-CN" sz="2000" i="1" smtClean="0">
                <a:sym typeface="Symbol" pitchFamily="18" charset="2"/>
              </a:rPr>
              <a:t>p</a:t>
            </a:r>
            <a:r>
              <a:rPr lang="en-US" altLang="zh-CN" sz="2000" smtClean="0">
                <a:sym typeface="Symbol" pitchFamily="18" charset="2"/>
              </a:rPr>
              <a:t>(</a:t>
            </a:r>
            <a:r>
              <a:rPr lang="en-US" altLang="zh-CN" sz="2000" i="1" smtClean="0">
                <a:sym typeface="Symbol" pitchFamily="18" charset="2"/>
              </a:rPr>
              <a:t>A</a:t>
            </a:r>
            <a:r>
              <a:rPr lang="en-US" altLang="zh-CN" sz="2000" smtClean="0">
                <a:sym typeface="Symbol" pitchFamily="18" charset="2"/>
              </a:rPr>
              <a:t>)=1 and </a:t>
            </a:r>
            <a:r>
              <a:rPr lang="en-US" altLang="zh-CN" sz="2000" i="1" smtClean="0">
                <a:sym typeface="Symbol" pitchFamily="18" charset="2"/>
              </a:rPr>
              <a:t>p</a:t>
            </a:r>
            <a:r>
              <a:rPr lang="en-US" altLang="zh-CN" sz="2000" smtClean="0">
                <a:sym typeface="Symbol" pitchFamily="18" charset="2"/>
              </a:rPr>
              <a:t>(</a:t>
            </a:r>
            <a:r>
              <a:rPr lang="en-US" altLang="zh-CN" sz="2000" smtClean="0">
                <a:cs typeface="Arial" charset="0"/>
                <a:sym typeface="Symbol" pitchFamily="18" charset="2"/>
              </a:rPr>
              <a:t>Ø)=0</a:t>
            </a:r>
          </a:p>
          <a:p>
            <a:pPr lvl="1" eaLnBrk="1" hangingPunct="1">
              <a:lnSpc>
                <a:spcPct val="110000"/>
              </a:lnSpc>
            </a:pPr>
            <a:r>
              <a:rPr lang="en-US" altLang="zh-CN" sz="2000" smtClean="0">
                <a:cs typeface="Arial" charset="0"/>
                <a:sym typeface="Symbol" pitchFamily="18" charset="2"/>
              </a:rPr>
              <a:t>P3: </a:t>
            </a:r>
            <a:r>
              <a:rPr lang="en-US" altLang="zh-CN" sz="2000" i="1" smtClean="0">
                <a:cs typeface="Arial" charset="0"/>
                <a:sym typeface="Symbol" pitchFamily="18" charset="2"/>
              </a:rPr>
              <a:t>p</a:t>
            </a:r>
            <a:r>
              <a:rPr lang="en-US" altLang="zh-CN" sz="2000" smtClean="0">
                <a:cs typeface="Arial" charset="0"/>
                <a:sym typeface="Symbol" pitchFamily="18" charset="2"/>
              </a:rPr>
              <a:t>(</a:t>
            </a:r>
            <a:r>
              <a:rPr lang="en-US" altLang="zh-CN" sz="2000" i="1" smtClean="0">
                <a:cs typeface="Arial" charset="0"/>
                <a:sym typeface="Symbol" pitchFamily="18" charset="2"/>
              </a:rPr>
              <a:t>E</a:t>
            </a:r>
            <a:r>
              <a:rPr lang="en-US" altLang="zh-CN" sz="2000" baseline="-25000" smtClean="0">
                <a:cs typeface="Arial" charset="0"/>
                <a:sym typeface="Symbol" pitchFamily="18" charset="2"/>
              </a:rPr>
              <a:t>1</a:t>
            </a:r>
            <a:r>
              <a:rPr lang="en-US" altLang="zh-CN" sz="2000" smtClean="0">
                <a:cs typeface="Arial" charset="0"/>
                <a:sym typeface="Symbol" pitchFamily="18" charset="2"/>
              </a:rPr>
              <a:t></a:t>
            </a:r>
            <a:r>
              <a:rPr lang="en-US" altLang="zh-CN" sz="2000" i="1" smtClean="0">
                <a:cs typeface="Arial" charset="0"/>
                <a:sym typeface="Symbol" pitchFamily="18" charset="2"/>
              </a:rPr>
              <a:t>E</a:t>
            </a:r>
            <a:r>
              <a:rPr lang="en-US" altLang="zh-CN" sz="2000" baseline="-25000" smtClean="0">
                <a:cs typeface="Arial" charset="0"/>
                <a:sym typeface="Symbol" pitchFamily="18" charset="2"/>
              </a:rPr>
              <a:t>2</a:t>
            </a:r>
            <a:r>
              <a:rPr lang="en-US" altLang="zh-CN" sz="2000" smtClean="0">
                <a:cs typeface="Arial" charset="0"/>
                <a:sym typeface="Symbol" pitchFamily="18" charset="2"/>
              </a:rPr>
              <a:t>…</a:t>
            </a:r>
            <a:r>
              <a:rPr lang="en-US" altLang="zh-CN" sz="2000" i="1" smtClean="0">
                <a:cs typeface="Arial" charset="0"/>
                <a:sym typeface="Symbol" pitchFamily="18" charset="2"/>
              </a:rPr>
              <a:t>E</a:t>
            </a:r>
            <a:r>
              <a:rPr lang="en-US" altLang="zh-CN" sz="2000" i="1" baseline="-25000" smtClean="0">
                <a:cs typeface="Arial" charset="0"/>
                <a:sym typeface="Symbol" pitchFamily="18" charset="2"/>
              </a:rPr>
              <a:t>k</a:t>
            </a:r>
            <a:r>
              <a:rPr lang="en-US" altLang="zh-CN" sz="2000" smtClean="0">
                <a:cs typeface="Arial" charset="0"/>
                <a:sym typeface="Symbol" pitchFamily="18" charset="2"/>
              </a:rPr>
              <a:t>)=</a:t>
            </a:r>
            <a:r>
              <a:rPr lang="en-US" altLang="zh-CN" sz="2000" i="1" smtClean="0">
                <a:cs typeface="Arial" charset="0"/>
                <a:sym typeface="Symbol" pitchFamily="18" charset="2"/>
              </a:rPr>
              <a:t>p</a:t>
            </a:r>
            <a:r>
              <a:rPr lang="en-US" altLang="zh-CN" sz="2000" smtClean="0">
                <a:cs typeface="Arial" charset="0"/>
                <a:sym typeface="Symbol" pitchFamily="18" charset="2"/>
              </a:rPr>
              <a:t>(</a:t>
            </a:r>
            <a:r>
              <a:rPr lang="en-US" altLang="zh-CN" sz="2000" i="1" smtClean="0">
                <a:cs typeface="Arial" charset="0"/>
                <a:sym typeface="Symbol" pitchFamily="18" charset="2"/>
              </a:rPr>
              <a:t>E</a:t>
            </a:r>
            <a:r>
              <a:rPr lang="en-US" altLang="zh-CN" sz="2000" baseline="-25000" smtClean="0">
                <a:cs typeface="Arial" charset="0"/>
                <a:sym typeface="Symbol" pitchFamily="18" charset="2"/>
              </a:rPr>
              <a:t>1</a:t>
            </a:r>
            <a:r>
              <a:rPr lang="en-US" altLang="zh-CN" sz="2000" smtClean="0">
                <a:cs typeface="Arial" charset="0"/>
                <a:sym typeface="Symbol" pitchFamily="18" charset="2"/>
              </a:rPr>
              <a:t>)+</a:t>
            </a:r>
            <a:r>
              <a:rPr lang="en-US" altLang="zh-CN" sz="2000" i="1" smtClean="0">
                <a:cs typeface="Arial" charset="0"/>
                <a:sym typeface="Symbol" pitchFamily="18" charset="2"/>
              </a:rPr>
              <a:t>p</a:t>
            </a:r>
            <a:r>
              <a:rPr lang="en-US" altLang="zh-CN" sz="2000" smtClean="0">
                <a:cs typeface="Arial" charset="0"/>
                <a:sym typeface="Symbol" pitchFamily="18" charset="2"/>
              </a:rPr>
              <a:t>(</a:t>
            </a:r>
            <a:r>
              <a:rPr lang="en-US" altLang="zh-CN" sz="2000" i="1" smtClean="0">
                <a:cs typeface="Arial" charset="0"/>
                <a:sym typeface="Symbol" pitchFamily="18" charset="2"/>
              </a:rPr>
              <a:t>E</a:t>
            </a:r>
            <a:r>
              <a:rPr lang="en-US" altLang="zh-CN" sz="2000" baseline="-25000" smtClean="0">
                <a:cs typeface="Arial" charset="0"/>
                <a:sym typeface="Symbol" pitchFamily="18" charset="2"/>
              </a:rPr>
              <a:t>2</a:t>
            </a:r>
            <a:r>
              <a:rPr lang="en-US" altLang="zh-CN" sz="2000" smtClean="0">
                <a:cs typeface="Arial" charset="0"/>
                <a:sym typeface="Symbol" pitchFamily="18" charset="2"/>
              </a:rPr>
              <a:t>)+…+</a:t>
            </a:r>
            <a:r>
              <a:rPr lang="en-US" altLang="zh-CN" sz="2000" i="1" smtClean="0">
                <a:cs typeface="Arial" charset="0"/>
                <a:sym typeface="Symbol" pitchFamily="18" charset="2"/>
              </a:rPr>
              <a:t>p</a:t>
            </a:r>
            <a:r>
              <a:rPr lang="en-US" altLang="zh-CN" sz="2000" smtClean="0">
                <a:cs typeface="Arial" charset="0"/>
                <a:sym typeface="Symbol" pitchFamily="18" charset="2"/>
              </a:rPr>
              <a:t>(</a:t>
            </a:r>
            <a:r>
              <a:rPr lang="en-US" altLang="zh-CN" sz="2000" i="1" smtClean="0">
                <a:cs typeface="Arial" charset="0"/>
                <a:sym typeface="Symbol" pitchFamily="18" charset="2"/>
              </a:rPr>
              <a:t>E</a:t>
            </a:r>
            <a:r>
              <a:rPr lang="en-US" altLang="zh-CN" sz="2000" i="1" baseline="-25000" smtClean="0">
                <a:cs typeface="Arial" charset="0"/>
                <a:sym typeface="Symbol" pitchFamily="18" charset="2"/>
              </a:rPr>
              <a:t>k</a:t>
            </a:r>
            <a:r>
              <a:rPr lang="en-US" altLang="zh-CN" sz="2000" smtClean="0">
                <a:cs typeface="Arial" charset="0"/>
                <a:sym typeface="Symbol" pitchFamily="18" charset="2"/>
              </a:rPr>
              <a:t>) whenever the events are mutually exclusive.</a:t>
            </a:r>
          </a:p>
          <a:p>
            <a:pPr eaLnBrk="1" hangingPunct="1">
              <a:lnSpc>
                <a:spcPct val="110000"/>
              </a:lnSpc>
            </a:pPr>
            <a:r>
              <a:rPr lang="en-US" altLang="zh-CN" sz="2400" smtClean="0">
                <a:cs typeface="Arial" charset="0"/>
                <a:sym typeface="Symbol" pitchFamily="18" charset="2"/>
              </a:rPr>
              <a:t>For a given experiment and a specific sample space, if  the probabilities are assigned to all events with P1-P3 satisfied, we get a probability space.</a:t>
            </a:r>
          </a:p>
          <a:p>
            <a:pPr lvl="1" eaLnBrk="1" hangingPunct="1">
              <a:lnSpc>
                <a:spcPct val="110000"/>
              </a:lnSpc>
            </a:pPr>
            <a:endParaRPr lang="en-US" altLang="zh-CN" sz="2000" baseline="-25000" smtClean="0">
              <a:cs typeface="Arial" charset="0"/>
              <a:sym typeface="Symbol" pitchFamily="18"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zh-CN" smtClean="0"/>
              <a:t>Finite Probability Space</a:t>
            </a:r>
          </a:p>
        </p:txBody>
      </p:sp>
      <p:sp>
        <p:nvSpPr>
          <p:cNvPr id="3076" name="Rectangle 3"/>
          <p:cNvSpPr>
            <a:spLocks noGrp="1" noChangeArrowheads="1"/>
          </p:cNvSpPr>
          <p:nvPr>
            <p:ph type="body" sz="half" idx="1"/>
          </p:nvPr>
        </p:nvSpPr>
        <p:spPr>
          <a:xfrm>
            <a:off x="468313" y="1700213"/>
            <a:ext cx="8075612" cy="3886200"/>
          </a:xfrm>
        </p:spPr>
        <p:txBody>
          <a:bodyPr/>
          <a:lstStyle/>
          <a:p>
            <a:pPr eaLnBrk="1" hangingPunct="1">
              <a:spcBef>
                <a:spcPct val="40000"/>
              </a:spcBef>
            </a:pPr>
            <a:r>
              <a:rPr lang="en-US" altLang="zh-CN" sz="2400" smtClean="0"/>
              <a:t>There are only finite outcomes.</a:t>
            </a:r>
          </a:p>
          <a:p>
            <a:pPr eaLnBrk="1" hangingPunct="1">
              <a:spcBef>
                <a:spcPct val="40000"/>
              </a:spcBef>
            </a:pPr>
            <a:r>
              <a:rPr lang="en-US" altLang="zh-CN" sz="2400" smtClean="0"/>
              <a:t>Each outcomes indivually consists an elementary event.</a:t>
            </a:r>
          </a:p>
          <a:p>
            <a:pPr lvl="1" eaLnBrk="1" hangingPunct="1">
              <a:spcBef>
                <a:spcPct val="40000"/>
              </a:spcBef>
            </a:pPr>
            <a:r>
              <a:rPr lang="en-US" altLang="zh-CN" sz="2000" smtClean="0"/>
              <a:t>For one coin toss, there are two outcomes – head and tail. “Head” is an elementary event.</a:t>
            </a:r>
          </a:p>
          <a:p>
            <a:pPr eaLnBrk="1" hangingPunct="1">
              <a:spcBef>
                <a:spcPct val="40000"/>
              </a:spcBef>
            </a:pPr>
            <a:r>
              <a:rPr lang="en-US" altLang="zh-CN" sz="2400" smtClean="0"/>
              <a:t>The probability of an elementary event  corresponds a specific outcome.</a:t>
            </a:r>
          </a:p>
          <a:p>
            <a:pPr eaLnBrk="1" hangingPunct="1">
              <a:spcBef>
                <a:spcPct val="40000"/>
              </a:spcBef>
            </a:pPr>
            <a:r>
              <a:rPr lang="en-US" altLang="zh-CN" sz="2400" smtClean="0"/>
              <a:t>If all outcomes are equally likely, then the probability of an event </a:t>
            </a:r>
            <a:r>
              <a:rPr lang="en-US" altLang="zh-CN" sz="2400" i="1" smtClean="0"/>
              <a:t>E</a:t>
            </a:r>
            <a:r>
              <a:rPr lang="en-US" altLang="zh-CN" sz="2400" smtClean="0"/>
              <a:t> can be computed as:</a:t>
            </a:r>
          </a:p>
        </p:txBody>
      </p:sp>
      <p:graphicFrame>
        <p:nvGraphicFramePr>
          <p:cNvPr id="3074" name="Object 4" descr="蓝色面巾纸"/>
          <p:cNvGraphicFramePr>
            <a:graphicFrameLocks noChangeAspect="1"/>
          </p:cNvGraphicFramePr>
          <p:nvPr>
            <p:ph sz="half" idx="2"/>
          </p:nvPr>
        </p:nvGraphicFramePr>
        <p:xfrm>
          <a:off x="1042988" y="5229225"/>
          <a:ext cx="7200900" cy="936625"/>
        </p:xfrm>
        <a:graphic>
          <a:graphicData uri="http://schemas.openxmlformats.org/presentationml/2006/ole">
            <p:oleObj spid="_x0000_s3074" name="公式" r:id="rId4" imgW="2768400" imgH="41904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9750" y="333375"/>
            <a:ext cx="8229600" cy="1371600"/>
          </a:xfrm>
        </p:spPr>
        <p:txBody>
          <a:bodyPr/>
          <a:lstStyle/>
          <a:p>
            <a:pPr eaLnBrk="1" hangingPunct="1"/>
            <a:r>
              <a:rPr lang="en-US" altLang="zh-CN" smtClean="0"/>
              <a:t>A Fair Six-sided Die</a:t>
            </a:r>
          </a:p>
        </p:txBody>
      </p:sp>
      <p:sp>
        <p:nvSpPr>
          <p:cNvPr id="104451" name="Rectangle 3"/>
          <p:cNvSpPr>
            <a:spLocks noGrp="1" noChangeArrowheads="1"/>
          </p:cNvSpPr>
          <p:nvPr>
            <p:ph type="body" idx="1"/>
          </p:nvPr>
        </p:nvSpPr>
        <p:spPr>
          <a:xfrm>
            <a:off x="468313" y="1628775"/>
            <a:ext cx="8424862" cy="4968875"/>
          </a:xfrm>
        </p:spPr>
        <p:txBody>
          <a:bodyPr/>
          <a:lstStyle/>
          <a:p>
            <a:pPr eaLnBrk="1" hangingPunct="1">
              <a:lnSpc>
                <a:spcPct val="110000"/>
              </a:lnSpc>
              <a:spcBef>
                <a:spcPct val="30000"/>
              </a:spcBef>
            </a:pPr>
            <a:r>
              <a:rPr lang="en-US" altLang="zh-CN" sz="2400" smtClean="0"/>
              <a:t>Toss it 3 times. What is the probability of the event “either all three numbers are equal or none of them is a 4”?</a:t>
            </a:r>
          </a:p>
          <a:p>
            <a:pPr eaLnBrk="1" hangingPunct="1">
              <a:lnSpc>
                <a:spcPct val="110000"/>
              </a:lnSpc>
              <a:spcBef>
                <a:spcPct val="30000"/>
              </a:spcBef>
            </a:pPr>
            <a:r>
              <a:rPr lang="en-US" altLang="zh-CN" sz="2400" smtClean="0"/>
              <a:t>Equally likely outcome is a reasonable assumption</a:t>
            </a:r>
          </a:p>
          <a:p>
            <a:pPr eaLnBrk="1" hangingPunct="1">
              <a:lnSpc>
                <a:spcPct val="110000"/>
              </a:lnSpc>
              <a:spcBef>
                <a:spcPct val="30000"/>
              </a:spcBef>
            </a:pPr>
            <a:r>
              <a:rPr lang="en-US" altLang="zh-CN" sz="2400" smtClean="0"/>
              <a:t>The size of the sample space is 6</a:t>
            </a:r>
            <a:r>
              <a:rPr lang="en-US" altLang="zh-CN" sz="2400" baseline="30000" smtClean="0"/>
              <a:t>3</a:t>
            </a:r>
            <a:r>
              <a:rPr lang="en-US" altLang="zh-CN" sz="2400" smtClean="0"/>
              <a:t>=216</a:t>
            </a:r>
          </a:p>
          <a:p>
            <a:pPr eaLnBrk="1" hangingPunct="1">
              <a:lnSpc>
                <a:spcPct val="110000"/>
              </a:lnSpc>
              <a:spcBef>
                <a:spcPct val="30000"/>
              </a:spcBef>
            </a:pPr>
            <a:r>
              <a:rPr lang="en-US" altLang="zh-CN" sz="2400" smtClean="0"/>
              <a:t>Let </a:t>
            </a:r>
            <a:r>
              <a:rPr lang="en-US" altLang="zh-CN" sz="2400" i="1" smtClean="0"/>
              <a:t>F</a:t>
            </a:r>
            <a:r>
              <a:rPr lang="en-US" altLang="zh-CN" sz="2400" smtClean="0"/>
              <a:t> be the event of “all three numbers are equal”, the |</a:t>
            </a:r>
            <a:r>
              <a:rPr lang="en-US" altLang="zh-CN" sz="2400" i="1" smtClean="0"/>
              <a:t>F</a:t>
            </a:r>
            <a:r>
              <a:rPr lang="en-US" altLang="zh-CN" sz="2400" smtClean="0"/>
              <a:t>|=6   </a:t>
            </a:r>
            <a:r>
              <a:rPr lang="en-US" altLang="zh-CN" sz="2000" smtClean="0">
                <a:solidFill>
                  <a:srgbClr val="663300"/>
                </a:solidFill>
              </a:rPr>
              <a:t>(</a:t>
            </a:r>
            <a:r>
              <a:rPr lang="en-US" altLang="zh-CN" sz="2000" i="1" smtClean="0">
                <a:solidFill>
                  <a:srgbClr val="663300"/>
                </a:solidFill>
              </a:rPr>
              <a:t>F</a:t>
            </a:r>
            <a:r>
              <a:rPr lang="en-US" altLang="zh-CN" sz="2000" smtClean="0">
                <a:solidFill>
                  <a:srgbClr val="663300"/>
                </a:solidFill>
              </a:rPr>
              <a:t>={111,222,…,666})</a:t>
            </a:r>
          </a:p>
          <a:p>
            <a:pPr eaLnBrk="1" hangingPunct="1">
              <a:lnSpc>
                <a:spcPct val="110000"/>
              </a:lnSpc>
              <a:spcBef>
                <a:spcPct val="30000"/>
              </a:spcBef>
            </a:pPr>
            <a:r>
              <a:rPr lang="en-US" altLang="zh-CN" sz="2400" smtClean="0"/>
              <a:t>Let </a:t>
            </a:r>
            <a:r>
              <a:rPr lang="en-US" altLang="zh-CN" sz="2400" i="1" smtClean="0"/>
              <a:t>G</a:t>
            </a:r>
            <a:r>
              <a:rPr lang="en-US" altLang="zh-CN" sz="2400" smtClean="0"/>
              <a:t> be the event “none of them is a 4”, the |</a:t>
            </a:r>
            <a:r>
              <a:rPr lang="en-US" altLang="zh-CN" sz="2400" i="1" smtClean="0"/>
              <a:t>G</a:t>
            </a:r>
            <a:r>
              <a:rPr lang="en-US" altLang="zh-CN" sz="2400" smtClean="0"/>
              <a:t>|=5</a:t>
            </a:r>
            <a:r>
              <a:rPr lang="en-US" altLang="zh-CN" sz="2400" baseline="30000" smtClean="0"/>
              <a:t>3</a:t>
            </a:r>
            <a:r>
              <a:rPr lang="en-US" altLang="zh-CN" sz="2400" smtClean="0"/>
              <a:t>=125    </a:t>
            </a:r>
            <a:r>
              <a:rPr lang="en-US" altLang="zh-CN" sz="2000" smtClean="0">
                <a:solidFill>
                  <a:srgbClr val="663300"/>
                </a:solidFill>
              </a:rPr>
              <a:t>(</a:t>
            </a:r>
            <a:r>
              <a:rPr lang="en-US" altLang="zh-CN" sz="2000" i="1" smtClean="0">
                <a:solidFill>
                  <a:srgbClr val="663300"/>
                </a:solidFill>
              </a:rPr>
              <a:t>G</a:t>
            </a:r>
            <a:r>
              <a:rPr lang="en-US" altLang="zh-CN" sz="2000" smtClean="0">
                <a:solidFill>
                  <a:srgbClr val="663300"/>
                </a:solidFill>
              </a:rPr>
              <a:t> is the combination of any 3 from {1,2,3,5,6})</a:t>
            </a:r>
          </a:p>
          <a:p>
            <a:pPr eaLnBrk="1" hangingPunct="1">
              <a:lnSpc>
                <a:spcPct val="110000"/>
              </a:lnSpc>
              <a:spcBef>
                <a:spcPct val="30000"/>
              </a:spcBef>
            </a:pPr>
            <a:r>
              <a:rPr lang="en-US" altLang="zh-CN" sz="2400" smtClean="0"/>
              <a:t>|</a:t>
            </a:r>
            <a:r>
              <a:rPr lang="en-US" altLang="zh-CN" sz="2400" i="1" smtClean="0"/>
              <a:t>F</a:t>
            </a:r>
            <a:r>
              <a:rPr lang="en-US" altLang="zh-CN" sz="2400" smtClean="0">
                <a:sym typeface="Symbol" pitchFamily="18" charset="2"/>
              </a:rPr>
              <a:t></a:t>
            </a:r>
            <a:r>
              <a:rPr lang="en-US" altLang="zh-CN" sz="2400" i="1" smtClean="0">
                <a:sym typeface="Symbol" pitchFamily="18" charset="2"/>
              </a:rPr>
              <a:t>G</a:t>
            </a:r>
            <a:r>
              <a:rPr lang="en-US" altLang="zh-CN" sz="2400" smtClean="0">
                <a:sym typeface="Symbol" pitchFamily="18" charset="2"/>
              </a:rPr>
              <a:t>|=|</a:t>
            </a:r>
            <a:r>
              <a:rPr lang="en-US" altLang="zh-CN" sz="2400" i="1" smtClean="0">
                <a:sym typeface="Symbol" pitchFamily="18" charset="2"/>
              </a:rPr>
              <a:t>F</a:t>
            </a:r>
            <a:r>
              <a:rPr lang="en-US" altLang="zh-CN" sz="2400" smtClean="0">
                <a:sym typeface="Symbol" pitchFamily="18" charset="2"/>
              </a:rPr>
              <a:t>|+|</a:t>
            </a:r>
            <a:r>
              <a:rPr lang="en-US" altLang="zh-CN" sz="2400" i="1" smtClean="0">
                <a:sym typeface="Symbol" pitchFamily="18" charset="2"/>
              </a:rPr>
              <a:t>G</a:t>
            </a:r>
            <a:r>
              <a:rPr lang="en-US" altLang="zh-CN" sz="2400" smtClean="0">
                <a:sym typeface="Symbol" pitchFamily="18" charset="2"/>
              </a:rPr>
              <a:t>|-|</a:t>
            </a:r>
            <a:r>
              <a:rPr lang="en-US" altLang="zh-CN" sz="2400" i="1" smtClean="0">
                <a:sym typeface="Symbol" pitchFamily="18" charset="2"/>
              </a:rPr>
              <a:t>F</a:t>
            </a:r>
            <a:r>
              <a:rPr lang="en-US" altLang="zh-CN" sz="2400" smtClean="0">
                <a:sym typeface="Symbol" pitchFamily="18" charset="2"/>
              </a:rPr>
              <a:t></a:t>
            </a:r>
            <a:r>
              <a:rPr lang="en-US" altLang="zh-CN" sz="2400" i="1" smtClean="0">
                <a:sym typeface="Symbol" pitchFamily="18" charset="2"/>
              </a:rPr>
              <a:t>G</a:t>
            </a:r>
            <a:r>
              <a:rPr lang="en-US" altLang="zh-CN" sz="2400" smtClean="0">
                <a:sym typeface="Symbol" pitchFamily="18" charset="2"/>
              </a:rPr>
              <a:t>|=6+125-5=126</a:t>
            </a:r>
          </a:p>
          <a:p>
            <a:pPr eaLnBrk="1" hangingPunct="1">
              <a:lnSpc>
                <a:spcPct val="110000"/>
              </a:lnSpc>
              <a:spcBef>
                <a:spcPct val="30000"/>
              </a:spcBef>
            </a:pPr>
            <a:r>
              <a:rPr lang="en-US" altLang="zh-CN" sz="2400" smtClean="0">
                <a:sym typeface="Symbol" pitchFamily="18" charset="2"/>
              </a:rPr>
              <a:t>So, the result is 126/216 = 7/12</a:t>
            </a:r>
          </a:p>
          <a:p>
            <a:pPr eaLnBrk="1" hangingPunct="1">
              <a:lnSpc>
                <a:spcPct val="110000"/>
              </a:lnSpc>
              <a:spcBef>
                <a:spcPct val="30000"/>
              </a:spcBef>
            </a:pPr>
            <a:endParaRPr lang="en-US" altLang="zh-CN" sz="2400" smtClean="0"/>
          </a:p>
        </p:txBody>
      </p:sp>
      <p:grpSp>
        <p:nvGrpSpPr>
          <p:cNvPr id="2" name="Group 6"/>
          <p:cNvGrpSpPr>
            <a:grpSpLocks/>
          </p:cNvGrpSpPr>
          <p:nvPr/>
        </p:nvGrpSpPr>
        <p:grpSpPr bwMode="auto">
          <a:xfrm>
            <a:off x="3203575" y="2852738"/>
            <a:ext cx="5257800" cy="2592387"/>
            <a:chOff x="2018" y="1797"/>
            <a:chExt cx="3312" cy="1633"/>
          </a:xfrm>
        </p:grpSpPr>
        <p:sp>
          <p:nvSpPr>
            <p:cNvPr id="32773" name="Text Box 4" descr="蓝色面巾纸"/>
            <p:cNvSpPr txBox="1">
              <a:spLocks noChangeArrowheads="1"/>
            </p:cNvSpPr>
            <p:nvPr/>
          </p:nvSpPr>
          <p:spPr bwMode="auto">
            <a:xfrm>
              <a:off x="3107" y="1797"/>
              <a:ext cx="2223" cy="901"/>
            </a:xfrm>
            <a:prstGeom prst="rect">
              <a:avLst/>
            </a:prstGeom>
            <a:blipFill dpi="0" rotWithShape="1">
              <a:blip r:embed="rId3"/>
              <a:srcRect/>
              <a:tile tx="0" ty="0" sx="100000" sy="100000" flip="none" algn="tl"/>
            </a:blipFill>
            <a:ln w="57150" cmpd="thinThick">
              <a:solidFill>
                <a:srgbClr val="0000CC"/>
              </a:solidFill>
              <a:miter lim="800000"/>
              <a:headEnd/>
              <a:tailEnd/>
            </a:ln>
          </p:spPr>
          <p:txBody>
            <a:bodyPr>
              <a:spAutoFit/>
            </a:bodyPr>
            <a:lstStyle/>
            <a:p>
              <a:pPr>
                <a:spcBef>
                  <a:spcPct val="50000"/>
                </a:spcBef>
              </a:pPr>
              <a:r>
                <a:rPr lang="en-US" altLang="zh-CN" sz="2800">
                  <a:latin typeface="Garamond" pitchFamily="18" charset="0"/>
                </a:rPr>
                <a:t>This is a special case of so-called </a:t>
              </a:r>
              <a:r>
                <a:rPr lang="en-US" altLang="zh-CN" sz="2800" b="1">
                  <a:solidFill>
                    <a:srgbClr val="FF0000"/>
                  </a:solidFill>
                  <a:latin typeface="Garamond" pitchFamily="18" charset="0"/>
                </a:rPr>
                <a:t>inclusion-exclusion principle</a:t>
              </a:r>
            </a:p>
          </p:txBody>
        </p:sp>
        <p:sp>
          <p:nvSpPr>
            <p:cNvPr id="32774" name="Line 5"/>
            <p:cNvSpPr>
              <a:spLocks noChangeShapeType="1"/>
            </p:cNvSpPr>
            <p:nvPr/>
          </p:nvSpPr>
          <p:spPr bwMode="auto">
            <a:xfrm flipH="1">
              <a:off x="2018" y="2704"/>
              <a:ext cx="1452" cy="726"/>
            </a:xfrm>
            <a:prstGeom prst="line">
              <a:avLst/>
            </a:prstGeom>
            <a:noFill/>
            <a:ln w="28575">
              <a:solidFill>
                <a:srgbClr val="00CCFF"/>
              </a:solidFill>
              <a:prstDash val="lgDash"/>
              <a:round/>
              <a:headEnd/>
              <a:tailEnd type="stealth" w="lg" len="lg"/>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 calcmode="lin" valueType="num">
                                      <p:cBhvr additive="base">
                                        <p:cTn id="7"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1">
                                            <p:txEl>
                                              <p:pRg st="2" end="2"/>
                                            </p:txEl>
                                          </p:spTgt>
                                        </p:tgtEl>
                                        <p:attrNameLst>
                                          <p:attrName>style.visibility</p:attrName>
                                        </p:attrNameLst>
                                      </p:cBhvr>
                                      <p:to>
                                        <p:strVal val="visible"/>
                                      </p:to>
                                    </p:set>
                                    <p:anim calcmode="lin" valueType="num">
                                      <p:cBhvr additive="base">
                                        <p:cTn id="13" dur="5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anim calcmode="lin" valueType="num">
                                      <p:cBhvr additive="base">
                                        <p:cTn id="19" dur="5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1">
                                            <p:txEl>
                                              <p:pRg st="4" end="4"/>
                                            </p:txEl>
                                          </p:spTgt>
                                        </p:tgtEl>
                                        <p:attrNameLst>
                                          <p:attrName>style.visibility</p:attrName>
                                        </p:attrNameLst>
                                      </p:cBhvr>
                                      <p:to>
                                        <p:strVal val="visible"/>
                                      </p:to>
                                    </p:set>
                                    <p:anim calcmode="lin" valueType="num">
                                      <p:cBhvr additive="base">
                                        <p:cTn id="25" dur="5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451">
                                            <p:txEl>
                                              <p:pRg st="5" end="5"/>
                                            </p:txEl>
                                          </p:spTgt>
                                        </p:tgtEl>
                                        <p:attrNameLst>
                                          <p:attrName>style.visibility</p:attrName>
                                        </p:attrNameLst>
                                      </p:cBhvr>
                                      <p:to>
                                        <p:strVal val="visible"/>
                                      </p:to>
                                    </p:set>
                                    <p:anim calcmode="lin" valueType="num">
                                      <p:cBhvr additive="base">
                                        <p:cTn id="31" dur="500" fill="hold"/>
                                        <p:tgtEl>
                                          <p:spTgt spid="1044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451">
                                            <p:txEl>
                                              <p:pRg st="6" end="6"/>
                                            </p:txEl>
                                          </p:spTgt>
                                        </p:tgtEl>
                                        <p:attrNameLst>
                                          <p:attrName>style.visibility</p:attrName>
                                        </p:attrNameLst>
                                      </p:cBhvr>
                                      <p:to>
                                        <p:strVal val="visible"/>
                                      </p:to>
                                    </p:set>
                                    <p:anim calcmode="lin" valueType="num">
                                      <p:cBhvr additive="base">
                                        <p:cTn id="37" dur="500" fill="hold"/>
                                        <p:tgtEl>
                                          <p:spTgt spid="1044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4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2" descr="粉色面巾纸"/>
          <p:cNvSpPr>
            <a:spLocks noChangeArrowheads="1"/>
          </p:cNvSpPr>
          <p:nvPr/>
        </p:nvSpPr>
        <p:spPr bwMode="auto">
          <a:xfrm>
            <a:off x="827088" y="3933825"/>
            <a:ext cx="7129462" cy="2519363"/>
          </a:xfrm>
          <a:prstGeom prst="roundRect">
            <a:avLst>
              <a:gd name="adj" fmla="val 16667"/>
            </a:avLst>
          </a:prstGeom>
          <a:blipFill dpi="0" rotWithShape="1">
            <a:blip r:embed="rId4"/>
            <a:srcRect/>
            <a:tile tx="0" ty="0" sx="100000" sy="100000" flip="none" algn="tl"/>
          </a:blipFill>
          <a:ln w="9525">
            <a:noFill/>
            <a:round/>
            <a:headEnd/>
            <a:tailEnd/>
          </a:ln>
        </p:spPr>
        <p:txBody>
          <a:bodyPr wrap="none" anchor="ctr"/>
          <a:lstStyle/>
          <a:p>
            <a:endParaRPr lang="zh-CN" altLang="en-US"/>
          </a:p>
        </p:txBody>
      </p:sp>
      <p:sp>
        <p:nvSpPr>
          <p:cNvPr id="4100" name="Rectangle 3"/>
          <p:cNvSpPr>
            <a:spLocks noGrp="1" noChangeArrowheads="1"/>
          </p:cNvSpPr>
          <p:nvPr>
            <p:ph type="title"/>
          </p:nvPr>
        </p:nvSpPr>
        <p:spPr>
          <a:xfrm>
            <a:off x="468313" y="333375"/>
            <a:ext cx="8207375" cy="962025"/>
          </a:xfrm>
        </p:spPr>
        <p:txBody>
          <a:bodyPr/>
          <a:lstStyle/>
          <a:p>
            <a:pPr eaLnBrk="1" hangingPunct="1"/>
            <a:r>
              <a:rPr lang="en-US" altLang="zh-CN" sz="4000" smtClean="0"/>
              <a:t>Principle of Inclusion and Exclusion</a:t>
            </a:r>
          </a:p>
        </p:txBody>
      </p:sp>
      <p:graphicFrame>
        <p:nvGraphicFramePr>
          <p:cNvPr id="4098" name="Object 4"/>
          <p:cNvGraphicFramePr>
            <a:graphicFrameLocks noChangeAspect="1"/>
          </p:cNvGraphicFramePr>
          <p:nvPr>
            <p:ph idx="1"/>
          </p:nvPr>
        </p:nvGraphicFramePr>
        <p:xfrm>
          <a:off x="755650" y="1196975"/>
          <a:ext cx="7632700" cy="2736850"/>
        </p:xfrm>
        <a:graphic>
          <a:graphicData uri="http://schemas.openxmlformats.org/presentationml/2006/ole">
            <p:oleObj spid="_x0000_s4098" name="公式" r:id="rId5" imgW="3632040" imgH="1549080" progId="Equation.3">
              <p:embed/>
            </p:oleObj>
          </a:graphicData>
        </a:graphic>
      </p:graphicFrame>
      <p:sp>
        <p:nvSpPr>
          <p:cNvPr id="4101" name="Text Box 5"/>
          <p:cNvSpPr txBox="1">
            <a:spLocks noChangeArrowheads="1"/>
          </p:cNvSpPr>
          <p:nvPr/>
        </p:nvSpPr>
        <p:spPr bwMode="auto">
          <a:xfrm>
            <a:off x="1403350" y="4076700"/>
            <a:ext cx="6408738" cy="2092325"/>
          </a:xfrm>
          <a:prstGeom prst="rect">
            <a:avLst/>
          </a:prstGeom>
          <a:noFill/>
          <a:ln w="9525">
            <a:noFill/>
            <a:miter lim="800000"/>
            <a:headEnd/>
            <a:tailEnd/>
          </a:ln>
        </p:spPr>
        <p:txBody>
          <a:bodyPr>
            <a:spAutoFit/>
          </a:bodyPr>
          <a:lstStyle/>
          <a:p>
            <a:pPr>
              <a:spcBef>
                <a:spcPct val="50000"/>
              </a:spcBef>
            </a:pPr>
            <a:r>
              <a:rPr lang="en-US" altLang="zh-CN" sz="2000"/>
              <a:t>For an example</a:t>
            </a:r>
            <a:r>
              <a:rPr lang="zh-CN" altLang="en-US" sz="2000"/>
              <a:t>：</a:t>
            </a:r>
            <a:r>
              <a:rPr lang="en-US" altLang="zh-CN" sz="2000"/>
              <a:t>the formula for 4 subsets</a:t>
            </a:r>
            <a:endParaRPr lang="zh-CN" altLang="en-US" sz="2000"/>
          </a:p>
          <a:p>
            <a:pPr>
              <a:spcBef>
                <a:spcPct val="50000"/>
              </a:spcBef>
            </a:pPr>
            <a:r>
              <a:rPr lang="en-US" altLang="zh-CN" sz="2000"/>
              <a:t>N - (|S</a:t>
            </a:r>
            <a:r>
              <a:rPr lang="en-US" altLang="zh-CN" sz="2000" baseline="-25000"/>
              <a:t>1</a:t>
            </a:r>
            <a:r>
              <a:rPr lang="en-US" altLang="zh-CN" sz="2000"/>
              <a:t>|+ </a:t>
            </a:r>
            <a:r>
              <a:rPr lang="en-US" altLang="zh-CN"/>
              <a:t>|S</a:t>
            </a:r>
            <a:r>
              <a:rPr lang="en-US" altLang="zh-CN" baseline="-25000"/>
              <a:t>2</a:t>
            </a:r>
            <a:r>
              <a:rPr lang="en-US" altLang="zh-CN"/>
              <a:t>|+ |S</a:t>
            </a:r>
            <a:r>
              <a:rPr lang="en-US" altLang="zh-CN" baseline="-25000"/>
              <a:t>3</a:t>
            </a:r>
            <a:r>
              <a:rPr lang="en-US" altLang="zh-CN"/>
              <a:t>|+ |S</a:t>
            </a:r>
            <a:r>
              <a:rPr lang="en-US" altLang="zh-CN" baseline="-25000"/>
              <a:t>4</a:t>
            </a:r>
            <a:r>
              <a:rPr lang="en-US" altLang="zh-CN"/>
              <a:t>|)</a:t>
            </a:r>
          </a:p>
          <a:p>
            <a:pPr>
              <a:spcBef>
                <a:spcPct val="50000"/>
              </a:spcBef>
            </a:pPr>
            <a:r>
              <a:rPr lang="en-US" altLang="zh-CN"/>
              <a:t>    + (|S</a:t>
            </a:r>
            <a:r>
              <a:rPr lang="en-US" altLang="zh-CN" baseline="-25000"/>
              <a:t>1</a:t>
            </a:r>
            <a:r>
              <a:rPr lang="en-US" altLang="zh-CN">
                <a:sym typeface="Symbol" pitchFamily="18" charset="2"/>
              </a:rPr>
              <a:t>S</a:t>
            </a:r>
            <a:r>
              <a:rPr lang="en-US" altLang="zh-CN" baseline="-25000">
                <a:sym typeface="Symbol" pitchFamily="18" charset="2"/>
              </a:rPr>
              <a:t>2</a:t>
            </a:r>
            <a:r>
              <a:rPr lang="en-US" altLang="zh-CN">
                <a:sym typeface="Symbol" pitchFamily="18" charset="2"/>
              </a:rPr>
              <a:t>|+</a:t>
            </a:r>
            <a:r>
              <a:rPr lang="en-US" altLang="zh-CN"/>
              <a:t>|S</a:t>
            </a:r>
            <a:r>
              <a:rPr lang="en-US" altLang="zh-CN" baseline="-25000"/>
              <a:t>1</a:t>
            </a:r>
            <a:r>
              <a:rPr lang="en-US" altLang="zh-CN">
                <a:sym typeface="Symbol" pitchFamily="18" charset="2"/>
              </a:rPr>
              <a:t>S</a:t>
            </a:r>
            <a:r>
              <a:rPr lang="en-US" altLang="zh-CN" baseline="-25000">
                <a:sym typeface="Symbol" pitchFamily="18" charset="2"/>
              </a:rPr>
              <a:t>2</a:t>
            </a:r>
            <a:r>
              <a:rPr lang="en-US" altLang="zh-CN">
                <a:sym typeface="Symbol" pitchFamily="18" charset="2"/>
              </a:rPr>
              <a:t>|+</a:t>
            </a:r>
            <a:r>
              <a:rPr lang="en-US" altLang="zh-CN"/>
              <a:t>|S</a:t>
            </a:r>
            <a:r>
              <a:rPr lang="en-US" altLang="zh-CN" baseline="-25000"/>
              <a:t>1</a:t>
            </a:r>
            <a:r>
              <a:rPr lang="en-US" altLang="zh-CN">
                <a:sym typeface="Symbol" pitchFamily="18" charset="2"/>
              </a:rPr>
              <a:t>S</a:t>
            </a:r>
            <a:r>
              <a:rPr lang="en-US" altLang="zh-CN" baseline="-25000">
                <a:sym typeface="Symbol" pitchFamily="18" charset="2"/>
              </a:rPr>
              <a:t>4</a:t>
            </a:r>
            <a:r>
              <a:rPr lang="en-US" altLang="zh-CN">
                <a:sym typeface="Symbol" pitchFamily="18" charset="2"/>
              </a:rPr>
              <a:t>|+</a:t>
            </a:r>
            <a:r>
              <a:rPr lang="en-US" altLang="zh-CN"/>
              <a:t>|S</a:t>
            </a:r>
            <a:r>
              <a:rPr lang="en-US" altLang="zh-CN" baseline="-25000"/>
              <a:t>2</a:t>
            </a:r>
            <a:r>
              <a:rPr lang="en-US" altLang="zh-CN">
                <a:sym typeface="Symbol" pitchFamily="18" charset="2"/>
              </a:rPr>
              <a:t>S</a:t>
            </a:r>
            <a:r>
              <a:rPr lang="en-US" altLang="zh-CN" baseline="-25000">
                <a:sym typeface="Symbol" pitchFamily="18" charset="2"/>
              </a:rPr>
              <a:t>3</a:t>
            </a:r>
            <a:r>
              <a:rPr lang="en-US" altLang="zh-CN">
                <a:sym typeface="Symbol" pitchFamily="18" charset="2"/>
              </a:rPr>
              <a:t>|+</a:t>
            </a:r>
            <a:r>
              <a:rPr lang="en-US" altLang="zh-CN"/>
              <a:t>|S</a:t>
            </a:r>
            <a:r>
              <a:rPr lang="en-US" altLang="zh-CN" baseline="-25000"/>
              <a:t>2</a:t>
            </a:r>
            <a:r>
              <a:rPr lang="en-US" altLang="zh-CN">
                <a:sym typeface="Symbol" pitchFamily="18" charset="2"/>
              </a:rPr>
              <a:t>S</a:t>
            </a:r>
            <a:r>
              <a:rPr lang="en-US" altLang="zh-CN" baseline="-25000">
                <a:sym typeface="Symbol" pitchFamily="18" charset="2"/>
              </a:rPr>
              <a:t>4</a:t>
            </a:r>
            <a:r>
              <a:rPr lang="en-US" altLang="zh-CN">
                <a:sym typeface="Symbol" pitchFamily="18" charset="2"/>
              </a:rPr>
              <a:t>|+|S</a:t>
            </a:r>
            <a:r>
              <a:rPr lang="en-US" altLang="zh-CN" baseline="-25000">
                <a:sym typeface="Symbol" pitchFamily="18" charset="2"/>
              </a:rPr>
              <a:t>3</a:t>
            </a:r>
            <a:r>
              <a:rPr lang="en-US" altLang="zh-CN">
                <a:sym typeface="Symbol" pitchFamily="18" charset="2"/>
              </a:rPr>
              <a:t>S</a:t>
            </a:r>
            <a:r>
              <a:rPr lang="en-US" altLang="zh-CN" baseline="-25000">
                <a:sym typeface="Symbol" pitchFamily="18" charset="2"/>
              </a:rPr>
              <a:t>4</a:t>
            </a:r>
            <a:r>
              <a:rPr lang="en-US" altLang="zh-CN">
                <a:sym typeface="Symbol" pitchFamily="18" charset="2"/>
              </a:rPr>
              <a:t>|</a:t>
            </a:r>
            <a:r>
              <a:rPr lang="en-US" altLang="zh-CN"/>
              <a:t>) </a:t>
            </a:r>
          </a:p>
          <a:p>
            <a:pPr>
              <a:spcBef>
                <a:spcPct val="50000"/>
              </a:spcBef>
            </a:pPr>
            <a:r>
              <a:rPr lang="en-US" altLang="zh-CN"/>
              <a:t>     - (|S</a:t>
            </a:r>
            <a:r>
              <a:rPr lang="en-US" altLang="zh-CN" baseline="-25000"/>
              <a:t>1</a:t>
            </a:r>
            <a:r>
              <a:rPr lang="en-US" altLang="zh-CN">
                <a:sym typeface="Symbol" pitchFamily="18" charset="2"/>
              </a:rPr>
              <a:t>S</a:t>
            </a:r>
            <a:r>
              <a:rPr lang="en-US" altLang="zh-CN" baseline="-25000">
                <a:sym typeface="Symbol" pitchFamily="18" charset="2"/>
              </a:rPr>
              <a:t>2</a:t>
            </a:r>
            <a:r>
              <a:rPr lang="en-US" altLang="zh-CN">
                <a:sym typeface="Symbol" pitchFamily="18" charset="2"/>
              </a:rPr>
              <a:t>S</a:t>
            </a:r>
            <a:r>
              <a:rPr lang="en-US" altLang="zh-CN" baseline="-25000">
                <a:sym typeface="Symbol" pitchFamily="18" charset="2"/>
              </a:rPr>
              <a:t>3</a:t>
            </a:r>
            <a:r>
              <a:rPr lang="en-US" altLang="zh-CN"/>
              <a:t>|+|S</a:t>
            </a:r>
            <a:r>
              <a:rPr lang="en-US" altLang="zh-CN" baseline="-25000"/>
              <a:t>1</a:t>
            </a:r>
            <a:r>
              <a:rPr lang="en-US" altLang="zh-CN">
                <a:sym typeface="Symbol" pitchFamily="18" charset="2"/>
              </a:rPr>
              <a:t>S</a:t>
            </a:r>
            <a:r>
              <a:rPr lang="en-US" altLang="zh-CN" baseline="-25000">
                <a:sym typeface="Symbol" pitchFamily="18" charset="2"/>
              </a:rPr>
              <a:t>2</a:t>
            </a:r>
            <a:r>
              <a:rPr lang="en-US" altLang="zh-CN">
                <a:sym typeface="Symbol" pitchFamily="18" charset="2"/>
              </a:rPr>
              <a:t>S</a:t>
            </a:r>
            <a:r>
              <a:rPr lang="en-US" altLang="zh-CN" baseline="-25000">
                <a:sym typeface="Symbol" pitchFamily="18" charset="2"/>
              </a:rPr>
              <a:t>4</a:t>
            </a:r>
            <a:r>
              <a:rPr lang="en-US" altLang="zh-CN">
                <a:sym typeface="Symbol" pitchFamily="18" charset="2"/>
              </a:rPr>
              <a:t>|+</a:t>
            </a:r>
            <a:r>
              <a:rPr lang="en-US" altLang="zh-CN"/>
              <a:t>|S</a:t>
            </a:r>
            <a:r>
              <a:rPr lang="en-US" altLang="zh-CN" baseline="-25000"/>
              <a:t>1</a:t>
            </a:r>
            <a:r>
              <a:rPr lang="en-US" altLang="zh-CN">
                <a:sym typeface="Symbol" pitchFamily="18" charset="2"/>
              </a:rPr>
              <a:t>S</a:t>
            </a:r>
            <a:r>
              <a:rPr lang="en-US" altLang="zh-CN" baseline="-25000">
                <a:sym typeface="Symbol" pitchFamily="18" charset="2"/>
              </a:rPr>
              <a:t>3</a:t>
            </a:r>
            <a:r>
              <a:rPr lang="en-US" altLang="zh-CN">
                <a:sym typeface="Symbol" pitchFamily="18" charset="2"/>
              </a:rPr>
              <a:t>S</a:t>
            </a:r>
            <a:r>
              <a:rPr lang="en-US" altLang="zh-CN" baseline="-25000">
                <a:sym typeface="Symbol" pitchFamily="18" charset="2"/>
              </a:rPr>
              <a:t>4</a:t>
            </a:r>
            <a:r>
              <a:rPr lang="en-US" altLang="zh-CN"/>
              <a:t>|+|S</a:t>
            </a:r>
            <a:r>
              <a:rPr lang="en-US" altLang="zh-CN" baseline="-25000"/>
              <a:t>2</a:t>
            </a:r>
            <a:r>
              <a:rPr lang="en-US" altLang="zh-CN">
                <a:sym typeface="Symbol" pitchFamily="18" charset="2"/>
              </a:rPr>
              <a:t>S</a:t>
            </a:r>
            <a:r>
              <a:rPr lang="en-US" altLang="zh-CN" baseline="-25000">
                <a:sym typeface="Symbol" pitchFamily="18" charset="2"/>
              </a:rPr>
              <a:t>3</a:t>
            </a:r>
            <a:r>
              <a:rPr lang="en-US" altLang="zh-CN">
                <a:sym typeface="Symbol" pitchFamily="18" charset="2"/>
              </a:rPr>
              <a:t>S</a:t>
            </a:r>
            <a:r>
              <a:rPr lang="en-US" altLang="zh-CN" baseline="-25000">
                <a:sym typeface="Symbol" pitchFamily="18" charset="2"/>
              </a:rPr>
              <a:t>4</a:t>
            </a:r>
            <a:r>
              <a:rPr lang="en-US" altLang="zh-CN">
                <a:sym typeface="Symbol" pitchFamily="18" charset="2"/>
              </a:rPr>
              <a:t>|) </a:t>
            </a:r>
          </a:p>
          <a:p>
            <a:pPr>
              <a:spcBef>
                <a:spcPct val="50000"/>
              </a:spcBef>
            </a:pPr>
            <a:r>
              <a:rPr lang="en-US" altLang="zh-CN">
                <a:sym typeface="Symbol" pitchFamily="18" charset="2"/>
              </a:rPr>
              <a:t>    + </a:t>
            </a:r>
            <a:r>
              <a:rPr lang="en-US" altLang="zh-CN"/>
              <a:t>|S</a:t>
            </a:r>
            <a:r>
              <a:rPr lang="en-US" altLang="zh-CN" baseline="-25000"/>
              <a:t>1</a:t>
            </a:r>
            <a:r>
              <a:rPr lang="en-US" altLang="zh-CN">
                <a:sym typeface="Symbol" pitchFamily="18" charset="2"/>
              </a:rPr>
              <a:t>S</a:t>
            </a:r>
            <a:r>
              <a:rPr lang="en-US" altLang="zh-CN" baseline="-25000">
                <a:sym typeface="Symbol" pitchFamily="18" charset="2"/>
              </a:rPr>
              <a:t>2</a:t>
            </a:r>
            <a:r>
              <a:rPr lang="en-US" altLang="zh-CN">
                <a:sym typeface="Symbol" pitchFamily="18" charset="2"/>
              </a:rPr>
              <a:t>S</a:t>
            </a:r>
            <a:r>
              <a:rPr lang="en-US" altLang="zh-CN" baseline="-25000">
                <a:sym typeface="Symbol" pitchFamily="18" charset="2"/>
              </a:rPr>
              <a:t>3</a:t>
            </a:r>
            <a:r>
              <a:rPr lang="en-US" altLang="zh-CN">
                <a:sym typeface="Symbol" pitchFamily="18" charset="2"/>
              </a:rPr>
              <a:t></a:t>
            </a:r>
            <a:r>
              <a:rPr lang="en-US" altLang="zh-CN"/>
              <a:t>S</a:t>
            </a:r>
            <a:r>
              <a:rPr lang="en-US" altLang="zh-CN" baseline="-25000"/>
              <a:t>4</a:t>
            </a:r>
            <a:r>
              <a:rPr lang="en-US" altLang="zh-CN"/>
              <a:t>|</a:t>
            </a:r>
            <a:endParaRPr lang="en-US" altLang="zh-CN">
              <a:sym typeface="Symbol" pitchFamily="18"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11188" y="404813"/>
            <a:ext cx="7543800" cy="1012825"/>
          </a:xfrm>
        </p:spPr>
        <p:txBody>
          <a:bodyPr/>
          <a:lstStyle/>
          <a:p>
            <a:pPr eaLnBrk="1" hangingPunct="1"/>
            <a:r>
              <a:rPr lang="en-US" altLang="zh-CN" smtClean="0"/>
              <a:t>Hatcheck Problem</a:t>
            </a:r>
          </a:p>
        </p:txBody>
      </p:sp>
      <p:sp>
        <p:nvSpPr>
          <p:cNvPr id="153603" name="Rectangle 3"/>
          <p:cNvSpPr>
            <a:spLocks noGrp="1" noChangeArrowheads="1"/>
          </p:cNvSpPr>
          <p:nvPr>
            <p:ph type="body" idx="1"/>
          </p:nvPr>
        </p:nvSpPr>
        <p:spPr>
          <a:xfrm>
            <a:off x="457200" y="1484313"/>
            <a:ext cx="8501063" cy="4897437"/>
          </a:xfrm>
        </p:spPr>
        <p:txBody>
          <a:bodyPr/>
          <a:lstStyle/>
          <a:p>
            <a:pPr eaLnBrk="1" hangingPunct="1">
              <a:lnSpc>
                <a:spcPct val="110000"/>
              </a:lnSpc>
              <a:spcBef>
                <a:spcPct val="40000"/>
              </a:spcBef>
            </a:pPr>
            <a:r>
              <a:rPr lang="en-US" altLang="zh-CN" sz="2400" smtClean="0"/>
              <a:t>A new employee checks the hats of </a:t>
            </a:r>
            <a:r>
              <a:rPr lang="en-US" altLang="zh-CN" sz="2400" i="1" smtClean="0"/>
              <a:t>n</a:t>
            </a:r>
            <a:r>
              <a:rPr lang="en-US" altLang="zh-CN" sz="2400" smtClean="0"/>
              <a:t> people at a restaurant, forgetting to put claim check numbers on the hat. When customers return for their hats, the checker gives them back at random from the remaining hats. What is the probability that no one receives the correct hat?</a:t>
            </a:r>
            <a:endParaRPr lang="zh-CN" altLang="en-US" sz="2800" smtClean="0"/>
          </a:p>
          <a:p>
            <a:pPr eaLnBrk="1" hangingPunct="1">
              <a:lnSpc>
                <a:spcPct val="110000"/>
              </a:lnSpc>
              <a:spcBef>
                <a:spcPct val="40000"/>
              </a:spcBef>
            </a:pPr>
            <a:r>
              <a:rPr lang="en-US" altLang="zh-CN" sz="2800" smtClean="0"/>
              <a:t>Mathematical model: arrange 1,2,3,…,</a:t>
            </a:r>
            <a:r>
              <a:rPr lang="en-US" altLang="zh-CN" sz="2800" i="1" smtClean="0"/>
              <a:t>n</a:t>
            </a:r>
            <a:r>
              <a:rPr lang="en-US" altLang="zh-CN" sz="2800" smtClean="0"/>
              <a:t> randomly, resulting in a new sequence </a:t>
            </a:r>
            <a:r>
              <a:rPr lang="en-US" altLang="zh-CN" sz="2800" i="1" smtClean="0"/>
              <a:t>i</a:t>
            </a:r>
            <a:r>
              <a:rPr lang="en-US" altLang="zh-CN" sz="2800" baseline="-25000" smtClean="0"/>
              <a:t>1</a:t>
            </a:r>
            <a:r>
              <a:rPr lang="en-US" altLang="zh-CN" sz="2800" smtClean="0"/>
              <a:t>, </a:t>
            </a:r>
            <a:r>
              <a:rPr lang="en-US" altLang="zh-CN" sz="2800" i="1" smtClean="0"/>
              <a:t>i</a:t>
            </a:r>
            <a:r>
              <a:rPr lang="en-US" altLang="zh-CN" sz="2800" baseline="-25000" smtClean="0"/>
              <a:t>2</a:t>
            </a:r>
            <a:r>
              <a:rPr lang="en-US" altLang="zh-CN" sz="2800" smtClean="0"/>
              <a:t>, </a:t>
            </a:r>
            <a:r>
              <a:rPr lang="en-US" altLang="zh-CN" sz="2800" i="1" smtClean="0"/>
              <a:t>i</a:t>
            </a:r>
            <a:r>
              <a:rPr lang="en-US" altLang="zh-CN" sz="2800" baseline="-25000" smtClean="0"/>
              <a:t>3</a:t>
            </a:r>
            <a:r>
              <a:rPr lang="en-US" altLang="zh-CN" sz="2800" smtClean="0"/>
              <a:t>,…,</a:t>
            </a:r>
            <a:r>
              <a:rPr lang="en-US" altLang="zh-CN" sz="2800" i="1" smtClean="0"/>
              <a:t>i</a:t>
            </a:r>
            <a:r>
              <a:rPr lang="en-US" altLang="zh-CN" sz="2800" i="1" baseline="-25000" smtClean="0"/>
              <a:t>n</a:t>
            </a:r>
            <a:r>
              <a:rPr lang="en-US" altLang="zh-CN" sz="2800" smtClean="0"/>
              <a:t>. What is the probability that for any </a:t>
            </a:r>
            <a:r>
              <a:rPr lang="en-US" altLang="zh-CN" sz="2800" i="1" smtClean="0"/>
              <a:t>k</a:t>
            </a:r>
            <a:r>
              <a:rPr lang="en-US" altLang="zh-CN" sz="2200" smtClean="0"/>
              <a:t>(1</a:t>
            </a:r>
            <a:r>
              <a:rPr lang="en-US" altLang="zh-CN" sz="2200" smtClean="0">
                <a:sym typeface="Symbol" pitchFamily="18" charset="2"/>
              </a:rPr>
              <a:t></a:t>
            </a:r>
            <a:r>
              <a:rPr lang="en-US" altLang="zh-CN" sz="2200" i="1" smtClean="0">
                <a:sym typeface="Symbol" pitchFamily="18" charset="2"/>
              </a:rPr>
              <a:t>k</a:t>
            </a:r>
            <a:r>
              <a:rPr lang="en-US" altLang="zh-CN" sz="2200" smtClean="0">
                <a:sym typeface="Symbol" pitchFamily="18" charset="2"/>
              </a:rPr>
              <a:t></a:t>
            </a:r>
            <a:r>
              <a:rPr lang="en-US" altLang="zh-CN" sz="2200" i="1" smtClean="0">
                <a:sym typeface="Symbol" pitchFamily="18" charset="2"/>
              </a:rPr>
              <a:t>n</a:t>
            </a:r>
            <a:r>
              <a:rPr lang="en-US" altLang="zh-CN" sz="2200" smtClean="0">
                <a:sym typeface="Symbol" pitchFamily="18" charset="2"/>
              </a:rPr>
              <a:t>),</a:t>
            </a:r>
            <a:r>
              <a:rPr lang="en-US" altLang="zh-CN" sz="2800" smtClean="0">
                <a:sym typeface="Symbol" pitchFamily="18" charset="2"/>
              </a:rPr>
              <a:t> </a:t>
            </a:r>
            <a:r>
              <a:rPr lang="en-US" altLang="zh-CN" sz="2800" i="1" smtClean="0">
                <a:sym typeface="Symbol" pitchFamily="18" charset="2"/>
              </a:rPr>
              <a:t>i</a:t>
            </a:r>
            <a:r>
              <a:rPr lang="en-US" altLang="zh-CN" sz="2800" baseline="-25000" smtClean="0">
                <a:sym typeface="Symbol" pitchFamily="18" charset="2"/>
              </a:rPr>
              <a:t>k</a:t>
            </a:r>
            <a:r>
              <a:rPr lang="en-US" altLang="zh-CN" sz="2800" smtClean="0">
                <a:sym typeface="Symbol" pitchFamily="18" charset="2"/>
              </a:rPr>
              <a:t></a:t>
            </a:r>
            <a:r>
              <a:rPr lang="en-US" altLang="zh-CN" sz="2800" i="1" smtClean="0">
                <a:sym typeface="Symbol" pitchFamily="18" charset="2"/>
              </a:rPr>
              <a:t>k</a:t>
            </a:r>
            <a:r>
              <a:rPr lang="zh-CN" altLang="en-US" sz="2800" smtClean="0">
                <a:sym typeface="Symbol" pitchFamily="18" charset="2"/>
              </a:rPr>
              <a:t>？</a:t>
            </a:r>
          </a:p>
          <a:p>
            <a:pPr eaLnBrk="1" hangingPunct="1">
              <a:lnSpc>
                <a:spcPct val="110000"/>
              </a:lnSpc>
              <a:spcBef>
                <a:spcPct val="40000"/>
              </a:spcBef>
            </a:pPr>
            <a:r>
              <a:rPr lang="en-US" altLang="zh-CN" sz="2800" smtClean="0">
                <a:sym typeface="Symbol" pitchFamily="18" charset="2"/>
              </a:rPr>
              <a:t>The resulting sequence is called a </a:t>
            </a:r>
            <a:r>
              <a:rPr lang="en-US" altLang="zh-CN" sz="2800" b="1" i="1" smtClean="0">
                <a:solidFill>
                  <a:srgbClr val="FF0000"/>
                </a:solidFill>
                <a:sym typeface="Symbol" pitchFamily="18" charset="2"/>
              </a:rPr>
              <a:t>derangement</a:t>
            </a:r>
            <a:r>
              <a:rPr lang="en-US" altLang="zh-CN" sz="2800" smtClean="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anim calcmode="lin" valueType="num">
                                      <p:cBhvr additive="base">
                                        <p:cTn id="7" dur="5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03">
                                            <p:txEl>
                                              <p:pRg st="2" end="2"/>
                                            </p:txEl>
                                          </p:spTgt>
                                        </p:tgtEl>
                                        <p:attrNameLst>
                                          <p:attrName>style.visibility</p:attrName>
                                        </p:attrNameLst>
                                      </p:cBhvr>
                                      <p:to>
                                        <p:strVal val="visible"/>
                                      </p:to>
                                    </p:set>
                                    <p:anim calcmode="lin" valueType="num">
                                      <p:cBhvr additive="base">
                                        <p:cTn id="11" dur="5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2" descr="信纸"/>
          <p:cNvSpPr>
            <a:spLocks noChangeArrowheads="1"/>
          </p:cNvSpPr>
          <p:nvPr/>
        </p:nvSpPr>
        <p:spPr bwMode="auto">
          <a:xfrm>
            <a:off x="250825" y="2133600"/>
            <a:ext cx="8497888" cy="4535488"/>
          </a:xfrm>
          <a:prstGeom prst="roundRect">
            <a:avLst>
              <a:gd name="adj" fmla="val 16667"/>
            </a:avLst>
          </a:prstGeom>
          <a:blipFill dpi="0" rotWithShape="1">
            <a:blip r:embed="rId4"/>
            <a:srcRect/>
            <a:tile tx="0" ty="0" sx="100000" sy="100000" flip="none" algn="tl"/>
          </a:blipFill>
          <a:ln w="9525">
            <a:noFill/>
            <a:round/>
            <a:headEnd/>
            <a:tailEnd/>
          </a:ln>
        </p:spPr>
        <p:txBody>
          <a:bodyPr wrap="none" anchor="ctr"/>
          <a:lstStyle/>
          <a:p>
            <a:endParaRPr lang="zh-CN" altLang="en-US"/>
          </a:p>
        </p:txBody>
      </p:sp>
      <p:sp>
        <p:nvSpPr>
          <p:cNvPr id="5124" name="Rectangle 3"/>
          <p:cNvSpPr>
            <a:spLocks noGrp="1" noChangeArrowheads="1"/>
          </p:cNvSpPr>
          <p:nvPr>
            <p:ph type="title"/>
          </p:nvPr>
        </p:nvSpPr>
        <p:spPr>
          <a:xfrm>
            <a:off x="323850" y="333375"/>
            <a:ext cx="7543800" cy="796925"/>
          </a:xfrm>
        </p:spPr>
        <p:txBody>
          <a:bodyPr/>
          <a:lstStyle/>
          <a:p>
            <a:pPr eaLnBrk="1" hangingPunct="1"/>
            <a:r>
              <a:rPr lang="en-US" altLang="zh-CN" smtClean="0"/>
              <a:t>Number of Derangement</a:t>
            </a:r>
          </a:p>
        </p:txBody>
      </p:sp>
      <p:sp>
        <p:nvSpPr>
          <p:cNvPr id="5125" name="Rectangle 4"/>
          <p:cNvSpPr>
            <a:spLocks noGrp="1" noChangeArrowheads="1"/>
          </p:cNvSpPr>
          <p:nvPr>
            <p:ph type="body" sz="half" idx="1"/>
          </p:nvPr>
        </p:nvSpPr>
        <p:spPr>
          <a:xfrm>
            <a:off x="323850" y="1341438"/>
            <a:ext cx="7272338" cy="935037"/>
          </a:xfrm>
        </p:spPr>
        <p:txBody>
          <a:bodyPr/>
          <a:lstStyle/>
          <a:p>
            <a:pPr eaLnBrk="1" hangingPunct="1"/>
            <a:r>
              <a:rPr lang="en-US" altLang="zh-CN" sz="2400" smtClean="0"/>
              <a:t>Define </a:t>
            </a:r>
            <a:r>
              <a:rPr lang="en-US" altLang="zh-CN" sz="2400" i="1" smtClean="0"/>
              <a:t>i</a:t>
            </a:r>
            <a:r>
              <a:rPr lang="en-US" altLang="zh-CN" sz="2400" baseline="-25000" smtClean="0"/>
              <a:t>k</a:t>
            </a:r>
            <a:r>
              <a:rPr lang="en-US" altLang="zh-CN" sz="2400" smtClean="0"/>
              <a:t>=</a:t>
            </a:r>
            <a:r>
              <a:rPr lang="en-US" altLang="zh-CN" sz="2400" i="1" smtClean="0"/>
              <a:t>k</a:t>
            </a:r>
            <a:r>
              <a:rPr lang="en-US" altLang="zh-CN" sz="2400" smtClean="0"/>
              <a:t> as Property </a:t>
            </a:r>
            <a:r>
              <a:rPr lang="en-US" altLang="zh-CN" sz="2400" i="1" smtClean="0"/>
              <a:t>A</a:t>
            </a:r>
            <a:r>
              <a:rPr lang="en-US" altLang="zh-CN" sz="2400" baseline="-25000" smtClean="0"/>
              <a:t>k</a:t>
            </a:r>
            <a:r>
              <a:rPr lang="en-US" altLang="zh-CN" sz="2400" smtClean="0"/>
              <a:t> , and </a:t>
            </a:r>
            <a:r>
              <a:rPr lang="en-US" altLang="zh-CN" sz="2400" i="1" smtClean="0"/>
              <a:t>A</a:t>
            </a:r>
            <a:r>
              <a:rPr lang="en-US" altLang="zh-CN" sz="2400" baseline="-25000" smtClean="0"/>
              <a:t>k</a:t>
            </a:r>
            <a:r>
              <a:rPr lang="en-US" altLang="zh-CN" sz="2400" smtClean="0"/>
              <a:t> is used for the subset of all permutations satisfying property </a:t>
            </a:r>
            <a:r>
              <a:rPr lang="en-US" altLang="zh-CN" sz="2400" i="1" smtClean="0"/>
              <a:t>A</a:t>
            </a:r>
            <a:r>
              <a:rPr lang="en-US" altLang="zh-CN" sz="2400" baseline="-25000" smtClean="0"/>
              <a:t>k</a:t>
            </a:r>
            <a:r>
              <a:rPr lang="en-US" altLang="zh-CN" sz="2400" smtClean="0"/>
              <a:t>.</a:t>
            </a:r>
            <a:endParaRPr lang="zh-CN" altLang="en-US" sz="2400" smtClean="0"/>
          </a:p>
        </p:txBody>
      </p:sp>
      <p:graphicFrame>
        <p:nvGraphicFramePr>
          <p:cNvPr id="5122" name="Object 5"/>
          <p:cNvGraphicFramePr>
            <a:graphicFrameLocks noChangeAspect="1"/>
          </p:cNvGraphicFramePr>
          <p:nvPr>
            <p:ph sz="half" idx="2"/>
          </p:nvPr>
        </p:nvGraphicFramePr>
        <p:xfrm>
          <a:off x="930275" y="2420938"/>
          <a:ext cx="7354888" cy="4032250"/>
        </p:xfrm>
        <a:graphic>
          <a:graphicData uri="http://schemas.openxmlformats.org/presentationml/2006/ole">
            <p:oleObj spid="_x0000_s5122" name="公式" r:id="rId5" imgW="4076640" imgH="223488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smtClean="0"/>
              <a:t>The Probability of Derangement</a:t>
            </a:r>
          </a:p>
        </p:txBody>
      </p:sp>
      <p:graphicFrame>
        <p:nvGraphicFramePr>
          <p:cNvPr id="6146" name="Object 3"/>
          <p:cNvGraphicFramePr>
            <a:graphicFrameLocks noChangeAspect="1"/>
          </p:cNvGraphicFramePr>
          <p:nvPr>
            <p:ph sz="half" idx="4294967295"/>
          </p:nvPr>
        </p:nvGraphicFramePr>
        <p:xfrm>
          <a:off x="323850" y="1557338"/>
          <a:ext cx="8569325" cy="4967287"/>
        </p:xfrm>
        <a:graphic>
          <a:graphicData uri="http://schemas.openxmlformats.org/presentationml/2006/ole">
            <p:oleObj spid="_x0000_s6146" name="公式" r:id="rId4" imgW="4127400" imgH="2501640" progId="Equation.3">
              <p:embed/>
            </p:oleObj>
          </a:graphicData>
        </a:graphic>
      </p:graphicFrame>
      <p:sp>
        <p:nvSpPr>
          <p:cNvPr id="6148" name="Line 5"/>
          <p:cNvSpPr>
            <a:spLocks noChangeShapeType="1"/>
          </p:cNvSpPr>
          <p:nvPr/>
        </p:nvSpPr>
        <p:spPr bwMode="auto">
          <a:xfrm>
            <a:off x="3708400" y="6524625"/>
            <a:ext cx="4967288" cy="0"/>
          </a:xfrm>
          <a:prstGeom prst="line">
            <a:avLst/>
          </a:prstGeom>
          <a:noFill/>
          <a:ln w="19050">
            <a:solidFill>
              <a:srgbClr val="FF0000"/>
            </a:solidFill>
            <a:round/>
            <a:headEn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Oval 6" descr="纸莎草纸"/>
          <p:cNvSpPr>
            <a:spLocks noChangeArrowheads="1"/>
          </p:cNvSpPr>
          <p:nvPr/>
        </p:nvSpPr>
        <p:spPr bwMode="auto">
          <a:xfrm>
            <a:off x="1403350" y="4076700"/>
            <a:ext cx="6769100" cy="2305050"/>
          </a:xfrm>
          <a:prstGeom prst="ellipse">
            <a:avLst/>
          </a:prstGeom>
          <a:blipFill dpi="0" rotWithShape="1">
            <a:blip r:embed="rId4"/>
            <a:srcRect/>
            <a:tile tx="0" ty="0" sx="100000" sy="100000" flip="none" algn="tl"/>
          </a:blipFill>
          <a:ln w="9525">
            <a:noFill/>
            <a:round/>
            <a:headEnd/>
            <a:tailEnd/>
          </a:ln>
        </p:spPr>
        <p:txBody>
          <a:bodyPr wrap="none" anchor="ctr"/>
          <a:lstStyle/>
          <a:p>
            <a:endParaRPr lang="zh-CN" altLang="en-US"/>
          </a:p>
        </p:txBody>
      </p:sp>
      <p:sp>
        <p:nvSpPr>
          <p:cNvPr id="7172" name="Rectangle 2"/>
          <p:cNvSpPr>
            <a:spLocks noGrp="1" noChangeArrowheads="1"/>
          </p:cNvSpPr>
          <p:nvPr>
            <p:ph type="title"/>
          </p:nvPr>
        </p:nvSpPr>
        <p:spPr>
          <a:xfrm>
            <a:off x="539750" y="260350"/>
            <a:ext cx="8229600" cy="1371600"/>
          </a:xfrm>
        </p:spPr>
        <p:txBody>
          <a:bodyPr/>
          <a:lstStyle/>
          <a:p>
            <a:pPr eaLnBrk="1" hangingPunct="1"/>
            <a:r>
              <a:rPr lang="en-US" altLang="zh-CN" sz="4000" smtClean="0"/>
              <a:t>Average Behavior of an Algorithm</a:t>
            </a:r>
          </a:p>
        </p:txBody>
      </p:sp>
      <p:sp>
        <p:nvSpPr>
          <p:cNvPr id="7173" name="Rectangle 3"/>
          <p:cNvSpPr>
            <a:spLocks noGrp="1" noChangeArrowheads="1"/>
          </p:cNvSpPr>
          <p:nvPr>
            <p:ph type="body" sz="half" idx="1"/>
          </p:nvPr>
        </p:nvSpPr>
        <p:spPr>
          <a:xfrm>
            <a:off x="468313" y="1484313"/>
            <a:ext cx="8435975" cy="3886200"/>
          </a:xfrm>
        </p:spPr>
        <p:txBody>
          <a:bodyPr/>
          <a:lstStyle/>
          <a:p>
            <a:pPr eaLnBrk="1" hangingPunct="1"/>
            <a:r>
              <a:rPr lang="en-US" altLang="zh-CN" sz="2800" smtClean="0"/>
              <a:t>Sequential search a list of </a:t>
            </a:r>
            <a:r>
              <a:rPr lang="en-US" altLang="zh-CN" sz="2800" i="1" smtClean="0"/>
              <a:t>n</a:t>
            </a:r>
            <a:r>
              <a:rPr lang="en-US" altLang="zh-CN" sz="2800" smtClean="0"/>
              <a:t> items for </a:t>
            </a:r>
            <a:r>
              <a:rPr lang="en-US" altLang="zh-CN" sz="2800" i="1" smtClean="0"/>
              <a:t>K</a:t>
            </a:r>
            <a:endParaRPr lang="en-US" altLang="zh-CN" sz="2800" smtClean="0"/>
          </a:p>
          <a:p>
            <a:pPr lvl="1" eaLnBrk="1" hangingPunct="1"/>
            <a:r>
              <a:rPr lang="en-US" altLang="zh-CN" sz="2400" smtClean="0"/>
              <a:t>Assuming no same entries in the list, and </a:t>
            </a:r>
            <a:r>
              <a:rPr lang="en-US" altLang="zh-CN" sz="2400" i="1" smtClean="0"/>
              <a:t>K</a:t>
            </a:r>
            <a:r>
              <a:rPr lang="en-US" altLang="zh-CN" sz="2400" smtClean="0"/>
              <a:t> does occur in the list</a:t>
            </a:r>
          </a:p>
          <a:p>
            <a:pPr lvl="1" eaLnBrk="1" hangingPunct="1"/>
            <a:r>
              <a:rPr lang="en-US" altLang="zh-CN" sz="2400" smtClean="0"/>
              <a:t>Look </a:t>
            </a:r>
            <a:r>
              <a:rPr lang="en-US" altLang="zh-CN" sz="2400" i="1" smtClean="0"/>
              <a:t>all</a:t>
            </a:r>
            <a:r>
              <a:rPr lang="en-US" altLang="zh-CN" sz="2400" smtClean="0"/>
              <a:t> inputs with K in the </a:t>
            </a:r>
            <a:r>
              <a:rPr lang="en-US" altLang="zh-CN" sz="2400" i="1" smtClean="0"/>
              <a:t>i</a:t>
            </a:r>
            <a:r>
              <a:rPr lang="en-US" altLang="zh-CN" sz="2400" smtClean="0"/>
              <a:t>th location as </a:t>
            </a:r>
            <a:r>
              <a:rPr lang="en-US" altLang="zh-CN" sz="2400" i="1" smtClean="0"/>
              <a:t>one</a:t>
            </a:r>
            <a:r>
              <a:rPr lang="en-US" altLang="zh-CN" sz="2400" smtClean="0"/>
              <a:t> input (so, inputs totaling </a:t>
            </a:r>
            <a:r>
              <a:rPr lang="en-US" altLang="zh-CN" sz="2400" i="1" smtClean="0"/>
              <a:t>n</a:t>
            </a:r>
            <a:r>
              <a:rPr lang="en-US" altLang="zh-CN" sz="2400" smtClean="0"/>
              <a:t>)</a:t>
            </a:r>
          </a:p>
          <a:p>
            <a:pPr lvl="1" eaLnBrk="1" hangingPunct="1"/>
            <a:r>
              <a:rPr lang="en-US" altLang="zh-CN" sz="2400" smtClean="0"/>
              <a:t>Each input occurs with equal probability (i.e. 1/n)</a:t>
            </a:r>
            <a:endParaRPr lang="en-US" altLang="zh-CN" sz="2400" smtClean="0">
              <a:cs typeface="Arial" charset="0"/>
            </a:endParaRPr>
          </a:p>
          <a:p>
            <a:pPr eaLnBrk="1" hangingPunct="1">
              <a:buFont typeface="Wingdings" pitchFamily="2" charset="2"/>
              <a:buNone/>
            </a:pPr>
            <a:endParaRPr lang="el-GR" altLang="zh-CN" sz="2400" smtClean="0">
              <a:cs typeface="Arial" charset="0"/>
            </a:endParaRPr>
          </a:p>
        </p:txBody>
      </p:sp>
      <p:graphicFrame>
        <p:nvGraphicFramePr>
          <p:cNvPr id="7170" name="Object 4"/>
          <p:cNvGraphicFramePr>
            <a:graphicFrameLocks noChangeAspect="1"/>
          </p:cNvGraphicFramePr>
          <p:nvPr>
            <p:ph sz="half" idx="2"/>
          </p:nvPr>
        </p:nvGraphicFramePr>
        <p:xfrm>
          <a:off x="1835150" y="4365625"/>
          <a:ext cx="5905500" cy="1655763"/>
        </p:xfrm>
        <a:graphic>
          <a:graphicData uri="http://schemas.openxmlformats.org/presentationml/2006/ole">
            <p:oleObj spid="_x0000_s7170" name="公式" r:id="rId5" imgW="2463480" imgH="888840" progId="Equation.3">
              <p:embed/>
            </p:oleObj>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Probabilistic Paradox</a:t>
            </a:r>
          </a:p>
        </p:txBody>
      </p:sp>
      <p:sp>
        <p:nvSpPr>
          <p:cNvPr id="100355" name="Rectangle 3"/>
          <p:cNvSpPr>
            <a:spLocks noGrp="1" noChangeArrowheads="1"/>
          </p:cNvSpPr>
          <p:nvPr>
            <p:ph type="body" idx="1"/>
          </p:nvPr>
        </p:nvSpPr>
        <p:spPr/>
        <p:txBody>
          <a:bodyPr/>
          <a:lstStyle/>
          <a:p>
            <a:pPr eaLnBrk="1" hangingPunct="1"/>
            <a:r>
              <a:rPr lang="en-US" altLang="zh-CN" smtClean="0"/>
              <a:t>For a family of four children, is it most likely there are two boys and two girls? </a:t>
            </a:r>
            <a:r>
              <a:rPr lang="en-US" altLang="zh-CN" sz="2400" smtClean="0">
                <a:solidFill>
                  <a:srgbClr val="663300"/>
                </a:solidFill>
              </a:rPr>
              <a:t>(It is assumed that each child has a equal chance to be male or female at his/her birth)</a:t>
            </a:r>
          </a:p>
          <a:p>
            <a:pPr eaLnBrk="1" hangingPunct="1"/>
            <a:r>
              <a:rPr lang="en-US" altLang="zh-CN" smtClean="0"/>
              <a:t>The probability of the event of 2-2 is 6/16, and the probability of the event of 1-3 is 8/16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 calcmode="lin" valueType="num">
                                      <p:cBhvr additive="base">
                                        <p:cTn id="7"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Thinking Recursively: Problem 1</a:t>
            </a:r>
          </a:p>
        </p:txBody>
      </p:sp>
      <p:sp>
        <p:nvSpPr>
          <p:cNvPr id="36867" name="Rectangle 3"/>
          <p:cNvSpPr>
            <a:spLocks noGrp="1" noChangeArrowheads="1"/>
          </p:cNvSpPr>
          <p:nvPr>
            <p:ph type="body" idx="1"/>
          </p:nvPr>
        </p:nvSpPr>
        <p:spPr/>
        <p:txBody>
          <a:bodyPr/>
          <a:lstStyle/>
          <a:p>
            <a:pPr eaLnBrk="1" hangingPunct="1"/>
            <a:r>
              <a:rPr lang="en-US" altLang="zh-CN" sz="2400" smtClean="0"/>
              <a:t>Towers of Hanoi</a:t>
            </a:r>
          </a:p>
          <a:p>
            <a:pPr lvl="1" eaLnBrk="1" hangingPunct="1"/>
            <a:r>
              <a:rPr lang="en-US" altLang="zh-CN" sz="2400" smtClean="0"/>
              <a:t>How many moves are need to move all the disks to the third peg by moving only one at a time and never placing a disk on top of a smaller one.</a:t>
            </a:r>
          </a:p>
        </p:txBody>
      </p:sp>
      <p:sp>
        <p:nvSpPr>
          <p:cNvPr id="36868" name="AutoShape 4"/>
          <p:cNvSpPr>
            <a:spLocks noChangeArrowheads="1"/>
          </p:cNvSpPr>
          <p:nvPr/>
        </p:nvSpPr>
        <p:spPr bwMode="auto">
          <a:xfrm>
            <a:off x="1066800" y="5486400"/>
            <a:ext cx="1219200" cy="152400"/>
          </a:xfrm>
          <a:prstGeom prst="roundRect">
            <a:avLst>
              <a:gd name="adj" fmla="val 16667"/>
            </a:avLst>
          </a:prstGeom>
          <a:solidFill>
            <a:srgbClr val="FF0000"/>
          </a:solidFill>
          <a:ln w="9525">
            <a:solidFill>
              <a:schemeClr val="tx1"/>
            </a:solidFill>
            <a:round/>
            <a:headEnd/>
            <a:tailEnd/>
          </a:ln>
        </p:spPr>
        <p:txBody>
          <a:bodyPr wrap="none" anchor="ctr"/>
          <a:lstStyle/>
          <a:p>
            <a:endParaRPr lang="zh-CN" altLang="en-US"/>
          </a:p>
        </p:txBody>
      </p:sp>
      <p:grpSp>
        <p:nvGrpSpPr>
          <p:cNvPr id="36869" name="Group 5"/>
          <p:cNvGrpSpPr>
            <a:grpSpLocks/>
          </p:cNvGrpSpPr>
          <p:nvPr/>
        </p:nvGrpSpPr>
        <p:grpSpPr bwMode="auto">
          <a:xfrm>
            <a:off x="1143000" y="4724400"/>
            <a:ext cx="1066800" cy="762000"/>
            <a:chOff x="720" y="2976"/>
            <a:chExt cx="672" cy="480"/>
          </a:xfrm>
        </p:grpSpPr>
        <p:sp>
          <p:nvSpPr>
            <p:cNvPr id="36888" name="AutoShape 6"/>
            <p:cNvSpPr>
              <a:spLocks noChangeArrowheads="1"/>
            </p:cNvSpPr>
            <p:nvPr/>
          </p:nvSpPr>
          <p:spPr bwMode="auto">
            <a:xfrm>
              <a:off x="912" y="2976"/>
              <a:ext cx="288" cy="96"/>
            </a:xfrm>
            <a:prstGeom prst="roundRect">
              <a:avLst>
                <a:gd name="adj" fmla="val 16667"/>
              </a:avLst>
            </a:prstGeom>
            <a:solidFill>
              <a:schemeClr val="accent1"/>
            </a:solidFill>
            <a:ln w="9525">
              <a:solidFill>
                <a:schemeClr val="tx1"/>
              </a:solidFill>
              <a:round/>
              <a:headEnd/>
              <a:tailEnd/>
            </a:ln>
          </p:spPr>
          <p:txBody>
            <a:bodyPr wrap="none" anchor="ctr"/>
            <a:lstStyle/>
            <a:p>
              <a:endParaRPr lang="zh-CN" altLang="en-US"/>
            </a:p>
          </p:txBody>
        </p:sp>
        <p:sp>
          <p:nvSpPr>
            <p:cNvPr id="36889" name="AutoShape 7"/>
            <p:cNvSpPr>
              <a:spLocks noChangeArrowheads="1"/>
            </p:cNvSpPr>
            <p:nvPr/>
          </p:nvSpPr>
          <p:spPr bwMode="auto">
            <a:xfrm>
              <a:off x="864" y="3072"/>
              <a:ext cx="384" cy="96"/>
            </a:xfrm>
            <a:prstGeom prst="roundRect">
              <a:avLst>
                <a:gd name="adj" fmla="val 16667"/>
              </a:avLst>
            </a:prstGeom>
            <a:solidFill>
              <a:schemeClr val="accent1"/>
            </a:solidFill>
            <a:ln w="9525">
              <a:solidFill>
                <a:schemeClr val="tx1"/>
              </a:solidFill>
              <a:round/>
              <a:headEnd/>
              <a:tailEnd/>
            </a:ln>
          </p:spPr>
          <p:txBody>
            <a:bodyPr wrap="none" anchor="ctr"/>
            <a:lstStyle/>
            <a:p>
              <a:endParaRPr lang="zh-CN" altLang="en-US"/>
            </a:p>
          </p:txBody>
        </p:sp>
        <p:sp>
          <p:nvSpPr>
            <p:cNvPr id="36890" name="AutoShape 8"/>
            <p:cNvSpPr>
              <a:spLocks noChangeArrowheads="1"/>
            </p:cNvSpPr>
            <p:nvPr/>
          </p:nvSpPr>
          <p:spPr bwMode="auto">
            <a:xfrm>
              <a:off x="816" y="3168"/>
              <a:ext cx="480" cy="96"/>
            </a:xfrm>
            <a:prstGeom prst="roundRect">
              <a:avLst>
                <a:gd name="adj" fmla="val 16667"/>
              </a:avLst>
            </a:prstGeom>
            <a:solidFill>
              <a:schemeClr val="accent1"/>
            </a:solidFill>
            <a:ln w="9525">
              <a:solidFill>
                <a:schemeClr val="tx1"/>
              </a:solidFill>
              <a:round/>
              <a:headEnd/>
              <a:tailEnd/>
            </a:ln>
          </p:spPr>
          <p:txBody>
            <a:bodyPr wrap="none" anchor="ctr"/>
            <a:lstStyle/>
            <a:p>
              <a:endParaRPr lang="zh-CN" altLang="en-US"/>
            </a:p>
          </p:txBody>
        </p:sp>
        <p:sp>
          <p:nvSpPr>
            <p:cNvPr id="36891" name="AutoShape 9"/>
            <p:cNvSpPr>
              <a:spLocks noChangeArrowheads="1"/>
            </p:cNvSpPr>
            <p:nvPr/>
          </p:nvSpPr>
          <p:spPr bwMode="auto">
            <a:xfrm>
              <a:off x="768" y="3264"/>
              <a:ext cx="576" cy="96"/>
            </a:xfrm>
            <a:prstGeom prst="roundRect">
              <a:avLst>
                <a:gd name="adj" fmla="val 16667"/>
              </a:avLst>
            </a:prstGeom>
            <a:solidFill>
              <a:schemeClr val="accent1"/>
            </a:solidFill>
            <a:ln w="9525">
              <a:solidFill>
                <a:schemeClr val="tx1"/>
              </a:solidFill>
              <a:round/>
              <a:headEnd/>
              <a:tailEnd/>
            </a:ln>
          </p:spPr>
          <p:txBody>
            <a:bodyPr wrap="none" anchor="ctr"/>
            <a:lstStyle/>
            <a:p>
              <a:endParaRPr lang="zh-CN" altLang="en-US"/>
            </a:p>
          </p:txBody>
        </p:sp>
        <p:sp>
          <p:nvSpPr>
            <p:cNvPr id="36892" name="AutoShape 10"/>
            <p:cNvSpPr>
              <a:spLocks noChangeArrowheads="1"/>
            </p:cNvSpPr>
            <p:nvPr/>
          </p:nvSpPr>
          <p:spPr bwMode="auto">
            <a:xfrm>
              <a:off x="720" y="3360"/>
              <a:ext cx="672" cy="96"/>
            </a:xfrm>
            <a:prstGeom prst="roundRect">
              <a:avLst>
                <a:gd name="adj" fmla="val 16667"/>
              </a:avLst>
            </a:prstGeom>
            <a:solidFill>
              <a:schemeClr val="accent1"/>
            </a:solidFill>
            <a:ln w="9525">
              <a:solidFill>
                <a:schemeClr val="tx1"/>
              </a:solidFill>
              <a:round/>
              <a:headEnd/>
              <a:tailEnd/>
            </a:ln>
          </p:spPr>
          <p:txBody>
            <a:bodyPr wrap="none" anchor="ctr"/>
            <a:lstStyle/>
            <a:p>
              <a:endParaRPr lang="zh-CN" altLang="en-US"/>
            </a:p>
          </p:txBody>
        </p:sp>
      </p:grpSp>
      <p:sp>
        <p:nvSpPr>
          <p:cNvPr id="36870" name="Line 11"/>
          <p:cNvSpPr>
            <a:spLocks noChangeShapeType="1"/>
          </p:cNvSpPr>
          <p:nvPr/>
        </p:nvSpPr>
        <p:spPr bwMode="auto">
          <a:xfrm>
            <a:off x="685800" y="5715000"/>
            <a:ext cx="4800600" cy="0"/>
          </a:xfrm>
          <a:prstGeom prst="line">
            <a:avLst/>
          </a:prstGeom>
          <a:noFill/>
          <a:ln w="152400" cmpd="thickThin">
            <a:solidFill>
              <a:schemeClr val="tx1"/>
            </a:solidFill>
            <a:round/>
            <a:headEnd/>
            <a:tailEnd/>
          </a:ln>
        </p:spPr>
        <p:txBody>
          <a:bodyPr wrap="none"/>
          <a:lstStyle/>
          <a:p>
            <a:endParaRPr lang="zh-CN" altLang="en-US"/>
          </a:p>
        </p:txBody>
      </p:sp>
      <p:sp>
        <p:nvSpPr>
          <p:cNvPr id="36871" name="Line 12"/>
          <p:cNvSpPr>
            <a:spLocks noChangeShapeType="1"/>
          </p:cNvSpPr>
          <p:nvPr/>
        </p:nvSpPr>
        <p:spPr bwMode="auto">
          <a:xfrm>
            <a:off x="1676400" y="4343400"/>
            <a:ext cx="0" cy="381000"/>
          </a:xfrm>
          <a:prstGeom prst="line">
            <a:avLst/>
          </a:prstGeom>
          <a:noFill/>
          <a:ln w="50800">
            <a:solidFill>
              <a:srgbClr val="FF6600"/>
            </a:solidFill>
            <a:round/>
            <a:headEnd/>
            <a:tailEnd/>
          </a:ln>
        </p:spPr>
        <p:txBody>
          <a:bodyPr wrap="none"/>
          <a:lstStyle/>
          <a:p>
            <a:endParaRPr lang="zh-CN" altLang="en-US"/>
          </a:p>
        </p:txBody>
      </p:sp>
      <p:sp>
        <p:nvSpPr>
          <p:cNvPr id="36872" name="Line 13"/>
          <p:cNvSpPr>
            <a:spLocks noChangeShapeType="1"/>
          </p:cNvSpPr>
          <p:nvPr/>
        </p:nvSpPr>
        <p:spPr bwMode="auto">
          <a:xfrm>
            <a:off x="4724400" y="4343400"/>
            <a:ext cx="0" cy="1295400"/>
          </a:xfrm>
          <a:prstGeom prst="line">
            <a:avLst/>
          </a:prstGeom>
          <a:noFill/>
          <a:ln w="50800">
            <a:solidFill>
              <a:srgbClr val="FF6600"/>
            </a:solidFill>
            <a:round/>
            <a:headEnd/>
            <a:tailEnd/>
          </a:ln>
        </p:spPr>
        <p:txBody>
          <a:bodyPr wrap="none"/>
          <a:lstStyle/>
          <a:p>
            <a:endParaRPr lang="zh-CN" altLang="en-US"/>
          </a:p>
        </p:txBody>
      </p:sp>
      <p:sp>
        <p:nvSpPr>
          <p:cNvPr id="36873" name="Line 14"/>
          <p:cNvSpPr>
            <a:spLocks noChangeShapeType="1"/>
          </p:cNvSpPr>
          <p:nvPr/>
        </p:nvSpPr>
        <p:spPr bwMode="auto">
          <a:xfrm>
            <a:off x="3276600" y="4343400"/>
            <a:ext cx="0" cy="1295400"/>
          </a:xfrm>
          <a:prstGeom prst="line">
            <a:avLst/>
          </a:prstGeom>
          <a:noFill/>
          <a:ln w="50800">
            <a:solidFill>
              <a:srgbClr val="FF6600"/>
            </a:solidFill>
            <a:round/>
            <a:headEnd/>
            <a:tailEnd/>
          </a:ln>
        </p:spPr>
        <p:txBody>
          <a:bodyPr wrap="none"/>
          <a:lstStyle/>
          <a:p>
            <a:endParaRPr lang="zh-CN" altLang="en-US"/>
          </a:p>
        </p:txBody>
      </p:sp>
      <p:grpSp>
        <p:nvGrpSpPr>
          <p:cNvPr id="36874" name="Group 15"/>
          <p:cNvGrpSpPr>
            <a:grpSpLocks/>
          </p:cNvGrpSpPr>
          <p:nvPr/>
        </p:nvGrpSpPr>
        <p:grpSpPr bwMode="auto">
          <a:xfrm>
            <a:off x="2743200" y="4876800"/>
            <a:ext cx="1066800" cy="762000"/>
            <a:chOff x="720" y="2976"/>
            <a:chExt cx="672" cy="480"/>
          </a:xfrm>
        </p:grpSpPr>
        <p:sp>
          <p:nvSpPr>
            <p:cNvPr id="36883" name="AutoShape 16"/>
            <p:cNvSpPr>
              <a:spLocks noChangeArrowheads="1"/>
            </p:cNvSpPr>
            <p:nvPr/>
          </p:nvSpPr>
          <p:spPr bwMode="auto">
            <a:xfrm>
              <a:off x="912" y="2976"/>
              <a:ext cx="288"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sp>
          <p:nvSpPr>
            <p:cNvPr id="36884" name="AutoShape 17"/>
            <p:cNvSpPr>
              <a:spLocks noChangeArrowheads="1"/>
            </p:cNvSpPr>
            <p:nvPr/>
          </p:nvSpPr>
          <p:spPr bwMode="auto">
            <a:xfrm>
              <a:off x="864" y="3072"/>
              <a:ext cx="384"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sp>
          <p:nvSpPr>
            <p:cNvPr id="36885" name="AutoShape 18"/>
            <p:cNvSpPr>
              <a:spLocks noChangeArrowheads="1"/>
            </p:cNvSpPr>
            <p:nvPr/>
          </p:nvSpPr>
          <p:spPr bwMode="auto">
            <a:xfrm>
              <a:off x="816" y="3168"/>
              <a:ext cx="480"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sp>
          <p:nvSpPr>
            <p:cNvPr id="36886" name="AutoShape 19"/>
            <p:cNvSpPr>
              <a:spLocks noChangeArrowheads="1"/>
            </p:cNvSpPr>
            <p:nvPr/>
          </p:nvSpPr>
          <p:spPr bwMode="auto">
            <a:xfrm>
              <a:off x="768" y="3264"/>
              <a:ext cx="576"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sp>
          <p:nvSpPr>
            <p:cNvPr id="36887" name="AutoShape 20"/>
            <p:cNvSpPr>
              <a:spLocks noChangeArrowheads="1"/>
            </p:cNvSpPr>
            <p:nvPr/>
          </p:nvSpPr>
          <p:spPr bwMode="auto">
            <a:xfrm>
              <a:off x="720" y="3360"/>
              <a:ext cx="672"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grpSp>
      <p:sp>
        <p:nvSpPr>
          <p:cNvPr id="36875" name="AutoShape 21"/>
          <p:cNvSpPr>
            <a:spLocks noChangeArrowheads="1"/>
          </p:cNvSpPr>
          <p:nvPr/>
        </p:nvSpPr>
        <p:spPr bwMode="auto">
          <a:xfrm>
            <a:off x="4114800" y="5486400"/>
            <a:ext cx="1219200" cy="152400"/>
          </a:xfrm>
          <a:prstGeom prst="roundRect">
            <a:avLst>
              <a:gd name="adj" fmla="val 16667"/>
            </a:avLst>
          </a:prstGeom>
          <a:solidFill>
            <a:srgbClr val="FF0000">
              <a:alpha val="50195"/>
            </a:srgbClr>
          </a:solidFill>
          <a:ln w="9525">
            <a:solidFill>
              <a:schemeClr val="tx1"/>
            </a:solidFill>
            <a:prstDash val="dash"/>
            <a:round/>
            <a:headEnd/>
            <a:tailEnd/>
          </a:ln>
        </p:spPr>
        <p:txBody>
          <a:bodyPr wrap="none" anchor="ctr"/>
          <a:lstStyle/>
          <a:p>
            <a:endParaRPr lang="zh-CN" altLang="en-US"/>
          </a:p>
        </p:txBody>
      </p:sp>
      <p:grpSp>
        <p:nvGrpSpPr>
          <p:cNvPr id="36876" name="Group 22"/>
          <p:cNvGrpSpPr>
            <a:grpSpLocks/>
          </p:cNvGrpSpPr>
          <p:nvPr/>
        </p:nvGrpSpPr>
        <p:grpSpPr bwMode="auto">
          <a:xfrm>
            <a:off x="4191000" y="4724400"/>
            <a:ext cx="1066800" cy="762000"/>
            <a:chOff x="720" y="2976"/>
            <a:chExt cx="672" cy="480"/>
          </a:xfrm>
        </p:grpSpPr>
        <p:sp>
          <p:nvSpPr>
            <p:cNvPr id="36878" name="AutoShape 23"/>
            <p:cNvSpPr>
              <a:spLocks noChangeArrowheads="1"/>
            </p:cNvSpPr>
            <p:nvPr/>
          </p:nvSpPr>
          <p:spPr bwMode="auto">
            <a:xfrm>
              <a:off x="912" y="2976"/>
              <a:ext cx="288"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sp>
          <p:nvSpPr>
            <p:cNvPr id="36879" name="AutoShape 24"/>
            <p:cNvSpPr>
              <a:spLocks noChangeArrowheads="1"/>
            </p:cNvSpPr>
            <p:nvPr/>
          </p:nvSpPr>
          <p:spPr bwMode="auto">
            <a:xfrm>
              <a:off x="864" y="3072"/>
              <a:ext cx="384"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sp>
          <p:nvSpPr>
            <p:cNvPr id="36880" name="AutoShape 25"/>
            <p:cNvSpPr>
              <a:spLocks noChangeArrowheads="1"/>
            </p:cNvSpPr>
            <p:nvPr/>
          </p:nvSpPr>
          <p:spPr bwMode="auto">
            <a:xfrm>
              <a:off x="816" y="3168"/>
              <a:ext cx="480"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sp>
          <p:nvSpPr>
            <p:cNvPr id="36881" name="AutoShape 26"/>
            <p:cNvSpPr>
              <a:spLocks noChangeArrowheads="1"/>
            </p:cNvSpPr>
            <p:nvPr/>
          </p:nvSpPr>
          <p:spPr bwMode="auto">
            <a:xfrm>
              <a:off x="768" y="3264"/>
              <a:ext cx="576"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sp>
          <p:nvSpPr>
            <p:cNvPr id="36882" name="AutoShape 27"/>
            <p:cNvSpPr>
              <a:spLocks noChangeArrowheads="1"/>
            </p:cNvSpPr>
            <p:nvPr/>
          </p:nvSpPr>
          <p:spPr bwMode="auto">
            <a:xfrm>
              <a:off x="720" y="3360"/>
              <a:ext cx="672" cy="96"/>
            </a:xfrm>
            <a:prstGeom prst="roundRect">
              <a:avLst>
                <a:gd name="adj" fmla="val 16667"/>
              </a:avLst>
            </a:prstGeom>
            <a:solidFill>
              <a:schemeClr val="accent1">
                <a:alpha val="50195"/>
              </a:schemeClr>
            </a:solidFill>
            <a:ln w="9525">
              <a:solidFill>
                <a:schemeClr val="tx1"/>
              </a:solidFill>
              <a:prstDash val="dash"/>
              <a:round/>
              <a:headEnd/>
              <a:tailEnd/>
            </a:ln>
          </p:spPr>
          <p:txBody>
            <a:bodyPr wrap="none" anchor="ctr"/>
            <a:lstStyle/>
            <a:p>
              <a:endParaRPr lang="zh-CN" altLang="en-US"/>
            </a:p>
          </p:txBody>
        </p:sp>
      </p:grpSp>
      <p:sp>
        <p:nvSpPr>
          <p:cNvPr id="80924" name="Text Box 28"/>
          <p:cNvSpPr txBox="1">
            <a:spLocks noChangeArrowheads="1"/>
          </p:cNvSpPr>
          <p:nvPr/>
        </p:nvSpPr>
        <p:spPr bwMode="auto">
          <a:xfrm>
            <a:off x="5486400" y="3962400"/>
            <a:ext cx="3048000" cy="1003300"/>
          </a:xfrm>
          <a:prstGeom prst="rect">
            <a:avLst/>
          </a:prstGeom>
          <a:solidFill>
            <a:srgbClr val="CCFFCC"/>
          </a:solidFill>
          <a:ln w="57150" cmpd="thickThin">
            <a:solidFill>
              <a:srgbClr val="339966"/>
            </a:solidFill>
            <a:miter lim="800000"/>
            <a:headEnd/>
            <a:tailEnd/>
          </a:ln>
          <a:effectLst>
            <a:outerShdw dist="107763" dir="18900000" algn="ctr" rotWithShape="0">
              <a:schemeClr val="bg2"/>
            </a:outerShdw>
          </a:effectLst>
        </p:spPr>
        <p:txBody>
          <a:bodyPr>
            <a:spAutoFit/>
          </a:bodyPr>
          <a:lstStyle/>
          <a:p>
            <a:pPr>
              <a:defRPr/>
            </a:pPr>
            <a:r>
              <a:rPr kumimoji="1" lang="en-US" altLang="zh-CN" sz="2800">
                <a:latin typeface="Times New Roman" pitchFamily="18" charset="0"/>
              </a:rPr>
              <a:t>T(1) = 1</a:t>
            </a:r>
          </a:p>
          <a:p>
            <a:pPr>
              <a:defRPr/>
            </a:pPr>
            <a:r>
              <a:rPr kumimoji="1" lang="en-US" altLang="zh-CN" sz="2800">
                <a:latin typeface="Times New Roman" pitchFamily="18" charset="0"/>
              </a:rPr>
              <a:t>T(n) = 2T(n-1) +1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Counting</a:t>
            </a:r>
          </a:p>
        </p:txBody>
      </p:sp>
      <p:sp>
        <p:nvSpPr>
          <p:cNvPr id="17411" name="Rectangle 3"/>
          <p:cNvSpPr>
            <a:spLocks noGrp="1" noChangeArrowheads="1"/>
          </p:cNvSpPr>
          <p:nvPr>
            <p:ph type="body" idx="1"/>
          </p:nvPr>
        </p:nvSpPr>
        <p:spPr/>
        <p:txBody>
          <a:bodyPr/>
          <a:lstStyle/>
          <a:p>
            <a:pPr eaLnBrk="1" hangingPunct="1"/>
            <a:r>
              <a:rPr lang="en-US" altLang="zh-CN" dirty="0" smtClean="0"/>
              <a:t>Part I: Countable and Comparison</a:t>
            </a:r>
          </a:p>
          <a:p>
            <a:pPr lvl="1" eaLnBrk="1" hangingPunct="1"/>
            <a:r>
              <a:rPr lang="en-US" altLang="zh-CN" dirty="0" smtClean="0"/>
              <a:t>Countable Set</a:t>
            </a:r>
          </a:p>
          <a:p>
            <a:pPr lvl="1" eaLnBrk="1" hangingPunct="1"/>
            <a:r>
              <a:rPr lang="en-US" altLang="zh-CN" dirty="0" smtClean="0"/>
              <a:t>Comparing the size of infinite set</a:t>
            </a:r>
          </a:p>
          <a:p>
            <a:pPr lvl="1" eaLnBrk="1" hangingPunct="1"/>
            <a:r>
              <a:rPr lang="en-US" altLang="zh-CN" dirty="0" smtClean="0"/>
              <a:t>Pigeonhole principles</a:t>
            </a:r>
          </a:p>
          <a:p>
            <a:pPr eaLnBrk="1" hangingPunct="1"/>
            <a:r>
              <a:rPr lang="en-US" altLang="zh-CN" dirty="0" smtClean="0"/>
              <a:t>Part II: Some Techniques for Analysis</a:t>
            </a:r>
          </a:p>
          <a:p>
            <a:pPr lvl="1" eaLnBrk="1" hangingPunct="1"/>
            <a:r>
              <a:rPr lang="en-US" altLang="zh-CN" dirty="0" smtClean="0"/>
              <a:t>Elements of probability</a:t>
            </a:r>
          </a:p>
          <a:p>
            <a:pPr lvl="1" eaLnBrk="1" hangingPunct="1"/>
            <a:r>
              <a:rPr lang="en-US" altLang="zh-CN" dirty="0" smtClean="0"/>
              <a:t>Recurrence relations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06413" y="722313"/>
            <a:ext cx="8637587" cy="762000"/>
          </a:xfrm>
        </p:spPr>
        <p:txBody>
          <a:bodyPr/>
          <a:lstStyle/>
          <a:p>
            <a:pPr eaLnBrk="1" hangingPunct="1"/>
            <a:r>
              <a:rPr lang="en-US" altLang="zh-CN" smtClean="0"/>
              <a:t>Solution of Towers of Hanoi</a:t>
            </a:r>
          </a:p>
        </p:txBody>
      </p:sp>
      <p:sp>
        <p:nvSpPr>
          <p:cNvPr id="37891" name="Text Box 3" descr="羊皮纸"/>
          <p:cNvSpPr txBox="1">
            <a:spLocks noChangeArrowheads="1"/>
          </p:cNvSpPr>
          <p:nvPr/>
        </p:nvSpPr>
        <p:spPr bwMode="auto">
          <a:xfrm>
            <a:off x="533400" y="2667000"/>
            <a:ext cx="4191000" cy="3084513"/>
          </a:xfrm>
          <a:prstGeom prst="rect">
            <a:avLst/>
          </a:prstGeom>
          <a:blipFill dpi="0" rotWithShape="0">
            <a:blip r:embed="rId3"/>
            <a:srcRect/>
            <a:tile tx="0" ty="0" sx="100000" sy="100000" flip="none" algn="tl"/>
          </a:blipFill>
          <a:ln w="9525">
            <a:noFill/>
            <a:miter lim="800000"/>
            <a:headEnd/>
            <a:tailEnd/>
          </a:ln>
        </p:spPr>
        <p:txBody>
          <a:bodyPr>
            <a:spAutoFit/>
          </a:bodyPr>
          <a:lstStyle/>
          <a:p>
            <a:pPr lvl="1">
              <a:spcBef>
                <a:spcPct val="50000"/>
              </a:spcBef>
            </a:pPr>
            <a:r>
              <a:rPr kumimoji="1" lang="en-US" altLang="zh-CN" sz="2800">
                <a:latin typeface="Times New Roman" pitchFamily="18" charset="0"/>
              </a:rPr>
              <a:t>T(n) = 2T(n-1) + 1</a:t>
            </a:r>
          </a:p>
          <a:p>
            <a:pPr lvl="1">
              <a:spcBef>
                <a:spcPct val="50000"/>
              </a:spcBef>
            </a:pPr>
            <a:r>
              <a:rPr kumimoji="1" lang="en-US" altLang="zh-CN" sz="2800">
                <a:latin typeface="Times New Roman" pitchFamily="18" charset="0"/>
              </a:rPr>
              <a:t>2T(n-1) = 4T(n-2) + 2</a:t>
            </a:r>
          </a:p>
          <a:p>
            <a:pPr lvl="1">
              <a:spcBef>
                <a:spcPct val="50000"/>
              </a:spcBef>
            </a:pPr>
            <a:r>
              <a:rPr kumimoji="1" lang="en-US" altLang="zh-CN" sz="2800">
                <a:latin typeface="Times New Roman" pitchFamily="18" charset="0"/>
              </a:rPr>
              <a:t>4T(n-2) = 8T(n-3) + 4</a:t>
            </a:r>
          </a:p>
          <a:p>
            <a:pPr lvl="1">
              <a:spcBef>
                <a:spcPct val="50000"/>
              </a:spcBef>
            </a:pPr>
            <a:r>
              <a:rPr kumimoji="1" lang="en-US" altLang="zh-CN" sz="2800">
                <a:latin typeface="Times New Roman" pitchFamily="18" charset="0"/>
              </a:rPr>
              <a:t>…….</a:t>
            </a:r>
          </a:p>
          <a:p>
            <a:pPr lvl="1">
              <a:spcBef>
                <a:spcPct val="50000"/>
              </a:spcBef>
            </a:pPr>
            <a:r>
              <a:rPr kumimoji="1" lang="en-US" altLang="zh-CN" sz="2800">
                <a:latin typeface="Times New Roman" pitchFamily="18" charset="0"/>
              </a:rPr>
              <a:t>2</a:t>
            </a:r>
            <a:r>
              <a:rPr kumimoji="1" lang="en-US" altLang="zh-CN" sz="2800" baseline="30000">
                <a:latin typeface="Times New Roman" pitchFamily="18" charset="0"/>
              </a:rPr>
              <a:t>n-2</a:t>
            </a:r>
            <a:r>
              <a:rPr kumimoji="1" lang="en-US" altLang="zh-CN" sz="2800">
                <a:latin typeface="Times New Roman" pitchFamily="18" charset="0"/>
              </a:rPr>
              <a:t>T(2) = 2</a:t>
            </a:r>
            <a:r>
              <a:rPr kumimoji="1" lang="en-US" altLang="zh-CN" sz="2800" baseline="30000">
                <a:latin typeface="Times New Roman" pitchFamily="18" charset="0"/>
              </a:rPr>
              <a:t>n-1</a:t>
            </a:r>
            <a:r>
              <a:rPr kumimoji="1" lang="en-US" altLang="zh-CN" sz="2800">
                <a:latin typeface="Times New Roman" pitchFamily="18" charset="0"/>
              </a:rPr>
              <a:t>T(1) + 2</a:t>
            </a:r>
            <a:r>
              <a:rPr kumimoji="1" lang="en-US" altLang="zh-CN" sz="2800" baseline="30000">
                <a:latin typeface="Times New Roman" pitchFamily="18" charset="0"/>
              </a:rPr>
              <a:t>n-2</a:t>
            </a:r>
            <a:endParaRPr kumimoji="1" lang="en-US" altLang="zh-CN" sz="2800">
              <a:latin typeface="Times New Roman" pitchFamily="18" charset="0"/>
            </a:endParaRPr>
          </a:p>
        </p:txBody>
      </p:sp>
      <p:sp>
        <p:nvSpPr>
          <p:cNvPr id="37892" name="AutoShape 4"/>
          <p:cNvSpPr>
            <a:spLocks noChangeArrowheads="1"/>
          </p:cNvSpPr>
          <p:nvPr/>
        </p:nvSpPr>
        <p:spPr bwMode="auto">
          <a:xfrm>
            <a:off x="4419600" y="3886200"/>
            <a:ext cx="1371600" cy="533400"/>
          </a:xfrm>
          <a:custGeom>
            <a:avLst/>
            <a:gdLst>
              <a:gd name="T0" fmla="*/ 1028700 w 21600"/>
              <a:gd name="T1" fmla="*/ 0 h 21600"/>
              <a:gd name="T2" fmla="*/ 0 w 21600"/>
              <a:gd name="T3" fmla="*/ 266700 h 21600"/>
              <a:gd name="T4" fmla="*/ 1028700 w 21600"/>
              <a:gd name="T5" fmla="*/ 533400 h 21600"/>
              <a:gd name="T6" fmla="*/ 13716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CC"/>
          </a:solidFill>
          <a:ln w="9525">
            <a:solidFill>
              <a:srgbClr val="339966"/>
            </a:solidFill>
            <a:miter lim="800000"/>
            <a:headEnd/>
            <a:tailEnd/>
          </a:ln>
        </p:spPr>
        <p:txBody>
          <a:bodyPr wrap="none" anchor="ctr"/>
          <a:lstStyle/>
          <a:p>
            <a:endParaRPr lang="zh-CN" altLang="en-US"/>
          </a:p>
        </p:txBody>
      </p:sp>
      <p:sp>
        <p:nvSpPr>
          <p:cNvPr id="37893" name="Text Box 5"/>
          <p:cNvSpPr txBox="1">
            <a:spLocks noChangeArrowheads="1"/>
          </p:cNvSpPr>
          <p:nvPr/>
        </p:nvSpPr>
        <p:spPr bwMode="auto">
          <a:xfrm>
            <a:off x="6019800" y="3657600"/>
            <a:ext cx="2743200" cy="701675"/>
          </a:xfrm>
          <a:prstGeom prst="rect">
            <a:avLst/>
          </a:prstGeom>
          <a:noFill/>
          <a:ln w="9525">
            <a:noFill/>
            <a:miter lim="800000"/>
            <a:headEnd/>
            <a:tailEnd/>
          </a:ln>
        </p:spPr>
        <p:txBody>
          <a:bodyPr>
            <a:spAutoFit/>
          </a:bodyPr>
          <a:lstStyle/>
          <a:p>
            <a:pPr>
              <a:spcBef>
                <a:spcPct val="50000"/>
              </a:spcBef>
            </a:pPr>
            <a:r>
              <a:rPr kumimoji="1" lang="en-US" altLang="zh-CN" sz="4000" b="1" i="1">
                <a:solidFill>
                  <a:srgbClr val="FF0000"/>
                </a:solidFill>
                <a:latin typeface="Times New Roman" pitchFamily="18" charset="0"/>
              </a:rPr>
              <a:t>T(n) = 2</a:t>
            </a:r>
            <a:r>
              <a:rPr kumimoji="1" lang="en-US" altLang="zh-CN" sz="4000" b="1" i="1" baseline="30000">
                <a:solidFill>
                  <a:srgbClr val="FF0000"/>
                </a:solidFill>
                <a:latin typeface="Times New Roman" pitchFamily="18" charset="0"/>
              </a:rPr>
              <a:t>n</a:t>
            </a:r>
            <a:r>
              <a:rPr kumimoji="1" lang="en-US" altLang="zh-CN" sz="4000" b="1" i="1">
                <a:solidFill>
                  <a:srgbClr val="FF0000"/>
                </a:solidFill>
                <a:latin typeface="Times New Roman" pitchFamily="18" charset="0"/>
              </a:rPr>
              <a:t>-1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 descr="蓝色砂纸"/>
          <p:cNvSpPr>
            <a:spLocks noChangeArrowheads="1"/>
          </p:cNvSpPr>
          <p:nvPr/>
        </p:nvSpPr>
        <p:spPr bwMode="auto">
          <a:xfrm rot="3000118">
            <a:off x="2001838" y="4056063"/>
            <a:ext cx="3200400" cy="1371600"/>
          </a:xfrm>
          <a:prstGeom prst="ellipse">
            <a:avLst/>
          </a:prstGeom>
          <a:blipFill dpi="0" rotWithShape="0">
            <a:blip r:embed="rId3"/>
            <a:srcRect/>
            <a:tile tx="0" ty="0" sx="100000" sy="100000" flip="none" algn="tl"/>
          </a:blipFill>
          <a:ln w="9525">
            <a:noFill/>
            <a:round/>
            <a:headEnd/>
            <a:tailEnd/>
          </a:ln>
        </p:spPr>
        <p:txBody>
          <a:bodyPr wrap="none" anchor="ctr"/>
          <a:lstStyle/>
          <a:p>
            <a:endParaRPr lang="zh-CN" altLang="en-US"/>
          </a:p>
        </p:txBody>
      </p:sp>
      <p:sp>
        <p:nvSpPr>
          <p:cNvPr id="38915" name="Rectangle 3"/>
          <p:cNvSpPr>
            <a:spLocks noGrp="1" noChangeArrowheads="1"/>
          </p:cNvSpPr>
          <p:nvPr>
            <p:ph type="title"/>
          </p:nvPr>
        </p:nvSpPr>
        <p:spPr/>
        <p:txBody>
          <a:bodyPr/>
          <a:lstStyle/>
          <a:p>
            <a:pPr eaLnBrk="1" hangingPunct="1"/>
            <a:r>
              <a:rPr lang="en-US" altLang="zh-CN" smtClean="0"/>
              <a:t>Thinking Recursively: Problem 2</a:t>
            </a:r>
          </a:p>
        </p:txBody>
      </p:sp>
      <p:sp>
        <p:nvSpPr>
          <p:cNvPr id="38916" name="Rectangle 4"/>
          <p:cNvSpPr>
            <a:spLocks noGrp="1" noChangeArrowheads="1"/>
          </p:cNvSpPr>
          <p:nvPr>
            <p:ph type="body" idx="1"/>
          </p:nvPr>
        </p:nvSpPr>
        <p:spPr/>
        <p:txBody>
          <a:bodyPr/>
          <a:lstStyle/>
          <a:p>
            <a:pPr eaLnBrk="1" hangingPunct="1"/>
            <a:r>
              <a:rPr lang="en-US" altLang="zh-CN" smtClean="0"/>
              <a:t>Cutting the plane</a:t>
            </a:r>
          </a:p>
          <a:p>
            <a:pPr lvl="1" eaLnBrk="1" hangingPunct="1"/>
            <a:r>
              <a:rPr lang="en-US" altLang="zh-CN" smtClean="0"/>
              <a:t>How many sections can be generated </a:t>
            </a:r>
            <a:r>
              <a:rPr lang="en-US" altLang="zh-CN" smtClean="0">
                <a:solidFill>
                  <a:srgbClr val="0000CC"/>
                </a:solidFill>
              </a:rPr>
              <a:t>at most</a:t>
            </a:r>
            <a:r>
              <a:rPr lang="en-US" altLang="zh-CN" smtClean="0"/>
              <a:t> by </a:t>
            </a:r>
            <a:r>
              <a:rPr lang="en-US" altLang="zh-CN" i="1" smtClean="0"/>
              <a:t>n</a:t>
            </a:r>
            <a:r>
              <a:rPr lang="en-US" altLang="zh-CN" smtClean="0"/>
              <a:t> straight lines with infinite length. </a:t>
            </a:r>
          </a:p>
        </p:txBody>
      </p:sp>
      <p:sp>
        <p:nvSpPr>
          <p:cNvPr id="38917" name="Line 5"/>
          <p:cNvSpPr>
            <a:spLocks noChangeShapeType="1"/>
          </p:cNvSpPr>
          <p:nvPr/>
        </p:nvSpPr>
        <p:spPr bwMode="auto">
          <a:xfrm>
            <a:off x="457200" y="4191000"/>
            <a:ext cx="4876800" cy="1371600"/>
          </a:xfrm>
          <a:prstGeom prst="line">
            <a:avLst/>
          </a:prstGeom>
          <a:noFill/>
          <a:ln w="9525">
            <a:solidFill>
              <a:schemeClr val="tx1"/>
            </a:solidFill>
            <a:round/>
            <a:headEnd/>
            <a:tailEnd/>
          </a:ln>
        </p:spPr>
        <p:txBody>
          <a:bodyPr wrap="none"/>
          <a:lstStyle/>
          <a:p>
            <a:endParaRPr lang="zh-CN" altLang="en-US"/>
          </a:p>
        </p:txBody>
      </p:sp>
      <p:sp>
        <p:nvSpPr>
          <p:cNvPr id="38918" name="Line 6"/>
          <p:cNvSpPr>
            <a:spLocks noChangeShapeType="1"/>
          </p:cNvSpPr>
          <p:nvPr/>
        </p:nvSpPr>
        <p:spPr bwMode="auto">
          <a:xfrm flipV="1">
            <a:off x="533400" y="4495800"/>
            <a:ext cx="5029200" cy="1371600"/>
          </a:xfrm>
          <a:prstGeom prst="line">
            <a:avLst/>
          </a:prstGeom>
          <a:noFill/>
          <a:ln w="9525">
            <a:solidFill>
              <a:schemeClr val="tx1"/>
            </a:solidFill>
            <a:round/>
            <a:headEnd/>
            <a:tailEnd/>
          </a:ln>
        </p:spPr>
        <p:txBody>
          <a:bodyPr wrap="none"/>
          <a:lstStyle/>
          <a:p>
            <a:endParaRPr lang="zh-CN" altLang="en-US"/>
          </a:p>
        </p:txBody>
      </p:sp>
      <p:sp>
        <p:nvSpPr>
          <p:cNvPr id="38919" name="Line 7"/>
          <p:cNvSpPr>
            <a:spLocks noChangeShapeType="1"/>
          </p:cNvSpPr>
          <p:nvPr/>
        </p:nvSpPr>
        <p:spPr bwMode="auto">
          <a:xfrm flipV="1">
            <a:off x="914400" y="3505200"/>
            <a:ext cx="3048000" cy="2743200"/>
          </a:xfrm>
          <a:prstGeom prst="line">
            <a:avLst/>
          </a:prstGeom>
          <a:noFill/>
          <a:ln w="9525">
            <a:solidFill>
              <a:schemeClr val="tx1"/>
            </a:solidFill>
            <a:round/>
            <a:headEnd/>
            <a:tailEnd/>
          </a:ln>
        </p:spPr>
        <p:txBody>
          <a:bodyPr wrap="none"/>
          <a:lstStyle/>
          <a:p>
            <a:endParaRPr lang="zh-CN" altLang="en-US"/>
          </a:p>
        </p:txBody>
      </p:sp>
      <p:sp>
        <p:nvSpPr>
          <p:cNvPr id="38920" name="Line 8"/>
          <p:cNvSpPr>
            <a:spLocks noChangeShapeType="1"/>
          </p:cNvSpPr>
          <p:nvPr/>
        </p:nvSpPr>
        <p:spPr bwMode="auto">
          <a:xfrm>
            <a:off x="2819400" y="3581400"/>
            <a:ext cx="2133600" cy="2667000"/>
          </a:xfrm>
          <a:prstGeom prst="line">
            <a:avLst/>
          </a:prstGeom>
          <a:noFill/>
          <a:ln w="28575">
            <a:solidFill>
              <a:srgbClr val="FF6600"/>
            </a:solidFill>
            <a:round/>
            <a:headEnd/>
            <a:tailEnd/>
          </a:ln>
        </p:spPr>
        <p:txBody>
          <a:bodyPr wrap="none"/>
          <a:lstStyle/>
          <a:p>
            <a:endParaRPr lang="zh-CN" altLang="en-US"/>
          </a:p>
        </p:txBody>
      </p:sp>
      <p:sp>
        <p:nvSpPr>
          <p:cNvPr id="38921" name="Text Box 9"/>
          <p:cNvSpPr txBox="1">
            <a:spLocks noChangeArrowheads="1"/>
          </p:cNvSpPr>
          <p:nvPr/>
        </p:nvSpPr>
        <p:spPr bwMode="auto">
          <a:xfrm>
            <a:off x="3657600" y="5638800"/>
            <a:ext cx="1752600" cy="396875"/>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Line </a:t>
            </a:r>
            <a:r>
              <a:rPr kumimoji="1" lang="en-US" altLang="zh-CN" sz="2000" i="1">
                <a:latin typeface="Times New Roman" pitchFamily="18" charset="0"/>
              </a:rPr>
              <a:t>n</a:t>
            </a:r>
            <a:endParaRPr kumimoji="1" lang="en-US" altLang="zh-CN" sz="2000">
              <a:latin typeface="Times New Roman" pitchFamily="18" charset="0"/>
            </a:endParaRPr>
          </a:p>
        </p:txBody>
      </p:sp>
      <p:sp>
        <p:nvSpPr>
          <p:cNvPr id="38922" name="Text Box 10"/>
          <p:cNvSpPr txBox="1">
            <a:spLocks noChangeArrowheads="1"/>
          </p:cNvSpPr>
          <p:nvPr/>
        </p:nvSpPr>
        <p:spPr bwMode="auto">
          <a:xfrm>
            <a:off x="228600" y="4419600"/>
            <a:ext cx="2819400" cy="1006475"/>
          </a:xfrm>
          <a:prstGeom prst="rect">
            <a:avLst/>
          </a:prstGeom>
          <a:noFill/>
          <a:ln w="9525">
            <a:noFill/>
            <a:miter lim="800000"/>
            <a:headEnd/>
            <a:tailEnd/>
          </a:ln>
        </p:spPr>
        <p:txBody>
          <a:bodyPr>
            <a:spAutoFit/>
          </a:bodyPr>
          <a:lstStyle/>
          <a:p>
            <a:pPr>
              <a:spcBef>
                <a:spcPct val="50000"/>
              </a:spcBef>
            </a:pPr>
            <a:r>
              <a:rPr kumimoji="1" lang="en-US" altLang="zh-CN" sz="2000">
                <a:solidFill>
                  <a:schemeClr val="tx2"/>
                </a:solidFill>
                <a:latin typeface="Times New Roman" pitchFamily="18" charset="0"/>
              </a:rPr>
              <a:t>Intersecting all </a:t>
            </a:r>
            <a:r>
              <a:rPr kumimoji="1" lang="en-US" altLang="zh-CN" sz="2000" i="1">
                <a:solidFill>
                  <a:schemeClr val="tx2"/>
                </a:solidFill>
                <a:latin typeface="Times New Roman" pitchFamily="18" charset="0"/>
              </a:rPr>
              <a:t>n-1 </a:t>
            </a:r>
            <a:r>
              <a:rPr kumimoji="1" lang="en-US" altLang="zh-CN" sz="2000">
                <a:solidFill>
                  <a:schemeClr val="tx2"/>
                </a:solidFill>
                <a:latin typeface="Times New Roman" pitchFamily="18" charset="0"/>
              </a:rPr>
              <a:t>existing lines to get as most sections as possible</a:t>
            </a:r>
            <a:r>
              <a:rPr kumimoji="1" lang="en-US" altLang="zh-CN" sz="2000">
                <a:latin typeface="Times New Roman" pitchFamily="18" charset="0"/>
              </a:rPr>
              <a:t> </a:t>
            </a:r>
            <a:endParaRPr kumimoji="1" lang="zh-CN" altLang="en-US" sz="2000">
              <a:latin typeface="Times New Roman" pitchFamily="18" charset="0"/>
            </a:endParaRPr>
          </a:p>
        </p:txBody>
      </p:sp>
      <p:sp>
        <p:nvSpPr>
          <p:cNvPr id="82955" name="Text Box 11"/>
          <p:cNvSpPr txBox="1">
            <a:spLocks noChangeArrowheads="1"/>
          </p:cNvSpPr>
          <p:nvPr/>
        </p:nvSpPr>
        <p:spPr bwMode="auto">
          <a:xfrm>
            <a:off x="5562600" y="4191000"/>
            <a:ext cx="3048000" cy="1003300"/>
          </a:xfrm>
          <a:prstGeom prst="rect">
            <a:avLst/>
          </a:prstGeom>
          <a:solidFill>
            <a:srgbClr val="FFFF99"/>
          </a:solidFill>
          <a:ln w="57150" cmpd="thickThin">
            <a:solidFill>
              <a:srgbClr val="FF9900"/>
            </a:solidFill>
            <a:miter lim="800000"/>
            <a:headEnd/>
            <a:tailEnd/>
          </a:ln>
          <a:effectLst>
            <a:outerShdw dist="107763" dir="18900000" algn="ctr" rotWithShape="0">
              <a:schemeClr val="bg2"/>
            </a:outerShdw>
          </a:effectLst>
        </p:spPr>
        <p:txBody>
          <a:bodyPr>
            <a:spAutoFit/>
          </a:bodyPr>
          <a:lstStyle/>
          <a:p>
            <a:pPr>
              <a:defRPr/>
            </a:pPr>
            <a:r>
              <a:rPr kumimoji="1" lang="en-US" altLang="zh-CN" sz="2800">
                <a:latin typeface="Times New Roman" pitchFamily="18" charset="0"/>
              </a:rPr>
              <a:t>L(0) = 1</a:t>
            </a:r>
          </a:p>
          <a:p>
            <a:pPr>
              <a:defRPr/>
            </a:pPr>
            <a:r>
              <a:rPr kumimoji="1" lang="en-US" altLang="zh-CN" sz="2800">
                <a:latin typeface="Times New Roman" pitchFamily="18" charset="0"/>
              </a:rPr>
              <a:t>L(n) = L(n-1) +n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506413" y="722313"/>
            <a:ext cx="8637587" cy="762000"/>
          </a:xfrm>
        </p:spPr>
        <p:txBody>
          <a:bodyPr/>
          <a:lstStyle/>
          <a:p>
            <a:pPr eaLnBrk="1" hangingPunct="1"/>
            <a:r>
              <a:rPr lang="en-US" altLang="zh-CN" smtClean="0"/>
              <a:t>Solution of Cutting the Plane</a:t>
            </a:r>
          </a:p>
        </p:txBody>
      </p:sp>
      <p:sp>
        <p:nvSpPr>
          <p:cNvPr id="39939" name="Text Box 3" descr="纸莎草纸"/>
          <p:cNvSpPr txBox="1">
            <a:spLocks noChangeArrowheads="1"/>
          </p:cNvSpPr>
          <p:nvPr/>
        </p:nvSpPr>
        <p:spPr bwMode="auto">
          <a:xfrm>
            <a:off x="457200" y="2057400"/>
            <a:ext cx="6096000" cy="2570163"/>
          </a:xfrm>
          <a:prstGeom prst="rect">
            <a:avLst/>
          </a:prstGeom>
          <a:blipFill dpi="0" rotWithShape="0">
            <a:blip r:embed="rId3"/>
            <a:srcRect/>
            <a:tile tx="0" ty="0" sx="100000" sy="100000" flip="none" algn="tl"/>
          </a:blipFill>
          <a:ln w="9525">
            <a:noFill/>
            <a:miter lim="800000"/>
            <a:headEnd/>
            <a:tailEnd/>
          </a:ln>
        </p:spPr>
        <p:txBody>
          <a:bodyPr>
            <a:spAutoFit/>
          </a:bodyPr>
          <a:lstStyle/>
          <a:p>
            <a:pPr>
              <a:spcBef>
                <a:spcPct val="100000"/>
              </a:spcBef>
            </a:pPr>
            <a:r>
              <a:rPr kumimoji="1" lang="en-US" altLang="zh-CN" sz="2800" b="1">
                <a:solidFill>
                  <a:srgbClr val="000000"/>
                </a:solidFill>
                <a:latin typeface="Times New Roman" pitchFamily="18" charset="0"/>
              </a:rPr>
              <a:t>L(n) = L(n-1)+n</a:t>
            </a:r>
          </a:p>
          <a:p>
            <a:pPr>
              <a:spcBef>
                <a:spcPct val="20000"/>
              </a:spcBef>
            </a:pPr>
            <a:r>
              <a:rPr kumimoji="1" lang="en-US" altLang="zh-CN" sz="2800" b="1">
                <a:solidFill>
                  <a:srgbClr val="000000"/>
                </a:solidFill>
                <a:latin typeface="Times New Roman" pitchFamily="18" charset="0"/>
              </a:rPr>
              <a:t>        = L(n-2)+(n-1)+n</a:t>
            </a:r>
          </a:p>
          <a:p>
            <a:pPr>
              <a:spcBef>
                <a:spcPct val="20000"/>
              </a:spcBef>
            </a:pPr>
            <a:r>
              <a:rPr kumimoji="1" lang="en-US" altLang="zh-CN" sz="2800" b="1">
                <a:solidFill>
                  <a:srgbClr val="000000"/>
                </a:solidFill>
                <a:latin typeface="Times New Roman" pitchFamily="18" charset="0"/>
              </a:rPr>
              <a:t>        = L(n-3)+(n-2)+(n-1)+n</a:t>
            </a:r>
          </a:p>
          <a:p>
            <a:pPr>
              <a:spcBef>
                <a:spcPct val="20000"/>
              </a:spcBef>
            </a:pPr>
            <a:r>
              <a:rPr kumimoji="1" lang="en-US" altLang="zh-CN" sz="2800" b="1">
                <a:solidFill>
                  <a:srgbClr val="000000"/>
                </a:solidFill>
                <a:latin typeface="Times New Roman" pitchFamily="18" charset="0"/>
              </a:rPr>
              <a:t>        = ……</a:t>
            </a:r>
          </a:p>
          <a:p>
            <a:pPr>
              <a:spcBef>
                <a:spcPct val="20000"/>
              </a:spcBef>
            </a:pPr>
            <a:r>
              <a:rPr kumimoji="1" lang="en-US" altLang="zh-CN" sz="2800" b="1">
                <a:solidFill>
                  <a:srgbClr val="000000"/>
                </a:solidFill>
                <a:latin typeface="Times New Roman" pitchFamily="18" charset="0"/>
              </a:rPr>
              <a:t>        = L(0)+1+2+……+(n-2)+(n-1)+n</a:t>
            </a:r>
          </a:p>
        </p:txBody>
      </p:sp>
      <p:sp>
        <p:nvSpPr>
          <p:cNvPr id="39940" name="AutoShape 4"/>
          <p:cNvSpPr>
            <a:spLocks noChangeArrowheads="1"/>
          </p:cNvSpPr>
          <p:nvPr/>
        </p:nvSpPr>
        <p:spPr bwMode="auto">
          <a:xfrm rot="2231372">
            <a:off x="3200400" y="4572000"/>
            <a:ext cx="1524000" cy="533400"/>
          </a:xfrm>
          <a:custGeom>
            <a:avLst/>
            <a:gdLst>
              <a:gd name="T0" fmla="*/ 1143000 w 21600"/>
              <a:gd name="T1" fmla="*/ 0 h 21600"/>
              <a:gd name="T2" fmla="*/ 0 w 21600"/>
              <a:gd name="T3" fmla="*/ 266700 h 21600"/>
              <a:gd name="T4" fmla="*/ 1143000 w 21600"/>
              <a:gd name="T5" fmla="*/ 533400 h 21600"/>
              <a:gd name="T6" fmla="*/ 15240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5E7676"/>
              </a:gs>
              <a:gs pos="50000">
                <a:srgbClr val="CCFFFF"/>
              </a:gs>
              <a:gs pos="100000">
                <a:srgbClr val="5E7676"/>
              </a:gs>
            </a:gsLst>
            <a:lin ang="0" scaled="1"/>
          </a:gradFill>
          <a:ln w="9525">
            <a:solidFill>
              <a:srgbClr val="00CCFF"/>
            </a:solidFill>
            <a:miter lim="800000"/>
            <a:headEnd/>
            <a:tailEnd/>
          </a:ln>
        </p:spPr>
        <p:txBody>
          <a:bodyPr wrap="none" anchor="ctr"/>
          <a:lstStyle/>
          <a:p>
            <a:pPr algn="ctr"/>
            <a:endParaRPr kumimoji="1" lang="zh-CN" altLang="en-US" sz="2000">
              <a:latin typeface="Times New Roman" pitchFamily="18" charset="0"/>
            </a:endParaRPr>
          </a:p>
        </p:txBody>
      </p:sp>
      <p:sp>
        <p:nvSpPr>
          <p:cNvPr id="83973" name="Text Box 5"/>
          <p:cNvSpPr txBox="1">
            <a:spLocks noChangeArrowheads="1"/>
          </p:cNvSpPr>
          <p:nvPr/>
        </p:nvSpPr>
        <p:spPr bwMode="auto">
          <a:xfrm>
            <a:off x="4648200" y="5029200"/>
            <a:ext cx="3581400" cy="636588"/>
          </a:xfrm>
          <a:prstGeom prst="rect">
            <a:avLst/>
          </a:prstGeom>
          <a:solidFill>
            <a:srgbClr val="C0C0C0"/>
          </a:solidFill>
          <a:ln w="57150" cmpd="thickThin">
            <a:solidFill>
              <a:srgbClr val="808080"/>
            </a:solidFill>
            <a:miter lim="800000"/>
            <a:headEnd/>
            <a:tailEnd/>
          </a:ln>
          <a:effectLst>
            <a:outerShdw dist="107763" dir="2700000" algn="ctr" rotWithShape="0">
              <a:schemeClr val="bg2"/>
            </a:outerShdw>
          </a:effectLst>
        </p:spPr>
        <p:txBody>
          <a:bodyPr>
            <a:spAutoFit/>
          </a:bodyPr>
          <a:lstStyle/>
          <a:p>
            <a:pPr>
              <a:spcBef>
                <a:spcPct val="50000"/>
              </a:spcBef>
              <a:defRPr/>
            </a:pPr>
            <a:r>
              <a:rPr kumimoji="1" lang="en-US" altLang="zh-CN" sz="3200" b="1" i="1">
                <a:solidFill>
                  <a:srgbClr val="FF0000"/>
                </a:solidFill>
                <a:latin typeface="Times New Roman" pitchFamily="18" charset="0"/>
              </a:rPr>
              <a:t>L(n) = n(n+1)/2 + 1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Josephus Problem</a:t>
            </a:r>
            <a:endParaRPr lang="zh-CN" altLang="en-US" dirty="0"/>
          </a:p>
        </p:txBody>
      </p:sp>
      <p:sp>
        <p:nvSpPr>
          <p:cNvPr id="3" name="内容占位符 2"/>
          <p:cNvSpPr>
            <a:spLocks noGrp="1"/>
          </p:cNvSpPr>
          <p:nvPr>
            <p:ph idx="1"/>
          </p:nvPr>
        </p:nvSpPr>
        <p:spPr>
          <a:xfrm>
            <a:off x="1142976" y="1447800"/>
            <a:ext cx="7790712" cy="4800600"/>
          </a:xfrm>
        </p:spPr>
        <p:txBody>
          <a:bodyPr>
            <a:noAutofit/>
          </a:bodyPr>
          <a:lstStyle/>
          <a:p>
            <a:r>
              <a:rPr lang="en-US" altLang="zh-CN" sz="2400" dirty="0" smtClean="0"/>
              <a:t>Live or die, it’s a problem!</a:t>
            </a:r>
          </a:p>
          <a:p>
            <a:r>
              <a:rPr lang="en-US" altLang="zh-CN" sz="2400" dirty="0" smtClean="0"/>
              <a:t>Legend </a:t>
            </a:r>
            <a:r>
              <a:rPr lang="en-US" altLang="zh-CN" sz="2400" dirty="0" smtClean="0"/>
              <a:t>has it that Josephus wouldn't have lived to  become famous without his mathematical talents. During the Jewish Roman war, he was among a band of 41 Jewish rebels trapped in a cave by the Romans. Preferring suicide to capture, the rebels decided to form a circle and, proceeding around it, to kill every third remaining person until no one was left. But Josephus, along with an unindicted co-conspirator, wanted none of this suicide nonsense; so he quickly calculated where he and his friend should stand in the vicious circle.</a:t>
            </a:r>
            <a:endParaRPr lang="zh-CN" altLang="en-US" sz="2400" dirty="0"/>
          </a:p>
        </p:txBody>
      </p:sp>
      <p:sp>
        <p:nvSpPr>
          <p:cNvPr id="4" name="椭圆 3"/>
          <p:cNvSpPr/>
          <p:nvPr/>
        </p:nvSpPr>
        <p:spPr>
          <a:xfrm>
            <a:off x="1259632" y="4149080"/>
            <a:ext cx="122413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220072" y="1500174"/>
            <a:ext cx="3638208" cy="785818"/>
            <a:chOff x="5572132" y="1500174"/>
            <a:chExt cx="3143272" cy="785818"/>
          </a:xfrm>
        </p:grpSpPr>
        <p:sp>
          <p:nvSpPr>
            <p:cNvPr id="5" name="圆角矩形标注 4"/>
            <p:cNvSpPr/>
            <p:nvPr/>
          </p:nvSpPr>
          <p:spPr>
            <a:xfrm>
              <a:off x="5572132" y="1500174"/>
              <a:ext cx="3143272" cy="785818"/>
            </a:xfrm>
            <a:prstGeom prst="wedgeRoundRectCallout">
              <a:avLst>
                <a:gd name="adj1" fmla="val -121154"/>
                <a:gd name="adj2" fmla="val 300439"/>
                <a:gd name="adj3" fmla="val 16667"/>
              </a:avLst>
            </a:prstGeom>
            <a:solidFill>
              <a:schemeClr val="bg1">
                <a:lumMod val="95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643570" y="1500174"/>
              <a:ext cx="2786082" cy="707886"/>
            </a:xfrm>
            <a:prstGeom prst="rect">
              <a:avLst/>
            </a:prstGeom>
            <a:noFill/>
          </p:spPr>
          <p:txBody>
            <a:bodyPr wrap="square" rtlCol="0">
              <a:spAutoFit/>
            </a:bodyPr>
            <a:lstStyle/>
            <a:p>
              <a:r>
                <a:rPr lang="en-US" altLang="zh-CN" sz="2000" smtClean="0"/>
                <a:t>We use a simpler version: “every second...”</a:t>
              </a:r>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0" y="404664"/>
            <a:ext cx="5616624" cy="1143000"/>
          </a:xfrm>
        </p:spPr>
        <p:txBody>
          <a:bodyPr/>
          <a:lstStyle/>
          <a:p>
            <a:r>
              <a:rPr lang="en-US" altLang="zh-CN" dirty="0" smtClean="0"/>
              <a:t>Make a Try: for </a:t>
            </a:r>
            <a:r>
              <a:rPr lang="en-US" altLang="zh-CN" i="1" dirty="0" smtClean="0"/>
              <a:t>n</a:t>
            </a:r>
            <a:r>
              <a:rPr lang="en-US" altLang="zh-CN" dirty="0" smtClean="0"/>
              <a:t>=10</a:t>
            </a:r>
            <a:endParaRPr lang="zh-CN" altLang="en-US" dirty="0"/>
          </a:p>
        </p:txBody>
      </p:sp>
      <p:sp>
        <p:nvSpPr>
          <p:cNvPr id="3" name="椭圆 2"/>
          <p:cNvSpPr/>
          <p:nvPr/>
        </p:nvSpPr>
        <p:spPr>
          <a:xfrm>
            <a:off x="1357290" y="1643050"/>
            <a:ext cx="2160000" cy="21600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058" name="Picture 2" descr="C:\Program Files\Microsoft Office\MEDIA\CAGCAT10\j0302953.jpg"/>
          <p:cNvPicPr>
            <a:picLocks noChangeAspect="1" noChangeArrowheads="1"/>
          </p:cNvPicPr>
          <p:nvPr/>
        </p:nvPicPr>
        <p:blipFill>
          <a:blip r:embed="rId2" cstate="print"/>
          <a:srcRect/>
          <a:stretch>
            <a:fillRect/>
          </a:stretch>
        </p:blipFill>
        <p:spPr bwMode="auto">
          <a:xfrm>
            <a:off x="2214546" y="1357298"/>
            <a:ext cx="375850" cy="526893"/>
          </a:xfrm>
          <a:prstGeom prst="rect">
            <a:avLst/>
          </a:prstGeom>
          <a:noFill/>
        </p:spPr>
      </p:pic>
      <p:pic>
        <p:nvPicPr>
          <p:cNvPr id="5" name="Picture 2" descr="C:\Program Files\Microsoft Office\MEDIA\CAGCAT10\j0302953.jpg"/>
          <p:cNvPicPr>
            <a:picLocks noChangeAspect="1" noChangeArrowheads="1"/>
          </p:cNvPicPr>
          <p:nvPr/>
        </p:nvPicPr>
        <p:blipFill>
          <a:blip r:embed="rId2" cstate="print"/>
          <a:srcRect/>
          <a:stretch>
            <a:fillRect/>
          </a:stretch>
        </p:blipFill>
        <p:spPr bwMode="auto">
          <a:xfrm>
            <a:off x="2786050" y="1500174"/>
            <a:ext cx="375850" cy="526893"/>
          </a:xfrm>
          <a:prstGeom prst="rect">
            <a:avLst/>
          </a:prstGeom>
          <a:noFill/>
        </p:spPr>
      </p:pic>
      <p:pic>
        <p:nvPicPr>
          <p:cNvPr id="6" name="Picture 2" descr="C:\Program Files\Microsoft Office\MEDIA\CAGCAT10\j0302953.jpg"/>
          <p:cNvPicPr>
            <a:picLocks noChangeAspect="1" noChangeArrowheads="1"/>
          </p:cNvPicPr>
          <p:nvPr/>
        </p:nvPicPr>
        <p:blipFill>
          <a:blip r:embed="rId2" cstate="print"/>
          <a:srcRect/>
          <a:stretch>
            <a:fillRect/>
          </a:stretch>
        </p:blipFill>
        <p:spPr bwMode="auto">
          <a:xfrm>
            <a:off x="1626290" y="1508550"/>
            <a:ext cx="375850" cy="526893"/>
          </a:xfrm>
          <a:prstGeom prst="rect">
            <a:avLst/>
          </a:prstGeom>
          <a:noFill/>
        </p:spPr>
      </p:pic>
      <p:pic>
        <p:nvPicPr>
          <p:cNvPr id="7" name="Picture 2" descr="C:\Program Files\Microsoft Office\MEDIA\CAGCAT10\j0302953.jpg"/>
          <p:cNvPicPr>
            <a:picLocks noChangeAspect="1" noChangeArrowheads="1"/>
          </p:cNvPicPr>
          <p:nvPr/>
        </p:nvPicPr>
        <p:blipFill>
          <a:blip r:embed="rId2" cstate="print"/>
          <a:srcRect/>
          <a:stretch>
            <a:fillRect/>
          </a:stretch>
        </p:blipFill>
        <p:spPr bwMode="auto">
          <a:xfrm>
            <a:off x="3214678" y="2000240"/>
            <a:ext cx="375850" cy="526893"/>
          </a:xfrm>
          <a:prstGeom prst="rect">
            <a:avLst/>
          </a:prstGeom>
          <a:noFill/>
        </p:spPr>
      </p:pic>
      <p:pic>
        <p:nvPicPr>
          <p:cNvPr id="8" name="Picture 2" descr="C:\Program Files\Microsoft Office\MEDIA\CAGCAT10\j0302953.jpg"/>
          <p:cNvPicPr>
            <a:picLocks noChangeAspect="1" noChangeArrowheads="1"/>
          </p:cNvPicPr>
          <p:nvPr/>
        </p:nvPicPr>
        <p:blipFill>
          <a:blip r:embed="rId2" cstate="print"/>
          <a:srcRect/>
          <a:stretch>
            <a:fillRect/>
          </a:stretch>
        </p:blipFill>
        <p:spPr bwMode="auto">
          <a:xfrm>
            <a:off x="1237570" y="2861926"/>
            <a:ext cx="375850" cy="526893"/>
          </a:xfrm>
          <a:prstGeom prst="rect">
            <a:avLst/>
          </a:prstGeom>
          <a:noFill/>
        </p:spPr>
      </p:pic>
      <p:pic>
        <p:nvPicPr>
          <p:cNvPr id="9" name="Picture 2" descr="C:\Program Files\Microsoft Office\MEDIA\CAGCAT10\j0302953.jpg"/>
          <p:cNvPicPr>
            <a:picLocks noChangeAspect="1" noChangeArrowheads="1"/>
          </p:cNvPicPr>
          <p:nvPr/>
        </p:nvPicPr>
        <p:blipFill>
          <a:blip r:embed="rId2" cstate="print"/>
          <a:srcRect/>
          <a:stretch>
            <a:fillRect/>
          </a:stretch>
        </p:blipFill>
        <p:spPr bwMode="auto">
          <a:xfrm>
            <a:off x="1728273" y="3348199"/>
            <a:ext cx="375850" cy="526893"/>
          </a:xfrm>
          <a:prstGeom prst="rect">
            <a:avLst/>
          </a:prstGeom>
          <a:noFill/>
        </p:spPr>
      </p:pic>
      <p:pic>
        <p:nvPicPr>
          <p:cNvPr id="10" name="Picture 2" descr="C:\Program Files\Microsoft Office\MEDIA\CAGCAT10\j0302953.jpg"/>
          <p:cNvPicPr>
            <a:picLocks noChangeAspect="1" noChangeArrowheads="1"/>
          </p:cNvPicPr>
          <p:nvPr/>
        </p:nvPicPr>
        <p:blipFill>
          <a:blip r:embed="rId2" cstate="print"/>
          <a:srcRect/>
          <a:stretch>
            <a:fillRect/>
          </a:stretch>
        </p:blipFill>
        <p:spPr bwMode="auto">
          <a:xfrm>
            <a:off x="3277255" y="2748617"/>
            <a:ext cx="375850" cy="526893"/>
          </a:xfrm>
          <a:prstGeom prst="rect">
            <a:avLst/>
          </a:prstGeom>
          <a:noFill/>
        </p:spPr>
      </p:pic>
      <p:pic>
        <p:nvPicPr>
          <p:cNvPr id="11" name="Picture 2" descr="C:\Program Files\Microsoft Office\MEDIA\CAGCAT10\j0302953.jpg"/>
          <p:cNvPicPr>
            <a:picLocks noChangeAspect="1" noChangeArrowheads="1"/>
          </p:cNvPicPr>
          <p:nvPr/>
        </p:nvPicPr>
        <p:blipFill>
          <a:blip r:embed="rId2" cstate="print"/>
          <a:srcRect/>
          <a:stretch>
            <a:fillRect/>
          </a:stretch>
        </p:blipFill>
        <p:spPr bwMode="auto">
          <a:xfrm>
            <a:off x="2919564" y="3278734"/>
            <a:ext cx="375850" cy="526893"/>
          </a:xfrm>
          <a:prstGeom prst="rect">
            <a:avLst/>
          </a:prstGeom>
          <a:noFill/>
        </p:spPr>
      </p:pic>
      <p:pic>
        <p:nvPicPr>
          <p:cNvPr id="12" name="Picture 2" descr="C:\Program Files\Microsoft Office\MEDIA\CAGCAT10\j0302953.jpg"/>
          <p:cNvPicPr>
            <a:picLocks noChangeAspect="1" noChangeArrowheads="1"/>
          </p:cNvPicPr>
          <p:nvPr/>
        </p:nvPicPr>
        <p:blipFill>
          <a:blip r:embed="rId2" cstate="print"/>
          <a:srcRect/>
          <a:stretch>
            <a:fillRect/>
          </a:stretch>
        </p:blipFill>
        <p:spPr bwMode="auto">
          <a:xfrm>
            <a:off x="2323918" y="3453142"/>
            <a:ext cx="375850" cy="526893"/>
          </a:xfrm>
          <a:prstGeom prst="rect">
            <a:avLst/>
          </a:prstGeom>
          <a:noFill/>
        </p:spPr>
      </p:pic>
      <p:sp>
        <p:nvSpPr>
          <p:cNvPr id="13" name="TextBox 12"/>
          <p:cNvSpPr txBox="1"/>
          <p:nvPr/>
        </p:nvSpPr>
        <p:spPr>
          <a:xfrm>
            <a:off x="2456462" y="1236114"/>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1</a:t>
            </a:r>
            <a:endParaRPr lang="zh-CN" altLang="en-US" sz="2400" b="1">
              <a:solidFill>
                <a:srgbClr val="FF0000"/>
              </a:solidFill>
              <a:latin typeface="Rockwell Extra Bold" pitchFamily="18" charset="0"/>
            </a:endParaRPr>
          </a:p>
        </p:txBody>
      </p:sp>
      <p:sp>
        <p:nvSpPr>
          <p:cNvPr id="15" name="TextBox 14"/>
          <p:cNvSpPr txBox="1"/>
          <p:nvPr/>
        </p:nvSpPr>
        <p:spPr>
          <a:xfrm>
            <a:off x="1023255" y="3003816"/>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8</a:t>
            </a:r>
            <a:endParaRPr lang="zh-CN" altLang="en-US" sz="2400" b="1">
              <a:solidFill>
                <a:srgbClr val="FF0000"/>
              </a:solidFill>
              <a:latin typeface="Rockwell Extra Bold" pitchFamily="18" charset="0"/>
            </a:endParaRPr>
          </a:p>
        </p:txBody>
      </p:sp>
      <p:sp>
        <p:nvSpPr>
          <p:cNvPr id="16" name="TextBox 15"/>
          <p:cNvSpPr txBox="1"/>
          <p:nvPr/>
        </p:nvSpPr>
        <p:spPr>
          <a:xfrm>
            <a:off x="1529724" y="3505854"/>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7</a:t>
            </a:r>
            <a:endParaRPr lang="zh-CN" altLang="en-US" sz="2400" b="1">
              <a:solidFill>
                <a:srgbClr val="FF0000"/>
              </a:solidFill>
              <a:latin typeface="Rockwell Extra Bold" pitchFamily="18" charset="0"/>
            </a:endParaRPr>
          </a:p>
        </p:txBody>
      </p:sp>
      <p:sp>
        <p:nvSpPr>
          <p:cNvPr id="17" name="TextBox 16"/>
          <p:cNvSpPr txBox="1"/>
          <p:nvPr/>
        </p:nvSpPr>
        <p:spPr>
          <a:xfrm>
            <a:off x="2597366" y="3681741"/>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6</a:t>
            </a:r>
            <a:endParaRPr lang="zh-CN" altLang="en-US" sz="2400" b="1">
              <a:solidFill>
                <a:srgbClr val="FF0000"/>
              </a:solidFill>
              <a:latin typeface="Rockwell Extra Bold" pitchFamily="18" charset="0"/>
            </a:endParaRPr>
          </a:p>
        </p:txBody>
      </p:sp>
      <p:sp>
        <p:nvSpPr>
          <p:cNvPr id="18" name="TextBox 17"/>
          <p:cNvSpPr txBox="1"/>
          <p:nvPr/>
        </p:nvSpPr>
        <p:spPr>
          <a:xfrm>
            <a:off x="3000364" y="1500174"/>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2</a:t>
            </a:r>
            <a:endParaRPr lang="zh-CN" altLang="en-US" sz="2400" b="1">
              <a:solidFill>
                <a:srgbClr val="FF0000"/>
              </a:solidFill>
              <a:latin typeface="Rockwell Extra Bold" pitchFamily="18" charset="0"/>
            </a:endParaRPr>
          </a:p>
        </p:txBody>
      </p:sp>
      <p:sp>
        <p:nvSpPr>
          <p:cNvPr id="19" name="TextBox 18"/>
          <p:cNvSpPr txBox="1"/>
          <p:nvPr/>
        </p:nvSpPr>
        <p:spPr>
          <a:xfrm>
            <a:off x="3555115" y="2669297"/>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4</a:t>
            </a:r>
            <a:endParaRPr lang="zh-CN" altLang="en-US" sz="2400" b="1">
              <a:solidFill>
                <a:srgbClr val="FF0000"/>
              </a:solidFill>
              <a:latin typeface="Rockwell Extra Bold" pitchFamily="18" charset="0"/>
            </a:endParaRPr>
          </a:p>
        </p:txBody>
      </p:sp>
      <p:sp>
        <p:nvSpPr>
          <p:cNvPr id="20" name="TextBox 19"/>
          <p:cNvSpPr txBox="1"/>
          <p:nvPr/>
        </p:nvSpPr>
        <p:spPr>
          <a:xfrm>
            <a:off x="3149643" y="3398455"/>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5</a:t>
            </a:r>
            <a:endParaRPr lang="zh-CN" altLang="en-US" sz="2400" b="1">
              <a:solidFill>
                <a:srgbClr val="FF0000"/>
              </a:solidFill>
              <a:latin typeface="Rockwell Extra Bold" pitchFamily="18" charset="0"/>
            </a:endParaRPr>
          </a:p>
        </p:txBody>
      </p:sp>
      <p:sp>
        <p:nvSpPr>
          <p:cNvPr id="21" name="TextBox 20"/>
          <p:cNvSpPr txBox="1"/>
          <p:nvPr/>
        </p:nvSpPr>
        <p:spPr>
          <a:xfrm>
            <a:off x="1224779" y="1508557"/>
            <a:ext cx="714380"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10</a:t>
            </a:r>
            <a:endParaRPr lang="zh-CN" altLang="en-US" sz="2400" b="1">
              <a:solidFill>
                <a:srgbClr val="FF0000"/>
              </a:solidFill>
              <a:latin typeface="Rockwell Extra Bold" pitchFamily="18" charset="0"/>
            </a:endParaRPr>
          </a:p>
        </p:txBody>
      </p:sp>
      <p:sp>
        <p:nvSpPr>
          <p:cNvPr id="22" name="TextBox 21"/>
          <p:cNvSpPr txBox="1"/>
          <p:nvPr/>
        </p:nvSpPr>
        <p:spPr>
          <a:xfrm>
            <a:off x="3477274" y="1984475"/>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3</a:t>
            </a:r>
            <a:endParaRPr lang="zh-CN" altLang="en-US" sz="2400" b="1">
              <a:solidFill>
                <a:srgbClr val="FF0000"/>
              </a:solidFill>
              <a:latin typeface="Rockwell Extra Bold" pitchFamily="18" charset="0"/>
            </a:endParaRPr>
          </a:p>
        </p:txBody>
      </p:sp>
      <p:pic>
        <p:nvPicPr>
          <p:cNvPr id="62" name="Picture 2" descr="C:\Program Files\Microsoft Office\MEDIA\CAGCAT10\j0302953.jpg"/>
          <p:cNvPicPr>
            <a:picLocks noChangeAspect="1" noChangeArrowheads="1"/>
          </p:cNvPicPr>
          <p:nvPr/>
        </p:nvPicPr>
        <p:blipFill>
          <a:blip r:embed="rId2" cstate="print"/>
          <a:srcRect/>
          <a:stretch>
            <a:fillRect/>
          </a:stretch>
        </p:blipFill>
        <p:spPr bwMode="auto">
          <a:xfrm>
            <a:off x="1149589" y="2129985"/>
            <a:ext cx="375850" cy="526893"/>
          </a:xfrm>
          <a:prstGeom prst="rect">
            <a:avLst/>
          </a:prstGeom>
          <a:noFill/>
        </p:spPr>
      </p:pic>
      <p:sp>
        <p:nvSpPr>
          <p:cNvPr id="103" name="TextBox 102"/>
          <p:cNvSpPr txBox="1"/>
          <p:nvPr/>
        </p:nvSpPr>
        <p:spPr>
          <a:xfrm>
            <a:off x="928662" y="2214554"/>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9</a:t>
            </a:r>
            <a:endParaRPr lang="zh-CN" altLang="en-US" sz="2400" b="1">
              <a:solidFill>
                <a:srgbClr val="FF0000"/>
              </a:solidFill>
              <a:latin typeface="Rockwell Extra Bold" pitchFamily="18" charset="0"/>
            </a:endParaRPr>
          </a:p>
        </p:txBody>
      </p:sp>
      <p:grpSp>
        <p:nvGrpSpPr>
          <p:cNvPr id="4" name="组合 137"/>
          <p:cNvGrpSpPr/>
          <p:nvPr/>
        </p:nvGrpSpPr>
        <p:grpSpPr>
          <a:xfrm>
            <a:off x="5643570" y="1710065"/>
            <a:ext cx="2851117" cy="2888770"/>
            <a:chOff x="5643570" y="1710065"/>
            <a:chExt cx="2851117" cy="2888770"/>
          </a:xfrm>
        </p:grpSpPr>
        <p:sp>
          <p:nvSpPr>
            <p:cNvPr id="63" name="椭圆 62"/>
            <p:cNvSpPr/>
            <p:nvPr/>
          </p:nvSpPr>
          <p:spPr>
            <a:xfrm>
              <a:off x="6088951" y="2117001"/>
              <a:ext cx="2160000" cy="21600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4" name="Picture 2" descr="C:\Program Files\Microsoft Office\MEDIA\CAGCAT10\j0302953.jpg"/>
            <p:cNvPicPr>
              <a:picLocks noChangeAspect="1" noChangeArrowheads="1"/>
            </p:cNvPicPr>
            <p:nvPr/>
          </p:nvPicPr>
          <p:blipFill>
            <a:blip r:embed="rId2" cstate="print"/>
            <a:srcRect/>
            <a:stretch>
              <a:fillRect/>
            </a:stretch>
          </p:blipFill>
          <p:spPr bwMode="auto">
            <a:xfrm>
              <a:off x="6946207" y="1831249"/>
              <a:ext cx="375850" cy="526893"/>
            </a:xfrm>
            <a:prstGeom prst="rect">
              <a:avLst/>
            </a:prstGeom>
            <a:noFill/>
          </p:spPr>
        </p:pic>
        <p:pic>
          <p:nvPicPr>
            <p:cNvPr id="65" name="Picture 2" descr="C:\Program Files\Microsoft Office\MEDIA\CAGCAT10\j0302953.jpg"/>
            <p:cNvPicPr>
              <a:picLocks noChangeAspect="1" noChangeArrowheads="1"/>
            </p:cNvPicPr>
            <p:nvPr/>
          </p:nvPicPr>
          <p:blipFill>
            <a:blip r:embed="rId2" cstate="print"/>
            <a:srcRect/>
            <a:stretch>
              <a:fillRect/>
            </a:stretch>
          </p:blipFill>
          <p:spPr bwMode="auto">
            <a:xfrm>
              <a:off x="7517711" y="1974125"/>
              <a:ext cx="375850" cy="526893"/>
            </a:xfrm>
            <a:prstGeom prst="rect">
              <a:avLst/>
            </a:prstGeom>
            <a:noFill/>
            <a:scene3d>
              <a:camera prst="orthographicFront">
                <a:rot lat="0" lon="0" rev="5700000"/>
              </a:camera>
              <a:lightRig rig="threePt" dir="t"/>
            </a:scene3d>
          </p:spPr>
        </p:pic>
        <p:pic>
          <p:nvPicPr>
            <p:cNvPr id="66" name="Picture 2" descr="C:\Program Files\Microsoft Office\MEDIA\CAGCAT10\j0302953.jp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6319999" y="2047545"/>
              <a:ext cx="375850" cy="526893"/>
            </a:xfrm>
            <a:prstGeom prst="rect">
              <a:avLst/>
            </a:prstGeom>
            <a:noFill/>
            <a:scene3d>
              <a:camera prst="orthographicFront">
                <a:rot lat="0" lon="0" rev="5700000"/>
              </a:camera>
              <a:lightRig rig="threePt" dir="t"/>
            </a:scene3d>
          </p:spPr>
        </p:pic>
        <p:pic>
          <p:nvPicPr>
            <p:cNvPr id="67" name="Picture 2" descr="C:\Program Files\Microsoft Office\MEDIA\CAGCAT10\j0302953.jpg"/>
            <p:cNvPicPr>
              <a:picLocks noChangeAspect="1" noChangeArrowheads="1"/>
            </p:cNvPicPr>
            <p:nvPr/>
          </p:nvPicPr>
          <p:blipFill>
            <a:blip r:embed="rId2" cstate="print"/>
            <a:srcRect/>
            <a:stretch>
              <a:fillRect/>
            </a:stretch>
          </p:blipFill>
          <p:spPr bwMode="auto">
            <a:xfrm>
              <a:off x="7946339" y="2474191"/>
              <a:ext cx="375850" cy="526893"/>
            </a:xfrm>
            <a:prstGeom prst="rect">
              <a:avLst/>
            </a:prstGeom>
            <a:noFill/>
          </p:spPr>
        </p:pic>
        <p:pic>
          <p:nvPicPr>
            <p:cNvPr id="68" name="Picture 2" descr="C:\Program Files\Microsoft Office\MEDIA\CAGCAT10\j0302953.jpg"/>
            <p:cNvPicPr>
              <a:picLocks noChangeAspect="1" noChangeArrowheads="1"/>
            </p:cNvPicPr>
            <p:nvPr/>
          </p:nvPicPr>
          <p:blipFill>
            <a:blip r:embed="rId2" cstate="print"/>
            <a:srcRect/>
            <a:stretch>
              <a:fillRect/>
            </a:stretch>
          </p:blipFill>
          <p:spPr bwMode="auto">
            <a:xfrm>
              <a:off x="5969231" y="3335877"/>
              <a:ext cx="375850" cy="526893"/>
            </a:xfrm>
            <a:prstGeom prst="rect">
              <a:avLst/>
            </a:prstGeom>
            <a:noFill/>
            <a:scene3d>
              <a:camera prst="orthographicFront">
                <a:rot lat="0" lon="0" rev="5700000"/>
              </a:camera>
              <a:lightRig rig="threePt" dir="t"/>
            </a:scene3d>
          </p:spPr>
        </p:pic>
        <p:pic>
          <p:nvPicPr>
            <p:cNvPr id="69" name="Picture 2" descr="C:\Program Files\Microsoft Office\MEDIA\CAGCAT10\j0302953.jpg"/>
            <p:cNvPicPr>
              <a:picLocks noChangeAspect="1" noChangeArrowheads="1"/>
            </p:cNvPicPr>
            <p:nvPr/>
          </p:nvPicPr>
          <p:blipFill>
            <a:blip r:embed="rId2" cstate="print"/>
            <a:srcRect/>
            <a:stretch>
              <a:fillRect/>
            </a:stretch>
          </p:blipFill>
          <p:spPr bwMode="auto">
            <a:xfrm>
              <a:off x="6365341" y="3822150"/>
              <a:ext cx="375850" cy="526893"/>
            </a:xfrm>
            <a:prstGeom prst="rect">
              <a:avLst/>
            </a:prstGeom>
            <a:noFill/>
          </p:spPr>
        </p:pic>
        <p:pic>
          <p:nvPicPr>
            <p:cNvPr id="70" name="Picture 2" descr="C:\Program Files\Microsoft Office\MEDIA\CAGCAT10\j0302953.jpg"/>
            <p:cNvPicPr>
              <a:picLocks noChangeAspect="1" noChangeArrowheads="1"/>
            </p:cNvPicPr>
            <p:nvPr/>
          </p:nvPicPr>
          <p:blipFill>
            <a:blip r:embed="rId2" cstate="print"/>
            <a:srcRect/>
            <a:stretch>
              <a:fillRect/>
            </a:stretch>
          </p:blipFill>
          <p:spPr bwMode="auto">
            <a:xfrm>
              <a:off x="8008916" y="3222568"/>
              <a:ext cx="375850" cy="526893"/>
            </a:xfrm>
            <a:prstGeom prst="rect">
              <a:avLst/>
            </a:prstGeom>
            <a:noFill/>
            <a:scene3d>
              <a:camera prst="orthographicFront">
                <a:rot lat="0" lon="0" rev="5700000"/>
              </a:camera>
              <a:lightRig rig="threePt" dir="t"/>
            </a:scene3d>
          </p:spPr>
        </p:pic>
        <p:pic>
          <p:nvPicPr>
            <p:cNvPr id="71" name="Picture 2" descr="C:\Program Files\Microsoft Office\MEDIA\CAGCAT10\j0302953.jpg"/>
            <p:cNvPicPr>
              <a:picLocks noChangeAspect="1" noChangeArrowheads="1"/>
            </p:cNvPicPr>
            <p:nvPr/>
          </p:nvPicPr>
          <p:blipFill>
            <a:blip r:embed="rId2" cstate="print"/>
            <a:srcRect/>
            <a:stretch>
              <a:fillRect/>
            </a:stretch>
          </p:blipFill>
          <p:spPr bwMode="auto">
            <a:xfrm>
              <a:off x="7651225" y="3752685"/>
              <a:ext cx="375850" cy="526893"/>
            </a:xfrm>
            <a:prstGeom prst="rect">
              <a:avLst/>
            </a:prstGeom>
            <a:noFill/>
          </p:spPr>
        </p:pic>
        <p:pic>
          <p:nvPicPr>
            <p:cNvPr id="72" name="Picture 2" descr="C:\Program Files\Microsoft Office\MEDIA\CAGCAT10\j0302953.jpg"/>
            <p:cNvPicPr>
              <a:picLocks noChangeAspect="1" noChangeArrowheads="1"/>
            </p:cNvPicPr>
            <p:nvPr/>
          </p:nvPicPr>
          <p:blipFill>
            <a:blip r:embed="rId2" cstate="print"/>
            <a:srcRect/>
            <a:stretch>
              <a:fillRect/>
            </a:stretch>
          </p:blipFill>
          <p:spPr bwMode="auto">
            <a:xfrm>
              <a:off x="7000892" y="4071942"/>
              <a:ext cx="375850" cy="526893"/>
            </a:xfrm>
            <a:prstGeom prst="rect">
              <a:avLst/>
            </a:prstGeom>
            <a:noFill/>
            <a:scene3d>
              <a:camera prst="orthographicFront">
                <a:rot lat="0" lon="0" rev="5700000"/>
              </a:camera>
              <a:lightRig rig="threePt" dir="t"/>
            </a:scene3d>
          </p:spPr>
        </p:pic>
        <p:sp>
          <p:nvSpPr>
            <p:cNvPr id="73" name="TextBox 72"/>
            <p:cNvSpPr txBox="1"/>
            <p:nvPr/>
          </p:nvSpPr>
          <p:spPr>
            <a:xfrm>
              <a:off x="7188123" y="1710065"/>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1</a:t>
              </a:r>
              <a:endParaRPr lang="zh-CN" altLang="en-US" sz="2400" b="1">
                <a:solidFill>
                  <a:srgbClr val="FF0000"/>
                </a:solidFill>
                <a:latin typeface="Rockwell Extra Bold" pitchFamily="18" charset="0"/>
              </a:endParaRPr>
            </a:p>
          </p:txBody>
        </p:sp>
        <p:sp>
          <p:nvSpPr>
            <p:cNvPr id="75" name="TextBox 74"/>
            <p:cNvSpPr txBox="1"/>
            <p:nvPr/>
          </p:nvSpPr>
          <p:spPr>
            <a:xfrm>
              <a:off x="6151026" y="3948274"/>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7</a:t>
              </a:r>
              <a:endParaRPr lang="zh-CN" altLang="en-US" sz="2400" b="1">
                <a:solidFill>
                  <a:srgbClr val="FF0000"/>
                </a:solidFill>
                <a:latin typeface="Rockwell Extra Bold" pitchFamily="18" charset="0"/>
              </a:endParaRPr>
            </a:p>
          </p:txBody>
        </p:sp>
        <p:sp>
          <p:nvSpPr>
            <p:cNvPr id="79" name="TextBox 78"/>
            <p:cNvSpPr txBox="1"/>
            <p:nvPr/>
          </p:nvSpPr>
          <p:spPr>
            <a:xfrm>
              <a:off x="7881304" y="3872406"/>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5</a:t>
              </a:r>
              <a:endParaRPr lang="zh-CN" altLang="en-US" sz="2400" b="1">
                <a:solidFill>
                  <a:srgbClr val="FF0000"/>
                </a:solidFill>
                <a:latin typeface="Rockwell Extra Bold" pitchFamily="18" charset="0"/>
              </a:endParaRPr>
            </a:p>
          </p:txBody>
        </p:sp>
        <p:sp>
          <p:nvSpPr>
            <p:cNvPr id="81" name="TextBox 80"/>
            <p:cNvSpPr txBox="1"/>
            <p:nvPr/>
          </p:nvSpPr>
          <p:spPr>
            <a:xfrm>
              <a:off x="8208935" y="2458426"/>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3</a:t>
              </a:r>
              <a:endParaRPr lang="zh-CN" altLang="en-US" sz="2400" b="1">
                <a:solidFill>
                  <a:srgbClr val="FF0000"/>
                </a:solidFill>
                <a:latin typeface="Rockwell Extra Bold" pitchFamily="18" charset="0"/>
              </a:endParaRPr>
            </a:p>
          </p:txBody>
        </p:sp>
        <p:pic>
          <p:nvPicPr>
            <p:cNvPr id="82" name="Picture 2" descr="C:\Program Files\Microsoft Office\MEDIA\CAGCAT10\j0302953.jpg"/>
            <p:cNvPicPr>
              <a:picLocks noChangeAspect="1" noChangeArrowheads="1"/>
            </p:cNvPicPr>
            <p:nvPr/>
          </p:nvPicPr>
          <p:blipFill>
            <a:blip r:embed="rId2" cstate="print"/>
            <a:srcRect/>
            <a:stretch>
              <a:fillRect/>
            </a:stretch>
          </p:blipFill>
          <p:spPr bwMode="auto">
            <a:xfrm>
              <a:off x="5881250" y="2603936"/>
              <a:ext cx="375850" cy="526893"/>
            </a:xfrm>
            <a:prstGeom prst="rect">
              <a:avLst/>
            </a:prstGeom>
            <a:noFill/>
          </p:spPr>
        </p:pic>
        <p:sp>
          <p:nvSpPr>
            <p:cNvPr id="104" name="TextBox 103"/>
            <p:cNvSpPr txBox="1"/>
            <p:nvPr/>
          </p:nvSpPr>
          <p:spPr>
            <a:xfrm>
              <a:off x="5643570" y="2500306"/>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9</a:t>
              </a:r>
              <a:endParaRPr lang="zh-CN" altLang="en-US" sz="2400" b="1">
                <a:solidFill>
                  <a:srgbClr val="FF0000"/>
                </a:solidFill>
                <a:latin typeface="Rockwell Extra Bold" pitchFamily="18" charset="0"/>
              </a:endParaRPr>
            </a:p>
          </p:txBody>
        </p:sp>
      </p:grpSp>
      <p:grpSp>
        <p:nvGrpSpPr>
          <p:cNvPr id="14" name="组合 138"/>
          <p:cNvGrpSpPr/>
          <p:nvPr/>
        </p:nvGrpSpPr>
        <p:grpSpPr>
          <a:xfrm>
            <a:off x="2786050" y="3714752"/>
            <a:ext cx="2851117" cy="2888770"/>
            <a:chOff x="2778660" y="3969230"/>
            <a:chExt cx="2851117" cy="2888770"/>
          </a:xfrm>
        </p:grpSpPr>
        <p:sp>
          <p:nvSpPr>
            <p:cNvPr id="122" name="椭圆 121"/>
            <p:cNvSpPr/>
            <p:nvPr/>
          </p:nvSpPr>
          <p:spPr>
            <a:xfrm>
              <a:off x="3224041" y="4376166"/>
              <a:ext cx="2160000" cy="21600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Picture 2" descr="C:\Program Files\Microsoft Office\MEDIA\CAGCAT10\j0302953.jpg"/>
            <p:cNvPicPr>
              <a:picLocks noChangeAspect="1" noChangeArrowheads="1"/>
            </p:cNvPicPr>
            <p:nvPr/>
          </p:nvPicPr>
          <p:blipFill>
            <a:blip r:embed="rId2" cstate="print"/>
            <a:srcRect/>
            <a:stretch>
              <a:fillRect/>
            </a:stretch>
          </p:blipFill>
          <p:spPr bwMode="auto">
            <a:xfrm>
              <a:off x="4081297" y="4090414"/>
              <a:ext cx="375850" cy="526893"/>
            </a:xfrm>
            <a:prstGeom prst="rect">
              <a:avLst/>
            </a:prstGeom>
            <a:noFill/>
          </p:spPr>
        </p:pic>
        <p:pic>
          <p:nvPicPr>
            <p:cNvPr id="124" name="Picture 2" descr="C:\Program Files\Microsoft Office\MEDIA\CAGCAT10\j0302953.jpg"/>
            <p:cNvPicPr>
              <a:picLocks noChangeAspect="1" noChangeArrowheads="1"/>
            </p:cNvPicPr>
            <p:nvPr/>
          </p:nvPicPr>
          <p:blipFill>
            <a:blip r:embed="rId2" cstate="print"/>
            <a:srcRect/>
            <a:stretch>
              <a:fillRect/>
            </a:stretch>
          </p:blipFill>
          <p:spPr bwMode="auto">
            <a:xfrm>
              <a:off x="4652801" y="4233290"/>
              <a:ext cx="375850" cy="526893"/>
            </a:xfrm>
            <a:prstGeom prst="rect">
              <a:avLst/>
            </a:prstGeom>
            <a:noFill/>
            <a:scene3d>
              <a:camera prst="orthographicFront">
                <a:rot lat="0" lon="0" rev="5700000"/>
              </a:camera>
              <a:lightRig rig="threePt" dir="t"/>
            </a:scene3d>
          </p:spPr>
        </p:pic>
        <p:pic>
          <p:nvPicPr>
            <p:cNvPr id="125" name="Picture 2" descr="C:\Program Files\Microsoft Office\MEDIA\CAGCAT10\j0302953.jpg"/>
            <p:cNvPicPr>
              <a:picLocks noChangeAspect="1" noChangeArrowheads="1"/>
            </p:cNvPicPr>
            <p:nvPr/>
          </p:nvPicPr>
          <p:blipFill>
            <a:blip r:embed="rId2" cstate="print"/>
            <a:srcRect/>
            <a:stretch>
              <a:fillRect/>
            </a:stretch>
          </p:blipFill>
          <p:spPr bwMode="auto">
            <a:xfrm>
              <a:off x="3455089" y="4306710"/>
              <a:ext cx="375850" cy="526893"/>
            </a:xfrm>
            <a:prstGeom prst="rect">
              <a:avLst/>
            </a:prstGeom>
            <a:noFill/>
            <a:scene3d>
              <a:camera prst="orthographicFront">
                <a:rot lat="0" lon="0" rev="5700000"/>
              </a:camera>
              <a:lightRig rig="threePt" dir="t"/>
            </a:scene3d>
          </p:spPr>
        </p:pic>
        <p:pic>
          <p:nvPicPr>
            <p:cNvPr id="126" name="Picture 2" descr="C:\Program Files\Microsoft Office\MEDIA\CAGCAT10\j0302953.jpg"/>
            <p:cNvPicPr>
              <a:picLocks noChangeAspect="1" noChangeArrowheads="1"/>
            </p:cNvPicPr>
            <p:nvPr/>
          </p:nvPicPr>
          <p:blipFill>
            <a:blip r:embed="rId2" cstate="print"/>
            <a:srcRect/>
            <a:stretch>
              <a:fillRect/>
            </a:stretch>
          </p:blipFill>
          <p:spPr bwMode="auto">
            <a:xfrm>
              <a:off x="5081429" y="4733356"/>
              <a:ext cx="375850" cy="526893"/>
            </a:xfrm>
            <a:prstGeom prst="rect">
              <a:avLst/>
            </a:prstGeom>
            <a:noFill/>
          </p:spPr>
        </p:pic>
        <p:pic>
          <p:nvPicPr>
            <p:cNvPr id="127" name="Picture 2" descr="C:\Program Files\Microsoft Office\MEDIA\CAGCAT10\j0302953.jpg"/>
            <p:cNvPicPr>
              <a:picLocks noChangeAspect="1" noChangeArrowheads="1"/>
            </p:cNvPicPr>
            <p:nvPr/>
          </p:nvPicPr>
          <p:blipFill>
            <a:blip r:embed="rId2" cstate="print"/>
            <a:srcRect/>
            <a:stretch>
              <a:fillRect/>
            </a:stretch>
          </p:blipFill>
          <p:spPr bwMode="auto">
            <a:xfrm>
              <a:off x="3104321" y="5595042"/>
              <a:ext cx="375850" cy="526893"/>
            </a:xfrm>
            <a:prstGeom prst="rect">
              <a:avLst/>
            </a:prstGeom>
            <a:noFill/>
            <a:scene3d>
              <a:camera prst="orthographicFront">
                <a:rot lat="0" lon="0" rev="5700000"/>
              </a:camera>
              <a:lightRig rig="threePt" dir="t"/>
            </a:scene3d>
          </p:spPr>
        </p:pic>
        <p:pic>
          <p:nvPicPr>
            <p:cNvPr id="128" name="Picture 2" descr="C:\Program Files\Microsoft Office\MEDIA\CAGCAT10\j0302953.jpg"/>
            <p:cNvPicPr>
              <a:picLocks noChangeAspect="1" noChangeArrowheads="1"/>
            </p:cNvPicPr>
            <p:nvPr/>
          </p:nvPicPr>
          <p:blipFill>
            <a:blip r:embed="rId2" cstate="print"/>
            <a:srcRect/>
            <a:stretch>
              <a:fillRect/>
            </a:stretch>
          </p:blipFill>
          <p:spPr bwMode="auto">
            <a:xfrm>
              <a:off x="3500431" y="6081315"/>
              <a:ext cx="375850" cy="526893"/>
            </a:xfrm>
            <a:prstGeom prst="rect">
              <a:avLst/>
            </a:prstGeom>
            <a:noFill/>
          </p:spPr>
        </p:pic>
        <p:pic>
          <p:nvPicPr>
            <p:cNvPr id="129" name="Picture 2" descr="C:\Program Files\Microsoft Office\MEDIA\CAGCAT10\j0302953.jpg"/>
            <p:cNvPicPr>
              <a:picLocks noChangeAspect="1" noChangeArrowheads="1"/>
            </p:cNvPicPr>
            <p:nvPr/>
          </p:nvPicPr>
          <p:blipFill>
            <a:blip r:embed="rId2" cstate="print"/>
            <a:srcRect/>
            <a:stretch>
              <a:fillRect/>
            </a:stretch>
          </p:blipFill>
          <p:spPr bwMode="auto">
            <a:xfrm>
              <a:off x="5144006" y="5481733"/>
              <a:ext cx="375850" cy="526893"/>
            </a:xfrm>
            <a:prstGeom prst="rect">
              <a:avLst/>
            </a:prstGeom>
            <a:noFill/>
            <a:scene3d>
              <a:camera prst="orthographicFront">
                <a:rot lat="0" lon="0" rev="5700000"/>
              </a:camera>
              <a:lightRig rig="threePt" dir="t"/>
            </a:scene3d>
          </p:spPr>
        </p:pic>
        <p:pic>
          <p:nvPicPr>
            <p:cNvPr id="130" name="Picture 2" descr="C:\Program Files\Microsoft Office\MEDIA\CAGCAT10\j0302953.jpg"/>
            <p:cNvPicPr>
              <a:picLocks noChangeAspect="1" noChangeArrowheads="1"/>
            </p:cNvPicPr>
            <p:nvPr/>
          </p:nvPicPr>
          <p:blipFill>
            <a:blip r:embed="rId2" cstate="print"/>
            <a:srcRect/>
            <a:stretch>
              <a:fillRect/>
            </a:stretch>
          </p:blipFill>
          <p:spPr bwMode="auto">
            <a:xfrm>
              <a:off x="4786315" y="6011850"/>
              <a:ext cx="375850" cy="526893"/>
            </a:xfrm>
            <a:prstGeom prst="rect">
              <a:avLst/>
            </a:prstGeom>
            <a:noFill/>
          </p:spPr>
        </p:pic>
        <p:pic>
          <p:nvPicPr>
            <p:cNvPr id="131" name="Picture 2" descr="C:\Program Files\Microsoft Office\MEDIA\CAGCAT10\j0302953.jpg"/>
            <p:cNvPicPr>
              <a:picLocks noChangeAspect="1" noChangeArrowheads="1"/>
            </p:cNvPicPr>
            <p:nvPr/>
          </p:nvPicPr>
          <p:blipFill>
            <a:blip r:embed="rId2" cstate="print"/>
            <a:srcRect/>
            <a:stretch>
              <a:fillRect/>
            </a:stretch>
          </p:blipFill>
          <p:spPr bwMode="auto">
            <a:xfrm>
              <a:off x="4135982" y="6331107"/>
              <a:ext cx="375850" cy="526893"/>
            </a:xfrm>
            <a:prstGeom prst="rect">
              <a:avLst/>
            </a:prstGeom>
            <a:noFill/>
            <a:scene3d>
              <a:camera prst="orthographicFront">
                <a:rot lat="0" lon="0" rev="5700000"/>
              </a:camera>
              <a:lightRig rig="threePt" dir="t"/>
            </a:scene3d>
          </p:spPr>
        </p:pic>
        <p:sp>
          <p:nvSpPr>
            <p:cNvPr id="132" name="TextBox 131"/>
            <p:cNvSpPr txBox="1"/>
            <p:nvPr/>
          </p:nvSpPr>
          <p:spPr>
            <a:xfrm>
              <a:off x="4323213" y="3969230"/>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1</a:t>
              </a:r>
              <a:endParaRPr lang="zh-CN" altLang="en-US" sz="2400" b="1">
                <a:solidFill>
                  <a:srgbClr val="FF0000"/>
                </a:solidFill>
                <a:latin typeface="Rockwell Extra Bold" pitchFamily="18" charset="0"/>
              </a:endParaRPr>
            </a:p>
          </p:txBody>
        </p:sp>
        <p:sp>
          <p:nvSpPr>
            <p:cNvPr id="133" name="TextBox 132"/>
            <p:cNvSpPr txBox="1"/>
            <p:nvPr/>
          </p:nvSpPr>
          <p:spPr>
            <a:xfrm>
              <a:off x="3286116" y="6207439"/>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7</a:t>
              </a:r>
              <a:endParaRPr lang="zh-CN" altLang="en-US" sz="2400" b="1">
                <a:solidFill>
                  <a:srgbClr val="FF0000"/>
                </a:solidFill>
                <a:latin typeface="Rockwell Extra Bold" pitchFamily="18" charset="0"/>
              </a:endParaRPr>
            </a:p>
          </p:txBody>
        </p:sp>
        <p:sp>
          <p:nvSpPr>
            <p:cNvPr id="134" name="TextBox 133"/>
            <p:cNvSpPr txBox="1"/>
            <p:nvPr/>
          </p:nvSpPr>
          <p:spPr>
            <a:xfrm>
              <a:off x="5016394" y="6131571"/>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5</a:t>
              </a:r>
              <a:endParaRPr lang="zh-CN" altLang="en-US" sz="2400" b="1">
                <a:solidFill>
                  <a:srgbClr val="FF0000"/>
                </a:solidFill>
                <a:latin typeface="Rockwell Extra Bold" pitchFamily="18" charset="0"/>
              </a:endParaRPr>
            </a:p>
          </p:txBody>
        </p:sp>
        <p:sp>
          <p:nvSpPr>
            <p:cNvPr id="135" name="TextBox 134"/>
            <p:cNvSpPr txBox="1"/>
            <p:nvPr/>
          </p:nvSpPr>
          <p:spPr>
            <a:xfrm>
              <a:off x="5344025" y="4717591"/>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3</a:t>
              </a:r>
              <a:endParaRPr lang="zh-CN" altLang="en-US" sz="2400" b="1">
                <a:solidFill>
                  <a:srgbClr val="FF0000"/>
                </a:solidFill>
                <a:latin typeface="Rockwell Extra Bold" pitchFamily="18" charset="0"/>
              </a:endParaRPr>
            </a:p>
          </p:txBody>
        </p:sp>
        <p:pic>
          <p:nvPicPr>
            <p:cNvPr id="136" name="Picture 2" descr="C:\Program Files\Microsoft Office\MEDIA\CAGCAT10\j0302953.jpg"/>
            <p:cNvPicPr>
              <a:picLocks noChangeAspect="1" noChangeArrowheads="1"/>
            </p:cNvPicPr>
            <p:nvPr/>
          </p:nvPicPr>
          <p:blipFill>
            <a:blip r:embed="rId2" cstate="print"/>
            <a:srcRect/>
            <a:stretch>
              <a:fillRect/>
            </a:stretch>
          </p:blipFill>
          <p:spPr bwMode="auto">
            <a:xfrm>
              <a:off x="3016340" y="4863101"/>
              <a:ext cx="375850" cy="526893"/>
            </a:xfrm>
            <a:prstGeom prst="rect">
              <a:avLst/>
            </a:prstGeom>
            <a:noFill/>
          </p:spPr>
        </p:pic>
        <p:sp>
          <p:nvSpPr>
            <p:cNvPr id="137" name="TextBox 136"/>
            <p:cNvSpPr txBox="1"/>
            <p:nvPr/>
          </p:nvSpPr>
          <p:spPr>
            <a:xfrm>
              <a:off x="2778660" y="4759471"/>
              <a:ext cx="285752" cy="461665"/>
            </a:xfrm>
            <a:prstGeom prst="rect">
              <a:avLst/>
            </a:prstGeom>
            <a:noFill/>
          </p:spPr>
          <p:txBody>
            <a:bodyPr wrap="square" rtlCol="0">
              <a:spAutoFit/>
            </a:bodyPr>
            <a:lstStyle/>
            <a:p>
              <a:r>
                <a:rPr lang="en-US" altLang="zh-CN" sz="2400" b="1" smtClean="0">
                  <a:solidFill>
                    <a:srgbClr val="FF0000"/>
                  </a:solidFill>
                  <a:latin typeface="Rockwell Extra Bold" pitchFamily="18" charset="0"/>
                </a:rPr>
                <a:t>9</a:t>
              </a:r>
              <a:endParaRPr lang="zh-CN" altLang="en-US" sz="2400" b="1">
                <a:solidFill>
                  <a:srgbClr val="FF0000"/>
                </a:solidFill>
                <a:latin typeface="Rockwell Extra Bold" pitchFamily="18" charset="0"/>
              </a:endParaRPr>
            </a:p>
          </p:txBody>
        </p:sp>
      </p:grpSp>
      <p:sp>
        <p:nvSpPr>
          <p:cNvPr id="140" name="虚尾箭头 139"/>
          <p:cNvSpPr/>
          <p:nvPr/>
        </p:nvSpPr>
        <p:spPr>
          <a:xfrm rot="703501">
            <a:off x="4108583" y="2490126"/>
            <a:ext cx="1357322" cy="500066"/>
          </a:xfrm>
          <a:prstGeom prst="stripedRightArrow">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十字箭头 140"/>
          <p:cNvSpPr/>
          <p:nvPr/>
        </p:nvSpPr>
        <p:spPr>
          <a:xfrm>
            <a:off x="5214942" y="4429132"/>
            <a:ext cx="540000" cy="540000"/>
          </a:xfrm>
          <a:prstGeom prst="quad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十字箭头 141"/>
          <p:cNvSpPr/>
          <p:nvPr/>
        </p:nvSpPr>
        <p:spPr>
          <a:xfrm>
            <a:off x="3071802" y="5929330"/>
            <a:ext cx="540000" cy="540000"/>
          </a:xfrm>
          <a:prstGeom prst="quad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十字箭头 142"/>
          <p:cNvSpPr/>
          <p:nvPr/>
        </p:nvSpPr>
        <p:spPr>
          <a:xfrm>
            <a:off x="4214810" y="3714752"/>
            <a:ext cx="540000" cy="540000"/>
          </a:xfrm>
          <a:prstGeom prst="quad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十字箭头 143"/>
          <p:cNvSpPr/>
          <p:nvPr/>
        </p:nvSpPr>
        <p:spPr>
          <a:xfrm>
            <a:off x="2643174" y="4500570"/>
            <a:ext cx="540000" cy="540000"/>
          </a:xfrm>
          <a:prstGeom prst="quad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146"/>
          <p:cNvGrpSpPr/>
          <p:nvPr/>
        </p:nvGrpSpPr>
        <p:grpSpPr>
          <a:xfrm>
            <a:off x="6000760" y="5715016"/>
            <a:ext cx="2000264" cy="500066"/>
            <a:chOff x="5857884" y="5715016"/>
            <a:chExt cx="2000264" cy="500066"/>
          </a:xfrm>
        </p:grpSpPr>
        <p:sp>
          <p:nvSpPr>
            <p:cNvPr id="145" name="椭圆形标注 144"/>
            <p:cNvSpPr/>
            <p:nvPr/>
          </p:nvSpPr>
          <p:spPr>
            <a:xfrm>
              <a:off x="5857884" y="5715016"/>
              <a:ext cx="2000264" cy="500066"/>
            </a:xfrm>
            <a:prstGeom prst="wedgeEllipseCallout">
              <a:avLst>
                <a:gd name="adj1" fmla="val -79977"/>
                <a:gd name="adj2" fmla="val 2151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6143636" y="5715016"/>
              <a:ext cx="1714512" cy="461665"/>
            </a:xfrm>
            <a:prstGeom prst="rect">
              <a:avLst/>
            </a:prstGeom>
            <a:noFill/>
          </p:spPr>
          <p:txBody>
            <a:bodyPr wrap="square" rtlCol="0">
              <a:spAutoFit/>
            </a:bodyPr>
            <a:lstStyle/>
            <a:p>
              <a:r>
                <a:rPr lang="en-US" altLang="zh-CN" sz="2400" smtClean="0"/>
                <a:t>survivor</a:t>
              </a: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ppt_x"/>
                                          </p:val>
                                        </p:tav>
                                        <p:tav tm="100000">
                                          <p:val>
                                            <p:strVal val="#ppt_x"/>
                                          </p:val>
                                        </p:tav>
                                      </p:tavLst>
                                    </p:anim>
                                    <p:anim calcmode="lin" valueType="num">
                                      <p:cBhvr additive="base">
                                        <p:cTn id="8"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amond(in)">
                                      <p:cBhvr>
                                        <p:cTn id="19" dur="2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slide(fromBottom)">
                                      <p:cBhvr>
                                        <p:cTn id="24" dur="500"/>
                                        <p:tgtEl>
                                          <p:spTgt spid="141"/>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slide(fromBottom)">
                                      <p:cBhvr>
                                        <p:cTn id="29" dur="500"/>
                                        <p:tgtEl>
                                          <p:spTgt spid="142"/>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slide(fromBottom)">
                                      <p:cBhvr>
                                        <p:cTn id="34" dur="500"/>
                                        <p:tgtEl>
                                          <p:spTgt spid="14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44"/>
                                        </p:tgtEl>
                                        <p:attrNameLst>
                                          <p:attrName>style.visibility</p:attrName>
                                        </p:attrNameLst>
                                      </p:cBhvr>
                                      <p:to>
                                        <p:strVal val="visible"/>
                                      </p:to>
                                    </p:set>
                                    <p:animEffect transition="in" filter="slide(fromBottom)">
                                      <p:cBhvr>
                                        <p:cTn id="39" dur="500"/>
                                        <p:tgtEl>
                                          <p:spTgt spid="14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P spid="142" grpId="0" animBg="1"/>
      <p:bldP spid="143" grpId="0" animBg="1"/>
      <p:bldP spid="1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5920" y="214290"/>
            <a:ext cx="7498080" cy="1143000"/>
          </a:xfrm>
        </p:spPr>
        <p:txBody>
          <a:bodyPr/>
          <a:lstStyle/>
          <a:p>
            <a:r>
              <a:rPr lang="en-US" altLang="zh-CN" smtClean="0"/>
              <a:t>For 2</a:t>
            </a:r>
            <a:r>
              <a:rPr lang="en-US" altLang="zh-CN" i="1" smtClean="0"/>
              <a:t>n</a:t>
            </a:r>
            <a:r>
              <a:rPr lang="en-US" altLang="zh-CN" smtClean="0"/>
              <a:t> Persons (</a:t>
            </a:r>
            <a:r>
              <a:rPr lang="en-US" altLang="zh-CN" i="1" smtClean="0"/>
              <a:t>n</a:t>
            </a:r>
            <a:r>
              <a:rPr lang="en-US" altLang="zh-CN" smtClean="0"/>
              <a:t>=1,2,3,... )</a:t>
            </a:r>
            <a:endParaRPr lang="zh-CN" altLang="en-US"/>
          </a:p>
        </p:txBody>
      </p:sp>
      <p:sp>
        <p:nvSpPr>
          <p:cNvPr id="3" name="椭圆 2"/>
          <p:cNvSpPr/>
          <p:nvPr/>
        </p:nvSpPr>
        <p:spPr>
          <a:xfrm>
            <a:off x="1357290" y="1643050"/>
            <a:ext cx="3060000" cy="3060000"/>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058" name="Picture 2" descr="C:\Program Files\Microsoft Office\MEDIA\CAGCAT10\j0302953.jpg"/>
          <p:cNvPicPr>
            <a:picLocks noChangeAspect="1" noChangeArrowheads="1"/>
          </p:cNvPicPr>
          <p:nvPr/>
        </p:nvPicPr>
        <p:blipFill>
          <a:blip r:embed="rId2" cstate="print"/>
          <a:srcRect/>
          <a:stretch>
            <a:fillRect/>
          </a:stretch>
        </p:blipFill>
        <p:spPr bwMode="auto">
          <a:xfrm>
            <a:off x="2643174" y="1285860"/>
            <a:ext cx="375850" cy="526893"/>
          </a:xfrm>
          <a:prstGeom prst="rect">
            <a:avLst/>
          </a:prstGeom>
          <a:noFill/>
        </p:spPr>
      </p:pic>
      <p:pic>
        <p:nvPicPr>
          <p:cNvPr id="5" name="Picture 2" descr="C:\Program Files\Microsoft Office\MEDIA\CAGCAT10\j0302953.jpg"/>
          <p:cNvPicPr>
            <a:picLocks noChangeAspect="1" noChangeArrowheads="1"/>
          </p:cNvPicPr>
          <p:nvPr/>
        </p:nvPicPr>
        <p:blipFill>
          <a:blip r:embed="rId2" cstate="print"/>
          <a:srcRect/>
          <a:stretch>
            <a:fillRect/>
          </a:stretch>
        </p:blipFill>
        <p:spPr bwMode="auto">
          <a:xfrm>
            <a:off x="3428992" y="4214818"/>
            <a:ext cx="375850" cy="526893"/>
          </a:xfrm>
          <a:prstGeom prst="rect">
            <a:avLst/>
          </a:prstGeom>
          <a:noFill/>
        </p:spPr>
      </p:pic>
      <p:pic>
        <p:nvPicPr>
          <p:cNvPr id="6" name="Picture 2" descr="C:\Program Files\Microsoft Office\MEDIA\CAGCAT10\j0302953.jpg"/>
          <p:cNvPicPr>
            <a:picLocks noChangeAspect="1" noChangeArrowheads="1"/>
          </p:cNvPicPr>
          <p:nvPr/>
        </p:nvPicPr>
        <p:blipFill>
          <a:blip r:embed="rId2" cstate="print"/>
          <a:srcRect/>
          <a:stretch>
            <a:fillRect/>
          </a:stretch>
        </p:blipFill>
        <p:spPr bwMode="auto">
          <a:xfrm>
            <a:off x="2000232" y="1500174"/>
            <a:ext cx="375850" cy="526893"/>
          </a:xfrm>
          <a:prstGeom prst="rect">
            <a:avLst/>
          </a:prstGeom>
          <a:noFill/>
        </p:spPr>
      </p:pic>
      <p:pic>
        <p:nvPicPr>
          <p:cNvPr id="7" name="Picture 2" descr="C:\Program Files\Microsoft Office\MEDIA\CAGCAT10\j0302953.jpg"/>
          <p:cNvPicPr>
            <a:picLocks noChangeAspect="1" noChangeArrowheads="1"/>
          </p:cNvPicPr>
          <p:nvPr/>
        </p:nvPicPr>
        <p:blipFill>
          <a:blip r:embed="rId2" cstate="print"/>
          <a:srcRect/>
          <a:stretch>
            <a:fillRect/>
          </a:stretch>
        </p:blipFill>
        <p:spPr bwMode="auto">
          <a:xfrm>
            <a:off x="3286116" y="1500174"/>
            <a:ext cx="375850" cy="526893"/>
          </a:xfrm>
          <a:prstGeom prst="rect">
            <a:avLst/>
          </a:prstGeom>
          <a:noFill/>
        </p:spPr>
      </p:pic>
      <p:pic>
        <p:nvPicPr>
          <p:cNvPr id="8" name="Picture 2" descr="C:\Program Files\Microsoft Office\MEDIA\CAGCAT10\j0302953.jpg"/>
          <p:cNvPicPr>
            <a:picLocks noChangeAspect="1" noChangeArrowheads="1"/>
          </p:cNvPicPr>
          <p:nvPr/>
        </p:nvPicPr>
        <p:blipFill>
          <a:blip r:embed="rId2" cstate="print"/>
          <a:srcRect/>
          <a:stretch>
            <a:fillRect/>
          </a:stretch>
        </p:blipFill>
        <p:spPr bwMode="auto">
          <a:xfrm>
            <a:off x="2786050" y="4357694"/>
            <a:ext cx="375850" cy="526893"/>
          </a:xfrm>
          <a:prstGeom prst="rect">
            <a:avLst/>
          </a:prstGeom>
          <a:noFill/>
        </p:spPr>
      </p:pic>
      <p:pic>
        <p:nvPicPr>
          <p:cNvPr id="10" name="Picture 2" descr="C:\Program Files\Microsoft Office\MEDIA\CAGCAT10\j0302953.jpg"/>
          <p:cNvPicPr>
            <a:picLocks noChangeAspect="1" noChangeArrowheads="1"/>
          </p:cNvPicPr>
          <p:nvPr/>
        </p:nvPicPr>
        <p:blipFill>
          <a:blip r:embed="rId2" cstate="print"/>
          <a:srcRect/>
          <a:stretch>
            <a:fillRect/>
          </a:stretch>
        </p:blipFill>
        <p:spPr bwMode="auto">
          <a:xfrm>
            <a:off x="2143108" y="4286256"/>
            <a:ext cx="375850" cy="526893"/>
          </a:xfrm>
          <a:prstGeom prst="rect">
            <a:avLst/>
          </a:prstGeom>
          <a:noFill/>
        </p:spPr>
      </p:pic>
      <p:sp>
        <p:nvSpPr>
          <p:cNvPr id="13" name="TextBox 12"/>
          <p:cNvSpPr txBox="1"/>
          <p:nvPr/>
        </p:nvSpPr>
        <p:spPr>
          <a:xfrm>
            <a:off x="2928926" y="1214422"/>
            <a:ext cx="285752"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sp>
        <p:nvSpPr>
          <p:cNvPr id="18" name="TextBox 17"/>
          <p:cNvSpPr txBox="1"/>
          <p:nvPr/>
        </p:nvSpPr>
        <p:spPr>
          <a:xfrm>
            <a:off x="3500430" y="1428736"/>
            <a:ext cx="285752"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endParaRPr lang="zh-CN" altLang="en-US" sz="2400" b="1">
              <a:solidFill>
                <a:srgbClr val="FF0000"/>
              </a:solidFill>
              <a:latin typeface="Times New Roman" pitchFamily="18" charset="0"/>
              <a:cs typeface="Times New Roman" pitchFamily="18" charset="0"/>
            </a:endParaRPr>
          </a:p>
        </p:txBody>
      </p:sp>
      <p:sp>
        <p:nvSpPr>
          <p:cNvPr id="21" name="TextBox 20"/>
          <p:cNvSpPr txBox="1"/>
          <p:nvPr/>
        </p:nvSpPr>
        <p:spPr>
          <a:xfrm>
            <a:off x="1643042" y="1357298"/>
            <a:ext cx="714380"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r>
              <a:rPr lang="en-US" altLang="zh-CN" sz="2400" b="1" i="1" smtClean="0">
                <a:solidFill>
                  <a:srgbClr val="FF0000"/>
                </a:solidFill>
                <a:latin typeface="Times New Roman" pitchFamily="18" charset="0"/>
                <a:cs typeface="Times New Roman" pitchFamily="18" charset="0"/>
              </a:rPr>
              <a:t>n</a:t>
            </a:r>
            <a:endParaRPr lang="zh-CN" altLang="en-US" sz="2400" b="1" i="1">
              <a:solidFill>
                <a:srgbClr val="FF0000"/>
              </a:solidFill>
              <a:latin typeface="Times New Roman" pitchFamily="18" charset="0"/>
              <a:cs typeface="Times New Roman" pitchFamily="18" charset="0"/>
            </a:endParaRPr>
          </a:p>
        </p:txBody>
      </p:sp>
      <p:pic>
        <p:nvPicPr>
          <p:cNvPr id="62" name="Picture 2" descr="C:\Program Files\Microsoft Office\MEDIA\CAGCAT10\j0302953.jpg"/>
          <p:cNvPicPr>
            <a:picLocks noChangeAspect="1" noChangeArrowheads="1"/>
          </p:cNvPicPr>
          <p:nvPr/>
        </p:nvPicPr>
        <p:blipFill>
          <a:blip r:embed="rId2" cstate="print"/>
          <a:srcRect/>
          <a:stretch>
            <a:fillRect/>
          </a:stretch>
        </p:blipFill>
        <p:spPr bwMode="auto">
          <a:xfrm>
            <a:off x="1428728" y="1928802"/>
            <a:ext cx="375850" cy="526893"/>
          </a:xfrm>
          <a:prstGeom prst="rect">
            <a:avLst/>
          </a:prstGeom>
          <a:noFill/>
        </p:spPr>
      </p:pic>
      <p:sp>
        <p:nvSpPr>
          <p:cNvPr id="103" name="TextBox 102"/>
          <p:cNvSpPr txBox="1"/>
          <p:nvPr/>
        </p:nvSpPr>
        <p:spPr>
          <a:xfrm>
            <a:off x="857224" y="1857364"/>
            <a:ext cx="785818"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r>
              <a:rPr lang="en-US" altLang="zh-CN" sz="2400" b="1" i="1" smtClean="0">
                <a:solidFill>
                  <a:srgbClr val="FF0000"/>
                </a:solidFill>
                <a:latin typeface="Times New Roman" pitchFamily="18" charset="0"/>
                <a:cs typeface="Times New Roman" pitchFamily="18" charset="0"/>
              </a:rPr>
              <a:t>n</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pic>
        <p:nvPicPr>
          <p:cNvPr id="56" name="Picture 2" descr="C:\Program Files\Microsoft Office\MEDIA\CAGCAT10\j0302953.jpg"/>
          <p:cNvPicPr>
            <a:picLocks noChangeAspect="1" noChangeArrowheads="1"/>
          </p:cNvPicPr>
          <p:nvPr/>
        </p:nvPicPr>
        <p:blipFill>
          <a:blip r:embed="rId2" cstate="print"/>
          <a:srcRect/>
          <a:stretch>
            <a:fillRect/>
          </a:stretch>
        </p:blipFill>
        <p:spPr bwMode="auto">
          <a:xfrm>
            <a:off x="3865010" y="1904660"/>
            <a:ext cx="375850" cy="526893"/>
          </a:xfrm>
          <a:prstGeom prst="rect">
            <a:avLst/>
          </a:prstGeom>
          <a:noFill/>
        </p:spPr>
      </p:pic>
      <p:sp>
        <p:nvSpPr>
          <p:cNvPr id="57" name="TextBox 56"/>
          <p:cNvSpPr txBox="1"/>
          <p:nvPr/>
        </p:nvSpPr>
        <p:spPr>
          <a:xfrm>
            <a:off x="4076041" y="1901386"/>
            <a:ext cx="285752"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3</a:t>
            </a:r>
            <a:endParaRPr lang="zh-CN" altLang="en-US" sz="2400" b="1">
              <a:solidFill>
                <a:srgbClr val="FF0000"/>
              </a:solidFill>
              <a:latin typeface="Times New Roman" pitchFamily="18" charset="0"/>
              <a:cs typeface="Times New Roman" pitchFamily="18" charset="0"/>
            </a:endParaRPr>
          </a:p>
        </p:txBody>
      </p:sp>
      <p:sp>
        <p:nvSpPr>
          <p:cNvPr id="76" name="TextBox 75"/>
          <p:cNvSpPr txBox="1"/>
          <p:nvPr/>
        </p:nvSpPr>
        <p:spPr>
          <a:xfrm>
            <a:off x="1571604" y="4500570"/>
            <a:ext cx="785818"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sp>
        <p:nvSpPr>
          <p:cNvPr id="77" name="TextBox 76"/>
          <p:cNvSpPr txBox="1"/>
          <p:nvPr/>
        </p:nvSpPr>
        <p:spPr>
          <a:xfrm>
            <a:off x="3000364" y="4643446"/>
            <a:ext cx="785818"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endParaRPr lang="zh-CN" altLang="en-US" sz="2400" b="1" i="1">
              <a:solidFill>
                <a:srgbClr val="FF0000"/>
              </a:solidFill>
              <a:latin typeface="Times New Roman" pitchFamily="18" charset="0"/>
              <a:cs typeface="Times New Roman" pitchFamily="18" charset="0"/>
            </a:endParaRPr>
          </a:p>
        </p:txBody>
      </p:sp>
      <p:sp>
        <p:nvSpPr>
          <p:cNvPr id="78" name="TextBox 77"/>
          <p:cNvSpPr txBox="1"/>
          <p:nvPr/>
        </p:nvSpPr>
        <p:spPr>
          <a:xfrm>
            <a:off x="3643306" y="4357694"/>
            <a:ext cx="785818"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sp>
        <p:nvSpPr>
          <p:cNvPr id="80" name="椭圆 79"/>
          <p:cNvSpPr/>
          <p:nvPr/>
        </p:nvSpPr>
        <p:spPr>
          <a:xfrm>
            <a:off x="5910748" y="2211521"/>
            <a:ext cx="2509200" cy="2528347"/>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 name="Picture 2" descr="C:\Program Files\Microsoft Office\MEDIA\CAGCAT10\j0302953.jpg"/>
          <p:cNvPicPr>
            <a:picLocks noChangeAspect="1" noChangeArrowheads="1"/>
          </p:cNvPicPr>
          <p:nvPr/>
        </p:nvPicPr>
        <p:blipFill>
          <a:blip r:embed="rId3" cstate="print"/>
          <a:srcRect/>
          <a:stretch>
            <a:fillRect/>
          </a:stretch>
        </p:blipFill>
        <p:spPr bwMode="auto">
          <a:xfrm>
            <a:off x="6965173" y="1916390"/>
            <a:ext cx="308197" cy="435349"/>
          </a:xfrm>
          <a:prstGeom prst="rect">
            <a:avLst/>
          </a:prstGeom>
          <a:noFill/>
        </p:spPr>
      </p:pic>
      <p:pic>
        <p:nvPicPr>
          <p:cNvPr id="84" name="Picture 2" descr="C:\Program Files\Microsoft Office\MEDIA\CAGCAT10\j0302953.jpg"/>
          <p:cNvPicPr>
            <a:picLocks noChangeAspect="1" noChangeArrowheads="1"/>
          </p:cNvPicPr>
          <p:nvPr/>
        </p:nvPicPr>
        <p:blipFill>
          <a:blip r:embed="rId3" cstate="print"/>
          <a:srcRect/>
          <a:stretch>
            <a:fillRect/>
          </a:stretch>
        </p:blipFill>
        <p:spPr bwMode="auto">
          <a:xfrm>
            <a:off x="7609544" y="4336463"/>
            <a:ext cx="308197" cy="435349"/>
          </a:xfrm>
          <a:prstGeom prst="rect">
            <a:avLst/>
          </a:prstGeom>
          <a:noFill/>
        </p:spPr>
      </p:pic>
      <p:pic>
        <p:nvPicPr>
          <p:cNvPr id="85" name="Picture 2" descr="C:\Program Files\Microsoft Office\MEDIA\CAGCAT10\j0302953.jpg"/>
          <p:cNvPicPr>
            <a:picLocks noChangeAspect="1" noChangeArrowheads="1"/>
          </p:cNvPicPr>
          <p:nvPr/>
        </p:nvPicPr>
        <p:blipFill>
          <a:blip r:embed="rId3" cstate="print"/>
          <a:srcRect/>
          <a:stretch>
            <a:fillRect/>
          </a:stretch>
        </p:blipFill>
        <p:spPr bwMode="auto">
          <a:xfrm>
            <a:off x="6437961" y="2093469"/>
            <a:ext cx="308197" cy="435349"/>
          </a:xfrm>
          <a:prstGeom prst="rect">
            <a:avLst/>
          </a:prstGeom>
          <a:noFill/>
        </p:spPr>
      </p:pic>
      <p:pic>
        <p:nvPicPr>
          <p:cNvPr id="86" name="Picture 2" descr="C:\Program Files\Microsoft Office\MEDIA\CAGCAT10\j0302953.jpg"/>
          <p:cNvPicPr>
            <a:picLocks noChangeAspect="1" noChangeArrowheads="1"/>
          </p:cNvPicPr>
          <p:nvPr/>
        </p:nvPicPr>
        <p:blipFill>
          <a:blip r:embed="rId3" cstate="print"/>
          <a:srcRect/>
          <a:stretch>
            <a:fillRect/>
          </a:stretch>
        </p:blipFill>
        <p:spPr bwMode="auto">
          <a:xfrm>
            <a:off x="7492385" y="2093469"/>
            <a:ext cx="308197" cy="435349"/>
          </a:xfrm>
          <a:prstGeom prst="rect">
            <a:avLst/>
          </a:prstGeom>
          <a:noFill/>
        </p:spPr>
      </p:pic>
      <p:pic>
        <p:nvPicPr>
          <p:cNvPr id="87" name="Picture 2" descr="C:\Program Files\Microsoft Office\MEDIA\CAGCAT10\j0302953.jpg"/>
          <p:cNvPicPr>
            <a:picLocks noChangeAspect="1" noChangeArrowheads="1"/>
          </p:cNvPicPr>
          <p:nvPr/>
        </p:nvPicPr>
        <p:blipFill>
          <a:blip r:embed="rId3" cstate="print"/>
          <a:srcRect/>
          <a:stretch>
            <a:fillRect/>
          </a:stretch>
        </p:blipFill>
        <p:spPr bwMode="auto">
          <a:xfrm>
            <a:off x="7082331" y="4454515"/>
            <a:ext cx="308197" cy="435349"/>
          </a:xfrm>
          <a:prstGeom prst="rect">
            <a:avLst/>
          </a:prstGeom>
          <a:noFill/>
        </p:spPr>
      </p:pic>
      <p:pic>
        <p:nvPicPr>
          <p:cNvPr id="88" name="Picture 2" descr="C:\Program Files\Microsoft Office\MEDIA\CAGCAT10\j0302953.jpg"/>
          <p:cNvPicPr>
            <a:picLocks noChangeAspect="1" noChangeArrowheads="1"/>
          </p:cNvPicPr>
          <p:nvPr/>
        </p:nvPicPr>
        <p:blipFill>
          <a:blip r:embed="rId3" cstate="print"/>
          <a:srcRect/>
          <a:stretch>
            <a:fillRect/>
          </a:stretch>
        </p:blipFill>
        <p:spPr bwMode="auto">
          <a:xfrm>
            <a:off x="6555119" y="4395489"/>
            <a:ext cx="308197" cy="435349"/>
          </a:xfrm>
          <a:prstGeom prst="rect">
            <a:avLst/>
          </a:prstGeom>
          <a:noFill/>
        </p:spPr>
      </p:pic>
      <p:sp>
        <p:nvSpPr>
          <p:cNvPr id="89" name="TextBox 88"/>
          <p:cNvSpPr txBox="1"/>
          <p:nvPr/>
        </p:nvSpPr>
        <p:spPr>
          <a:xfrm>
            <a:off x="7199490" y="1857364"/>
            <a:ext cx="234317" cy="381454"/>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sp>
        <p:nvSpPr>
          <p:cNvPr id="90" name="TextBox 89"/>
          <p:cNvSpPr txBox="1"/>
          <p:nvPr/>
        </p:nvSpPr>
        <p:spPr>
          <a:xfrm>
            <a:off x="7668123" y="2034442"/>
            <a:ext cx="234317"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3</a:t>
            </a:r>
            <a:endParaRPr lang="zh-CN" altLang="en-US" sz="2400" b="1">
              <a:solidFill>
                <a:srgbClr val="FF0000"/>
              </a:solidFill>
              <a:latin typeface="Times New Roman" pitchFamily="18" charset="0"/>
              <a:cs typeface="Times New Roman" pitchFamily="18" charset="0"/>
            </a:endParaRPr>
          </a:p>
        </p:txBody>
      </p:sp>
      <p:sp>
        <p:nvSpPr>
          <p:cNvPr id="91" name="TextBox 90"/>
          <p:cNvSpPr txBox="1"/>
          <p:nvPr/>
        </p:nvSpPr>
        <p:spPr>
          <a:xfrm>
            <a:off x="5786446" y="2000240"/>
            <a:ext cx="944411"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r>
              <a:rPr lang="en-US" altLang="zh-CN" sz="2400" b="1" i="1" smtClean="0">
                <a:solidFill>
                  <a:srgbClr val="FF0000"/>
                </a:solidFill>
                <a:latin typeface="Times New Roman" pitchFamily="18" charset="0"/>
                <a:cs typeface="Times New Roman" pitchFamily="18" charset="0"/>
              </a:rPr>
              <a:t>n</a:t>
            </a:r>
            <a:r>
              <a:rPr lang="en-US" altLang="zh-CN" sz="2400" b="1" smtClean="0">
                <a:solidFill>
                  <a:srgbClr val="FF0000"/>
                </a:solidFill>
                <a:latin typeface="Times New Roman" pitchFamily="18" charset="0"/>
                <a:cs typeface="Times New Roman" pitchFamily="18" charset="0"/>
              </a:rPr>
              <a:t>-1</a:t>
            </a:r>
            <a:endParaRPr lang="zh-CN" altLang="en-US" sz="2400" b="1" i="1">
              <a:solidFill>
                <a:srgbClr val="FF0000"/>
              </a:solidFill>
              <a:latin typeface="Times New Roman" pitchFamily="18" charset="0"/>
              <a:cs typeface="Times New Roman" pitchFamily="18" charset="0"/>
            </a:endParaRPr>
          </a:p>
        </p:txBody>
      </p:sp>
      <p:pic>
        <p:nvPicPr>
          <p:cNvPr id="92" name="Picture 2" descr="C:\Program Files\Microsoft Office\MEDIA\CAGCAT10\j0302953.jpg"/>
          <p:cNvPicPr>
            <a:picLocks noChangeAspect="1" noChangeArrowheads="1"/>
          </p:cNvPicPr>
          <p:nvPr/>
        </p:nvPicPr>
        <p:blipFill>
          <a:blip r:embed="rId3" cstate="print"/>
          <a:srcRect/>
          <a:stretch>
            <a:fillRect/>
          </a:stretch>
        </p:blipFill>
        <p:spPr bwMode="auto">
          <a:xfrm>
            <a:off x="5969327" y="2447626"/>
            <a:ext cx="308197" cy="435349"/>
          </a:xfrm>
          <a:prstGeom prst="rect">
            <a:avLst/>
          </a:prstGeom>
          <a:noFill/>
        </p:spPr>
      </p:pic>
      <p:sp>
        <p:nvSpPr>
          <p:cNvPr id="93" name="TextBox 92"/>
          <p:cNvSpPr txBox="1"/>
          <p:nvPr/>
        </p:nvSpPr>
        <p:spPr>
          <a:xfrm>
            <a:off x="5429256" y="2428868"/>
            <a:ext cx="930123"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r>
              <a:rPr lang="en-US" altLang="zh-CN" sz="2400" b="1" i="1" smtClean="0">
                <a:solidFill>
                  <a:srgbClr val="FF0000"/>
                </a:solidFill>
                <a:latin typeface="Times New Roman" pitchFamily="18" charset="0"/>
                <a:cs typeface="Times New Roman" pitchFamily="18" charset="0"/>
              </a:rPr>
              <a:t>n</a:t>
            </a:r>
            <a:r>
              <a:rPr lang="en-US" altLang="zh-CN" sz="2400" b="1" smtClean="0">
                <a:solidFill>
                  <a:srgbClr val="FF0000"/>
                </a:solidFill>
                <a:latin typeface="Times New Roman" pitchFamily="18" charset="0"/>
                <a:cs typeface="Times New Roman" pitchFamily="18" charset="0"/>
              </a:rPr>
              <a:t>-3</a:t>
            </a:r>
            <a:endParaRPr lang="zh-CN" altLang="en-US" sz="2400" b="1">
              <a:solidFill>
                <a:srgbClr val="FF0000"/>
              </a:solidFill>
              <a:latin typeface="Times New Roman" pitchFamily="18" charset="0"/>
              <a:cs typeface="Times New Roman" pitchFamily="18" charset="0"/>
            </a:endParaRPr>
          </a:p>
        </p:txBody>
      </p:sp>
      <p:pic>
        <p:nvPicPr>
          <p:cNvPr id="94" name="Picture 2" descr="C:\Program Files\Microsoft Office\MEDIA\CAGCAT10\j0302953.jpg"/>
          <p:cNvPicPr>
            <a:picLocks noChangeAspect="1" noChangeArrowheads="1"/>
          </p:cNvPicPr>
          <p:nvPr/>
        </p:nvPicPr>
        <p:blipFill>
          <a:blip r:embed="rId3" cstate="print"/>
          <a:srcRect/>
          <a:stretch>
            <a:fillRect/>
          </a:stretch>
        </p:blipFill>
        <p:spPr bwMode="auto">
          <a:xfrm>
            <a:off x="7967079" y="2427678"/>
            <a:ext cx="308197" cy="435349"/>
          </a:xfrm>
          <a:prstGeom prst="rect">
            <a:avLst/>
          </a:prstGeom>
          <a:noFill/>
        </p:spPr>
      </p:pic>
      <p:sp>
        <p:nvSpPr>
          <p:cNvPr id="95" name="TextBox 94"/>
          <p:cNvSpPr txBox="1"/>
          <p:nvPr/>
        </p:nvSpPr>
        <p:spPr>
          <a:xfrm>
            <a:off x="8140124" y="2424973"/>
            <a:ext cx="234317"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5</a:t>
            </a:r>
            <a:endParaRPr lang="zh-CN" altLang="en-US" sz="2400" b="1">
              <a:solidFill>
                <a:srgbClr val="FF0000"/>
              </a:solidFill>
              <a:latin typeface="Times New Roman" pitchFamily="18" charset="0"/>
              <a:cs typeface="Times New Roman" pitchFamily="18" charset="0"/>
            </a:endParaRPr>
          </a:p>
        </p:txBody>
      </p:sp>
      <p:sp>
        <p:nvSpPr>
          <p:cNvPr id="96" name="TextBox 95"/>
          <p:cNvSpPr txBox="1"/>
          <p:nvPr/>
        </p:nvSpPr>
        <p:spPr>
          <a:xfrm>
            <a:off x="5929322" y="4572568"/>
            <a:ext cx="801535"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+3</a:t>
            </a:r>
            <a:endParaRPr lang="zh-CN" altLang="en-US" sz="2400" b="1">
              <a:solidFill>
                <a:srgbClr val="FF0000"/>
              </a:solidFill>
              <a:latin typeface="Times New Roman" pitchFamily="18" charset="0"/>
              <a:cs typeface="Times New Roman" pitchFamily="18" charset="0"/>
            </a:endParaRPr>
          </a:p>
        </p:txBody>
      </p:sp>
      <p:sp>
        <p:nvSpPr>
          <p:cNvPr id="97" name="TextBox 96"/>
          <p:cNvSpPr txBox="1"/>
          <p:nvPr/>
        </p:nvSpPr>
        <p:spPr>
          <a:xfrm>
            <a:off x="7258069" y="4690620"/>
            <a:ext cx="742955"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sp>
        <p:nvSpPr>
          <p:cNvPr id="98" name="TextBox 97"/>
          <p:cNvSpPr txBox="1"/>
          <p:nvPr/>
        </p:nvSpPr>
        <p:spPr>
          <a:xfrm>
            <a:off x="7785281" y="4454515"/>
            <a:ext cx="644371" cy="381454"/>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sp>
        <p:nvSpPr>
          <p:cNvPr id="100" name="虚尾箭头 99"/>
          <p:cNvSpPr/>
          <p:nvPr/>
        </p:nvSpPr>
        <p:spPr>
          <a:xfrm rot="415129">
            <a:off x="4531679" y="3078343"/>
            <a:ext cx="1330614" cy="597053"/>
          </a:xfrm>
          <a:prstGeom prst="stripedRightArrow">
            <a:avLst/>
          </a:prstGeom>
          <a:gradFill flip="none"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TextBox 100"/>
          <p:cNvSpPr txBox="1"/>
          <p:nvPr/>
        </p:nvSpPr>
        <p:spPr>
          <a:xfrm>
            <a:off x="4429124" y="3786190"/>
            <a:ext cx="1643074" cy="369332"/>
          </a:xfrm>
          <a:prstGeom prst="rect">
            <a:avLst/>
          </a:prstGeom>
          <a:noFill/>
        </p:spPr>
        <p:txBody>
          <a:bodyPr wrap="square" rtlCol="0">
            <a:spAutoFit/>
          </a:bodyPr>
          <a:lstStyle/>
          <a:p>
            <a:r>
              <a:rPr lang="en-US" altLang="zh-CN" i="1" smtClean="0"/>
              <a:t>n</a:t>
            </a:r>
            <a:r>
              <a:rPr lang="zh-CN" altLang="en-US" smtClean="0"/>
              <a:t> </a:t>
            </a:r>
            <a:r>
              <a:rPr lang="en-US" altLang="zh-CN" smtClean="0"/>
              <a:t>persons left</a:t>
            </a:r>
            <a:endParaRPr lang="zh-CN" altLang="en-US" i="1"/>
          </a:p>
        </p:txBody>
      </p:sp>
      <p:sp>
        <p:nvSpPr>
          <p:cNvPr id="102" name="TextBox 101"/>
          <p:cNvSpPr txBox="1"/>
          <p:nvPr/>
        </p:nvSpPr>
        <p:spPr>
          <a:xfrm>
            <a:off x="2857488" y="5143512"/>
            <a:ext cx="4643470" cy="461665"/>
          </a:xfrm>
          <a:prstGeom prst="rect">
            <a:avLst/>
          </a:prstGeom>
          <a:blipFill>
            <a:blip r:embed="rId4"/>
            <a:tile tx="0" ty="0" sx="100000" sy="100000" flip="none" algn="tl"/>
          </a:blipFill>
        </p:spPr>
        <p:txBody>
          <a:bodyPr wrap="square" rtlCol="0">
            <a:spAutoFit/>
          </a:bodyPr>
          <a:lstStyle/>
          <a:p>
            <a:r>
              <a:rPr lang="en-US" altLang="zh-CN" sz="2400" smtClean="0">
                <a:latin typeface="Times New Roman" pitchFamily="18" charset="0"/>
                <a:cs typeface="Times New Roman" pitchFamily="18" charset="0"/>
              </a:rPr>
              <a:t>The solution is:  newnumber (J(</a:t>
            </a:r>
            <a:r>
              <a:rPr lang="en-US" altLang="zh-CN" sz="2400" i="1" smtClean="0">
                <a:latin typeface="Times New Roman" pitchFamily="18" charset="0"/>
                <a:cs typeface="Times New Roman" pitchFamily="18" charset="0"/>
              </a:rPr>
              <a:t>n</a:t>
            </a:r>
            <a:r>
              <a:rPr lang="en-US" altLang="zh-CN" sz="2400" smtClean="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05" name="TextBox 104"/>
          <p:cNvSpPr txBox="1"/>
          <p:nvPr/>
        </p:nvSpPr>
        <p:spPr>
          <a:xfrm>
            <a:off x="2143108" y="5786454"/>
            <a:ext cx="6357982" cy="461665"/>
          </a:xfrm>
          <a:prstGeom prst="rect">
            <a:avLst/>
          </a:prstGeom>
          <a:noFill/>
        </p:spPr>
        <p:txBody>
          <a:bodyPr wrap="square" rtlCol="0">
            <a:spAutoFit/>
          </a:bodyPr>
          <a:lstStyle/>
          <a:p>
            <a:r>
              <a:rPr lang="en-US" altLang="zh-CN" sz="2400" smtClean="0">
                <a:latin typeface="Times New Roman" pitchFamily="18" charset="0"/>
                <a:cs typeface="Times New Roman" pitchFamily="18" charset="0"/>
              </a:rPr>
              <a:t>And the newnumber(</a:t>
            </a:r>
            <a:r>
              <a:rPr lang="en-US" altLang="zh-CN" sz="2400" i="1" smtClean="0">
                <a:latin typeface="Times New Roman" pitchFamily="18" charset="0"/>
                <a:cs typeface="Times New Roman" pitchFamily="18" charset="0"/>
              </a:rPr>
              <a:t>k</a:t>
            </a:r>
            <a:r>
              <a:rPr lang="en-US" altLang="zh-CN" sz="2400" smtClean="0">
                <a:latin typeface="Times New Roman" pitchFamily="18" charset="0"/>
                <a:cs typeface="Times New Roman" pitchFamily="18" charset="0"/>
              </a:rPr>
              <a:t>) is ......</a:t>
            </a:r>
            <a:endParaRPr lang="zh-CN" altLang="en-US" sz="2400">
              <a:latin typeface="Times New Roman" pitchFamily="18" charset="0"/>
              <a:cs typeface="Times New Roman" pitchFamily="18" charset="0"/>
            </a:endParaRPr>
          </a:p>
        </p:txBody>
      </p:sp>
      <p:sp>
        <p:nvSpPr>
          <p:cNvPr id="106" name="TextBox 105"/>
          <p:cNvSpPr txBox="1"/>
          <p:nvPr/>
        </p:nvSpPr>
        <p:spPr>
          <a:xfrm>
            <a:off x="5420880" y="5690874"/>
            <a:ext cx="1143008" cy="646331"/>
          </a:xfrm>
          <a:prstGeom prst="rect">
            <a:avLst/>
          </a:prstGeom>
          <a:solidFill>
            <a:schemeClr val="bg1"/>
          </a:solidFill>
        </p:spPr>
        <p:txBody>
          <a:bodyPr wrap="square" rtlCol="0">
            <a:spAutoFit/>
          </a:bodyPr>
          <a:lstStyle/>
          <a:p>
            <a:r>
              <a:rPr lang="en-US" altLang="zh-CN" sz="3600" b="1" smtClean="0">
                <a:solidFill>
                  <a:srgbClr val="002060"/>
                </a:solidFill>
                <a:latin typeface="Times New Roman" pitchFamily="18" charset="0"/>
                <a:cs typeface="Times New Roman" pitchFamily="18" charset="0"/>
              </a:rPr>
              <a:t>2</a:t>
            </a:r>
            <a:r>
              <a:rPr lang="en-US" altLang="zh-CN" sz="3600" b="1" i="1" smtClean="0">
                <a:solidFill>
                  <a:srgbClr val="002060"/>
                </a:solidFill>
                <a:latin typeface="Times New Roman" pitchFamily="18" charset="0"/>
                <a:cs typeface="Times New Roman" pitchFamily="18" charset="0"/>
              </a:rPr>
              <a:t>k</a:t>
            </a:r>
            <a:r>
              <a:rPr lang="en-US" altLang="zh-CN" sz="3600" b="1" smtClean="0">
                <a:solidFill>
                  <a:srgbClr val="002060"/>
                </a:solidFill>
                <a:latin typeface="Times New Roman" pitchFamily="18" charset="0"/>
                <a:cs typeface="Times New Roman" pitchFamily="18" charset="0"/>
              </a:rPr>
              <a:t>-1</a:t>
            </a:r>
            <a:endParaRPr lang="zh-CN" altLang="en-US" sz="3600" b="1">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additive="base">
                                        <p:cTn id="13" dur="500" fill="hold"/>
                                        <p:tgtEl>
                                          <p:spTgt spid="105"/>
                                        </p:tgtEl>
                                        <p:attrNameLst>
                                          <p:attrName>ppt_x</p:attrName>
                                        </p:attrNameLst>
                                      </p:cBhvr>
                                      <p:tavLst>
                                        <p:tav tm="0">
                                          <p:val>
                                            <p:strVal val="#ppt_x"/>
                                          </p:val>
                                        </p:tav>
                                        <p:tav tm="100000">
                                          <p:val>
                                            <p:strVal val="#ppt_x"/>
                                          </p:val>
                                        </p:tav>
                                      </p:tavLst>
                                    </p:anim>
                                    <p:anim calcmode="lin" valueType="num">
                                      <p:cBhvr additive="base">
                                        <p:cTn id="14"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6"/>
                                        </p:tgtEl>
                                        <p:attrNameLst>
                                          <p:attrName>style.visibility</p:attrName>
                                        </p:attrNameLst>
                                      </p:cBhvr>
                                      <p:to>
                                        <p:strVal val="visible"/>
                                      </p:to>
                                    </p:set>
                                    <p:anim calcmode="lin" valueType="num">
                                      <p:cBhvr additive="base">
                                        <p:cTn id="19" dur="500" fill="hold"/>
                                        <p:tgtEl>
                                          <p:spTgt spid="106"/>
                                        </p:tgtEl>
                                        <p:attrNameLst>
                                          <p:attrName>ppt_x</p:attrName>
                                        </p:attrNameLst>
                                      </p:cBhvr>
                                      <p:tavLst>
                                        <p:tav tm="0">
                                          <p:val>
                                            <p:strVal val="#ppt_x"/>
                                          </p:val>
                                        </p:tav>
                                        <p:tav tm="100000">
                                          <p:val>
                                            <p:strVal val="#ppt_x"/>
                                          </p:val>
                                        </p:tav>
                                      </p:tavLst>
                                    </p:anim>
                                    <p:anim calcmode="lin" valueType="num">
                                      <p:cBhvr additive="base">
                                        <p:cTn id="2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5" grpId="0"/>
      <p:bldP spid="10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93117"/>
            <a:ext cx="8964488" cy="1143000"/>
          </a:xfrm>
        </p:spPr>
        <p:txBody>
          <a:bodyPr>
            <a:normAutofit fontScale="90000"/>
          </a:bodyPr>
          <a:lstStyle/>
          <a:p>
            <a:r>
              <a:rPr lang="en-US" altLang="zh-CN" sz="4000" dirty="0" smtClean="0"/>
              <a:t>And What about 2</a:t>
            </a:r>
            <a:r>
              <a:rPr lang="en-US" altLang="zh-CN" sz="4000" i="1" dirty="0" smtClean="0"/>
              <a:t>n+</a:t>
            </a:r>
            <a:r>
              <a:rPr lang="en-US" altLang="zh-CN" sz="4000" dirty="0" smtClean="0"/>
              <a:t>1 Persons </a:t>
            </a:r>
            <a:r>
              <a:rPr lang="en-US" altLang="zh-CN" sz="3100" dirty="0" smtClean="0"/>
              <a:t>(</a:t>
            </a:r>
            <a:r>
              <a:rPr lang="en-US" altLang="zh-CN" sz="3100" i="1" dirty="0" smtClean="0"/>
              <a:t>n</a:t>
            </a:r>
            <a:r>
              <a:rPr lang="en-US" altLang="zh-CN" sz="3100" dirty="0" smtClean="0"/>
              <a:t>=1,2,3,... )</a:t>
            </a:r>
            <a:endParaRPr lang="zh-CN" altLang="en-US" sz="3100" dirty="0"/>
          </a:p>
        </p:txBody>
      </p:sp>
      <p:sp>
        <p:nvSpPr>
          <p:cNvPr id="3" name="椭圆 2"/>
          <p:cNvSpPr/>
          <p:nvPr/>
        </p:nvSpPr>
        <p:spPr>
          <a:xfrm>
            <a:off x="1404586" y="1863768"/>
            <a:ext cx="3060000" cy="3060000"/>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058" name="Picture 2" descr="C:\Program Files\Microsoft Office\MEDIA\CAGCAT10\j0302953.jpg"/>
          <p:cNvPicPr>
            <a:picLocks noChangeAspect="1" noChangeArrowheads="1"/>
          </p:cNvPicPr>
          <p:nvPr/>
        </p:nvPicPr>
        <p:blipFill>
          <a:blip r:embed="rId2" cstate="print"/>
          <a:srcRect/>
          <a:stretch>
            <a:fillRect/>
          </a:stretch>
        </p:blipFill>
        <p:spPr bwMode="auto">
          <a:xfrm>
            <a:off x="2714612" y="1571612"/>
            <a:ext cx="375850" cy="526893"/>
          </a:xfrm>
          <a:prstGeom prst="rect">
            <a:avLst/>
          </a:prstGeom>
          <a:noFill/>
        </p:spPr>
      </p:pic>
      <p:pic>
        <p:nvPicPr>
          <p:cNvPr id="5" name="Picture 2" descr="C:\Program Files\Microsoft Office\MEDIA\CAGCAT10\j0302953.jpg"/>
          <p:cNvPicPr>
            <a:picLocks noChangeAspect="1" noChangeArrowheads="1"/>
          </p:cNvPicPr>
          <p:nvPr/>
        </p:nvPicPr>
        <p:blipFill>
          <a:blip r:embed="rId2" cstate="print"/>
          <a:srcRect/>
          <a:stretch>
            <a:fillRect/>
          </a:stretch>
        </p:blipFill>
        <p:spPr bwMode="auto">
          <a:xfrm>
            <a:off x="3476288" y="4435536"/>
            <a:ext cx="375850" cy="526893"/>
          </a:xfrm>
          <a:prstGeom prst="rect">
            <a:avLst/>
          </a:prstGeom>
          <a:noFill/>
        </p:spPr>
      </p:pic>
      <p:pic>
        <p:nvPicPr>
          <p:cNvPr id="6" name="Picture 2" descr="C:\Program Files\Microsoft Office\MEDIA\CAGCAT10\j0302953.jpg"/>
          <p:cNvPicPr>
            <a:picLocks noChangeAspect="1" noChangeArrowheads="1"/>
          </p:cNvPicPr>
          <p:nvPr/>
        </p:nvPicPr>
        <p:blipFill>
          <a:blip r:embed="rId2" cstate="print"/>
          <a:srcRect/>
          <a:stretch>
            <a:fillRect/>
          </a:stretch>
        </p:blipFill>
        <p:spPr bwMode="auto">
          <a:xfrm>
            <a:off x="2047528" y="1720892"/>
            <a:ext cx="375850" cy="526893"/>
          </a:xfrm>
          <a:prstGeom prst="rect">
            <a:avLst/>
          </a:prstGeom>
          <a:noFill/>
        </p:spPr>
      </p:pic>
      <p:pic>
        <p:nvPicPr>
          <p:cNvPr id="7" name="Picture 2" descr="C:\Program Files\Microsoft Office\MEDIA\CAGCAT10\j0302953.jpg"/>
          <p:cNvPicPr>
            <a:picLocks noChangeAspect="1" noChangeArrowheads="1"/>
          </p:cNvPicPr>
          <p:nvPr/>
        </p:nvPicPr>
        <p:blipFill>
          <a:blip r:embed="rId2" cstate="print"/>
          <a:srcRect/>
          <a:stretch>
            <a:fillRect/>
          </a:stretch>
        </p:blipFill>
        <p:spPr bwMode="auto">
          <a:xfrm>
            <a:off x="3333412" y="1720892"/>
            <a:ext cx="375850" cy="526893"/>
          </a:xfrm>
          <a:prstGeom prst="rect">
            <a:avLst/>
          </a:prstGeom>
          <a:noFill/>
        </p:spPr>
      </p:pic>
      <p:pic>
        <p:nvPicPr>
          <p:cNvPr id="8" name="Picture 2" descr="C:\Program Files\Microsoft Office\MEDIA\CAGCAT10\j0302953.jpg"/>
          <p:cNvPicPr>
            <a:picLocks noChangeAspect="1" noChangeArrowheads="1"/>
          </p:cNvPicPr>
          <p:nvPr/>
        </p:nvPicPr>
        <p:blipFill>
          <a:blip r:embed="rId2" cstate="print"/>
          <a:srcRect/>
          <a:stretch>
            <a:fillRect/>
          </a:stretch>
        </p:blipFill>
        <p:spPr bwMode="auto">
          <a:xfrm>
            <a:off x="2833346" y="4578412"/>
            <a:ext cx="375850" cy="526893"/>
          </a:xfrm>
          <a:prstGeom prst="rect">
            <a:avLst/>
          </a:prstGeom>
          <a:noFill/>
        </p:spPr>
      </p:pic>
      <p:pic>
        <p:nvPicPr>
          <p:cNvPr id="10" name="Picture 2" descr="C:\Program Files\Microsoft Office\MEDIA\CAGCAT10\j0302953.jpg"/>
          <p:cNvPicPr>
            <a:picLocks noChangeAspect="1" noChangeArrowheads="1"/>
          </p:cNvPicPr>
          <p:nvPr/>
        </p:nvPicPr>
        <p:blipFill>
          <a:blip r:embed="rId2" cstate="print"/>
          <a:srcRect/>
          <a:stretch>
            <a:fillRect/>
          </a:stretch>
        </p:blipFill>
        <p:spPr bwMode="auto">
          <a:xfrm>
            <a:off x="2190404" y="4506974"/>
            <a:ext cx="375850" cy="526893"/>
          </a:xfrm>
          <a:prstGeom prst="rect">
            <a:avLst/>
          </a:prstGeom>
          <a:noFill/>
        </p:spPr>
      </p:pic>
      <p:sp>
        <p:nvSpPr>
          <p:cNvPr id="13" name="TextBox 12"/>
          <p:cNvSpPr txBox="1"/>
          <p:nvPr/>
        </p:nvSpPr>
        <p:spPr>
          <a:xfrm>
            <a:off x="2928926" y="1356311"/>
            <a:ext cx="285752"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sp>
        <p:nvSpPr>
          <p:cNvPr id="18" name="TextBox 17"/>
          <p:cNvSpPr txBox="1"/>
          <p:nvPr/>
        </p:nvSpPr>
        <p:spPr>
          <a:xfrm>
            <a:off x="3547726" y="1649454"/>
            <a:ext cx="285752"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endParaRPr lang="zh-CN" altLang="en-US" sz="2400" b="1">
              <a:solidFill>
                <a:srgbClr val="FF0000"/>
              </a:solidFill>
              <a:latin typeface="Times New Roman" pitchFamily="18" charset="0"/>
              <a:cs typeface="Times New Roman" pitchFamily="18" charset="0"/>
            </a:endParaRPr>
          </a:p>
        </p:txBody>
      </p:sp>
      <p:sp>
        <p:nvSpPr>
          <p:cNvPr id="21" name="TextBox 20"/>
          <p:cNvSpPr txBox="1"/>
          <p:nvPr/>
        </p:nvSpPr>
        <p:spPr>
          <a:xfrm>
            <a:off x="1428728" y="1578016"/>
            <a:ext cx="975990"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r>
              <a:rPr lang="en-US" altLang="zh-CN" sz="2400" b="1" i="1" smtClean="0">
                <a:solidFill>
                  <a:srgbClr val="FF0000"/>
                </a:solidFill>
                <a:latin typeface="Times New Roman" pitchFamily="18" charset="0"/>
                <a:cs typeface="Times New Roman" pitchFamily="18" charset="0"/>
              </a:rPr>
              <a:t>n</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pic>
        <p:nvPicPr>
          <p:cNvPr id="62" name="Picture 2" descr="C:\Program Files\Microsoft Office\MEDIA\CAGCAT10\j0302953.jpg"/>
          <p:cNvPicPr>
            <a:picLocks noChangeAspect="1" noChangeArrowheads="1"/>
          </p:cNvPicPr>
          <p:nvPr/>
        </p:nvPicPr>
        <p:blipFill>
          <a:blip r:embed="rId2" cstate="print"/>
          <a:srcRect/>
          <a:stretch>
            <a:fillRect/>
          </a:stretch>
        </p:blipFill>
        <p:spPr bwMode="auto">
          <a:xfrm>
            <a:off x="1476024" y="2149520"/>
            <a:ext cx="375850" cy="526893"/>
          </a:xfrm>
          <a:prstGeom prst="rect">
            <a:avLst/>
          </a:prstGeom>
          <a:noFill/>
        </p:spPr>
      </p:pic>
      <p:sp>
        <p:nvSpPr>
          <p:cNvPr id="103" name="TextBox 102"/>
          <p:cNvSpPr txBox="1"/>
          <p:nvPr/>
        </p:nvSpPr>
        <p:spPr>
          <a:xfrm>
            <a:off x="1071538" y="2078082"/>
            <a:ext cx="618800"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r>
              <a:rPr lang="en-US" altLang="zh-CN" sz="2400" b="1" i="1" smtClean="0">
                <a:solidFill>
                  <a:srgbClr val="FF0000"/>
                </a:solidFill>
                <a:latin typeface="Times New Roman" pitchFamily="18" charset="0"/>
                <a:cs typeface="Times New Roman" pitchFamily="18" charset="0"/>
              </a:rPr>
              <a:t>n</a:t>
            </a:r>
            <a:endParaRPr lang="zh-CN" altLang="en-US" sz="2400" b="1">
              <a:solidFill>
                <a:srgbClr val="FF0000"/>
              </a:solidFill>
              <a:latin typeface="Times New Roman" pitchFamily="18" charset="0"/>
              <a:cs typeface="Times New Roman" pitchFamily="18" charset="0"/>
            </a:endParaRPr>
          </a:p>
        </p:txBody>
      </p:sp>
      <p:pic>
        <p:nvPicPr>
          <p:cNvPr id="56" name="Picture 2" descr="C:\Program Files\Microsoft Office\MEDIA\CAGCAT10\j0302953.jpg"/>
          <p:cNvPicPr>
            <a:picLocks noChangeAspect="1" noChangeArrowheads="1"/>
          </p:cNvPicPr>
          <p:nvPr/>
        </p:nvPicPr>
        <p:blipFill>
          <a:blip r:embed="rId2" cstate="print"/>
          <a:srcRect/>
          <a:stretch>
            <a:fillRect/>
          </a:stretch>
        </p:blipFill>
        <p:spPr bwMode="auto">
          <a:xfrm>
            <a:off x="3912306" y="2125378"/>
            <a:ext cx="375850" cy="526893"/>
          </a:xfrm>
          <a:prstGeom prst="rect">
            <a:avLst/>
          </a:prstGeom>
          <a:noFill/>
        </p:spPr>
      </p:pic>
      <p:sp>
        <p:nvSpPr>
          <p:cNvPr id="57" name="TextBox 56"/>
          <p:cNvSpPr txBox="1"/>
          <p:nvPr/>
        </p:nvSpPr>
        <p:spPr>
          <a:xfrm>
            <a:off x="4123337" y="2122104"/>
            <a:ext cx="285752"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3</a:t>
            </a:r>
            <a:endParaRPr lang="zh-CN" altLang="en-US" sz="2400" b="1">
              <a:solidFill>
                <a:srgbClr val="FF0000"/>
              </a:solidFill>
              <a:latin typeface="Times New Roman" pitchFamily="18" charset="0"/>
              <a:cs typeface="Times New Roman" pitchFamily="18" charset="0"/>
            </a:endParaRPr>
          </a:p>
        </p:txBody>
      </p:sp>
      <p:sp>
        <p:nvSpPr>
          <p:cNvPr id="76" name="TextBox 75"/>
          <p:cNvSpPr txBox="1"/>
          <p:nvPr/>
        </p:nvSpPr>
        <p:spPr>
          <a:xfrm>
            <a:off x="1618900" y="4721288"/>
            <a:ext cx="785818"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sp>
        <p:nvSpPr>
          <p:cNvPr id="77" name="TextBox 76"/>
          <p:cNvSpPr txBox="1"/>
          <p:nvPr/>
        </p:nvSpPr>
        <p:spPr>
          <a:xfrm>
            <a:off x="3047660" y="4864164"/>
            <a:ext cx="785818"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endParaRPr lang="zh-CN" altLang="en-US" sz="2400" b="1" i="1">
              <a:solidFill>
                <a:srgbClr val="FF0000"/>
              </a:solidFill>
              <a:latin typeface="Times New Roman" pitchFamily="18" charset="0"/>
              <a:cs typeface="Times New Roman" pitchFamily="18" charset="0"/>
            </a:endParaRPr>
          </a:p>
        </p:txBody>
      </p:sp>
      <p:sp>
        <p:nvSpPr>
          <p:cNvPr id="78" name="TextBox 77"/>
          <p:cNvSpPr txBox="1"/>
          <p:nvPr/>
        </p:nvSpPr>
        <p:spPr>
          <a:xfrm>
            <a:off x="3690602" y="4578412"/>
            <a:ext cx="785818"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grpSp>
        <p:nvGrpSpPr>
          <p:cNvPr id="4" name="组合 42"/>
          <p:cNvGrpSpPr/>
          <p:nvPr/>
        </p:nvGrpSpPr>
        <p:grpSpPr>
          <a:xfrm>
            <a:off x="5476552" y="2078082"/>
            <a:ext cx="3000396" cy="3294921"/>
            <a:chOff x="5476552" y="2078082"/>
            <a:chExt cx="3000396" cy="3294921"/>
          </a:xfrm>
        </p:grpSpPr>
        <p:sp>
          <p:nvSpPr>
            <p:cNvPr id="80" name="椭圆 79"/>
            <p:cNvSpPr/>
            <p:nvPr/>
          </p:nvSpPr>
          <p:spPr>
            <a:xfrm>
              <a:off x="5958044" y="2432239"/>
              <a:ext cx="2509200" cy="2528347"/>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 name="Picture 2" descr="C:\Program Files\Microsoft Office\MEDIA\CAGCAT10\j0302953.jpg"/>
            <p:cNvPicPr>
              <a:picLocks noChangeAspect="1" noChangeArrowheads="1"/>
            </p:cNvPicPr>
            <p:nvPr/>
          </p:nvPicPr>
          <p:blipFill>
            <a:blip r:embed="rId3" cstate="print"/>
            <a:srcRect/>
            <a:stretch>
              <a:fillRect/>
            </a:stretch>
          </p:blipFill>
          <p:spPr bwMode="auto">
            <a:xfrm>
              <a:off x="7012469" y="2137108"/>
              <a:ext cx="308197" cy="435349"/>
            </a:xfrm>
            <a:prstGeom prst="rect">
              <a:avLst/>
            </a:prstGeom>
            <a:noFill/>
          </p:spPr>
        </p:pic>
        <p:pic>
          <p:nvPicPr>
            <p:cNvPr id="84" name="Picture 2" descr="C:\Program Files\Microsoft Office\MEDIA\CAGCAT10\j0302953.jpg"/>
            <p:cNvPicPr>
              <a:picLocks noChangeAspect="1" noChangeArrowheads="1"/>
            </p:cNvPicPr>
            <p:nvPr/>
          </p:nvPicPr>
          <p:blipFill>
            <a:blip r:embed="rId3" cstate="print"/>
            <a:srcRect/>
            <a:stretch>
              <a:fillRect/>
            </a:stretch>
          </p:blipFill>
          <p:spPr bwMode="auto">
            <a:xfrm>
              <a:off x="7656840" y="4557181"/>
              <a:ext cx="308197" cy="435349"/>
            </a:xfrm>
            <a:prstGeom prst="rect">
              <a:avLst/>
            </a:prstGeom>
            <a:noFill/>
          </p:spPr>
        </p:pic>
        <p:pic>
          <p:nvPicPr>
            <p:cNvPr id="85" name="Picture 2" descr="C:\Program Files\Microsoft Office\MEDIA\CAGCAT10\j0302953.jpg"/>
            <p:cNvPicPr>
              <a:picLocks noChangeAspect="1" noChangeArrowheads="1"/>
            </p:cNvPicPr>
            <p:nvPr/>
          </p:nvPicPr>
          <p:blipFill>
            <a:blip r:embed="rId3" cstate="print"/>
            <a:srcRect/>
            <a:stretch>
              <a:fillRect/>
            </a:stretch>
          </p:blipFill>
          <p:spPr bwMode="auto">
            <a:xfrm>
              <a:off x="6485257" y="2314187"/>
              <a:ext cx="308197" cy="435349"/>
            </a:xfrm>
            <a:prstGeom prst="rect">
              <a:avLst/>
            </a:prstGeom>
            <a:noFill/>
          </p:spPr>
        </p:pic>
        <p:pic>
          <p:nvPicPr>
            <p:cNvPr id="86" name="Picture 2" descr="C:\Program Files\Microsoft Office\MEDIA\CAGCAT10\j0302953.jpg"/>
            <p:cNvPicPr>
              <a:picLocks noChangeAspect="1" noChangeArrowheads="1"/>
            </p:cNvPicPr>
            <p:nvPr/>
          </p:nvPicPr>
          <p:blipFill>
            <a:blip r:embed="rId3" cstate="print"/>
            <a:srcRect/>
            <a:stretch>
              <a:fillRect/>
            </a:stretch>
          </p:blipFill>
          <p:spPr bwMode="auto">
            <a:xfrm>
              <a:off x="7539681" y="2314187"/>
              <a:ext cx="308197" cy="435349"/>
            </a:xfrm>
            <a:prstGeom prst="rect">
              <a:avLst/>
            </a:prstGeom>
            <a:noFill/>
          </p:spPr>
        </p:pic>
        <p:pic>
          <p:nvPicPr>
            <p:cNvPr id="87" name="Picture 2" descr="C:\Program Files\Microsoft Office\MEDIA\CAGCAT10\j0302953.jpg"/>
            <p:cNvPicPr>
              <a:picLocks noChangeAspect="1" noChangeArrowheads="1"/>
            </p:cNvPicPr>
            <p:nvPr/>
          </p:nvPicPr>
          <p:blipFill>
            <a:blip r:embed="rId3" cstate="print"/>
            <a:srcRect/>
            <a:stretch>
              <a:fillRect/>
            </a:stretch>
          </p:blipFill>
          <p:spPr bwMode="auto">
            <a:xfrm>
              <a:off x="7129627" y="4675233"/>
              <a:ext cx="308197" cy="435349"/>
            </a:xfrm>
            <a:prstGeom prst="rect">
              <a:avLst/>
            </a:prstGeom>
            <a:noFill/>
          </p:spPr>
        </p:pic>
        <p:pic>
          <p:nvPicPr>
            <p:cNvPr id="88" name="Picture 2" descr="C:\Program Files\Microsoft Office\MEDIA\CAGCAT10\j0302953.jpg"/>
            <p:cNvPicPr>
              <a:picLocks noChangeAspect="1" noChangeArrowheads="1"/>
            </p:cNvPicPr>
            <p:nvPr/>
          </p:nvPicPr>
          <p:blipFill>
            <a:blip r:embed="rId3" cstate="print"/>
            <a:srcRect/>
            <a:stretch>
              <a:fillRect/>
            </a:stretch>
          </p:blipFill>
          <p:spPr bwMode="auto">
            <a:xfrm>
              <a:off x="6602415" y="4616207"/>
              <a:ext cx="308197" cy="435349"/>
            </a:xfrm>
            <a:prstGeom prst="rect">
              <a:avLst/>
            </a:prstGeom>
            <a:noFill/>
          </p:spPr>
        </p:pic>
        <p:sp>
          <p:nvSpPr>
            <p:cNvPr id="89" name="TextBox 88"/>
            <p:cNvSpPr txBox="1"/>
            <p:nvPr/>
          </p:nvSpPr>
          <p:spPr>
            <a:xfrm>
              <a:off x="7246786" y="2078082"/>
              <a:ext cx="234317"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3</a:t>
              </a:r>
              <a:endParaRPr lang="zh-CN" altLang="en-US" sz="2400" b="1">
                <a:solidFill>
                  <a:srgbClr val="FF0000"/>
                </a:solidFill>
                <a:latin typeface="Times New Roman" pitchFamily="18" charset="0"/>
                <a:cs typeface="Times New Roman" pitchFamily="18" charset="0"/>
              </a:endParaRPr>
            </a:p>
          </p:txBody>
        </p:sp>
        <p:sp>
          <p:nvSpPr>
            <p:cNvPr id="90" name="TextBox 89"/>
            <p:cNvSpPr txBox="1"/>
            <p:nvPr/>
          </p:nvSpPr>
          <p:spPr>
            <a:xfrm>
              <a:off x="7715419" y="2255160"/>
              <a:ext cx="234317"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5</a:t>
              </a:r>
              <a:endParaRPr lang="zh-CN" altLang="en-US" sz="2400" b="1">
                <a:solidFill>
                  <a:srgbClr val="FF0000"/>
                </a:solidFill>
                <a:latin typeface="Times New Roman" pitchFamily="18" charset="0"/>
                <a:cs typeface="Times New Roman" pitchFamily="18" charset="0"/>
              </a:endParaRPr>
            </a:p>
          </p:txBody>
        </p:sp>
        <p:sp>
          <p:nvSpPr>
            <p:cNvPr id="91" name="TextBox 90"/>
            <p:cNvSpPr txBox="1"/>
            <p:nvPr/>
          </p:nvSpPr>
          <p:spPr>
            <a:xfrm>
              <a:off x="5833742" y="2220958"/>
              <a:ext cx="944411"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r>
                <a:rPr lang="en-US" altLang="zh-CN" sz="2400" b="1" i="1" smtClean="0">
                  <a:solidFill>
                    <a:srgbClr val="FF0000"/>
                  </a:solidFill>
                  <a:latin typeface="Times New Roman" pitchFamily="18" charset="0"/>
                  <a:cs typeface="Times New Roman" pitchFamily="18" charset="0"/>
                </a:rPr>
                <a:t>n+</a:t>
              </a:r>
              <a:r>
                <a:rPr lang="en-US" altLang="zh-CN" sz="2400" b="1" smtClean="0">
                  <a:solidFill>
                    <a:srgbClr val="FF0000"/>
                  </a:solidFill>
                  <a:latin typeface="Times New Roman" pitchFamily="18" charset="0"/>
                  <a:cs typeface="Times New Roman" pitchFamily="18" charset="0"/>
                </a:rPr>
                <a:t>1</a:t>
              </a:r>
              <a:endParaRPr lang="zh-CN" altLang="en-US" sz="2400" b="1" i="1">
                <a:solidFill>
                  <a:srgbClr val="FF0000"/>
                </a:solidFill>
                <a:latin typeface="Times New Roman" pitchFamily="18" charset="0"/>
                <a:cs typeface="Times New Roman" pitchFamily="18" charset="0"/>
              </a:endParaRPr>
            </a:p>
          </p:txBody>
        </p:sp>
        <p:pic>
          <p:nvPicPr>
            <p:cNvPr id="92" name="Picture 2" descr="C:\Program Files\Microsoft Office\MEDIA\CAGCAT10\j0302953.jpg"/>
            <p:cNvPicPr>
              <a:picLocks noChangeAspect="1" noChangeArrowheads="1"/>
            </p:cNvPicPr>
            <p:nvPr/>
          </p:nvPicPr>
          <p:blipFill>
            <a:blip r:embed="rId3" cstate="print"/>
            <a:srcRect/>
            <a:stretch>
              <a:fillRect/>
            </a:stretch>
          </p:blipFill>
          <p:spPr bwMode="auto">
            <a:xfrm>
              <a:off x="6016623" y="2668344"/>
              <a:ext cx="308197" cy="435349"/>
            </a:xfrm>
            <a:prstGeom prst="rect">
              <a:avLst/>
            </a:prstGeom>
            <a:noFill/>
          </p:spPr>
        </p:pic>
        <p:sp>
          <p:nvSpPr>
            <p:cNvPr id="93" name="TextBox 92"/>
            <p:cNvSpPr txBox="1"/>
            <p:nvPr/>
          </p:nvSpPr>
          <p:spPr>
            <a:xfrm>
              <a:off x="5476552" y="2649586"/>
              <a:ext cx="930123"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2</a:t>
              </a:r>
              <a:r>
                <a:rPr lang="en-US" altLang="zh-CN" sz="2400" b="1" i="1" smtClean="0">
                  <a:solidFill>
                    <a:srgbClr val="FF0000"/>
                  </a:solidFill>
                  <a:latin typeface="Times New Roman" pitchFamily="18" charset="0"/>
                  <a:cs typeface="Times New Roman" pitchFamily="18" charset="0"/>
                </a:rPr>
                <a:t>n</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pic>
          <p:nvPicPr>
            <p:cNvPr id="94" name="Picture 2" descr="C:\Program Files\Microsoft Office\MEDIA\CAGCAT10\j0302953.jpg"/>
            <p:cNvPicPr>
              <a:picLocks noChangeAspect="1" noChangeArrowheads="1"/>
            </p:cNvPicPr>
            <p:nvPr/>
          </p:nvPicPr>
          <p:blipFill>
            <a:blip r:embed="rId3" cstate="print"/>
            <a:srcRect/>
            <a:stretch>
              <a:fillRect/>
            </a:stretch>
          </p:blipFill>
          <p:spPr bwMode="auto">
            <a:xfrm>
              <a:off x="8014375" y="2648396"/>
              <a:ext cx="308197" cy="435349"/>
            </a:xfrm>
            <a:prstGeom prst="rect">
              <a:avLst/>
            </a:prstGeom>
            <a:noFill/>
          </p:spPr>
        </p:pic>
        <p:sp>
          <p:nvSpPr>
            <p:cNvPr id="95" name="TextBox 94"/>
            <p:cNvSpPr txBox="1"/>
            <p:nvPr/>
          </p:nvSpPr>
          <p:spPr>
            <a:xfrm>
              <a:off x="8187420" y="2645691"/>
              <a:ext cx="234317" cy="461665"/>
            </a:xfrm>
            <a:prstGeom prst="rect">
              <a:avLst/>
            </a:prstGeom>
            <a:noFill/>
          </p:spPr>
          <p:txBody>
            <a:bodyPr wrap="square" rtlCol="0">
              <a:spAutoFit/>
            </a:bodyPr>
            <a:lstStyle/>
            <a:p>
              <a:r>
                <a:rPr lang="en-US" altLang="zh-CN" sz="2400" b="1" smtClean="0">
                  <a:solidFill>
                    <a:srgbClr val="FF0000"/>
                  </a:solidFill>
                  <a:latin typeface="Times New Roman" pitchFamily="18" charset="0"/>
                  <a:cs typeface="Times New Roman" pitchFamily="18" charset="0"/>
                </a:rPr>
                <a:t>7</a:t>
              </a:r>
              <a:endParaRPr lang="zh-CN" altLang="en-US" sz="2400" b="1">
                <a:solidFill>
                  <a:srgbClr val="FF0000"/>
                </a:solidFill>
                <a:latin typeface="Times New Roman" pitchFamily="18" charset="0"/>
                <a:cs typeface="Times New Roman" pitchFamily="18" charset="0"/>
              </a:endParaRPr>
            </a:p>
          </p:txBody>
        </p:sp>
        <p:sp>
          <p:nvSpPr>
            <p:cNvPr id="96" name="TextBox 95"/>
            <p:cNvSpPr txBox="1"/>
            <p:nvPr/>
          </p:nvSpPr>
          <p:spPr>
            <a:xfrm>
              <a:off x="5976618" y="4793286"/>
              <a:ext cx="801535"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+3</a:t>
              </a:r>
              <a:endParaRPr lang="zh-CN" altLang="en-US" sz="2400" b="1">
                <a:solidFill>
                  <a:srgbClr val="FF0000"/>
                </a:solidFill>
                <a:latin typeface="Times New Roman" pitchFamily="18" charset="0"/>
                <a:cs typeface="Times New Roman" pitchFamily="18" charset="0"/>
              </a:endParaRPr>
            </a:p>
          </p:txBody>
        </p:sp>
        <p:sp>
          <p:nvSpPr>
            <p:cNvPr id="97" name="TextBox 96"/>
            <p:cNvSpPr txBox="1"/>
            <p:nvPr/>
          </p:nvSpPr>
          <p:spPr>
            <a:xfrm>
              <a:off x="7305365" y="4911338"/>
              <a:ext cx="742955" cy="461665"/>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sp>
          <p:nvSpPr>
            <p:cNvPr id="98" name="TextBox 97"/>
            <p:cNvSpPr txBox="1"/>
            <p:nvPr/>
          </p:nvSpPr>
          <p:spPr>
            <a:xfrm>
              <a:off x="7832577" y="4675233"/>
              <a:ext cx="644371" cy="381454"/>
            </a:xfrm>
            <a:prstGeom prst="rect">
              <a:avLst/>
            </a:prstGeom>
            <a:noFill/>
          </p:spPr>
          <p:txBody>
            <a:bodyPr wrap="square" rtlCol="0">
              <a:spAutoFit/>
            </a:bodyPr>
            <a:lstStyle/>
            <a:p>
              <a:r>
                <a:rPr lang="en-US" altLang="zh-CN" sz="2400" b="1" i="1" smtClean="0">
                  <a:solidFill>
                    <a:srgbClr val="FF0000"/>
                  </a:solidFill>
                  <a:latin typeface="Times New Roman" pitchFamily="18" charset="0"/>
                  <a:cs typeface="Times New Roman" pitchFamily="18" charset="0"/>
                </a:rPr>
                <a:t>k</a:t>
              </a:r>
              <a:r>
                <a:rPr lang="en-US" altLang="zh-CN" sz="2400" b="1" smtClean="0">
                  <a:solidFill>
                    <a:srgbClr val="FF0000"/>
                  </a:solidFill>
                  <a:latin typeface="Times New Roman" pitchFamily="18" charset="0"/>
                  <a:cs typeface="Times New Roman" pitchFamily="18" charset="0"/>
                </a:rPr>
                <a:t>-1</a:t>
              </a:r>
              <a:endParaRPr lang="zh-CN" altLang="en-US" sz="2400" b="1">
                <a:solidFill>
                  <a:srgbClr val="FF0000"/>
                </a:solidFill>
                <a:latin typeface="Times New Roman" pitchFamily="18" charset="0"/>
                <a:cs typeface="Times New Roman" pitchFamily="18" charset="0"/>
              </a:endParaRPr>
            </a:p>
          </p:txBody>
        </p:sp>
      </p:grpSp>
      <p:grpSp>
        <p:nvGrpSpPr>
          <p:cNvPr id="9" name="组合 41"/>
          <p:cNvGrpSpPr/>
          <p:nvPr/>
        </p:nvGrpSpPr>
        <p:grpSpPr>
          <a:xfrm>
            <a:off x="4476420" y="3299061"/>
            <a:ext cx="1643074" cy="1354178"/>
            <a:chOff x="4476420" y="3299061"/>
            <a:chExt cx="1643074" cy="1354178"/>
          </a:xfrm>
        </p:grpSpPr>
        <p:sp>
          <p:nvSpPr>
            <p:cNvPr id="100" name="虚尾箭头 99"/>
            <p:cNvSpPr/>
            <p:nvPr/>
          </p:nvSpPr>
          <p:spPr>
            <a:xfrm rot="415129">
              <a:off x="4578975" y="3299061"/>
              <a:ext cx="1330614" cy="597053"/>
            </a:xfrm>
            <a:prstGeom prst="stripedRightArrow">
              <a:avLst/>
            </a:prstGeom>
            <a:gradFill flip="none"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TextBox 100"/>
            <p:cNvSpPr txBox="1"/>
            <p:nvPr/>
          </p:nvSpPr>
          <p:spPr>
            <a:xfrm>
              <a:off x="4476420" y="4006908"/>
              <a:ext cx="1643074" cy="646331"/>
            </a:xfrm>
            <a:prstGeom prst="rect">
              <a:avLst/>
            </a:prstGeom>
            <a:noFill/>
          </p:spPr>
          <p:txBody>
            <a:bodyPr wrap="square" rtlCol="0">
              <a:spAutoFit/>
            </a:bodyPr>
            <a:lstStyle/>
            <a:p>
              <a:r>
                <a:rPr lang="en-US" altLang="zh-CN" smtClean="0"/>
                <a:t>do the same: </a:t>
              </a:r>
            </a:p>
            <a:p>
              <a:r>
                <a:rPr lang="en-US" altLang="zh-CN" i="1" smtClean="0"/>
                <a:t>n</a:t>
              </a:r>
              <a:r>
                <a:rPr lang="zh-CN" altLang="en-US" smtClean="0"/>
                <a:t> </a:t>
              </a:r>
              <a:r>
                <a:rPr lang="en-US" altLang="zh-CN" smtClean="0"/>
                <a:t>persons left</a:t>
              </a:r>
              <a:endParaRPr lang="zh-CN" altLang="en-US" i="1"/>
            </a:p>
          </p:txBody>
        </p:sp>
      </p:grpSp>
      <p:sp>
        <p:nvSpPr>
          <p:cNvPr id="102" name="TextBox 101"/>
          <p:cNvSpPr txBox="1"/>
          <p:nvPr/>
        </p:nvSpPr>
        <p:spPr>
          <a:xfrm>
            <a:off x="2368757" y="5490353"/>
            <a:ext cx="4643470" cy="461665"/>
          </a:xfrm>
          <a:prstGeom prst="rect">
            <a:avLst/>
          </a:prstGeom>
          <a:blipFill>
            <a:blip r:embed="rId4"/>
            <a:tile tx="0" ty="0" sx="100000" sy="100000" flip="none" algn="tl"/>
          </a:blipFill>
        </p:spPr>
        <p:txBody>
          <a:bodyPr wrap="square" rtlCol="0">
            <a:spAutoFit/>
          </a:bodyPr>
          <a:lstStyle/>
          <a:p>
            <a:r>
              <a:rPr lang="en-US" altLang="zh-CN" sz="2400" smtClean="0">
                <a:latin typeface="Times New Roman" pitchFamily="18" charset="0"/>
                <a:cs typeface="Times New Roman" pitchFamily="18" charset="0"/>
              </a:rPr>
              <a:t>The solution is:  newnumber (J(</a:t>
            </a:r>
            <a:r>
              <a:rPr lang="en-US" altLang="zh-CN" sz="2400" i="1" smtClean="0">
                <a:latin typeface="Times New Roman" pitchFamily="18" charset="0"/>
                <a:cs typeface="Times New Roman" pitchFamily="18" charset="0"/>
              </a:rPr>
              <a:t>n</a:t>
            </a:r>
            <a:r>
              <a:rPr lang="en-US" altLang="zh-CN" sz="2400" smtClean="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05" name="TextBox 104"/>
          <p:cNvSpPr txBox="1"/>
          <p:nvPr/>
        </p:nvSpPr>
        <p:spPr>
          <a:xfrm>
            <a:off x="1714480" y="6143644"/>
            <a:ext cx="6357982" cy="461665"/>
          </a:xfrm>
          <a:prstGeom prst="rect">
            <a:avLst/>
          </a:prstGeom>
          <a:noFill/>
        </p:spPr>
        <p:txBody>
          <a:bodyPr wrap="square" rtlCol="0">
            <a:spAutoFit/>
          </a:bodyPr>
          <a:lstStyle/>
          <a:p>
            <a:r>
              <a:rPr lang="en-US" altLang="zh-CN" sz="2400" smtClean="0">
                <a:latin typeface="Times New Roman" pitchFamily="18" charset="0"/>
                <a:cs typeface="Times New Roman" pitchFamily="18" charset="0"/>
              </a:rPr>
              <a:t>And for the time,  the newnumber(</a:t>
            </a:r>
            <a:r>
              <a:rPr lang="en-US" altLang="zh-CN" sz="2400" i="1" smtClean="0">
                <a:latin typeface="Times New Roman" pitchFamily="18" charset="0"/>
                <a:cs typeface="Times New Roman" pitchFamily="18" charset="0"/>
              </a:rPr>
              <a:t>k</a:t>
            </a:r>
            <a:r>
              <a:rPr lang="en-US" altLang="zh-CN" sz="2400" smtClean="0">
                <a:latin typeface="Times New Roman" pitchFamily="18" charset="0"/>
                <a:cs typeface="Times New Roman" pitchFamily="18" charset="0"/>
              </a:rPr>
              <a:t>) is ......</a:t>
            </a:r>
            <a:endParaRPr lang="zh-CN" altLang="en-US" sz="2400">
              <a:latin typeface="Times New Roman" pitchFamily="18" charset="0"/>
              <a:cs typeface="Times New Roman" pitchFamily="18" charset="0"/>
            </a:endParaRPr>
          </a:p>
        </p:txBody>
      </p:sp>
      <p:sp>
        <p:nvSpPr>
          <p:cNvPr id="106" name="TextBox 105"/>
          <p:cNvSpPr txBox="1"/>
          <p:nvPr/>
        </p:nvSpPr>
        <p:spPr>
          <a:xfrm>
            <a:off x="6592443" y="6022428"/>
            <a:ext cx="1143008" cy="646331"/>
          </a:xfrm>
          <a:prstGeom prst="rect">
            <a:avLst/>
          </a:prstGeom>
          <a:solidFill>
            <a:schemeClr val="bg1"/>
          </a:solidFill>
        </p:spPr>
        <p:txBody>
          <a:bodyPr wrap="square" rtlCol="0">
            <a:spAutoFit/>
          </a:bodyPr>
          <a:lstStyle/>
          <a:p>
            <a:r>
              <a:rPr lang="en-US" altLang="zh-CN" sz="3600" b="1" smtClean="0">
                <a:solidFill>
                  <a:srgbClr val="002060"/>
                </a:solidFill>
                <a:latin typeface="Times New Roman" pitchFamily="18" charset="0"/>
                <a:cs typeface="Times New Roman" pitchFamily="18" charset="0"/>
              </a:rPr>
              <a:t>2</a:t>
            </a:r>
            <a:r>
              <a:rPr lang="en-US" altLang="zh-CN" sz="3600" b="1" i="1" smtClean="0">
                <a:solidFill>
                  <a:srgbClr val="002060"/>
                </a:solidFill>
                <a:latin typeface="Times New Roman" pitchFamily="18" charset="0"/>
                <a:cs typeface="Times New Roman" pitchFamily="18" charset="0"/>
              </a:rPr>
              <a:t>k+</a:t>
            </a:r>
            <a:r>
              <a:rPr lang="en-US" altLang="zh-CN" sz="3600" b="1" smtClean="0">
                <a:solidFill>
                  <a:srgbClr val="002060"/>
                </a:solidFill>
                <a:latin typeface="Times New Roman" pitchFamily="18" charset="0"/>
                <a:cs typeface="Times New Roman" pitchFamily="18" charset="0"/>
              </a:rPr>
              <a:t>1</a:t>
            </a:r>
            <a:endParaRPr lang="zh-CN" altLang="en-US" sz="3600" b="1">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fill="hold"/>
                                        <p:tgtEl>
                                          <p:spTgt spid="102"/>
                                        </p:tgtEl>
                                        <p:attrNameLst>
                                          <p:attrName>ppt_x</p:attrName>
                                        </p:attrNameLst>
                                      </p:cBhvr>
                                      <p:tavLst>
                                        <p:tav tm="0">
                                          <p:val>
                                            <p:strVal val="#ppt_x"/>
                                          </p:val>
                                        </p:tav>
                                        <p:tav tm="100000">
                                          <p:val>
                                            <p:strVal val="#ppt_x"/>
                                          </p:val>
                                        </p:tav>
                                      </p:tavLst>
                                    </p:anim>
                                    <p:anim calcmode="lin" valueType="num">
                                      <p:cBhvr additive="base">
                                        <p:cTn id="20"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500" fill="hold"/>
                                        <p:tgtEl>
                                          <p:spTgt spid="105"/>
                                        </p:tgtEl>
                                        <p:attrNameLst>
                                          <p:attrName>ppt_x</p:attrName>
                                        </p:attrNameLst>
                                      </p:cBhvr>
                                      <p:tavLst>
                                        <p:tav tm="0">
                                          <p:val>
                                            <p:strVal val="#ppt_x"/>
                                          </p:val>
                                        </p:tav>
                                        <p:tav tm="100000">
                                          <p:val>
                                            <p:strVal val="#ppt_x"/>
                                          </p:val>
                                        </p:tav>
                                      </p:tavLst>
                                    </p:anim>
                                    <p:anim calcmode="lin" valueType="num">
                                      <p:cBhvr additive="base">
                                        <p:cTn id="2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6"/>
                                        </p:tgtEl>
                                        <p:attrNameLst>
                                          <p:attrName>style.visibility</p:attrName>
                                        </p:attrNameLst>
                                      </p:cBhvr>
                                      <p:to>
                                        <p:strVal val="visible"/>
                                      </p:to>
                                    </p:set>
                                    <p:anim calcmode="lin" valueType="num">
                                      <p:cBhvr additive="base">
                                        <p:cTn id="31" dur="500" fill="hold"/>
                                        <p:tgtEl>
                                          <p:spTgt spid="106"/>
                                        </p:tgtEl>
                                        <p:attrNameLst>
                                          <p:attrName>ppt_x</p:attrName>
                                        </p:attrNameLst>
                                      </p:cBhvr>
                                      <p:tavLst>
                                        <p:tav tm="0">
                                          <p:val>
                                            <p:strVal val="#ppt_x"/>
                                          </p:val>
                                        </p:tav>
                                        <p:tav tm="100000">
                                          <p:val>
                                            <p:strVal val="#ppt_x"/>
                                          </p:val>
                                        </p:tav>
                                      </p:tavLst>
                                    </p:anim>
                                    <p:anim calcmode="lin" valueType="num">
                                      <p:cBhvr additive="base">
                                        <p:cTn id="32"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5" grpId="0"/>
      <p:bldP spid="10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Solution in Recursive Equations</a:t>
            </a:r>
            <a:endParaRPr lang="zh-CN" altLang="en-US"/>
          </a:p>
        </p:txBody>
      </p:sp>
      <p:pic>
        <p:nvPicPr>
          <p:cNvPr id="1026" name="Picture 2"/>
          <p:cNvPicPr>
            <a:picLocks noChangeAspect="1" noChangeArrowheads="1"/>
          </p:cNvPicPr>
          <p:nvPr/>
        </p:nvPicPr>
        <p:blipFill>
          <a:blip r:embed="rId2"/>
          <a:srcRect/>
          <a:stretch>
            <a:fillRect/>
          </a:stretch>
        </p:blipFill>
        <p:spPr bwMode="auto">
          <a:xfrm>
            <a:off x="1071538" y="2143116"/>
            <a:ext cx="8072462"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Explicit Solution for small </a:t>
            </a:r>
            <a:r>
              <a:rPr lang="en-US" altLang="zh-CN" i="1" smtClean="0"/>
              <a:t>n</a:t>
            </a:r>
            <a:r>
              <a:rPr lang="en-US" altLang="zh-CN" smtClean="0"/>
              <a:t>’s</a:t>
            </a:r>
            <a:endParaRPr lang="zh-CN" altLang="en-US"/>
          </a:p>
        </p:txBody>
      </p:sp>
      <p:pic>
        <p:nvPicPr>
          <p:cNvPr id="2050" name="Picture 2"/>
          <p:cNvPicPr>
            <a:picLocks noChangeAspect="1" noChangeArrowheads="1"/>
          </p:cNvPicPr>
          <p:nvPr/>
        </p:nvPicPr>
        <p:blipFill>
          <a:blip r:embed="rId3"/>
          <a:srcRect/>
          <a:stretch>
            <a:fillRect/>
          </a:stretch>
        </p:blipFill>
        <p:spPr bwMode="auto">
          <a:xfrm>
            <a:off x="1071538" y="1500174"/>
            <a:ext cx="7715304" cy="1571636"/>
          </a:xfrm>
          <a:prstGeom prst="rect">
            <a:avLst/>
          </a:prstGeom>
          <a:noFill/>
          <a:ln w="9525">
            <a:noFill/>
            <a:miter lim="800000"/>
            <a:headEnd/>
            <a:tailEnd/>
          </a:ln>
          <a:effectLst/>
        </p:spPr>
      </p:pic>
      <p:sp>
        <p:nvSpPr>
          <p:cNvPr id="4" name="矩形 3"/>
          <p:cNvSpPr/>
          <p:nvPr/>
        </p:nvSpPr>
        <p:spPr>
          <a:xfrm>
            <a:off x="1500166" y="3000372"/>
            <a:ext cx="560467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Look carefully ...</a:t>
            </a:r>
            <a:endParaRPr lang="zh-CN" altLang="en-US" sz="54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矩形 4"/>
          <p:cNvSpPr/>
          <p:nvPr/>
        </p:nvSpPr>
        <p:spPr>
          <a:xfrm>
            <a:off x="1428728" y="3929066"/>
            <a:ext cx="74699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and, find the pattern...</a:t>
            </a:r>
            <a:endParaRPr lang="zh-CN" altLang="en-US" sz="54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矩形 5"/>
          <p:cNvSpPr/>
          <p:nvPr/>
        </p:nvSpPr>
        <p:spPr>
          <a:xfrm>
            <a:off x="1500166" y="4929198"/>
            <a:ext cx="441031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and, prove it!</a:t>
            </a:r>
            <a:endParaRPr lang="zh-CN" altLang="en-US" sz="54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28" y="428604"/>
            <a:ext cx="7498080" cy="1143000"/>
          </a:xfrm>
        </p:spPr>
        <p:txBody>
          <a:bodyPr>
            <a:normAutofit/>
          </a:bodyPr>
          <a:lstStyle/>
          <a:p>
            <a:r>
              <a:rPr lang="en-US" altLang="zh-CN" sz="4800" smtClean="0"/>
              <a:t>Eureka!</a:t>
            </a:r>
            <a:endParaRPr lang="zh-CN" altLang="en-US" sz="4800"/>
          </a:p>
        </p:txBody>
      </p:sp>
      <p:sp>
        <p:nvSpPr>
          <p:cNvPr id="3" name="TextBox 2"/>
          <p:cNvSpPr txBox="1"/>
          <p:nvPr/>
        </p:nvSpPr>
        <p:spPr>
          <a:xfrm>
            <a:off x="1142976" y="1714488"/>
            <a:ext cx="7429552" cy="2062103"/>
          </a:xfrm>
          <a:prstGeom prst="rect">
            <a:avLst/>
          </a:prstGeom>
          <a:noFill/>
        </p:spPr>
        <p:txBody>
          <a:bodyPr wrap="square" rtlCol="0">
            <a:spAutoFit/>
          </a:bodyPr>
          <a:lstStyle/>
          <a:p>
            <a:r>
              <a:rPr lang="en-US" altLang="zh-CN" sz="3200" smtClean="0">
                <a:latin typeface="Times New Roman" pitchFamily="18" charset="0"/>
                <a:cs typeface="Times New Roman" pitchFamily="18" charset="0"/>
              </a:rPr>
              <a:t>If we write </a:t>
            </a:r>
            <a:r>
              <a:rPr lang="en-US" altLang="zh-CN" sz="3200" i="1" smtClean="0">
                <a:latin typeface="Times New Roman" pitchFamily="18" charset="0"/>
                <a:cs typeface="Times New Roman" pitchFamily="18" charset="0"/>
              </a:rPr>
              <a:t>n</a:t>
            </a:r>
            <a:r>
              <a:rPr lang="en-US" altLang="zh-CN" sz="3200" smtClean="0">
                <a:latin typeface="Times New Roman" pitchFamily="18" charset="0"/>
                <a:cs typeface="Times New Roman" pitchFamily="18" charset="0"/>
              </a:rPr>
              <a:t> in the form</a:t>
            </a:r>
            <a:r>
              <a:rPr lang="en-US" altLang="zh-CN" sz="3200" i="1" smtClean="0">
                <a:latin typeface="Times New Roman" pitchFamily="18" charset="0"/>
                <a:cs typeface="Times New Roman" pitchFamily="18" charset="0"/>
              </a:rPr>
              <a:t> n </a:t>
            </a:r>
            <a:r>
              <a:rPr lang="en-US" altLang="zh-CN" sz="3200" smtClean="0">
                <a:latin typeface="Times New Roman" pitchFamily="18" charset="0"/>
                <a:cs typeface="Times New Roman" pitchFamily="18" charset="0"/>
              </a:rPr>
              <a:t>= 2</a:t>
            </a:r>
            <a:r>
              <a:rPr lang="en-US" altLang="zh-CN" sz="3200" baseline="30000" smtClean="0">
                <a:latin typeface="Times New Roman" pitchFamily="18" charset="0"/>
                <a:cs typeface="Times New Roman" pitchFamily="18" charset="0"/>
              </a:rPr>
              <a:t>m</a:t>
            </a:r>
            <a:r>
              <a:rPr lang="en-US" altLang="zh-CN" sz="3200" smtClean="0">
                <a:latin typeface="Times New Roman" pitchFamily="18" charset="0"/>
                <a:cs typeface="Times New Roman" pitchFamily="18" charset="0"/>
              </a:rPr>
              <a:t> +</a:t>
            </a:r>
            <a:r>
              <a:rPr lang="en-US" altLang="zh-CN" sz="3200" i="1" smtClean="0">
                <a:latin typeface="Times New Roman" pitchFamily="18" charset="0"/>
                <a:cs typeface="Times New Roman" pitchFamily="18" charset="0"/>
              </a:rPr>
              <a:t> l</a:t>
            </a:r>
            <a:r>
              <a:rPr lang="en-US" altLang="zh-CN" sz="3200" smtClean="0">
                <a:latin typeface="Times New Roman" pitchFamily="18" charset="0"/>
                <a:cs typeface="Times New Roman" pitchFamily="18" charset="0"/>
              </a:rPr>
              <a:t>, </a:t>
            </a:r>
          </a:p>
          <a:p>
            <a:r>
              <a:rPr lang="en-US" altLang="zh-CN" sz="2800" smtClean="0">
                <a:solidFill>
                  <a:schemeClr val="accent5">
                    <a:lumMod val="75000"/>
                  </a:schemeClr>
                </a:solidFill>
                <a:latin typeface="Times New Roman" pitchFamily="18" charset="0"/>
                <a:cs typeface="Times New Roman" pitchFamily="18" charset="0"/>
              </a:rPr>
              <a:t>(where 2</a:t>
            </a:r>
            <a:r>
              <a:rPr lang="en-US" altLang="zh-CN" sz="2800" baseline="30000" smtClean="0">
                <a:solidFill>
                  <a:schemeClr val="accent5">
                    <a:lumMod val="75000"/>
                  </a:schemeClr>
                </a:solidFill>
                <a:latin typeface="Times New Roman" pitchFamily="18" charset="0"/>
                <a:cs typeface="Times New Roman" pitchFamily="18" charset="0"/>
              </a:rPr>
              <a:t>m</a:t>
            </a:r>
            <a:r>
              <a:rPr lang="en-US" altLang="zh-CN" sz="2800" smtClean="0">
                <a:solidFill>
                  <a:schemeClr val="accent5">
                    <a:lumMod val="75000"/>
                  </a:schemeClr>
                </a:solidFill>
                <a:latin typeface="Times New Roman" pitchFamily="18" charset="0"/>
                <a:cs typeface="Times New Roman" pitchFamily="18" charset="0"/>
              </a:rPr>
              <a:t> is the largest power of 2 not exceeding </a:t>
            </a:r>
            <a:r>
              <a:rPr lang="en-US" altLang="zh-CN" sz="2800" i="1" smtClean="0">
                <a:solidFill>
                  <a:schemeClr val="accent5">
                    <a:lumMod val="75000"/>
                  </a:schemeClr>
                </a:solidFill>
                <a:latin typeface="Times New Roman" pitchFamily="18" charset="0"/>
                <a:cs typeface="Times New Roman" pitchFamily="18" charset="0"/>
              </a:rPr>
              <a:t>n</a:t>
            </a:r>
            <a:r>
              <a:rPr lang="en-US" altLang="zh-CN" sz="2800" smtClean="0">
                <a:solidFill>
                  <a:schemeClr val="accent5">
                    <a:lumMod val="75000"/>
                  </a:schemeClr>
                </a:solidFill>
                <a:latin typeface="Times New Roman" pitchFamily="18" charset="0"/>
                <a:cs typeface="Times New Roman" pitchFamily="18" charset="0"/>
              </a:rPr>
              <a:t> and where </a:t>
            </a:r>
            <a:r>
              <a:rPr lang="en-US" altLang="zh-CN" sz="2800" i="1" smtClean="0">
                <a:solidFill>
                  <a:schemeClr val="accent5">
                    <a:lumMod val="75000"/>
                  </a:schemeClr>
                </a:solidFill>
                <a:latin typeface="Times New Roman" pitchFamily="18" charset="0"/>
                <a:cs typeface="Times New Roman" pitchFamily="18" charset="0"/>
              </a:rPr>
              <a:t>l</a:t>
            </a:r>
            <a:r>
              <a:rPr lang="en-US" altLang="zh-CN" sz="2800" smtClean="0">
                <a:solidFill>
                  <a:schemeClr val="accent5">
                    <a:lumMod val="75000"/>
                  </a:schemeClr>
                </a:solidFill>
                <a:latin typeface="Times New Roman" pitchFamily="18" charset="0"/>
                <a:cs typeface="Times New Roman" pitchFamily="18" charset="0"/>
              </a:rPr>
              <a:t> is what's left)</a:t>
            </a:r>
            <a:r>
              <a:rPr lang="en-US" altLang="zh-CN" sz="3200" smtClean="0">
                <a:latin typeface="Times New Roman" pitchFamily="18" charset="0"/>
                <a:cs typeface="Times New Roman" pitchFamily="18" charset="0"/>
              </a:rPr>
              <a:t>, </a:t>
            </a:r>
          </a:p>
          <a:p>
            <a:r>
              <a:rPr lang="en-US" altLang="zh-CN" sz="3200" smtClean="0">
                <a:latin typeface="Times New Roman" pitchFamily="18" charset="0"/>
                <a:cs typeface="Times New Roman" pitchFamily="18" charset="0"/>
              </a:rPr>
              <a:t>the solution to our recurrence seems to be: </a:t>
            </a:r>
            <a:endParaRPr lang="zh-CN" altLang="en-US" sz="3200" i="1">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571604" y="3714752"/>
            <a:ext cx="6643734" cy="809628"/>
          </a:xfrm>
          <a:prstGeom prst="rect">
            <a:avLst/>
          </a:prstGeom>
          <a:noFill/>
          <a:ln w="9525">
            <a:noFill/>
            <a:miter lim="800000"/>
            <a:headEnd/>
            <a:tailEnd/>
          </a:ln>
          <a:effectLst/>
        </p:spPr>
      </p:pic>
      <p:sp>
        <p:nvSpPr>
          <p:cNvPr id="5" name="TextBox 4"/>
          <p:cNvSpPr txBox="1"/>
          <p:nvPr/>
        </p:nvSpPr>
        <p:spPr>
          <a:xfrm>
            <a:off x="1214414" y="4572008"/>
            <a:ext cx="7358114" cy="523220"/>
          </a:xfrm>
          <a:prstGeom prst="rect">
            <a:avLst/>
          </a:prstGeom>
          <a:noFill/>
        </p:spPr>
        <p:txBody>
          <a:bodyPr wrap="square" rtlCol="0">
            <a:spAutoFit/>
          </a:bodyPr>
          <a:lstStyle/>
          <a:p>
            <a:r>
              <a:rPr lang="en-US" altLang="zh-CN" sz="2800" smtClean="0">
                <a:latin typeface="Times New Roman" pitchFamily="18" charset="0"/>
                <a:cs typeface="Times New Roman" pitchFamily="18" charset="0"/>
              </a:rPr>
              <a:t>As an example: J(100) = J(64+36) = 36*2+1 = 73</a:t>
            </a:r>
            <a:endParaRPr lang="zh-CN" altLang="en-US" sz="28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Countable Set </a:t>
            </a:r>
          </a:p>
        </p:txBody>
      </p:sp>
      <p:sp>
        <p:nvSpPr>
          <p:cNvPr id="18435" name="Rectangle 3"/>
          <p:cNvSpPr>
            <a:spLocks noGrp="1" noChangeArrowheads="1"/>
          </p:cNvSpPr>
          <p:nvPr>
            <p:ph type="body" idx="1"/>
          </p:nvPr>
        </p:nvSpPr>
        <p:spPr/>
        <p:txBody>
          <a:bodyPr/>
          <a:lstStyle/>
          <a:p>
            <a:pPr eaLnBrk="1" hangingPunct="1"/>
            <a:r>
              <a:rPr lang="en-US" altLang="zh-CN" smtClean="0"/>
              <a:t>A set </a:t>
            </a:r>
            <a:r>
              <a:rPr lang="en-US" altLang="zh-CN" i="1" smtClean="0"/>
              <a:t>A</a:t>
            </a:r>
            <a:r>
              <a:rPr lang="en-US" altLang="zh-CN" smtClean="0"/>
              <a:t> is countable if and only if we can arrange all of its elements in a linear list in a definite order.</a:t>
            </a:r>
          </a:p>
          <a:p>
            <a:pPr lvl="1" eaLnBrk="1" hangingPunct="1"/>
            <a:r>
              <a:rPr lang="en-US" altLang="zh-CN" smtClean="0"/>
              <a:t>“Definite” means that we can specify the first, second, third element, and so on.</a:t>
            </a:r>
          </a:p>
          <a:p>
            <a:pPr lvl="1" eaLnBrk="1" hangingPunct="1"/>
            <a:r>
              <a:rPr lang="en-US" altLang="zh-CN" smtClean="0"/>
              <a:t>If the list ended and with the </a:t>
            </a:r>
            <a:r>
              <a:rPr lang="en-US" altLang="zh-CN" i="1" smtClean="0"/>
              <a:t>n</a:t>
            </a:r>
            <a:r>
              <a:rPr lang="en-US" altLang="zh-CN" smtClean="0"/>
              <a:t>th element as its last element, it is finite.</a:t>
            </a:r>
          </a:p>
          <a:p>
            <a:pPr lvl="1" eaLnBrk="1" hangingPunct="1"/>
            <a:r>
              <a:rPr lang="en-US" altLang="zh-CN" smtClean="0"/>
              <a:t>If the list goes on forever, it is infinite.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Binary Representation</a:t>
            </a:r>
            <a:endParaRPr lang="zh-CN" altLang="en-US"/>
          </a:p>
        </p:txBody>
      </p:sp>
      <p:sp>
        <p:nvSpPr>
          <p:cNvPr id="3" name="内容占位符 2"/>
          <p:cNvSpPr>
            <a:spLocks noGrp="1"/>
          </p:cNvSpPr>
          <p:nvPr>
            <p:ph idx="1"/>
          </p:nvPr>
        </p:nvSpPr>
        <p:spPr>
          <a:xfrm>
            <a:off x="1435608" y="1447800"/>
            <a:ext cx="7498080" cy="3277344"/>
          </a:xfrm>
        </p:spPr>
        <p:txBody>
          <a:bodyPr>
            <a:normAutofit/>
          </a:bodyPr>
          <a:lstStyle/>
          <a:p>
            <a:r>
              <a:rPr lang="en-US" altLang="zh-CN" dirty="0" smtClean="0"/>
              <a:t>Suppose </a:t>
            </a:r>
            <a:r>
              <a:rPr lang="en-US" altLang="zh-CN" i="1" dirty="0" err="1" smtClean="0"/>
              <a:t>n</a:t>
            </a:r>
            <a:r>
              <a:rPr lang="en-US" altLang="zh-CN" dirty="0" err="1" smtClean="0"/>
              <a:t>’s</a:t>
            </a:r>
            <a:r>
              <a:rPr lang="en-US" altLang="zh-CN" dirty="0" smtClean="0"/>
              <a:t> binary expansion is : </a:t>
            </a:r>
          </a:p>
          <a:p>
            <a:endParaRPr lang="en-US" altLang="zh-CN" dirty="0" smtClean="0"/>
          </a:p>
          <a:p>
            <a:pPr>
              <a:spcBef>
                <a:spcPts val="1200"/>
              </a:spcBef>
            </a:pPr>
            <a:r>
              <a:rPr lang="en-US" altLang="zh-CN" dirty="0" smtClean="0"/>
              <a:t>then: </a:t>
            </a:r>
          </a:p>
        </p:txBody>
      </p:sp>
      <p:pic>
        <p:nvPicPr>
          <p:cNvPr id="4099" name="Picture 3"/>
          <p:cNvPicPr>
            <a:picLocks noChangeAspect="1" noChangeArrowheads="1"/>
          </p:cNvPicPr>
          <p:nvPr/>
        </p:nvPicPr>
        <p:blipFill>
          <a:blip r:embed="rId2"/>
          <a:srcRect/>
          <a:stretch>
            <a:fillRect/>
          </a:stretch>
        </p:blipFill>
        <p:spPr bwMode="auto">
          <a:xfrm>
            <a:off x="2571736" y="2000240"/>
            <a:ext cx="4643470" cy="71438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1714480" y="3357562"/>
            <a:ext cx="6429419"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Oval 2"/>
          <p:cNvSpPr>
            <a:spLocks noChangeArrowheads="1"/>
          </p:cNvSpPr>
          <p:nvPr/>
        </p:nvSpPr>
        <p:spPr bwMode="auto">
          <a:xfrm>
            <a:off x="4205288" y="3443288"/>
            <a:ext cx="3886200" cy="1905000"/>
          </a:xfrm>
          <a:prstGeom prst="ellipse">
            <a:avLst/>
          </a:prstGeom>
          <a:solidFill>
            <a:srgbClr val="FFCC99"/>
          </a:solidFill>
          <a:ln w="9525">
            <a:noFill/>
            <a:round/>
            <a:headEnd/>
            <a:tailEnd/>
          </a:ln>
        </p:spPr>
        <p:txBody>
          <a:bodyPr wrap="none" anchor="ctr"/>
          <a:lstStyle/>
          <a:p>
            <a:endParaRPr lang="zh-CN" altLang="en-US"/>
          </a:p>
        </p:txBody>
      </p:sp>
      <p:sp>
        <p:nvSpPr>
          <p:cNvPr id="8200" name="Oval 3"/>
          <p:cNvSpPr>
            <a:spLocks noChangeArrowheads="1"/>
          </p:cNvSpPr>
          <p:nvPr/>
        </p:nvSpPr>
        <p:spPr bwMode="auto">
          <a:xfrm>
            <a:off x="533400" y="3429000"/>
            <a:ext cx="3810000" cy="1905000"/>
          </a:xfrm>
          <a:prstGeom prst="ellipse">
            <a:avLst/>
          </a:prstGeom>
          <a:solidFill>
            <a:srgbClr val="CCFFCC"/>
          </a:solidFill>
          <a:ln w="9525">
            <a:noFill/>
            <a:round/>
            <a:headEnd/>
            <a:tailEnd/>
          </a:ln>
        </p:spPr>
        <p:txBody>
          <a:bodyPr wrap="none" anchor="ctr"/>
          <a:lstStyle/>
          <a:p>
            <a:endParaRPr lang="zh-CN" altLang="en-US"/>
          </a:p>
        </p:txBody>
      </p:sp>
      <p:sp>
        <p:nvSpPr>
          <p:cNvPr id="8201" name="Rectangle 4"/>
          <p:cNvSpPr>
            <a:spLocks noGrp="1" noChangeArrowheads="1"/>
          </p:cNvSpPr>
          <p:nvPr>
            <p:ph type="title"/>
          </p:nvPr>
        </p:nvSpPr>
        <p:spPr/>
        <p:txBody>
          <a:bodyPr/>
          <a:lstStyle/>
          <a:p>
            <a:pPr eaLnBrk="1" hangingPunct="1"/>
            <a:r>
              <a:rPr lang="en-US" altLang="zh-CN" smtClean="0"/>
              <a:t>Linear Homogeneous Relation</a:t>
            </a:r>
          </a:p>
        </p:txBody>
      </p:sp>
      <p:graphicFrame>
        <p:nvGraphicFramePr>
          <p:cNvPr id="8194" name="Object 5"/>
          <p:cNvGraphicFramePr>
            <a:graphicFrameLocks noChangeAspect="1"/>
          </p:cNvGraphicFramePr>
          <p:nvPr/>
        </p:nvGraphicFramePr>
        <p:xfrm>
          <a:off x="438150" y="2057400"/>
          <a:ext cx="6288088" cy="533400"/>
        </p:xfrm>
        <a:graphic>
          <a:graphicData uri="http://schemas.openxmlformats.org/presentationml/2006/ole">
            <p:oleObj spid="_x0000_s8194" name="Equation" r:id="rId4" imgW="1968480" imgH="228600" progId="Equation.3">
              <p:embed/>
            </p:oleObj>
          </a:graphicData>
        </a:graphic>
      </p:graphicFrame>
      <p:sp>
        <p:nvSpPr>
          <p:cNvPr id="8202" name="Text Box 6"/>
          <p:cNvSpPr txBox="1">
            <a:spLocks noChangeArrowheads="1"/>
          </p:cNvSpPr>
          <p:nvPr/>
        </p:nvSpPr>
        <p:spPr bwMode="auto">
          <a:xfrm>
            <a:off x="609600" y="2590800"/>
            <a:ext cx="6248400" cy="457200"/>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is called linear homogeneous relation of degree </a:t>
            </a:r>
            <a:r>
              <a:rPr kumimoji="1" lang="en-US" altLang="zh-CN" sz="2400" i="1">
                <a:latin typeface="Times New Roman" pitchFamily="18" charset="0"/>
              </a:rPr>
              <a:t>k</a:t>
            </a:r>
            <a:r>
              <a:rPr kumimoji="1" lang="en-US" altLang="zh-CN" sz="2400">
                <a:latin typeface="Times New Roman" pitchFamily="18" charset="0"/>
              </a:rPr>
              <a:t>.</a:t>
            </a:r>
          </a:p>
        </p:txBody>
      </p:sp>
      <p:graphicFrame>
        <p:nvGraphicFramePr>
          <p:cNvPr id="8195" name="Object 7"/>
          <p:cNvGraphicFramePr>
            <a:graphicFrameLocks noChangeAspect="1"/>
          </p:cNvGraphicFramePr>
          <p:nvPr/>
        </p:nvGraphicFramePr>
        <p:xfrm>
          <a:off x="1295400" y="3505200"/>
          <a:ext cx="2362200" cy="647700"/>
        </p:xfrm>
        <a:graphic>
          <a:graphicData uri="http://schemas.openxmlformats.org/presentationml/2006/ole">
            <p:oleObj spid="_x0000_s8195" name="Equation" r:id="rId5" imgW="761760" imgH="228600" progId="Equation.3">
              <p:embed/>
            </p:oleObj>
          </a:graphicData>
        </a:graphic>
      </p:graphicFrame>
      <p:graphicFrame>
        <p:nvGraphicFramePr>
          <p:cNvPr id="8196" name="Object 8"/>
          <p:cNvGraphicFramePr>
            <a:graphicFrameLocks noChangeAspect="1"/>
          </p:cNvGraphicFramePr>
          <p:nvPr/>
        </p:nvGraphicFramePr>
        <p:xfrm>
          <a:off x="4876800" y="3505200"/>
          <a:ext cx="2057400" cy="609600"/>
        </p:xfrm>
        <a:graphic>
          <a:graphicData uri="http://schemas.openxmlformats.org/presentationml/2006/ole">
            <p:oleObj spid="_x0000_s8196" name="Equation" r:id="rId6" imgW="711000" imgH="228600" progId="Equation.3">
              <p:embed/>
            </p:oleObj>
          </a:graphicData>
        </a:graphic>
      </p:graphicFrame>
      <p:graphicFrame>
        <p:nvGraphicFramePr>
          <p:cNvPr id="8197" name="Object 9"/>
          <p:cNvGraphicFramePr>
            <a:graphicFrameLocks noChangeAspect="1"/>
          </p:cNvGraphicFramePr>
          <p:nvPr/>
        </p:nvGraphicFramePr>
        <p:xfrm>
          <a:off x="1371600" y="4267200"/>
          <a:ext cx="2438400" cy="685800"/>
        </p:xfrm>
        <a:graphic>
          <a:graphicData uri="http://schemas.openxmlformats.org/presentationml/2006/ole">
            <p:oleObj spid="_x0000_s8197" name="Equation" r:id="rId7" imgW="876240" imgH="228600" progId="Equation.3">
              <p:embed/>
            </p:oleObj>
          </a:graphicData>
        </a:graphic>
      </p:graphicFrame>
      <p:graphicFrame>
        <p:nvGraphicFramePr>
          <p:cNvPr id="8198" name="Object 10"/>
          <p:cNvGraphicFramePr>
            <a:graphicFrameLocks noChangeAspect="1"/>
          </p:cNvGraphicFramePr>
          <p:nvPr/>
        </p:nvGraphicFramePr>
        <p:xfrm>
          <a:off x="4876800" y="4267200"/>
          <a:ext cx="2590800" cy="685800"/>
        </p:xfrm>
        <a:graphic>
          <a:graphicData uri="http://schemas.openxmlformats.org/presentationml/2006/ole">
            <p:oleObj spid="_x0000_s8198" name="Equation" r:id="rId8" imgW="914400" imgH="241200" progId="Equation.3">
              <p:embed/>
            </p:oleObj>
          </a:graphicData>
        </a:graphic>
      </p:graphicFrame>
      <p:sp>
        <p:nvSpPr>
          <p:cNvPr id="8203" name="Oval 11"/>
          <p:cNvSpPr>
            <a:spLocks noChangeArrowheads="1"/>
          </p:cNvSpPr>
          <p:nvPr/>
        </p:nvSpPr>
        <p:spPr bwMode="auto">
          <a:xfrm>
            <a:off x="6572250" y="3452813"/>
            <a:ext cx="381000" cy="685800"/>
          </a:xfrm>
          <a:prstGeom prst="ellipse">
            <a:avLst/>
          </a:prstGeom>
          <a:noFill/>
          <a:ln w="28575">
            <a:solidFill>
              <a:srgbClr val="FF0000"/>
            </a:solidFill>
            <a:round/>
            <a:headEnd/>
            <a:tailEnd/>
          </a:ln>
        </p:spPr>
        <p:txBody>
          <a:bodyPr wrap="none" anchor="ctr"/>
          <a:lstStyle/>
          <a:p>
            <a:endParaRPr lang="zh-CN" altLang="en-US"/>
          </a:p>
        </p:txBody>
      </p:sp>
      <p:sp>
        <p:nvSpPr>
          <p:cNvPr id="8204" name="Oval 12"/>
          <p:cNvSpPr>
            <a:spLocks noChangeArrowheads="1"/>
          </p:cNvSpPr>
          <p:nvPr/>
        </p:nvSpPr>
        <p:spPr bwMode="auto">
          <a:xfrm>
            <a:off x="5495925" y="4281488"/>
            <a:ext cx="1066800" cy="762000"/>
          </a:xfrm>
          <a:prstGeom prst="ellipse">
            <a:avLst/>
          </a:prstGeom>
          <a:noFill/>
          <a:ln w="28575">
            <a:solidFill>
              <a:srgbClr val="FF0000"/>
            </a:solidFill>
            <a:round/>
            <a:headEnd/>
            <a:tailEnd/>
          </a:ln>
        </p:spPr>
        <p:txBody>
          <a:bodyPr wrap="none" anchor="ctr"/>
          <a:lstStyle/>
          <a:p>
            <a:endParaRPr lang="zh-CN" altLang="en-US"/>
          </a:p>
        </p:txBody>
      </p:sp>
      <p:sp>
        <p:nvSpPr>
          <p:cNvPr id="8205" name="Text Box 13"/>
          <p:cNvSpPr txBox="1">
            <a:spLocks noChangeArrowheads="1"/>
          </p:cNvSpPr>
          <p:nvPr/>
        </p:nvSpPr>
        <p:spPr bwMode="auto">
          <a:xfrm>
            <a:off x="2057400" y="5181600"/>
            <a:ext cx="1219200"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tx2"/>
                </a:solidFill>
                <a:latin typeface="Matura MT Script Capitals" pitchFamily="66" charset="0"/>
              </a:rPr>
              <a:t>Yes</a:t>
            </a:r>
          </a:p>
        </p:txBody>
      </p:sp>
      <p:sp>
        <p:nvSpPr>
          <p:cNvPr id="8206" name="Text Box 14"/>
          <p:cNvSpPr txBox="1">
            <a:spLocks noChangeArrowheads="1"/>
          </p:cNvSpPr>
          <p:nvPr/>
        </p:nvSpPr>
        <p:spPr bwMode="auto">
          <a:xfrm>
            <a:off x="5715000" y="5181600"/>
            <a:ext cx="1219200"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tx2"/>
                </a:solidFill>
                <a:latin typeface="Matura MT Script Capitals" pitchFamily="66" charset="0"/>
              </a:rPr>
              <a:t>No</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3048000" y="5486400"/>
            <a:ext cx="3048000" cy="685800"/>
          </a:xfrm>
          <a:prstGeom prst="rect">
            <a:avLst/>
          </a:prstGeom>
          <a:solidFill>
            <a:srgbClr val="CCFFFF"/>
          </a:solidFill>
          <a:ln w="9525">
            <a:solidFill>
              <a:srgbClr val="00FFFF"/>
            </a:solidFill>
            <a:miter lim="800000"/>
            <a:headEnd/>
            <a:tailEnd/>
          </a:ln>
        </p:spPr>
        <p:txBody>
          <a:bodyPr wrap="none" anchor="ctr"/>
          <a:lstStyle/>
          <a:p>
            <a:endParaRPr lang="zh-CN" altLang="en-US"/>
          </a:p>
        </p:txBody>
      </p:sp>
      <p:sp>
        <p:nvSpPr>
          <p:cNvPr id="9222" name="Rectangle 3"/>
          <p:cNvSpPr>
            <a:spLocks noGrp="1" noChangeArrowheads="1"/>
          </p:cNvSpPr>
          <p:nvPr>
            <p:ph type="title"/>
          </p:nvPr>
        </p:nvSpPr>
        <p:spPr/>
        <p:txBody>
          <a:bodyPr/>
          <a:lstStyle/>
          <a:p>
            <a:pPr eaLnBrk="1" hangingPunct="1"/>
            <a:r>
              <a:rPr lang="en-US" altLang="zh-CN" smtClean="0"/>
              <a:t>Characteristic Equation</a:t>
            </a:r>
          </a:p>
        </p:txBody>
      </p:sp>
      <p:sp>
        <p:nvSpPr>
          <p:cNvPr id="9223" name="Rectangle 4"/>
          <p:cNvSpPr>
            <a:spLocks noGrp="1" noChangeArrowheads="1"/>
          </p:cNvSpPr>
          <p:nvPr>
            <p:ph type="body" idx="1"/>
          </p:nvPr>
        </p:nvSpPr>
        <p:spPr>
          <a:xfrm>
            <a:off x="328613" y="1941513"/>
            <a:ext cx="8358187" cy="4114800"/>
          </a:xfrm>
        </p:spPr>
        <p:txBody>
          <a:bodyPr/>
          <a:lstStyle/>
          <a:p>
            <a:pPr eaLnBrk="1" hangingPunct="1"/>
            <a:r>
              <a:rPr lang="en-US" altLang="zh-CN" sz="2400" smtClean="0"/>
              <a:t>For a linear homogeneous recurrence relation of degree </a:t>
            </a:r>
            <a:r>
              <a:rPr lang="en-US" altLang="zh-CN" sz="2400" i="1" smtClean="0"/>
              <a:t>k</a:t>
            </a:r>
            <a:endParaRPr lang="en-US" altLang="zh-CN" sz="2400" smtClean="0"/>
          </a:p>
          <a:p>
            <a:pPr eaLnBrk="1" hangingPunct="1"/>
            <a:endParaRPr lang="en-US" altLang="zh-CN" sz="2400" smtClean="0"/>
          </a:p>
          <a:p>
            <a:pPr eaLnBrk="1" hangingPunct="1">
              <a:buFont typeface="Wingdings" pitchFamily="2" charset="2"/>
              <a:buNone/>
            </a:pPr>
            <a:r>
              <a:rPr lang="en-US" altLang="zh-CN" sz="2400" smtClean="0"/>
              <a:t>   the polynonial of degree </a:t>
            </a:r>
            <a:r>
              <a:rPr lang="en-US" altLang="zh-CN" sz="2400" i="1" smtClean="0"/>
              <a:t>k</a:t>
            </a:r>
            <a:endParaRPr lang="en-US" altLang="zh-CN" sz="2400" smtClean="0"/>
          </a:p>
          <a:p>
            <a:pPr eaLnBrk="1" hangingPunct="1">
              <a:buFont typeface="Wingdings" pitchFamily="2" charset="2"/>
              <a:buNone/>
            </a:pPr>
            <a:endParaRPr lang="en-US" altLang="zh-CN" sz="2400" smtClean="0"/>
          </a:p>
          <a:p>
            <a:pPr eaLnBrk="1" hangingPunct="1">
              <a:buFont typeface="Wingdings" pitchFamily="2" charset="2"/>
              <a:buNone/>
            </a:pPr>
            <a:r>
              <a:rPr lang="en-US" altLang="zh-CN" sz="2400" smtClean="0"/>
              <a:t>   is called its characteristic equation.</a:t>
            </a:r>
          </a:p>
          <a:p>
            <a:pPr eaLnBrk="1" hangingPunct="1">
              <a:buFont typeface="Wingdings" pitchFamily="2" charset="2"/>
              <a:buNone/>
            </a:pPr>
            <a:endParaRPr lang="en-US" altLang="zh-CN" sz="2400" smtClean="0"/>
          </a:p>
          <a:p>
            <a:pPr eaLnBrk="1" hangingPunct="1"/>
            <a:r>
              <a:rPr lang="en-US" altLang="zh-CN" sz="2400" smtClean="0"/>
              <a:t>The characteristic equation of linear homogeneous recurrence relation of degree 2 is:</a:t>
            </a:r>
          </a:p>
        </p:txBody>
      </p:sp>
      <p:graphicFrame>
        <p:nvGraphicFramePr>
          <p:cNvPr id="9218" name="Object 5"/>
          <p:cNvGraphicFramePr>
            <a:graphicFrameLocks noChangeAspect="1"/>
          </p:cNvGraphicFramePr>
          <p:nvPr/>
        </p:nvGraphicFramePr>
        <p:xfrm>
          <a:off x="1193800" y="2362200"/>
          <a:ext cx="6491288" cy="533400"/>
        </p:xfrm>
        <a:graphic>
          <a:graphicData uri="http://schemas.openxmlformats.org/presentationml/2006/ole">
            <p:oleObj spid="_x0000_s9218" name="公式" r:id="rId4" imgW="2031840" imgH="228600" progId="Equation.3">
              <p:embed/>
            </p:oleObj>
          </a:graphicData>
        </a:graphic>
      </p:graphicFrame>
      <p:graphicFrame>
        <p:nvGraphicFramePr>
          <p:cNvPr id="9219" name="Object 6"/>
          <p:cNvGraphicFramePr>
            <a:graphicFrameLocks noChangeAspect="1"/>
          </p:cNvGraphicFramePr>
          <p:nvPr/>
        </p:nvGraphicFramePr>
        <p:xfrm>
          <a:off x="2590800" y="3200400"/>
          <a:ext cx="3962400" cy="501650"/>
        </p:xfrm>
        <a:graphic>
          <a:graphicData uri="http://schemas.openxmlformats.org/presentationml/2006/ole">
            <p:oleObj spid="_x0000_s9219" name="Equation" r:id="rId5" imgW="1549080" imgH="241200" progId="Equation.3">
              <p:embed/>
            </p:oleObj>
          </a:graphicData>
        </a:graphic>
      </p:graphicFrame>
      <p:graphicFrame>
        <p:nvGraphicFramePr>
          <p:cNvPr id="9220" name="Object 7"/>
          <p:cNvGraphicFramePr>
            <a:graphicFrameLocks noChangeAspect="1"/>
          </p:cNvGraphicFramePr>
          <p:nvPr/>
        </p:nvGraphicFramePr>
        <p:xfrm>
          <a:off x="3429000" y="5486400"/>
          <a:ext cx="2286000" cy="609600"/>
        </p:xfrm>
        <a:graphic>
          <a:graphicData uri="http://schemas.openxmlformats.org/presentationml/2006/ole">
            <p:oleObj spid="_x0000_s9220" name="Equation" r:id="rId6" imgW="888840" imgH="22860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Oval 2"/>
          <p:cNvSpPr>
            <a:spLocks noChangeArrowheads="1"/>
          </p:cNvSpPr>
          <p:nvPr/>
        </p:nvSpPr>
        <p:spPr bwMode="auto">
          <a:xfrm>
            <a:off x="2667000" y="3124200"/>
            <a:ext cx="3429000" cy="990600"/>
          </a:xfrm>
          <a:prstGeom prst="ellipse">
            <a:avLst/>
          </a:prstGeom>
          <a:solidFill>
            <a:srgbClr val="FF99CC"/>
          </a:solidFill>
          <a:ln w="9525">
            <a:noFill/>
            <a:round/>
            <a:headEnd/>
            <a:tailEnd/>
          </a:ln>
        </p:spPr>
        <p:txBody>
          <a:bodyPr wrap="none" anchor="ctr"/>
          <a:lstStyle/>
          <a:p>
            <a:endParaRPr lang="zh-CN" altLang="en-US"/>
          </a:p>
        </p:txBody>
      </p:sp>
      <p:sp>
        <p:nvSpPr>
          <p:cNvPr id="10246" name="Rectangle 3"/>
          <p:cNvSpPr>
            <a:spLocks noGrp="1" noChangeArrowheads="1"/>
          </p:cNvSpPr>
          <p:nvPr>
            <p:ph type="title"/>
          </p:nvPr>
        </p:nvSpPr>
        <p:spPr/>
        <p:txBody>
          <a:bodyPr/>
          <a:lstStyle/>
          <a:p>
            <a:pPr eaLnBrk="1" hangingPunct="1"/>
            <a:r>
              <a:rPr lang="en-US" altLang="zh-CN" smtClean="0"/>
              <a:t>Solution of Recurrence Relation</a:t>
            </a:r>
          </a:p>
        </p:txBody>
      </p:sp>
      <p:sp>
        <p:nvSpPr>
          <p:cNvPr id="10247" name="Rectangle 4"/>
          <p:cNvSpPr>
            <a:spLocks noGrp="1" noChangeArrowheads="1"/>
          </p:cNvSpPr>
          <p:nvPr>
            <p:ph type="body" idx="1"/>
          </p:nvPr>
        </p:nvSpPr>
        <p:spPr>
          <a:xfrm>
            <a:off x="328613" y="1941513"/>
            <a:ext cx="8434387" cy="4114800"/>
          </a:xfrm>
        </p:spPr>
        <p:txBody>
          <a:bodyPr/>
          <a:lstStyle/>
          <a:p>
            <a:pPr eaLnBrk="1" hangingPunct="1">
              <a:lnSpc>
                <a:spcPct val="120000"/>
              </a:lnSpc>
            </a:pPr>
            <a:r>
              <a:rPr lang="en-US" altLang="zh-CN" sz="2400" smtClean="0"/>
              <a:t>If the characteristic equation                      of the recurrence relation                                     has two distinct roots </a:t>
            </a:r>
            <a:r>
              <a:rPr lang="en-US" altLang="zh-CN" sz="2400" i="1" smtClean="0"/>
              <a:t>s</a:t>
            </a:r>
            <a:r>
              <a:rPr lang="en-US" altLang="zh-CN" sz="2400" baseline="-25000" smtClean="0"/>
              <a:t>1</a:t>
            </a:r>
            <a:r>
              <a:rPr lang="en-US" altLang="zh-CN" sz="2400" smtClean="0"/>
              <a:t> and </a:t>
            </a:r>
            <a:r>
              <a:rPr lang="en-US" altLang="zh-CN" sz="2400" i="1" smtClean="0"/>
              <a:t>s</a:t>
            </a:r>
            <a:r>
              <a:rPr lang="en-US" altLang="zh-CN" sz="2400" baseline="-25000" smtClean="0"/>
              <a:t>2</a:t>
            </a:r>
            <a:r>
              <a:rPr lang="en-US" altLang="zh-CN" sz="2400" smtClean="0"/>
              <a:t>, then </a:t>
            </a:r>
          </a:p>
          <a:p>
            <a:pPr eaLnBrk="1" hangingPunct="1">
              <a:lnSpc>
                <a:spcPct val="120000"/>
              </a:lnSpc>
            </a:pPr>
            <a:endParaRPr lang="en-US" altLang="zh-CN" sz="2400" smtClean="0"/>
          </a:p>
          <a:p>
            <a:pPr eaLnBrk="1" hangingPunct="1">
              <a:lnSpc>
                <a:spcPct val="120000"/>
              </a:lnSpc>
              <a:buFont typeface="Wingdings" pitchFamily="2" charset="2"/>
              <a:buNone/>
            </a:pPr>
            <a:r>
              <a:rPr lang="en-US" altLang="zh-CN" sz="2400" smtClean="0"/>
              <a:t>    where </a:t>
            </a:r>
            <a:r>
              <a:rPr lang="en-US" altLang="zh-CN" sz="2400" i="1" smtClean="0"/>
              <a:t>u</a:t>
            </a:r>
            <a:r>
              <a:rPr lang="en-US" altLang="zh-CN" sz="2400" smtClean="0"/>
              <a:t> and </a:t>
            </a:r>
            <a:r>
              <a:rPr lang="en-US" altLang="zh-CN" sz="2400" i="1" smtClean="0"/>
              <a:t>v</a:t>
            </a:r>
            <a:r>
              <a:rPr lang="en-US" altLang="zh-CN" sz="2400" smtClean="0"/>
              <a:t> depend on the initial conditions, is the explicit formula for the sequence.</a:t>
            </a:r>
          </a:p>
          <a:p>
            <a:pPr eaLnBrk="1" hangingPunct="1">
              <a:lnSpc>
                <a:spcPct val="120000"/>
              </a:lnSpc>
              <a:spcBef>
                <a:spcPct val="50000"/>
              </a:spcBef>
            </a:pPr>
            <a:r>
              <a:rPr lang="en-US" altLang="zh-CN" sz="2400" smtClean="0"/>
              <a:t>If the equation has a single root </a:t>
            </a:r>
            <a:r>
              <a:rPr lang="en-US" altLang="zh-CN" sz="2400" i="1" smtClean="0"/>
              <a:t>s</a:t>
            </a:r>
            <a:r>
              <a:rPr lang="en-US" altLang="zh-CN" sz="2400" smtClean="0"/>
              <a:t>,  then, both </a:t>
            </a:r>
            <a:r>
              <a:rPr lang="en-US" altLang="zh-CN" sz="2400" i="1" smtClean="0"/>
              <a:t>s</a:t>
            </a:r>
            <a:r>
              <a:rPr lang="en-US" altLang="zh-CN" sz="2400" baseline="-25000" smtClean="0"/>
              <a:t>1</a:t>
            </a:r>
            <a:r>
              <a:rPr lang="en-US" altLang="zh-CN" sz="2400" smtClean="0"/>
              <a:t> and </a:t>
            </a:r>
            <a:r>
              <a:rPr lang="en-US" altLang="zh-CN" sz="2400" i="1" smtClean="0"/>
              <a:t>s</a:t>
            </a:r>
            <a:r>
              <a:rPr lang="en-US" altLang="zh-CN" sz="2400" baseline="-25000" smtClean="0"/>
              <a:t>2</a:t>
            </a:r>
            <a:r>
              <a:rPr lang="en-US" altLang="zh-CN" sz="2400" smtClean="0"/>
              <a:t> in the formula above are replaced by </a:t>
            </a:r>
            <a:r>
              <a:rPr lang="en-US" altLang="zh-CN" sz="2400" i="1" smtClean="0"/>
              <a:t>s</a:t>
            </a:r>
            <a:endParaRPr lang="en-US" altLang="zh-CN" sz="2400" smtClean="0"/>
          </a:p>
        </p:txBody>
      </p:sp>
      <p:graphicFrame>
        <p:nvGraphicFramePr>
          <p:cNvPr id="10242" name="Object 5"/>
          <p:cNvGraphicFramePr>
            <a:graphicFrameLocks noChangeAspect="1"/>
          </p:cNvGraphicFramePr>
          <p:nvPr/>
        </p:nvGraphicFramePr>
        <p:xfrm>
          <a:off x="4633913" y="1962150"/>
          <a:ext cx="1676400" cy="457200"/>
        </p:xfrm>
        <a:graphic>
          <a:graphicData uri="http://schemas.openxmlformats.org/presentationml/2006/ole">
            <p:oleObj spid="_x0000_s10242" name="Equation" r:id="rId4" imgW="888840" imgH="228600" progId="Equation.3">
              <p:embed/>
            </p:oleObj>
          </a:graphicData>
        </a:graphic>
      </p:graphicFrame>
      <p:graphicFrame>
        <p:nvGraphicFramePr>
          <p:cNvPr id="10243" name="Object 6"/>
          <p:cNvGraphicFramePr>
            <a:graphicFrameLocks noChangeAspect="1"/>
          </p:cNvGraphicFramePr>
          <p:nvPr/>
        </p:nvGraphicFramePr>
        <p:xfrm>
          <a:off x="3352800" y="2362200"/>
          <a:ext cx="2949575" cy="533400"/>
        </p:xfrm>
        <a:graphic>
          <a:graphicData uri="http://schemas.openxmlformats.org/presentationml/2006/ole">
            <p:oleObj spid="_x0000_s10243" name="Equation" r:id="rId5" imgW="1054080" imgH="228600" progId="Equation.3">
              <p:embed/>
            </p:oleObj>
          </a:graphicData>
        </a:graphic>
      </p:graphicFrame>
      <p:graphicFrame>
        <p:nvGraphicFramePr>
          <p:cNvPr id="10244" name="Object 7"/>
          <p:cNvGraphicFramePr>
            <a:graphicFrameLocks noChangeAspect="1"/>
          </p:cNvGraphicFramePr>
          <p:nvPr/>
        </p:nvGraphicFramePr>
        <p:xfrm>
          <a:off x="3276600" y="3276600"/>
          <a:ext cx="2438400" cy="685800"/>
        </p:xfrm>
        <a:graphic>
          <a:graphicData uri="http://schemas.openxmlformats.org/presentationml/2006/ole">
            <p:oleObj spid="_x0000_s10244" name="Equation" r:id="rId6" imgW="812520" imgH="24120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descr="蓝色砂纸"/>
          <p:cNvSpPr>
            <a:spLocks noChangeArrowheads="1"/>
          </p:cNvSpPr>
          <p:nvPr/>
        </p:nvSpPr>
        <p:spPr bwMode="auto">
          <a:xfrm>
            <a:off x="285750" y="3228975"/>
            <a:ext cx="7315200" cy="2914650"/>
          </a:xfrm>
          <a:prstGeom prst="roundRect">
            <a:avLst>
              <a:gd name="adj" fmla="val 16667"/>
            </a:avLst>
          </a:prstGeom>
          <a:blipFill dpi="0" rotWithShape="0">
            <a:blip r:embed="rId4"/>
            <a:srcRect/>
            <a:tile tx="0" ty="0" sx="100000" sy="100000" flip="none" algn="tl"/>
          </a:blipFill>
          <a:ln w="9525">
            <a:noFill/>
            <a:round/>
            <a:headEnd/>
            <a:tailEnd/>
          </a:ln>
        </p:spPr>
        <p:txBody>
          <a:bodyPr wrap="none" anchor="ctr"/>
          <a:lstStyle/>
          <a:p>
            <a:endParaRPr lang="zh-CN" altLang="en-US"/>
          </a:p>
        </p:txBody>
      </p:sp>
      <p:sp>
        <p:nvSpPr>
          <p:cNvPr id="11268" name="Rectangle 3"/>
          <p:cNvSpPr>
            <a:spLocks noGrp="1" noChangeArrowheads="1"/>
          </p:cNvSpPr>
          <p:nvPr>
            <p:ph type="title"/>
          </p:nvPr>
        </p:nvSpPr>
        <p:spPr/>
        <p:txBody>
          <a:bodyPr/>
          <a:lstStyle/>
          <a:p>
            <a:pPr eaLnBrk="1" hangingPunct="1"/>
            <a:r>
              <a:rPr lang="en-US" altLang="zh-CN" smtClean="0"/>
              <a:t>Proof of the Solution</a:t>
            </a:r>
          </a:p>
        </p:txBody>
      </p:sp>
      <p:graphicFrame>
        <p:nvGraphicFramePr>
          <p:cNvPr id="11266" name="Object 4"/>
          <p:cNvGraphicFramePr>
            <a:graphicFrameLocks noChangeAspect="1"/>
          </p:cNvGraphicFramePr>
          <p:nvPr/>
        </p:nvGraphicFramePr>
        <p:xfrm>
          <a:off x="457200" y="1752600"/>
          <a:ext cx="8410575" cy="4359275"/>
        </p:xfrm>
        <a:graphic>
          <a:graphicData uri="http://schemas.openxmlformats.org/presentationml/2006/ole">
            <p:oleObj spid="_x0000_s11266" name="Equation" r:id="rId5" imgW="2781000" imgH="1625400" progId="Equation.3">
              <p:embed/>
            </p:oleObj>
          </a:graphicData>
        </a:graphic>
      </p:graphicFrame>
      <p:sp>
        <p:nvSpPr>
          <p:cNvPr id="11269" name="Text Box 5"/>
          <p:cNvSpPr txBox="1">
            <a:spLocks noChangeArrowheads="1"/>
          </p:cNvSpPr>
          <p:nvPr/>
        </p:nvSpPr>
        <p:spPr bwMode="auto">
          <a:xfrm>
            <a:off x="2400300" y="1785938"/>
            <a:ext cx="762000" cy="579437"/>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the</a:t>
            </a:r>
          </a:p>
        </p:txBody>
      </p:sp>
      <p:sp>
        <p:nvSpPr>
          <p:cNvPr id="11270" name="Line 6"/>
          <p:cNvSpPr>
            <a:spLocks noChangeShapeType="1"/>
          </p:cNvSpPr>
          <p:nvPr/>
        </p:nvSpPr>
        <p:spPr bwMode="auto">
          <a:xfrm>
            <a:off x="4957763" y="2343150"/>
            <a:ext cx="2957512" cy="0"/>
          </a:xfrm>
          <a:prstGeom prst="line">
            <a:avLst/>
          </a:prstGeom>
          <a:noFill/>
          <a:ln w="38100">
            <a:solidFill>
              <a:srgbClr val="FF0000"/>
            </a:solidFill>
            <a:round/>
            <a:headEnd/>
            <a:tailEnd/>
          </a:ln>
        </p:spPr>
        <p:txBody>
          <a:bodyPr wrap="none"/>
          <a:lstStyle/>
          <a:p>
            <a:endParaRPr lang="zh-CN" altLang="en-US"/>
          </a:p>
        </p:txBody>
      </p:sp>
      <p:sp>
        <p:nvSpPr>
          <p:cNvPr id="11271" name="Line 7"/>
          <p:cNvSpPr>
            <a:spLocks noChangeShapeType="1"/>
          </p:cNvSpPr>
          <p:nvPr/>
        </p:nvSpPr>
        <p:spPr bwMode="auto">
          <a:xfrm>
            <a:off x="4257675" y="2914650"/>
            <a:ext cx="4672013" cy="0"/>
          </a:xfrm>
          <a:prstGeom prst="line">
            <a:avLst/>
          </a:prstGeom>
          <a:noFill/>
          <a:ln w="38100">
            <a:solidFill>
              <a:srgbClr val="0000FF"/>
            </a:solidFill>
            <a:round/>
            <a:headEn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p:txBody>
          <a:bodyPr/>
          <a:lstStyle/>
          <a:p>
            <a:pPr eaLnBrk="1" hangingPunct="1"/>
            <a:r>
              <a:rPr lang="en-US" altLang="zh-CN" smtClean="0"/>
              <a:t>Fibonacci Sequence</a:t>
            </a:r>
          </a:p>
        </p:txBody>
      </p:sp>
      <p:sp>
        <p:nvSpPr>
          <p:cNvPr id="91139" name="Text Box 3"/>
          <p:cNvSpPr txBox="1">
            <a:spLocks noChangeArrowheads="1"/>
          </p:cNvSpPr>
          <p:nvPr/>
        </p:nvSpPr>
        <p:spPr bwMode="auto">
          <a:xfrm>
            <a:off x="381000" y="1981200"/>
            <a:ext cx="1828800" cy="1609725"/>
          </a:xfrm>
          <a:prstGeom prst="rect">
            <a:avLst/>
          </a:prstGeom>
          <a:solidFill>
            <a:srgbClr val="CCFFFF"/>
          </a:solidFill>
          <a:ln w="57150" cmpd="thinThick">
            <a:solidFill>
              <a:srgbClr val="99CC00"/>
            </a:solidFill>
            <a:miter lim="800000"/>
            <a:headEnd/>
            <a:tailEnd/>
          </a:ln>
          <a:effectLst>
            <a:outerShdw dist="107763" dir="13500000" algn="ctr" rotWithShape="0">
              <a:schemeClr val="bg2"/>
            </a:outerShdw>
          </a:effectLst>
        </p:spPr>
        <p:txBody>
          <a:bodyPr>
            <a:spAutoFit/>
          </a:bodyPr>
          <a:lstStyle/>
          <a:p>
            <a:pPr>
              <a:spcBef>
                <a:spcPct val="80000"/>
              </a:spcBef>
              <a:defRPr/>
            </a:pPr>
            <a:r>
              <a:rPr kumimoji="1" lang="en-US" altLang="zh-CN" sz="2400" i="1">
                <a:latin typeface="Times New Roman" pitchFamily="18" charset="0"/>
              </a:rPr>
              <a:t> f</a:t>
            </a:r>
            <a:r>
              <a:rPr kumimoji="1" lang="en-US" altLang="zh-CN" sz="2400" baseline="-25000">
                <a:latin typeface="Times New Roman" pitchFamily="18" charset="0"/>
              </a:rPr>
              <a:t>1</a:t>
            </a:r>
            <a:r>
              <a:rPr kumimoji="1" lang="en-US" altLang="zh-CN" sz="2400">
                <a:latin typeface="Times New Roman" pitchFamily="18" charset="0"/>
              </a:rPr>
              <a:t>=1</a:t>
            </a:r>
          </a:p>
          <a:p>
            <a:pPr>
              <a:spcBef>
                <a:spcPct val="50000"/>
              </a:spcBef>
              <a:defRPr/>
            </a:pPr>
            <a:r>
              <a:rPr kumimoji="1" lang="en-US" altLang="zh-CN" sz="2400" i="1">
                <a:latin typeface="Times New Roman" pitchFamily="18" charset="0"/>
              </a:rPr>
              <a:t> f</a:t>
            </a:r>
            <a:r>
              <a:rPr kumimoji="1" lang="en-US" altLang="zh-CN" sz="2400" baseline="-25000">
                <a:latin typeface="Times New Roman" pitchFamily="18" charset="0"/>
              </a:rPr>
              <a:t>2</a:t>
            </a:r>
            <a:r>
              <a:rPr kumimoji="1" lang="en-US" altLang="zh-CN" sz="2400">
                <a:latin typeface="Times New Roman" pitchFamily="18" charset="0"/>
              </a:rPr>
              <a:t>=1</a:t>
            </a:r>
          </a:p>
          <a:p>
            <a:pPr>
              <a:spcBef>
                <a:spcPct val="50000"/>
              </a:spcBef>
              <a:defRPr/>
            </a:pPr>
            <a:r>
              <a:rPr kumimoji="1" lang="en-US" altLang="zh-CN" sz="2400" i="1">
                <a:latin typeface="Times New Roman" pitchFamily="18" charset="0"/>
              </a:rPr>
              <a:t> f</a:t>
            </a:r>
            <a:r>
              <a:rPr kumimoji="1" lang="en-US" altLang="zh-CN" sz="2400" i="1" baseline="-25000">
                <a:latin typeface="Times New Roman" pitchFamily="18" charset="0"/>
              </a:rPr>
              <a:t>n</a:t>
            </a:r>
            <a:r>
              <a:rPr kumimoji="1" lang="en-US" altLang="zh-CN" sz="2400" i="1">
                <a:latin typeface="Times New Roman" pitchFamily="18" charset="0"/>
              </a:rPr>
              <a:t>= f</a:t>
            </a:r>
            <a:r>
              <a:rPr kumimoji="1" lang="en-US" altLang="zh-CN" sz="2400" i="1" baseline="-25000">
                <a:latin typeface="Times New Roman" pitchFamily="18" charset="0"/>
              </a:rPr>
              <a:t>n</a:t>
            </a:r>
            <a:r>
              <a:rPr kumimoji="1" lang="en-US" altLang="zh-CN" sz="2400" baseline="-25000">
                <a:latin typeface="Times New Roman" pitchFamily="18" charset="0"/>
              </a:rPr>
              <a:t>-1</a:t>
            </a:r>
            <a:r>
              <a:rPr kumimoji="1" lang="en-US" altLang="zh-CN" sz="2400" i="1">
                <a:latin typeface="Times New Roman" pitchFamily="18" charset="0"/>
              </a:rPr>
              <a:t>+ f</a:t>
            </a:r>
            <a:r>
              <a:rPr kumimoji="1" lang="en-US" altLang="zh-CN" sz="2400" i="1" baseline="-25000">
                <a:latin typeface="Times New Roman" pitchFamily="18" charset="0"/>
              </a:rPr>
              <a:t>n</a:t>
            </a:r>
            <a:r>
              <a:rPr kumimoji="1" lang="en-US" altLang="zh-CN" sz="2400" baseline="-25000">
                <a:latin typeface="Times New Roman" pitchFamily="18" charset="0"/>
              </a:rPr>
              <a:t>-2</a:t>
            </a:r>
            <a:endParaRPr kumimoji="1" lang="en-US" altLang="zh-CN" sz="2400" i="1">
              <a:latin typeface="Times New Roman" pitchFamily="18" charset="0"/>
            </a:endParaRPr>
          </a:p>
        </p:txBody>
      </p:sp>
      <p:sp>
        <p:nvSpPr>
          <p:cNvPr id="91140" name="AutoShape 4"/>
          <p:cNvSpPr>
            <a:spLocks noChangeArrowheads="1"/>
          </p:cNvSpPr>
          <p:nvPr/>
        </p:nvSpPr>
        <p:spPr bwMode="auto">
          <a:xfrm>
            <a:off x="2514600" y="2438400"/>
            <a:ext cx="1371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outerShdw dist="107763" dir="13500000" algn="ctr" rotWithShape="0">
              <a:schemeClr val="bg2"/>
            </a:outerShdw>
          </a:effectLst>
        </p:spPr>
        <p:txBody>
          <a:bodyPr wrap="none" anchor="ctr"/>
          <a:lstStyle/>
          <a:p>
            <a:pPr>
              <a:defRPr/>
            </a:pPr>
            <a:endParaRPr lang="zh-CN" altLang="en-US"/>
          </a:p>
        </p:txBody>
      </p:sp>
      <p:sp>
        <p:nvSpPr>
          <p:cNvPr id="12297" name="Text Box 5"/>
          <p:cNvSpPr txBox="1">
            <a:spLocks noChangeArrowheads="1"/>
          </p:cNvSpPr>
          <p:nvPr/>
        </p:nvSpPr>
        <p:spPr bwMode="auto">
          <a:xfrm>
            <a:off x="4114800" y="2362200"/>
            <a:ext cx="4495800" cy="457200"/>
          </a:xfrm>
          <a:prstGeom prst="rect">
            <a:avLst/>
          </a:prstGeom>
          <a:noFill/>
          <a:ln w="9525">
            <a:noFill/>
            <a:miter lim="800000"/>
            <a:headEnd/>
            <a:tailEnd/>
          </a:ln>
        </p:spPr>
        <p:txBody>
          <a:bodyPr>
            <a:spAutoFit/>
          </a:bodyPr>
          <a:lstStyle/>
          <a:p>
            <a:pPr>
              <a:spcBef>
                <a:spcPct val="50000"/>
              </a:spcBef>
            </a:pPr>
            <a:r>
              <a:rPr kumimoji="1" lang="zh-CN" altLang="en-US" sz="2400" b="1">
                <a:solidFill>
                  <a:schemeClr val="tx2"/>
                </a:solidFill>
                <a:latin typeface="Times New Roman" pitchFamily="18" charset="0"/>
              </a:rPr>
              <a:t>1, 1, 2, 3, 5, 8, 13, 21, 34, ......</a:t>
            </a:r>
          </a:p>
        </p:txBody>
      </p:sp>
      <p:sp>
        <p:nvSpPr>
          <p:cNvPr id="12298" name="Text Box 6"/>
          <p:cNvSpPr txBox="1">
            <a:spLocks noChangeArrowheads="1"/>
          </p:cNvSpPr>
          <p:nvPr/>
        </p:nvSpPr>
        <p:spPr bwMode="auto">
          <a:xfrm>
            <a:off x="1905000" y="3124200"/>
            <a:ext cx="6934200" cy="822325"/>
          </a:xfrm>
          <a:prstGeom prst="rect">
            <a:avLst/>
          </a:prstGeom>
          <a:noFill/>
          <a:ln w="9525">
            <a:noFill/>
            <a:miter lim="800000"/>
            <a:headEnd/>
            <a:tailEnd/>
          </a:ln>
        </p:spPr>
        <p:txBody>
          <a:bodyPr>
            <a:spAutoFit/>
          </a:bodyPr>
          <a:lstStyle/>
          <a:p>
            <a:pPr algn="ctr">
              <a:spcBef>
                <a:spcPct val="50000"/>
              </a:spcBef>
            </a:pPr>
            <a:r>
              <a:rPr kumimoji="1" lang="zh-CN" altLang="en-US" sz="2400">
                <a:latin typeface="Times New Roman" pitchFamily="18" charset="0"/>
              </a:rPr>
              <a:t> </a:t>
            </a:r>
            <a:r>
              <a:rPr kumimoji="1" lang="en-US" altLang="zh-CN" sz="2400">
                <a:latin typeface="Times New Roman" pitchFamily="18" charset="0"/>
              </a:rPr>
              <a:t>Explicit formula for Fibonacci Sequence</a:t>
            </a:r>
          </a:p>
          <a:p>
            <a:pPr>
              <a:spcBef>
                <a:spcPct val="20000"/>
              </a:spcBef>
            </a:pPr>
            <a:r>
              <a:rPr kumimoji="1" lang="en-US" altLang="zh-CN" sz="2000">
                <a:latin typeface="Times New Roman" pitchFamily="18" charset="0"/>
              </a:rPr>
              <a:t>    The characteristic equation is </a:t>
            </a:r>
            <a:r>
              <a:rPr kumimoji="1" lang="en-US" altLang="zh-CN" sz="2000" i="1">
                <a:latin typeface="Times New Roman" pitchFamily="18" charset="0"/>
              </a:rPr>
              <a:t>x</a:t>
            </a:r>
            <a:r>
              <a:rPr kumimoji="1" lang="en-US" altLang="zh-CN" sz="2000" baseline="30000">
                <a:latin typeface="Times New Roman" pitchFamily="18" charset="0"/>
              </a:rPr>
              <a:t>2</a:t>
            </a:r>
            <a:r>
              <a:rPr kumimoji="1" lang="en-US" altLang="zh-CN" sz="2000">
                <a:latin typeface="Times New Roman" pitchFamily="18" charset="0"/>
              </a:rPr>
              <a:t>-</a:t>
            </a:r>
            <a:r>
              <a:rPr kumimoji="1" lang="en-US" altLang="zh-CN" sz="2000" i="1">
                <a:latin typeface="Times New Roman" pitchFamily="18" charset="0"/>
              </a:rPr>
              <a:t>x</a:t>
            </a:r>
            <a:r>
              <a:rPr kumimoji="1" lang="en-US" altLang="zh-CN" sz="2000">
                <a:latin typeface="Times New Roman" pitchFamily="18" charset="0"/>
              </a:rPr>
              <a:t>-1=0, which has roots:</a:t>
            </a:r>
          </a:p>
        </p:txBody>
      </p:sp>
      <p:graphicFrame>
        <p:nvGraphicFramePr>
          <p:cNvPr id="12290" name="Rectangle 7"/>
          <p:cNvGraphicFramePr>
            <a:graphicFrameLocks/>
          </p:cNvGraphicFramePr>
          <p:nvPr/>
        </p:nvGraphicFramePr>
        <p:xfrm>
          <a:off x="1524000" y="4419600"/>
          <a:ext cx="6096000" cy="1041400"/>
        </p:xfrm>
        <a:graphic>
          <a:graphicData uri="http://schemas.openxmlformats.org/presentationml/2006/ole">
            <p:oleObj spid="_x0000_s12290" name="Equation" r:id="rId4" imgW="0" imgH="0" progId="Equation.3">
              <p:embed/>
            </p:oleObj>
          </a:graphicData>
        </a:graphic>
      </p:graphicFrame>
      <p:graphicFrame>
        <p:nvGraphicFramePr>
          <p:cNvPr id="12291" name="Object 8"/>
          <p:cNvGraphicFramePr>
            <a:graphicFrameLocks noChangeAspect="1"/>
          </p:cNvGraphicFramePr>
          <p:nvPr/>
        </p:nvGraphicFramePr>
        <p:xfrm>
          <a:off x="2819400" y="3962400"/>
          <a:ext cx="3429000" cy="812800"/>
        </p:xfrm>
        <a:graphic>
          <a:graphicData uri="http://schemas.openxmlformats.org/presentationml/2006/ole">
            <p:oleObj spid="_x0000_s12291" name="Equation" r:id="rId5" imgW="1688760" imgH="431640" progId="Equation.3">
              <p:embed/>
            </p:oleObj>
          </a:graphicData>
        </a:graphic>
      </p:graphicFrame>
      <p:sp>
        <p:nvSpPr>
          <p:cNvPr id="12299" name="Text Box 9"/>
          <p:cNvSpPr txBox="1">
            <a:spLocks noChangeArrowheads="1"/>
          </p:cNvSpPr>
          <p:nvPr/>
        </p:nvSpPr>
        <p:spPr bwMode="auto">
          <a:xfrm>
            <a:off x="457200" y="4876800"/>
            <a:ext cx="3810000" cy="457200"/>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Note: (by initial conditions)</a:t>
            </a:r>
          </a:p>
        </p:txBody>
      </p:sp>
      <p:graphicFrame>
        <p:nvGraphicFramePr>
          <p:cNvPr id="12292" name="Object 10"/>
          <p:cNvGraphicFramePr>
            <a:graphicFrameLocks noChangeAspect="1"/>
          </p:cNvGraphicFramePr>
          <p:nvPr/>
        </p:nvGraphicFramePr>
        <p:xfrm>
          <a:off x="4114800" y="4800600"/>
          <a:ext cx="4724400" cy="533400"/>
        </p:xfrm>
        <a:graphic>
          <a:graphicData uri="http://schemas.openxmlformats.org/presentationml/2006/ole">
            <p:oleObj spid="_x0000_s12292" name="Equation" r:id="rId6" imgW="2387520" imgH="241200" progId="Equation.3">
              <p:embed/>
            </p:oleObj>
          </a:graphicData>
        </a:graphic>
      </p:graphicFrame>
      <p:sp>
        <p:nvSpPr>
          <p:cNvPr id="12300" name="Text Box 11"/>
          <p:cNvSpPr txBox="1">
            <a:spLocks noChangeArrowheads="1"/>
          </p:cNvSpPr>
          <p:nvPr/>
        </p:nvSpPr>
        <p:spPr bwMode="auto">
          <a:xfrm>
            <a:off x="762000" y="5486400"/>
            <a:ext cx="1981200" cy="457200"/>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which results:</a:t>
            </a:r>
          </a:p>
        </p:txBody>
      </p:sp>
      <p:sp>
        <p:nvSpPr>
          <p:cNvPr id="12301" name="Rectangle 12" descr="粉色砂纸"/>
          <p:cNvSpPr>
            <a:spLocks noChangeArrowheads="1"/>
          </p:cNvSpPr>
          <p:nvPr/>
        </p:nvSpPr>
        <p:spPr bwMode="auto">
          <a:xfrm>
            <a:off x="2667000" y="5410200"/>
            <a:ext cx="4191000" cy="1219200"/>
          </a:xfrm>
          <a:prstGeom prst="rect">
            <a:avLst/>
          </a:prstGeom>
          <a:blipFill dpi="0" rotWithShape="0">
            <a:blip r:embed="rId7"/>
            <a:srcRect/>
            <a:tile tx="0" ty="0" sx="100000" sy="100000" flip="none" algn="tl"/>
          </a:blipFill>
          <a:ln w="9525">
            <a:noFill/>
            <a:miter lim="800000"/>
            <a:headEnd/>
            <a:tailEnd/>
          </a:ln>
        </p:spPr>
        <p:txBody>
          <a:bodyPr wrap="none" anchor="ctr"/>
          <a:lstStyle/>
          <a:p>
            <a:endParaRPr lang="zh-CN" altLang="en-US"/>
          </a:p>
        </p:txBody>
      </p:sp>
      <p:graphicFrame>
        <p:nvGraphicFramePr>
          <p:cNvPr id="12293" name="Object 13"/>
          <p:cNvGraphicFramePr>
            <a:graphicFrameLocks noChangeAspect="1"/>
          </p:cNvGraphicFramePr>
          <p:nvPr/>
        </p:nvGraphicFramePr>
        <p:xfrm>
          <a:off x="2743200" y="5486400"/>
          <a:ext cx="3810000" cy="990600"/>
        </p:xfrm>
        <a:graphic>
          <a:graphicData uri="http://schemas.openxmlformats.org/presentationml/2006/ole">
            <p:oleObj spid="_x0000_s12293" name="Equation" r:id="rId8" imgW="2006280" imgH="53316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Home Assignments</a:t>
            </a:r>
          </a:p>
        </p:txBody>
      </p:sp>
      <p:sp>
        <p:nvSpPr>
          <p:cNvPr id="43011" name="Rectangle 3"/>
          <p:cNvSpPr>
            <a:spLocks noGrp="1" noChangeArrowheads="1"/>
          </p:cNvSpPr>
          <p:nvPr>
            <p:ph type="body" idx="1"/>
          </p:nvPr>
        </p:nvSpPr>
        <p:spPr>
          <a:xfrm>
            <a:off x="457200" y="1628775"/>
            <a:ext cx="8229600" cy="4752975"/>
          </a:xfrm>
        </p:spPr>
        <p:txBody>
          <a:bodyPr/>
          <a:lstStyle/>
          <a:p>
            <a:pPr eaLnBrk="1" hangingPunct="1"/>
            <a:r>
              <a:rPr lang="en-US" altLang="zh-CN" dirty="0" smtClean="0"/>
              <a:t>To be checked</a:t>
            </a:r>
          </a:p>
          <a:p>
            <a:pPr lvl="1" eaLnBrk="1" hangingPunct="1"/>
            <a:r>
              <a:rPr lang="en-US" altLang="zh-CN" dirty="0" smtClean="0"/>
              <a:t>1.3 Ex. : 23-24</a:t>
            </a:r>
          </a:p>
          <a:p>
            <a:pPr lvl="1" eaLnBrk="1" hangingPunct="1"/>
            <a:r>
              <a:rPr lang="en-US" altLang="zh-CN" dirty="0" smtClean="0"/>
              <a:t>3.1 Ex. : 25-26, 29, 34</a:t>
            </a:r>
          </a:p>
          <a:p>
            <a:pPr lvl="1" eaLnBrk="1" hangingPunct="1"/>
            <a:r>
              <a:rPr lang="en-US" altLang="zh-CN" dirty="0" smtClean="0"/>
              <a:t>3.2 Ex. : 19, 23, 27, 32</a:t>
            </a:r>
          </a:p>
          <a:p>
            <a:pPr lvl="1" eaLnBrk="1" hangingPunct="1"/>
            <a:r>
              <a:rPr lang="en-US" altLang="zh-CN" dirty="0" smtClean="0"/>
              <a:t>3.3 Ex. : 10, 12, 17-19, 21-24</a:t>
            </a:r>
          </a:p>
          <a:p>
            <a:pPr lvl="1" eaLnBrk="1" hangingPunct="1"/>
            <a:r>
              <a:rPr lang="en-US" altLang="zh-CN" dirty="0" smtClean="0"/>
              <a:t>3.4 Ex. : 34, 37-41</a:t>
            </a:r>
          </a:p>
          <a:p>
            <a:pPr lvl="1" eaLnBrk="1" hangingPunct="1"/>
            <a:r>
              <a:rPr lang="en-US" altLang="zh-CN" dirty="0" smtClean="0"/>
              <a:t>3.5 Ex. : 14, 18, 26, 28, 34, 36 </a:t>
            </a:r>
          </a:p>
          <a:p>
            <a:pPr eaLnBrk="1" hangingPunct="1">
              <a:buNone/>
            </a:pPr>
            <a:endParaRPr lang="en-US" altLang="zh-CN" dirty="0" smtClean="0"/>
          </a:p>
          <a:p>
            <a:pPr eaLnBrk="1" hangingPunct="1"/>
            <a:endParaRPr lang="en-US" altLang="zh-CN" dirty="0" smtClean="0"/>
          </a:p>
          <a:p>
            <a:pPr lvl="1" eaLnBrk="1" hangingPunct="1"/>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Proof of Countability</a:t>
            </a:r>
          </a:p>
        </p:txBody>
      </p:sp>
      <p:sp>
        <p:nvSpPr>
          <p:cNvPr id="19459" name="Rectangle 3"/>
          <p:cNvSpPr>
            <a:spLocks noGrp="1" noChangeArrowheads="1"/>
          </p:cNvSpPr>
          <p:nvPr>
            <p:ph type="body" idx="1"/>
          </p:nvPr>
        </p:nvSpPr>
        <p:spPr/>
        <p:txBody>
          <a:bodyPr/>
          <a:lstStyle/>
          <a:p>
            <a:pPr eaLnBrk="1" hangingPunct="1"/>
            <a:r>
              <a:rPr lang="en-US" altLang="zh-CN" smtClean="0"/>
              <a:t>The set of all integers is countable.</a:t>
            </a:r>
          </a:p>
          <a:p>
            <a:pPr lvl="1" eaLnBrk="1" hangingPunct="1"/>
            <a:r>
              <a:rPr lang="en-US" altLang="zh-CN" smtClean="0"/>
              <a:t>We can arrange all integer in a linear list as follows:</a:t>
            </a:r>
          </a:p>
          <a:p>
            <a:pPr lvl="1" algn="ctr" eaLnBrk="1" hangingPunct="1">
              <a:buFont typeface="Wingdings" pitchFamily="2" charset="2"/>
              <a:buNone/>
            </a:pPr>
            <a:r>
              <a:rPr lang="en-US" altLang="zh-CN" smtClean="0"/>
              <a:t>0,-1,1,-2,2,-3,3,...</a:t>
            </a:r>
          </a:p>
          <a:p>
            <a:pPr lvl="1" eaLnBrk="1" hangingPunct="1">
              <a:buFont typeface="Wingdings" pitchFamily="2" charset="2"/>
              <a:buNone/>
            </a:pPr>
            <a:r>
              <a:rPr lang="en-US" altLang="zh-CN" smtClean="0"/>
              <a:t>    that is: positive </a:t>
            </a:r>
            <a:r>
              <a:rPr lang="en-US" altLang="zh-CN" i="1" smtClean="0"/>
              <a:t>k</a:t>
            </a:r>
            <a:r>
              <a:rPr lang="en-US" altLang="zh-CN" smtClean="0"/>
              <a:t> is the (2</a:t>
            </a:r>
            <a:r>
              <a:rPr lang="en-US" altLang="zh-CN" i="1" smtClean="0"/>
              <a:t>k</a:t>
            </a:r>
            <a:r>
              <a:rPr lang="en-US" altLang="zh-CN" smtClean="0"/>
              <a:t>+1)th element, and</a:t>
            </a:r>
          </a:p>
          <a:p>
            <a:pPr lvl="1" eaLnBrk="1" hangingPunct="1">
              <a:buFont typeface="Wingdings" pitchFamily="2" charset="2"/>
              <a:buNone/>
            </a:pPr>
            <a:r>
              <a:rPr lang="en-US" altLang="zh-CN" smtClean="0"/>
              <a:t>    negative </a:t>
            </a:r>
            <a:r>
              <a:rPr lang="en-US" altLang="zh-CN" i="1" smtClean="0"/>
              <a:t>k</a:t>
            </a:r>
            <a:r>
              <a:rPr lang="en-US" altLang="zh-CN" smtClean="0"/>
              <a:t> is the 2</a:t>
            </a:r>
            <a:r>
              <a:rPr lang="en-US" altLang="zh-CN" i="1" smtClean="0"/>
              <a:t>k</a:t>
            </a:r>
            <a:r>
              <a:rPr lang="en-US" altLang="zh-CN" smtClean="0"/>
              <a:t>th element in the list.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descr="蓝色砂纸"/>
          <p:cNvSpPr>
            <a:spLocks noChangeArrowheads="1"/>
          </p:cNvSpPr>
          <p:nvPr/>
        </p:nvSpPr>
        <p:spPr bwMode="auto">
          <a:xfrm>
            <a:off x="990600" y="5410200"/>
            <a:ext cx="7848600" cy="1066800"/>
          </a:xfrm>
          <a:prstGeom prst="rect">
            <a:avLst/>
          </a:prstGeom>
          <a:blipFill dpi="0" rotWithShape="0">
            <a:blip r:embed="rId4"/>
            <a:srcRect/>
            <a:tile tx="0" ty="0" sx="100000" sy="100000" flip="none" algn="tl"/>
          </a:blipFill>
          <a:ln w="9525">
            <a:noFill/>
            <a:miter lim="800000"/>
            <a:headEnd/>
            <a:tailEnd/>
          </a:ln>
        </p:spPr>
        <p:txBody>
          <a:bodyPr wrap="none" anchor="ctr"/>
          <a:lstStyle/>
          <a:p>
            <a:endParaRPr lang="zh-CN" altLang="en-US"/>
          </a:p>
        </p:txBody>
      </p:sp>
      <p:sp>
        <p:nvSpPr>
          <p:cNvPr id="1028" name="Rectangle 3"/>
          <p:cNvSpPr>
            <a:spLocks noGrp="1" noChangeArrowheads="1"/>
          </p:cNvSpPr>
          <p:nvPr>
            <p:ph type="title"/>
          </p:nvPr>
        </p:nvSpPr>
        <p:spPr/>
        <p:txBody>
          <a:bodyPr/>
          <a:lstStyle/>
          <a:p>
            <a:pPr eaLnBrk="1" hangingPunct="1"/>
            <a:r>
              <a:rPr lang="en-US" altLang="zh-CN" smtClean="0"/>
              <a:t>Set of Ordered Pairs</a:t>
            </a:r>
          </a:p>
        </p:txBody>
      </p:sp>
      <p:sp>
        <p:nvSpPr>
          <p:cNvPr id="1029" name="Rectangle 4"/>
          <p:cNvSpPr>
            <a:spLocks noGrp="1" noChangeArrowheads="1"/>
          </p:cNvSpPr>
          <p:nvPr>
            <p:ph type="body" idx="1"/>
          </p:nvPr>
        </p:nvSpPr>
        <p:spPr>
          <a:xfrm>
            <a:off x="328613" y="1752600"/>
            <a:ext cx="8208962" cy="4303713"/>
          </a:xfrm>
        </p:spPr>
        <p:txBody>
          <a:bodyPr/>
          <a:lstStyle/>
          <a:p>
            <a:pPr eaLnBrk="1" hangingPunct="1"/>
            <a:r>
              <a:rPr lang="en-US" altLang="zh-CN" sz="2400" smtClean="0"/>
              <a:t>The set of all objects with the form &lt;</a:t>
            </a:r>
            <a:r>
              <a:rPr lang="en-US" altLang="zh-CN" sz="2400" i="1" smtClean="0"/>
              <a:t>i</a:t>
            </a:r>
            <a:r>
              <a:rPr lang="en-US" altLang="zh-CN" sz="2400" smtClean="0"/>
              <a:t>,</a:t>
            </a:r>
            <a:r>
              <a:rPr lang="en-US" altLang="zh-CN" sz="2400" i="1" smtClean="0"/>
              <a:t>j</a:t>
            </a:r>
            <a:r>
              <a:rPr lang="en-US" altLang="zh-CN" sz="2400" smtClean="0"/>
              <a:t>&gt; is countable, where </a:t>
            </a:r>
            <a:r>
              <a:rPr lang="en-US" altLang="zh-CN" sz="2400" i="1" smtClean="0"/>
              <a:t>i</a:t>
            </a:r>
            <a:r>
              <a:rPr lang="en-US" altLang="zh-CN" sz="2400" smtClean="0"/>
              <a:t>,</a:t>
            </a:r>
            <a:r>
              <a:rPr lang="en-US" altLang="zh-CN" sz="2400" i="1" smtClean="0"/>
              <a:t>j</a:t>
            </a:r>
            <a:r>
              <a:rPr lang="en-US" altLang="zh-CN" sz="2400" smtClean="0"/>
              <a:t> are nonnegative integers.</a:t>
            </a:r>
          </a:p>
        </p:txBody>
      </p:sp>
      <p:grpSp>
        <p:nvGrpSpPr>
          <p:cNvPr id="1030" name="Group 5"/>
          <p:cNvGrpSpPr>
            <a:grpSpLocks/>
          </p:cNvGrpSpPr>
          <p:nvPr/>
        </p:nvGrpSpPr>
        <p:grpSpPr bwMode="auto">
          <a:xfrm>
            <a:off x="685800" y="2209800"/>
            <a:ext cx="5638800" cy="3352800"/>
            <a:chOff x="240" y="1872"/>
            <a:chExt cx="3552" cy="2112"/>
          </a:xfrm>
        </p:grpSpPr>
        <p:sp>
          <p:nvSpPr>
            <p:cNvPr id="1032" name="Text Box 6"/>
            <p:cNvSpPr txBox="1">
              <a:spLocks noChangeArrowheads="1"/>
            </p:cNvSpPr>
            <p:nvPr/>
          </p:nvSpPr>
          <p:spPr bwMode="auto">
            <a:xfrm>
              <a:off x="528" y="2112"/>
              <a:ext cx="2736" cy="1634"/>
            </a:xfrm>
            <a:prstGeom prst="rect">
              <a:avLst/>
            </a:prstGeom>
            <a:noFill/>
            <a:ln w="9525">
              <a:noFill/>
              <a:miter lim="800000"/>
              <a:headEnd/>
              <a:tailEnd/>
            </a:ln>
          </p:spPr>
          <p:txBody>
            <a:bodyPr>
              <a:spAutoFit/>
            </a:bodyPr>
            <a:lstStyle/>
            <a:p>
              <a:pPr>
                <a:spcBef>
                  <a:spcPct val="80000"/>
                </a:spcBef>
              </a:pPr>
              <a:r>
                <a:rPr kumimoji="1" lang="zh-CN" altLang="en-US" sz="2000">
                  <a:latin typeface="Times New Roman" pitchFamily="18" charset="0"/>
                </a:rPr>
                <a:t>&lt;0,0&gt;    &lt;1,0&gt;    &lt;2,0&gt;    &lt;3,0&gt;    &lt;4,0&gt;</a:t>
              </a:r>
            </a:p>
            <a:p>
              <a:pPr>
                <a:spcBef>
                  <a:spcPct val="80000"/>
                </a:spcBef>
              </a:pPr>
              <a:r>
                <a:rPr kumimoji="1" lang="zh-CN" altLang="en-US" sz="2000">
                  <a:latin typeface="Times New Roman" pitchFamily="18" charset="0"/>
                </a:rPr>
                <a:t>&lt;0,1&gt;    &lt;1,1&gt;    &lt;2,1&gt;    &lt;3,1&gt;</a:t>
              </a:r>
            </a:p>
            <a:p>
              <a:pPr>
                <a:spcBef>
                  <a:spcPct val="80000"/>
                </a:spcBef>
              </a:pPr>
              <a:r>
                <a:rPr kumimoji="1" lang="zh-CN" altLang="en-US" sz="2000">
                  <a:latin typeface="Times New Roman" pitchFamily="18" charset="0"/>
                </a:rPr>
                <a:t>&lt;0,2&gt;    &lt;1,2&gt;    &lt;2,2&gt;</a:t>
              </a:r>
            </a:p>
            <a:p>
              <a:pPr>
                <a:spcBef>
                  <a:spcPct val="80000"/>
                </a:spcBef>
              </a:pPr>
              <a:r>
                <a:rPr kumimoji="1" lang="zh-CN" altLang="en-US" sz="2000">
                  <a:latin typeface="Times New Roman" pitchFamily="18" charset="0"/>
                </a:rPr>
                <a:t>&lt;0,3&gt;    &lt;1,3&gt;  </a:t>
              </a:r>
            </a:p>
            <a:p>
              <a:pPr>
                <a:spcBef>
                  <a:spcPct val="80000"/>
                </a:spcBef>
              </a:pPr>
              <a:r>
                <a:rPr kumimoji="1" lang="zh-CN" altLang="en-US" sz="2000">
                  <a:latin typeface="Times New Roman" pitchFamily="18" charset="0"/>
                </a:rPr>
                <a:t>&lt;0,4&gt; </a:t>
              </a:r>
            </a:p>
          </p:txBody>
        </p:sp>
        <p:sp>
          <p:nvSpPr>
            <p:cNvPr id="1033" name="Line 7"/>
            <p:cNvSpPr>
              <a:spLocks noChangeShapeType="1"/>
            </p:cNvSpPr>
            <p:nvPr/>
          </p:nvSpPr>
          <p:spPr bwMode="auto">
            <a:xfrm flipV="1">
              <a:off x="432" y="2064"/>
              <a:ext cx="864" cy="528"/>
            </a:xfrm>
            <a:prstGeom prst="line">
              <a:avLst/>
            </a:prstGeom>
            <a:noFill/>
            <a:ln w="31750">
              <a:solidFill>
                <a:srgbClr val="FFCC00"/>
              </a:solidFill>
              <a:prstDash val="lgDash"/>
              <a:round/>
              <a:headEnd/>
              <a:tailEnd/>
            </a:ln>
          </p:spPr>
          <p:txBody>
            <a:bodyPr wrap="none"/>
            <a:lstStyle/>
            <a:p>
              <a:endParaRPr lang="zh-CN" altLang="en-US"/>
            </a:p>
          </p:txBody>
        </p:sp>
        <p:sp>
          <p:nvSpPr>
            <p:cNvPr id="1034" name="Line 8"/>
            <p:cNvSpPr>
              <a:spLocks noChangeShapeType="1"/>
            </p:cNvSpPr>
            <p:nvPr/>
          </p:nvSpPr>
          <p:spPr bwMode="auto">
            <a:xfrm flipV="1">
              <a:off x="432" y="2064"/>
              <a:ext cx="1392" cy="864"/>
            </a:xfrm>
            <a:prstGeom prst="line">
              <a:avLst/>
            </a:prstGeom>
            <a:noFill/>
            <a:ln w="31750">
              <a:solidFill>
                <a:srgbClr val="FFCC00"/>
              </a:solidFill>
              <a:prstDash val="lgDash"/>
              <a:round/>
              <a:headEnd/>
              <a:tailEnd/>
            </a:ln>
          </p:spPr>
          <p:txBody>
            <a:bodyPr wrap="none"/>
            <a:lstStyle/>
            <a:p>
              <a:endParaRPr lang="zh-CN" altLang="en-US"/>
            </a:p>
          </p:txBody>
        </p:sp>
        <p:sp>
          <p:nvSpPr>
            <p:cNvPr id="1035" name="Line 9"/>
            <p:cNvSpPr>
              <a:spLocks noChangeShapeType="1"/>
            </p:cNvSpPr>
            <p:nvPr/>
          </p:nvSpPr>
          <p:spPr bwMode="auto">
            <a:xfrm flipV="1">
              <a:off x="432" y="2064"/>
              <a:ext cx="1920" cy="1200"/>
            </a:xfrm>
            <a:prstGeom prst="line">
              <a:avLst/>
            </a:prstGeom>
            <a:noFill/>
            <a:ln w="31750">
              <a:solidFill>
                <a:srgbClr val="FFCC00"/>
              </a:solidFill>
              <a:prstDash val="lgDash"/>
              <a:round/>
              <a:headEnd/>
              <a:tailEnd/>
            </a:ln>
          </p:spPr>
          <p:txBody>
            <a:bodyPr wrap="none"/>
            <a:lstStyle/>
            <a:p>
              <a:endParaRPr lang="zh-CN" altLang="en-US"/>
            </a:p>
          </p:txBody>
        </p:sp>
        <p:sp>
          <p:nvSpPr>
            <p:cNvPr id="1036" name="Line 10"/>
            <p:cNvSpPr>
              <a:spLocks noChangeShapeType="1"/>
            </p:cNvSpPr>
            <p:nvPr/>
          </p:nvSpPr>
          <p:spPr bwMode="auto">
            <a:xfrm flipV="1">
              <a:off x="432" y="2064"/>
              <a:ext cx="2544" cy="1584"/>
            </a:xfrm>
            <a:prstGeom prst="line">
              <a:avLst/>
            </a:prstGeom>
            <a:noFill/>
            <a:ln w="31750">
              <a:solidFill>
                <a:srgbClr val="FFCC00"/>
              </a:solidFill>
              <a:prstDash val="lgDash"/>
              <a:round/>
              <a:headEnd/>
              <a:tailEnd/>
            </a:ln>
          </p:spPr>
          <p:txBody>
            <a:bodyPr wrap="none"/>
            <a:lstStyle/>
            <a:p>
              <a:endParaRPr lang="zh-CN" altLang="en-US"/>
            </a:p>
          </p:txBody>
        </p:sp>
        <p:sp>
          <p:nvSpPr>
            <p:cNvPr id="1037" name="Line 11"/>
            <p:cNvSpPr>
              <a:spLocks noChangeShapeType="1"/>
            </p:cNvSpPr>
            <p:nvPr/>
          </p:nvSpPr>
          <p:spPr bwMode="auto">
            <a:xfrm>
              <a:off x="240" y="2688"/>
              <a:ext cx="0" cy="1200"/>
            </a:xfrm>
            <a:prstGeom prst="line">
              <a:avLst/>
            </a:prstGeom>
            <a:noFill/>
            <a:ln w="57150">
              <a:solidFill>
                <a:srgbClr val="99CC00"/>
              </a:solidFill>
              <a:prstDash val="lgDash"/>
              <a:round/>
              <a:headEnd/>
              <a:tailEnd/>
            </a:ln>
          </p:spPr>
          <p:txBody>
            <a:bodyPr wrap="none"/>
            <a:lstStyle/>
            <a:p>
              <a:endParaRPr lang="zh-CN" altLang="en-US"/>
            </a:p>
          </p:txBody>
        </p:sp>
        <p:sp>
          <p:nvSpPr>
            <p:cNvPr id="1038" name="Line 12"/>
            <p:cNvSpPr>
              <a:spLocks noChangeShapeType="1"/>
            </p:cNvSpPr>
            <p:nvPr/>
          </p:nvSpPr>
          <p:spPr bwMode="auto">
            <a:xfrm>
              <a:off x="240" y="3888"/>
              <a:ext cx="240" cy="96"/>
            </a:xfrm>
            <a:prstGeom prst="line">
              <a:avLst/>
            </a:prstGeom>
            <a:noFill/>
            <a:ln w="57150">
              <a:solidFill>
                <a:srgbClr val="99CC00"/>
              </a:solidFill>
              <a:prstDash val="lgDash"/>
              <a:round/>
              <a:headEnd/>
              <a:tailEnd/>
            </a:ln>
          </p:spPr>
          <p:txBody>
            <a:bodyPr wrap="none"/>
            <a:lstStyle/>
            <a:p>
              <a:endParaRPr lang="zh-CN" altLang="en-US"/>
            </a:p>
          </p:txBody>
        </p:sp>
        <p:sp>
          <p:nvSpPr>
            <p:cNvPr id="1039" name="Line 13"/>
            <p:cNvSpPr>
              <a:spLocks noChangeShapeType="1"/>
            </p:cNvSpPr>
            <p:nvPr/>
          </p:nvSpPr>
          <p:spPr bwMode="auto">
            <a:xfrm flipV="1">
              <a:off x="480" y="3360"/>
              <a:ext cx="1008" cy="624"/>
            </a:xfrm>
            <a:prstGeom prst="line">
              <a:avLst/>
            </a:prstGeom>
            <a:noFill/>
            <a:ln w="57150">
              <a:solidFill>
                <a:srgbClr val="99CC00"/>
              </a:solidFill>
              <a:prstDash val="lgDash"/>
              <a:round/>
              <a:headEnd/>
              <a:tailEnd type="stealth" w="lg" len="lg"/>
            </a:ln>
          </p:spPr>
          <p:txBody>
            <a:bodyPr wrap="none"/>
            <a:lstStyle/>
            <a:p>
              <a:endParaRPr lang="zh-CN" altLang="en-US"/>
            </a:p>
          </p:txBody>
        </p:sp>
        <p:sp>
          <p:nvSpPr>
            <p:cNvPr id="1040" name="Text Box 14"/>
            <p:cNvSpPr txBox="1">
              <a:spLocks noChangeArrowheads="1"/>
            </p:cNvSpPr>
            <p:nvPr/>
          </p:nvSpPr>
          <p:spPr bwMode="auto">
            <a:xfrm>
              <a:off x="3216" y="1872"/>
              <a:ext cx="576" cy="480"/>
            </a:xfrm>
            <a:prstGeom prst="rect">
              <a:avLst/>
            </a:prstGeom>
            <a:noFill/>
            <a:ln w="9525">
              <a:noFill/>
              <a:miter lim="800000"/>
              <a:headEnd/>
              <a:tailEnd/>
            </a:ln>
          </p:spPr>
          <p:txBody>
            <a:bodyPr>
              <a:spAutoFit/>
            </a:bodyPr>
            <a:lstStyle/>
            <a:p>
              <a:pPr>
                <a:spcBef>
                  <a:spcPct val="50000"/>
                </a:spcBef>
              </a:pPr>
              <a:r>
                <a:rPr kumimoji="1" lang="zh-CN" altLang="en-US" sz="4400" b="1">
                  <a:latin typeface="Times New Roman" pitchFamily="18" charset="0"/>
                </a:rPr>
                <a:t>...</a:t>
              </a:r>
            </a:p>
          </p:txBody>
        </p:sp>
        <p:sp>
          <p:nvSpPr>
            <p:cNvPr id="1041" name="Text Box 15"/>
            <p:cNvSpPr txBox="1">
              <a:spLocks noChangeArrowheads="1"/>
            </p:cNvSpPr>
            <p:nvPr/>
          </p:nvSpPr>
          <p:spPr bwMode="auto">
            <a:xfrm>
              <a:off x="2688" y="2256"/>
              <a:ext cx="576" cy="480"/>
            </a:xfrm>
            <a:prstGeom prst="rect">
              <a:avLst/>
            </a:prstGeom>
            <a:noFill/>
            <a:ln w="9525">
              <a:noFill/>
              <a:miter lim="800000"/>
              <a:headEnd/>
              <a:tailEnd/>
            </a:ln>
          </p:spPr>
          <p:txBody>
            <a:bodyPr>
              <a:spAutoFit/>
            </a:bodyPr>
            <a:lstStyle/>
            <a:p>
              <a:pPr>
                <a:spcBef>
                  <a:spcPct val="50000"/>
                </a:spcBef>
              </a:pPr>
              <a:r>
                <a:rPr kumimoji="1" lang="zh-CN" altLang="en-US" sz="4400" b="1">
                  <a:latin typeface="Times New Roman" pitchFamily="18" charset="0"/>
                </a:rPr>
                <a:t>...</a:t>
              </a:r>
            </a:p>
          </p:txBody>
        </p:sp>
        <p:sp>
          <p:nvSpPr>
            <p:cNvPr id="1042" name="Text Box 16"/>
            <p:cNvSpPr txBox="1">
              <a:spLocks noChangeArrowheads="1"/>
            </p:cNvSpPr>
            <p:nvPr/>
          </p:nvSpPr>
          <p:spPr bwMode="auto">
            <a:xfrm>
              <a:off x="2160" y="2592"/>
              <a:ext cx="576" cy="480"/>
            </a:xfrm>
            <a:prstGeom prst="rect">
              <a:avLst/>
            </a:prstGeom>
            <a:noFill/>
            <a:ln w="9525">
              <a:noFill/>
              <a:miter lim="800000"/>
              <a:headEnd/>
              <a:tailEnd/>
            </a:ln>
          </p:spPr>
          <p:txBody>
            <a:bodyPr>
              <a:spAutoFit/>
            </a:bodyPr>
            <a:lstStyle/>
            <a:p>
              <a:pPr>
                <a:spcBef>
                  <a:spcPct val="50000"/>
                </a:spcBef>
              </a:pPr>
              <a:r>
                <a:rPr kumimoji="1" lang="zh-CN" altLang="en-US" sz="4400" b="1">
                  <a:latin typeface="Times New Roman" pitchFamily="18" charset="0"/>
                </a:rPr>
                <a:t>...</a:t>
              </a:r>
            </a:p>
          </p:txBody>
        </p:sp>
        <p:sp>
          <p:nvSpPr>
            <p:cNvPr id="1043" name="Text Box 17"/>
            <p:cNvSpPr txBox="1">
              <a:spLocks noChangeArrowheads="1"/>
            </p:cNvSpPr>
            <p:nvPr/>
          </p:nvSpPr>
          <p:spPr bwMode="auto">
            <a:xfrm>
              <a:off x="1680" y="2928"/>
              <a:ext cx="576" cy="480"/>
            </a:xfrm>
            <a:prstGeom prst="rect">
              <a:avLst/>
            </a:prstGeom>
            <a:noFill/>
            <a:ln w="9525">
              <a:noFill/>
              <a:miter lim="800000"/>
              <a:headEnd/>
              <a:tailEnd/>
            </a:ln>
          </p:spPr>
          <p:txBody>
            <a:bodyPr>
              <a:spAutoFit/>
            </a:bodyPr>
            <a:lstStyle/>
            <a:p>
              <a:pPr>
                <a:spcBef>
                  <a:spcPct val="50000"/>
                </a:spcBef>
              </a:pPr>
              <a:r>
                <a:rPr kumimoji="1" lang="zh-CN" altLang="en-US" sz="4400" b="1">
                  <a:latin typeface="Times New Roman" pitchFamily="18" charset="0"/>
                </a:rPr>
                <a:t>...</a:t>
              </a:r>
            </a:p>
          </p:txBody>
        </p:sp>
        <p:sp>
          <p:nvSpPr>
            <p:cNvPr id="66578" name="AutoShape 18"/>
            <p:cNvSpPr>
              <a:spLocks noChangeArrowheads="1"/>
            </p:cNvSpPr>
            <p:nvPr/>
          </p:nvSpPr>
          <p:spPr bwMode="auto">
            <a:xfrm rot="2469315">
              <a:off x="2544" y="2880"/>
              <a:ext cx="528" cy="52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66579" name="Text Box 19"/>
          <p:cNvSpPr txBox="1">
            <a:spLocks noChangeArrowheads="1"/>
          </p:cNvSpPr>
          <p:nvPr/>
        </p:nvSpPr>
        <p:spPr bwMode="auto">
          <a:xfrm>
            <a:off x="3429000" y="4724400"/>
            <a:ext cx="5334000" cy="423863"/>
          </a:xfrm>
          <a:prstGeom prst="rect">
            <a:avLst/>
          </a:prstGeom>
          <a:solidFill>
            <a:srgbClr val="FFFF99"/>
          </a:solidFill>
          <a:ln w="57150" cmpd="thinThick">
            <a:solidFill>
              <a:srgbClr val="FFCC00"/>
            </a:solidFill>
            <a:miter lim="800000"/>
            <a:headEnd/>
            <a:tailEnd/>
          </a:ln>
          <a:effectLst>
            <a:outerShdw dist="107763" dir="2700000" algn="ctr" rotWithShape="0">
              <a:schemeClr val="bg2"/>
            </a:outerShdw>
          </a:effectLst>
        </p:spPr>
        <p:txBody>
          <a:bodyPr>
            <a:spAutoFit/>
          </a:bodyPr>
          <a:lstStyle/>
          <a:p>
            <a:pPr>
              <a:spcBef>
                <a:spcPct val="50000"/>
              </a:spcBef>
              <a:defRPr/>
            </a:pPr>
            <a:r>
              <a:rPr kumimoji="1" lang="zh-CN" altLang="en-US">
                <a:latin typeface="Times New Roman" pitchFamily="18" charset="0"/>
              </a:rPr>
              <a:t>&lt;</a:t>
            </a:r>
            <a:r>
              <a:rPr kumimoji="1" lang="zh-CN" altLang="en-US" b="1">
                <a:solidFill>
                  <a:schemeClr val="tx2"/>
                </a:solidFill>
                <a:latin typeface="Times New Roman" pitchFamily="18" charset="0"/>
              </a:rPr>
              <a:t>0,0&gt;, &lt;0,1&gt;, &lt;1,0&gt;, &lt;0,2&gt;, &lt;1,1&gt;, &lt;2,0&gt;, &lt;0,3&gt;, ......</a:t>
            </a:r>
          </a:p>
        </p:txBody>
      </p:sp>
      <p:graphicFrame>
        <p:nvGraphicFramePr>
          <p:cNvPr id="1026" name="Object 20"/>
          <p:cNvGraphicFramePr>
            <a:graphicFrameLocks noChangeAspect="1"/>
          </p:cNvGraphicFramePr>
          <p:nvPr/>
        </p:nvGraphicFramePr>
        <p:xfrm>
          <a:off x="1295400" y="5486400"/>
          <a:ext cx="7239000" cy="990600"/>
        </p:xfrm>
        <a:graphic>
          <a:graphicData uri="http://schemas.openxmlformats.org/presentationml/2006/ole">
            <p:oleObj spid="_x0000_s1026" name="Equation" r:id="rId5" imgW="3009600" imgH="43164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565150"/>
            <a:ext cx="8229600" cy="1263650"/>
          </a:xfrm>
        </p:spPr>
        <p:txBody>
          <a:bodyPr/>
          <a:lstStyle/>
          <a:p>
            <a:pPr eaLnBrk="1" hangingPunct="1"/>
            <a:r>
              <a:rPr lang="en-US" altLang="zh-CN" sz="4000" smtClean="0"/>
              <a:t>Real Number Set Is Not Countable</a:t>
            </a:r>
          </a:p>
        </p:txBody>
      </p:sp>
      <p:sp>
        <p:nvSpPr>
          <p:cNvPr id="20483" name="Rectangle 3"/>
          <p:cNvSpPr>
            <a:spLocks noGrp="1" noChangeArrowheads="1"/>
          </p:cNvSpPr>
          <p:nvPr>
            <p:ph type="body" idx="1"/>
          </p:nvPr>
        </p:nvSpPr>
        <p:spPr/>
        <p:txBody>
          <a:bodyPr/>
          <a:lstStyle/>
          <a:p>
            <a:pPr eaLnBrk="1" hangingPunct="1">
              <a:lnSpc>
                <a:spcPct val="90000"/>
              </a:lnSpc>
            </a:pPr>
            <a:r>
              <a:rPr lang="zh-CN" altLang="en-US" sz="2800" smtClean="0">
                <a:latin typeface="Times New Roman" pitchFamily="18" charset="0"/>
              </a:rPr>
              <a:t>(0,1) </a:t>
            </a:r>
            <a:r>
              <a:rPr lang="en-US" altLang="zh-CN" sz="2800" smtClean="0">
                <a:latin typeface="Times New Roman" pitchFamily="18" charset="0"/>
              </a:rPr>
              <a:t>is not a countable set</a:t>
            </a:r>
          </a:p>
          <a:p>
            <a:pPr lvl="1" eaLnBrk="1" hangingPunct="1">
              <a:lnSpc>
                <a:spcPct val="90000"/>
              </a:lnSpc>
            </a:pPr>
            <a:r>
              <a:rPr lang="zh-CN" altLang="en-US" sz="2400" smtClean="0"/>
              <a:t>“</a:t>
            </a:r>
            <a:r>
              <a:rPr lang="en-US" altLang="zh-CN" sz="2400" smtClean="0">
                <a:latin typeface="Times New Roman" pitchFamily="18" charset="0"/>
              </a:rPr>
              <a:t>diagonal proof</a:t>
            </a:r>
            <a:r>
              <a:rPr lang="en-US" altLang="zh-CN" sz="2400" smtClean="0"/>
              <a:t>”</a:t>
            </a:r>
            <a:endParaRPr lang="en-US" altLang="zh-CN" sz="2400" smtClean="0">
              <a:latin typeface="Times New Roman" pitchFamily="18" charset="0"/>
            </a:endParaRPr>
          </a:p>
          <a:p>
            <a:pPr lvl="1" eaLnBrk="1" hangingPunct="1">
              <a:lnSpc>
                <a:spcPct val="90000"/>
              </a:lnSpc>
              <a:buFont typeface="Wingdings" pitchFamily="2" charset="2"/>
              <a:buNone/>
            </a:pPr>
            <a:r>
              <a:rPr lang="en-US" altLang="zh-CN" sz="2400" smtClean="0">
                <a:latin typeface="Times New Roman" pitchFamily="18" charset="0"/>
              </a:rPr>
              <a:t>Assuming that elements in (0,1) can be listed linearly</a:t>
            </a:r>
            <a:r>
              <a:rPr lang="zh-CN" altLang="en-US" sz="2400" smtClean="0">
                <a:latin typeface="Times New Roman" pitchFamily="18" charset="0"/>
              </a:rPr>
              <a:t>：</a:t>
            </a:r>
          </a:p>
          <a:p>
            <a:pPr lvl="1" eaLnBrk="1" hangingPunct="1">
              <a:lnSpc>
                <a:spcPct val="90000"/>
              </a:lnSpc>
              <a:buFont typeface="Wingdings" pitchFamily="2" charset="2"/>
              <a:buNone/>
            </a:pPr>
            <a:r>
              <a:rPr lang="zh-CN" altLang="en-US" sz="2400" smtClean="0">
                <a:latin typeface="Times New Roman" pitchFamily="18" charset="0"/>
              </a:rPr>
              <a:t>0.</a:t>
            </a:r>
            <a:r>
              <a:rPr lang="en-US" altLang="zh-CN" sz="2400" smtClean="0">
                <a:solidFill>
                  <a:srgbClr val="FF0000"/>
                </a:solidFill>
                <a:latin typeface="Times New Roman" pitchFamily="18" charset="0"/>
              </a:rPr>
              <a:t>b</a:t>
            </a:r>
            <a:r>
              <a:rPr lang="en-US" altLang="zh-CN" sz="2400" baseline="-25000" smtClean="0">
                <a:solidFill>
                  <a:srgbClr val="FF0000"/>
                </a:solidFill>
                <a:latin typeface="Times New Roman" pitchFamily="18" charset="0"/>
              </a:rPr>
              <a:t>11</a:t>
            </a:r>
            <a:r>
              <a:rPr lang="en-US" altLang="zh-CN" sz="2400" smtClean="0">
                <a:latin typeface="Times New Roman" pitchFamily="18" charset="0"/>
              </a:rPr>
              <a:t>b</a:t>
            </a:r>
            <a:r>
              <a:rPr lang="en-US" altLang="zh-CN" sz="2400" baseline="-25000" smtClean="0">
                <a:latin typeface="Times New Roman" pitchFamily="18" charset="0"/>
              </a:rPr>
              <a:t>12</a:t>
            </a:r>
            <a:r>
              <a:rPr lang="en-US" altLang="zh-CN" sz="2400" smtClean="0">
                <a:latin typeface="Times New Roman" pitchFamily="18" charset="0"/>
              </a:rPr>
              <a:t>b</a:t>
            </a:r>
            <a:r>
              <a:rPr lang="en-US" altLang="zh-CN" sz="2400" baseline="-25000" smtClean="0">
                <a:latin typeface="Times New Roman" pitchFamily="18" charset="0"/>
              </a:rPr>
              <a:t>13</a:t>
            </a:r>
            <a:r>
              <a:rPr lang="en-US" altLang="zh-CN" sz="2400" smtClean="0">
                <a:latin typeface="Times New Roman" pitchFamily="18" charset="0"/>
              </a:rPr>
              <a:t>b</a:t>
            </a:r>
            <a:r>
              <a:rPr lang="en-US" altLang="zh-CN" sz="2400" baseline="-25000" smtClean="0">
                <a:latin typeface="Times New Roman" pitchFamily="18" charset="0"/>
              </a:rPr>
              <a:t>14</a:t>
            </a:r>
            <a:r>
              <a:rPr lang="en-US" altLang="zh-CN" sz="2400" smtClean="0"/>
              <a:t>…</a:t>
            </a:r>
            <a:endParaRPr lang="en-US" altLang="zh-CN" sz="2400" smtClean="0">
              <a:latin typeface="Times New Roman" pitchFamily="18" charset="0"/>
            </a:endParaRPr>
          </a:p>
          <a:p>
            <a:pPr lvl="1" eaLnBrk="1" hangingPunct="1">
              <a:lnSpc>
                <a:spcPct val="90000"/>
              </a:lnSpc>
              <a:buFont typeface="Wingdings" pitchFamily="2" charset="2"/>
              <a:buNone/>
            </a:pPr>
            <a:r>
              <a:rPr lang="en-US" altLang="zh-CN" sz="2400" smtClean="0">
                <a:latin typeface="Times New Roman" pitchFamily="18" charset="0"/>
              </a:rPr>
              <a:t>0.b</a:t>
            </a:r>
            <a:r>
              <a:rPr lang="en-US" altLang="zh-CN" sz="2400" baseline="-25000" smtClean="0">
                <a:latin typeface="Times New Roman" pitchFamily="18" charset="0"/>
              </a:rPr>
              <a:t>21</a:t>
            </a:r>
            <a:r>
              <a:rPr lang="en-US" altLang="zh-CN" sz="2400" smtClean="0">
                <a:solidFill>
                  <a:srgbClr val="FF0000"/>
                </a:solidFill>
                <a:latin typeface="Times New Roman" pitchFamily="18" charset="0"/>
              </a:rPr>
              <a:t>b</a:t>
            </a:r>
            <a:r>
              <a:rPr lang="en-US" altLang="zh-CN" sz="2400" baseline="-25000" smtClean="0">
                <a:solidFill>
                  <a:srgbClr val="FF0000"/>
                </a:solidFill>
                <a:latin typeface="Times New Roman" pitchFamily="18" charset="0"/>
              </a:rPr>
              <a:t>22</a:t>
            </a:r>
            <a:r>
              <a:rPr lang="en-US" altLang="zh-CN" sz="2400" smtClean="0">
                <a:latin typeface="Times New Roman" pitchFamily="18" charset="0"/>
              </a:rPr>
              <a:t>b</a:t>
            </a:r>
            <a:r>
              <a:rPr lang="en-US" altLang="zh-CN" sz="2400" baseline="-25000" smtClean="0">
                <a:latin typeface="Times New Roman" pitchFamily="18" charset="0"/>
              </a:rPr>
              <a:t>23</a:t>
            </a:r>
            <a:r>
              <a:rPr lang="en-US" altLang="zh-CN" sz="2400" smtClean="0">
                <a:latin typeface="Times New Roman" pitchFamily="18" charset="0"/>
              </a:rPr>
              <a:t>b</a:t>
            </a:r>
            <a:r>
              <a:rPr lang="en-US" altLang="zh-CN" sz="2400" baseline="-25000" smtClean="0">
                <a:latin typeface="Times New Roman" pitchFamily="18" charset="0"/>
              </a:rPr>
              <a:t>24</a:t>
            </a:r>
            <a:r>
              <a:rPr lang="en-US" altLang="zh-CN" sz="2400" smtClean="0"/>
              <a:t>…</a:t>
            </a:r>
            <a:endParaRPr lang="en-US" altLang="zh-CN" sz="2400" smtClean="0">
              <a:latin typeface="Times New Roman" pitchFamily="18" charset="0"/>
            </a:endParaRPr>
          </a:p>
          <a:p>
            <a:pPr lvl="1" eaLnBrk="1" hangingPunct="1">
              <a:lnSpc>
                <a:spcPct val="90000"/>
              </a:lnSpc>
              <a:buFont typeface="Wingdings" pitchFamily="2" charset="2"/>
              <a:buNone/>
            </a:pPr>
            <a:r>
              <a:rPr lang="en-US" altLang="zh-CN" sz="2400" smtClean="0">
                <a:latin typeface="Times New Roman" pitchFamily="18" charset="0"/>
              </a:rPr>
              <a:t>0.b</a:t>
            </a:r>
            <a:r>
              <a:rPr lang="en-US" altLang="zh-CN" sz="2400" baseline="-25000" smtClean="0">
                <a:latin typeface="Times New Roman" pitchFamily="18" charset="0"/>
              </a:rPr>
              <a:t>31</a:t>
            </a:r>
            <a:r>
              <a:rPr lang="en-US" altLang="zh-CN" sz="2400" smtClean="0">
                <a:latin typeface="Times New Roman" pitchFamily="18" charset="0"/>
              </a:rPr>
              <a:t>b</a:t>
            </a:r>
            <a:r>
              <a:rPr lang="en-US" altLang="zh-CN" sz="2400" baseline="-25000" smtClean="0">
                <a:latin typeface="Times New Roman" pitchFamily="18" charset="0"/>
              </a:rPr>
              <a:t>32</a:t>
            </a:r>
            <a:r>
              <a:rPr lang="en-US" altLang="zh-CN" sz="2400" smtClean="0">
                <a:solidFill>
                  <a:srgbClr val="FF0000"/>
                </a:solidFill>
                <a:latin typeface="Times New Roman" pitchFamily="18" charset="0"/>
              </a:rPr>
              <a:t>b</a:t>
            </a:r>
            <a:r>
              <a:rPr lang="en-US" altLang="zh-CN" sz="2400" baseline="-25000" smtClean="0">
                <a:solidFill>
                  <a:srgbClr val="FF0000"/>
                </a:solidFill>
                <a:latin typeface="Times New Roman" pitchFamily="18" charset="0"/>
              </a:rPr>
              <a:t>33</a:t>
            </a:r>
            <a:r>
              <a:rPr lang="en-US" altLang="zh-CN" sz="2400" smtClean="0">
                <a:latin typeface="Times New Roman" pitchFamily="18" charset="0"/>
              </a:rPr>
              <a:t>b</a:t>
            </a:r>
            <a:r>
              <a:rPr lang="en-US" altLang="zh-CN" sz="2400" baseline="-25000" smtClean="0">
                <a:latin typeface="Times New Roman" pitchFamily="18" charset="0"/>
              </a:rPr>
              <a:t>34</a:t>
            </a:r>
            <a:r>
              <a:rPr lang="en-US" altLang="zh-CN" sz="2400" smtClean="0"/>
              <a:t>…</a:t>
            </a:r>
            <a:endParaRPr lang="en-US" altLang="zh-CN" sz="2400" smtClean="0">
              <a:latin typeface="Times New Roman" pitchFamily="18" charset="0"/>
            </a:endParaRPr>
          </a:p>
          <a:p>
            <a:pPr lvl="1" eaLnBrk="1" hangingPunct="1">
              <a:lnSpc>
                <a:spcPct val="90000"/>
              </a:lnSpc>
              <a:buFont typeface="Wingdings" pitchFamily="2" charset="2"/>
              <a:buNone/>
            </a:pPr>
            <a:r>
              <a:rPr lang="en-US" altLang="zh-CN" sz="2400" smtClean="0">
                <a:latin typeface="Times New Roman" pitchFamily="18" charset="0"/>
              </a:rPr>
              <a:t>0.b</a:t>
            </a:r>
            <a:r>
              <a:rPr lang="en-US" altLang="zh-CN" sz="2400" baseline="-25000" smtClean="0">
                <a:latin typeface="Times New Roman" pitchFamily="18" charset="0"/>
              </a:rPr>
              <a:t>41</a:t>
            </a:r>
            <a:r>
              <a:rPr lang="en-US" altLang="zh-CN" sz="2400" smtClean="0">
                <a:latin typeface="Times New Roman" pitchFamily="18" charset="0"/>
              </a:rPr>
              <a:t>b</a:t>
            </a:r>
            <a:r>
              <a:rPr lang="en-US" altLang="zh-CN" sz="2400" baseline="-25000" smtClean="0">
                <a:latin typeface="Times New Roman" pitchFamily="18" charset="0"/>
              </a:rPr>
              <a:t>42</a:t>
            </a:r>
            <a:r>
              <a:rPr lang="en-US" altLang="zh-CN" sz="2400" smtClean="0">
                <a:latin typeface="Times New Roman" pitchFamily="18" charset="0"/>
              </a:rPr>
              <a:t>b</a:t>
            </a:r>
            <a:r>
              <a:rPr lang="en-US" altLang="zh-CN" sz="2400" baseline="-25000" smtClean="0">
                <a:latin typeface="Times New Roman" pitchFamily="18" charset="0"/>
              </a:rPr>
              <a:t>43</a:t>
            </a:r>
            <a:r>
              <a:rPr lang="en-US" altLang="zh-CN" sz="2400" smtClean="0">
                <a:solidFill>
                  <a:srgbClr val="FF0000"/>
                </a:solidFill>
                <a:latin typeface="Times New Roman" pitchFamily="18" charset="0"/>
              </a:rPr>
              <a:t>b</a:t>
            </a:r>
            <a:r>
              <a:rPr lang="en-US" altLang="zh-CN" sz="2400" baseline="-25000" smtClean="0">
                <a:solidFill>
                  <a:srgbClr val="FF0000"/>
                </a:solidFill>
                <a:latin typeface="Times New Roman" pitchFamily="18" charset="0"/>
              </a:rPr>
              <a:t>44</a:t>
            </a:r>
            <a:r>
              <a:rPr lang="en-US" altLang="zh-CN" sz="2400" smtClean="0"/>
              <a:t>…</a:t>
            </a:r>
            <a:endParaRPr lang="en-US" altLang="zh-CN" sz="2400" smtClean="0">
              <a:latin typeface="Times New Roman" pitchFamily="18" charset="0"/>
            </a:endParaRPr>
          </a:p>
          <a:p>
            <a:pPr lvl="1" eaLnBrk="1" hangingPunct="1">
              <a:lnSpc>
                <a:spcPct val="90000"/>
              </a:lnSpc>
              <a:buFont typeface="Wingdings" pitchFamily="2" charset="2"/>
              <a:buNone/>
            </a:pPr>
            <a:r>
              <a:rPr lang="en-US" altLang="zh-CN" sz="2400" smtClean="0">
                <a:latin typeface="Times New Roman" pitchFamily="18" charset="0"/>
                <a:ea typeface="Arial Unicode MS" pitchFamily="34" charset="-122"/>
                <a:cs typeface="Arial Unicode MS" pitchFamily="34" charset="-122"/>
              </a:rPr>
              <a:t>⋮</a:t>
            </a:r>
          </a:p>
          <a:p>
            <a:pPr lvl="1" eaLnBrk="1" hangingPunct="1">
              <a:lnSpc>
                <a:spcPct val="90000"/>
              </a:lnSpc>
              <a:buFont typeface="Wingdings" pitchFamily="2" charset="2"/>
              <a:buNone/>
            </a:pPr>
            <a:r>
              <a:rPr lang="en-US" altLang="zh-CN" sz="2400" smtClean="0">
                <a:latin typeface="Times New Roman" pitchFamily="18" charset="0"/>
              </a:rPr>
              <a:t>then 0. b</a:t>
            </a:r>
            <a:r>
              <a:rPr lang="en-US" altLang="zh-CN" sz="2400" baseline="-25000" smtClean="0">
                <a:latin typeface="Times New Roman" pitchFamily="18" charset="0"/>
              </a:rPr>
              <a:t>1</a:t>
            </a:r>
            <a:r>
              <a:rPr lang="en-US" altLang="zh-CN" sz="2400" smtClean="0">
                <a:latin typeface="Times New Roman" pitchFamily="18" charset="0"/>
              </a:rPr>
              <a:t>b</a:t>
            </a:r>
            <a:r>
              <a:rPr lang="en-US" altLang="zh-CN" sz="2400" baseline="-25000" smtClean="0">
                <a:latin typeface="Times New Roman" pitchFamily="18" charset="0"/>
              </a:rPr>
              <a:t>2</a:t>
            </a:r>
            <a:r>
              <a:rPr lang="en-US" altLang="zh-CN" sz="2400" smtClean="0">
                <a:latin typeface="Times New Roman" pitchFamily="18" charset="0"/>
              </a:rPr>
              <a:t>b</a:t>
            </a:r>
            <a:r>
              <a:rPr lang="en-US" altLang="zh-CN" sz="2400" baseline="-25000" smtClean="0">
                <a:latin typeface="Times New Roman" pitchFamily="18" charset="0"/>
              </a:rPr>
              <a:t>3</a:t>
            </a:r>
            <a:r>
              <a:rPr lang="en-US" altLang="zh-CN" sz="2400" smtClean="0">
                <a:latin typeface="Times New Roman" pitchFamily="18" charset="0"/>
              </a:rPr>
              <a:t>b</a:t>
            </a:r>
            <a:r>
              <a:rPr lang="en-US" altLang="zh-CN" sz="2400" baseline="-25000" smtClean="0">
                <a:latin typeface="Times New Roman" pitchFamily="18" charset="0"/>
              </a:rPr>
              <a:t>4</a:t>
            </a:r>
            <a:r>
              <a:rPr lang="en-US" altLang="zh-CN" sz="2400" smtClean="0"/>
              <a:t>…</a:t>
            </a:r>
            <a:r>
              <a:rPr lang="en-US" altLang="zh-CN" sz="2400" smtClean="0">
                <a:latin typeface="Times New Roman" pitchFamily="18" charset="0"/>
              </a:rPr>
              <a:t>（b</a:t>
            </a:r>
            <a:r>
              <a:rPr lang="en-US" altLang="zh-CN" sz="2400" baseline="-25000" smtClean="0">
                <a:latin typeface="Times New Roman" pitchFamily="18" charset="0"/>
              </a:rPr>
              <a:t>i</a:t>
            </a:r>
            <a:r>
              <a:rPr lang="en-US" altLang="zh-CN" sz="2400" smtClean="0">
                <a:latin typeface="Times New Roman" pitchFamily="18" charset="0"/>
                <a:ea typeface="Arial Unicode MS" pitchFamily="34" charset="-122"/>
                <a:cs typeface="Arial Unicode MS" pitchFamily="34" charset="-122"/>
              </a:rPr>
              <a:t>≠</a:t>
            </a:r>
            <a:r>
              <a:rPr lang="en-US" altLang="zh-CN" sz="2400" smtClean="0">
                <a:solidFill>
                  <a:srgbClr val="FF0000"/>
                </a:solidFill>
                <a:latin typeface="Times New Roman" pitchFamily="18" charset="0"/>
              </a:rPr>
              <a:t>b</a:t>
            </a:r>
            <a:r>
              <a:rPr lang="en-US" altLang="zh-CN" sz="2400" baseline="-25000" smtClean="0">
                <a:solidFill>
                  <a:srgbClr val="FF0000"/>
                </a:solidFill>
                <a:latin typeface="Times New Roman" pitchFamily="18" charset="0"/>
              </a:rPr>
              <a:t>ii</a:t>
            </a:r>
            <a:r>
              <a:rPr lang="en-US" altLang="zh-CN" sz="2400" smtClean="0">
                <a:latin typeface="Times New Roman" pitchFamily="18" charset="0"/>
              </a:rPr>
              <a:t>）can</a:t>
            </a:r>
            <a:r>
              <a:rPr lang="en-US" altLang="zh-CN" sz="2400" smtClean="0"/>
              <a:t>’</a:t>
            </a:r>
            <a:r>
              <a:rPr lang="en-US" altLang="zh-CN" sz="2400" smtClean="0">
                <a:latin typeface="Times New Roman" pitchFamily="18" charset="0"/>
              </a:rPr>
              <a:t>t be in the above list.</a:t>
            </a:r>
            <a:endParaRPr lang="zh-CN" altLang="en-US" sz="2400" smtClean="0">
              <a:latin typeface="Times New Roman" pitchFamily="18" charset="0"/>
            </a:endParaRPr>
          </a:p>
          <a:p>
            <a:pPr eaLnBrk="1" hangingPunct="1">
              <a:lnSpc>
                <a:spcPct val="90000"/>
              </a:lnSpc>
            </a:pPr>
            <a:r>
              <a:rPr lang="en-US" altLang="zh-CN" sz="2800" smtClean="0">
                <a:latin typeface="Times New Roman" pitchFamily="18" charset="0"/>
              </a:rPr>
              <a:t>So, it is impossible to arrange all real number in a linear list.</a:t>
            </a:r>
          </a:p>
          <a:p>
            <a:pPr lvl="1" eaLnBrk="1" hangingPunct="1">
              <a:lnSpc>
                <a:spcPct val="90000"/>
              </a:lnSpc>
              <a:buFont typeface="Wingdings" pitchFamily="2" charset="2"/>
              <a:buNone/>
            </a:pPr>
            <a:endParaRPr lang="zh-CN" alt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7544" y="404664"/>
            <a:ext cx="7543800" cy="1209675"/>
          </a:xfrm>
        </p:spPr>
        <p:txBody>
          <a:bodyPr/>
          <a:lstStyle/>
          <a:p>
            <a:r>
              <a:rPr lang="en-US" altLang="zh-CN" dirty="0" smtClean="0"/>
              <a:t>Finite and Infinite</a:t>
            </a:r>
            <a:endParaRPr lang="zh-CN" altLang="en-US" dirty="0"/>
          </a:p>
        </p:txBody>
      </p:sp>
      <p:pic>
        <p:nvPicPr>
          <p:cNvPr id="84995" name="Picture 3" descr="PE01460_"/>
          <p:cNvPicPr>
            <a:picLocks noChangeAspect="1" noChangeArrowheads="1"/>
          </p:cNvPicPr>
          <p:nvPr/>
        </p:nvPicPr>
        <p:blipFill>
          <a:blip r:embed="rId3"/>
          <a:srcRect/>
          <a:stretch>
            <a:fillRect/>
          </a:stretch>
        </p:blipFill>
        <p:spPr bwMode="auto">
          <a:xfrm>
            <a:off x="971600" y="1628800"/>
            <a:ext cx="4038600" cy="3962400"/>
          </a:xfrm>
          <a:prstGeom prst="rect">
            <a:avLst/>
          </a:prstGeom>
          <a:noFill/>
        </p:spPr>
      </p:pic>
      <p:sp>
        <p:nvSpPr>
          <p:cNvPr id="84997" name="Text Box 5"/>
          <p:cNvSpPr txBox="1">
            <a:spLocks noChangeArrowheads="1"/>
          </p:cNvSpPr>
          <p:nvPr/>
        </p:nvSpPr>
        <p:spPr bwMode="auto">
          <a:xfrm>
            <a:off x="5652120" y="1988840"/>
            <a:ext cx="2362200" cy="3708708"/>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2000" dirty="0" smtClean="0">
                <a:latin typeface="Times New Roman" pitchFamily="18" charset="0"/>
              </a:rPr>
              <a:t>Full?</a:t>
            </a:r>
          </a:p>
          <a:p>
            <a:pPr>
              <a:lnSpc>
                <a:spcPct val="110000"/>
              </a:lnSpc>
              <a:spcBef>
                <a:spcPts val="1200"/>
              </a:spcBef>
            </a:pPr>
            <a:r>
              <a:rPr kumimoji="1" lang="en-US" altLang="zh-CN" sz="2000" dirty="0" smtClean="0">
                <a:latin typeface="Times New Roman" pitchFamily="18" charset="0"/>
              </a:rPr>
              <a:t>No problem!</a:t>
            </a:r>
          </a:p>
          <a:p>
            <a:pPr>
              <a:lnSpc>
                <a:spcPct val="110000"/>
              </a:lnSpc>
              <a:spcBef>
                <a:spcPts val="0"/>
              </a:spcBef>
            </a:pPr>
            <a:r>
              <a:rPr kumimoji="1" lang="en-US" altLang="zh-CN" sz="2000" dirty="0" smtClean="0">
                <a:latin typeface="Times New Roman" pitchFamily="18" charset="0"/>
              </a:rPr>
              <a:t>I’ll have the guest in Room No.1 moved to No.2, … , and the guest in </a:t>
            </a:r>
            <a:r>
              <a:rPr kumimoji="1" lang="en-US" altLang="zh-CN" sz="2000" dirty="0" err="1" smtClean="0">
                <a:latin typeface="Times New Roman" pitchFamily="18" charset="0"/>
              </a:rPr>
              <a:t>No.</a:t>
            </a:r>
            <a:r>
              <a:rPr kumimoji="1" lang="en-US" altLang="zh-CN" sz="2000" i="1" dirty="0" err="1" smtClean="0">
                <a:latin typeface="Times New Roman" pitchFamily="18" charset="0"/>
              </a:rPr>
              <a:t>k</a:t>
            </a:r>
            <a:r>
              <a:rPr kumimoji="1" lang="en-US" altLang="zh-CN" sz="2000" dirty="0" smtClean="0">
                <a:latin typeface="Times New Roman" pitchFamily="18" charset="0"/>
              </a:rPr>
              <a:t> moved to No.</a:t>
            </a:r>
            <a:r>
              <a:rPr kumimoji="1" lang="en-US" altLang="zh-CN" sz="2000" i="1" dirty="0" smtClean="0">
                <a:latin typeface="Times New Roman" pitchFamily="18" charset="0"/>
              </a:rPr>
              <a:t>k</a:t>
            </a:r>
            <a:r>
              <a:rPr kumimoji="1" lang="en-US" altLang="zh-CN" sz="2000" dirty="0" smtClean="0">
                <a:latin typeface="Times New Roman" pitchFamily="18" charset="0"/>
              </a:rPr>
              <a:t>+1, …, and you can stay in Room No.1. </a:t>
            </a:r>
          </a:p>
          <a:p>
            <a:pPr>
              <a:lnSpc>
                <a:spcPct val="110000"/>
              </a:lnSpc>
              <a:spcBef>
                <a:spcPts val="600"/>
              </a:spcBef>
            </a:pPr>
            <a:r>
              <a:rPr kumimoji="1" lang="en-US" altLang="zh-CN" sz="2000" b="1" dirty="0" smtClean="0">
                <a:latin typeface="Times New Roman" pitchFamily="18" charset="0"/>
              </a:rPr>
              <a:t>Done!</a:t>
            </a:r>
            <a:endParaRPr kumimoji="1" lang="zh-CN" altLang="en-US" sz="2000" b="1" dirty="0">
              <a:latin typeface="Times New Roman" pitchFamily="18" charset="0"/>
            </a:endParaRPr>
          </a:p>
        </p:txBody>
      </p:sp>
      <p:sp>
        <p:nvSpPr>
          <p:cNvPr id="84998" name="Text Box 6"/>
          <p:cNvSpPr txBox="1">
            <a:spLocks noChangeArrowheads="1"/>
          </p:cNvSpPr>
          <p:nvPr/>
        </p:nvSpPr>
        <p:spPr bwMode="auto">
          <a:xfrm rot="-1129536">
            <a:off x="3550020" y="5206518"/>
            <a:ext cx="1752520" cy="650875"/>
          </a:xfrm>
          <a:prstGeom prst="rect">
            <a:avLst/>
          </a:prstGeom>
          <a:solidFill>
            <a:srgbClr val="CCFFFF">
              <a:alpha val="50000"/>
            </a:srgbClr>
          </a:solidFill>
          <a:ln w="9525">
            <a:solidFill>
              <a:schemeClr val="tx1"/>
            </a:solidFill>
            <a:miter lim="800000"/>
            <a:headEnd/>
            <a:tailEnd/>
          </a:ln>
          <a:effectLst/>
        </p:spPr>
        <p:txBody>
          <a:bodyPr wrap="square">
            <a:spAutoFit/>
          </a:bodyPr>
          <a:lstStyle/>
          <a:p>
            <a:pPr algn="ctr">
              <a:spcBef>
                <a:spcPct val="50000"/>
              </a:spcBef>
            </a:pPr>
            <a:r>
              <a:rPr kumimoji="1" lang="en-US" altLang="zh-CN" sz="3600" dirty="0" smtClean="0">
                <a:latin typeface="Times New Roman" pitchFamily="18" charset="0"/>
                <a:ea typeface="经典繁毛楷" pitchFamily="49" charset="-122"/>
              </a:rPr>
              <a:t>Full</a:t>
            </a:r>
            <a:endParaRPr kumimoji="1" lang="zh-CN" altLang="en-US" sz="3600" dirty="0">
              <a:latin typeface="Times New Roman" pitchFamily="18" charset="0"/>
              <a:ea typeface="经典繁毛楷" pitchFamily="49" charset="-122"/>
            </a:endParaRPr>
          </a:p>
        </p:txBody>
      </p:sp>
      <p:sp>
        <p:nvSpPr>
          <p:cNvPr id="6" name="矩形 5"/>
          <p:cNvSpPr/>
          <p:nvPr/>
        </p:nvSpPr>
        <p:spPr>
          <a:xfrm>
            <a:off x="251520" y="5805264"/>
            <a:ext cx="3414716" cy="769441"/>
          </a:xfrm>
          <a:prstGeom prst="rect">
            <a:avLst/>
          </a:prstGeom>
          <a:noFill/>
        </p:spPr>
        <p:txBody>
          <a:bodyPr wrap="none" lIns="91440" tIns="45720" rIns="91440" bIns="45720">
            <a:spAutoFit/>
          </a:bodyPr>
          <a:lstStyle/>
          <a:p>
            <a:pPr algn="ctr"/>
            <a:r>
              <a:rPr lang="en-US" altLang="zh-CN"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Cosmos Inn</a:t>
            </a:r>
            <a:endParaRPr lang="zh-CN" alt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 calcmode="lin" valueType="num">
                                      <p:cBhvr additive="base">
                                        <p:cTn id="7" dur="500" fill="hold"/>
                                        <p:tgtEl>
                                          <p:spTgt spid="84997"/>
                                        </p:tgtEl>
                                        <p:attrNameLst>
                                          <p:attrName>ppt_x</p:attrName>
                                        </p:attrNameLst>
                                      </p:cBhvr>
                                      <p:tavLst>
                                        <p:tav tm="0">
                                          <p:val>
                                            <p:strVal val="#ppt_x"/>
                                          </p:val>
                                        </p:tav>
                                        <p:tav tm="100000">
                                          <p:val>
                                            <p:strVal val="#ppt_x"/>
                                          </p:val>
                                        </p:tav>
                                      </p:tavLst>
                                    </p:anim>
                                    <p:anim calcmode="lin" valueType="num">
                                      <p:cBhvr additive="base">
                                        <p:cTn id="8" dur="500" fill="hold"/>
                                        <p:tgtEl>
                                          <p:spTgt spid="84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2" name="Oval 8" descr="蓝色砂纸"/>
          <p:cNvSpPr>
            <a:spLocks noChangeArrowheads="1"/>
          </p:cNvSpPr>
          <p:nvPr/>
        </p:nvSpPr>
        <p:spPr bwMode="auto">
          <a:xfrm>
            <a:off x="1475656" y="1772816"/>
            <a:ext cx="6685235" cy="1600200"/>
          </a:xfrm>
          <a:prstGeom prst="ellipse">
            <a:avLst/>
          </a:prstGeom>
          <a:blipFill dpi="0" rotWithShape="0">
            <a:blip r:embed="rId4"/>
            <a:srcRect/>
            <a:tile tx="0" ty="0" sx="100000" sy="100000" flip="none" algn="tl"/>
          </a:blipFill>
          <a:ln w="9525">
            <a:noFill/>
            <a:miter lim="800000"/>
            <a:headEnd/>
            <a:tailEnd/>
          </a:ln>
          <a:effectLst/>
        </p:spPr>
        <p:txBody>
          <a:bodyPr wrap="none" anchor="ctr"/>
          <a:lstStyle/>
          <a:p>
            <a:endParaRPr lang="zh-CN" altLang="en-US"/>
          </a:p>
        </p:txBody>
      </p:sp>
      <p:sp>
        <p:nvSpPr>
          <p:cNvPr id="88069" name="Oval 5" descr="粉色砂纸"/>
          <p:cNvSpPr>
            <a:spLocks noChangeArrowheads="1"/>
          </p:cNvSpPr>
          <p:nvPr/>
        </p:nvSpPr>
        <p:spPr bwMode="auto">
          <a:xfrm>
            <a:off x="2682874" y="4206875"/>
            <a:ext cx="5993582" cy="1828800"/>
          </a:xfrm>
          <a:prstGeom prst="ellipse">
            <a:avLst/>
          </a:prstGeom>
          <a:blipFill dpi="0" rotWithShape="0">
            <a:blip r:embed="rId5"/>
            <a:srcRect/>
            <a:tile tx="0" ty="0" sx="100000" sy="100000" flip="none" algn="tl"/>
          </a:blipFill>
          <a:ln w="9525">
            <a:noFill/>
            <a:miter lim="800000"/>
            <a:headEnd/>
            <a:tailEnd/>
          </a:ln>
          <a:effectLst/>
        </p:spPr>
        <p:txBody>
          <a:bodyPr wrap="none" anchor="ctr"/>
          <a:lstStyle/>
          <a:p>
            <a:endParaRPr lang="zh-CN" altLang="en-US"/>
          </a:p>
        </p:txBody>
      </p:sp>
      <p:sp>
        <p:nvSpPr>
          <p:cNvPr id="88066" name="Rectangle 2"/>
          <p:cNvSpPr>
            <a:spLocks noGrp="1" noChangeArrowheads="1"/>
          </p:cNvSpPr>
          <p:nvPr>
            <p:ph type="title"/>
          </p:nvPr>
        </p:nvSpPr>
        <p:spPr>
          <a:xfrm>
            <a:off x="457200" y="457200"/>
            <a:ext cx="8229600" cy="1099592"/>
          </a:xfrm>
        </p:spPr>
        <p:txBody>
          <a:bodyPr/>
          <a:lstStyle/>
          <a:p>
            <a:r>
              <a:rPr lang="en-US" altLang="zh-CN" sz="4000" dirty="0" smtClean="0"/>
              <a:t>Infinite Sets – Larger and Smaller</a:t>
            </a:r>
            <a:endParaRPr lang="zh-CN" altLang="en-US" sz="4000" dirty="0"/>
          </a:p>
        </p:txBody>
      </p:sp>
      <p:graphicFrame>
        <p:nvGraphicFramePr>
          <p:cNvPr id="88067" name="Object 3"/>
          <p:cNvGraphicFramePr>
            <a:graphicFrameLocks noChangeAspect="1"/>
          </p:cNvGraphicFramePr>
          <p:nvPr/>
        </p:nvGraphicFramePr>
        <p:xfrm>
          <a:off x="625475" y="3063875"/>
          <a:ext cx="2962275" cy="2933700"/>
        </p:xfrm>
        <a:graphic>
          <a:graphicData uri="http://schemas.openxmlformats.org/presentationml/2006/ole">
            <p:oleObj spid="_x0000_s97282" name="位图图像" r:id="rId6" imgW="2962689" imgH="2933333" progId="PBrush">
              <p:embed/>
            </p:oleObj>
          </a:graphicData>
        </a:graphic>
      </p:graphicFrame>
      <p:sp>
        <p:nvSpPr>
          <p:cNvPr id="88068" name="Text Box 4"/>
          <p:cNvSpPr txBox="1">
            <a:spLocks noChangeArrowheads="1"/>
          </p:cNvSpPr>
          <p:nvPr/>
        </p:nvSpPr>
        <p:spPr bwMode="auto">
          <a:xfrm>
            <a:off x="3563888" y="4509120"/>
            <a:ext cx="4680520" cy="1200329"/>
          </a:xfrm>
          <a:prstGeom prst="rect">
            <a:avLst/>
          </a:prstGeom>
          <a:noFill/>
          <a:ln w="9525">
            <a:noFill/>
            <a:miter lim="800000"/>
            <a:headEnd/>
            <a:tailEnd/>
          </a:ln>
          <a:effectLst/>
        </p:spPr>
        <p:txBody>
          <a:bodyPr wrap="square">
            <a:spAutoFit/>
          </a:bodyPr>
          <a:lstStyle/>
          <a:p>
            <a:pPr>
              <a:spcBef>
                <a:spcPct val="50000"/>
              </a:spcBef>
            </a:pPr>
            <a:r>
              <a:rPr kumimoji="1" lang="en-US" altLang="zh-CN" sz="2400" dirty="0" smtClean="0">
                <a:latin typeface="Times New Roman" pitchFamily="18" charset="0"/>
              </a:rPr>
              <a:t>Cantor, he had many “numbers’, however, he didn’t know anything for which he had to use more than 3.</a:t>
            </a:r>
            <a:endParaRPr kumimoji="1" lang="zh-CN" altLang="en-US" sz="2400" dirty="0">
              <a:latin typeface="Times New Roman" pitchFamily="18" charset="0"/>
            </a:endParaRPr>
          </a:p>
        </p:txBody>
      </p:sp>
      <p:graphicFrame>
        <p:nvGraphicFramePr>
          <p:cNvPr id="88070" name="Object 6"/>
          <p:cNvGraphicFramePr>
            <a:graphicFrameLocks noChangeAspect="1"/>
          </p:cNvGraphicFramePr>
          <p:nvPr/>
        </p:nvGraphicFramePr>
        <p:xfrm>
          <a:off x="5807075" y="1235075"/>
          <a:ext cx="2638425" cy="2743200"/>
        </p:xfrm>
        <a:graphic>
          <a:graphicData uri="http://schemas.openxmlformats.org/presentationml/2006/ole">
            <p:oleObj spid="_x0000_s97283" name="位图图像" r:id="rId7" imgW="2638095" imgH="2742857" progId="PBrush">
              <p:embed/>
            </p:oleObj>
          </a:graphicData>
        </a:graphic>
      </p:graphicFrame>
      <p:sp>
        <p:nvSpPr>
          <p:cNvPr id="88071" name="Text Box 7"/>
          <p:cNvSpPr txBox="1">
            <a:spLocks noChangeArrowheads="1"/>
          </p:cNvSpPr>
          <p:nvPr/>
        </p:nvSpPr>
        <p:spPr bwMode="auto">
          <a:xfrm>
            <a:off x="1907704" y="2132856"/>
            <a:ext cx="4032448" cy="830997"/>
          </a:xfrm>
          <a:prstGeom prst="rect">
            <a:avLst/>
          </a:prstGeom>
          <a:noFill/>
          <a:ln w="9525">
            <a:noFill/>
            <a:miter lim="800000"/>
            <a:headEnd/>
            <a:tailEnd/>
          </a:ln>
          <a:effectLst/>
        </p:spPr>
        <p:txBody>
          <a:bodyPr wrap="square">
            <a:spAutoFit/>
          </a:bodyPr>
          <a:lstStyle/>
          <a:p>
            <a:pPr>
              <a:spcBef>
                <a:spcPct val="50000"/>
              </a:spcBef>
            </a:pPr>
            <a:r>
              <a:rPr kumimoji="1" lang="en-US" altLang="zh-CN" sz="2400" dirty="0" err="1" smtClean="0">
                <a:latin typeface="Times New Roman" pitchFamily="18" charset="0"/>
              </a:rPr>
              <a:t>BigFoot</a:t>
            </a:r>
            <a:r>
              <a:rPr kumimoji="1" lang="en-US" altLang="zh-CN" sz="2400" dirty="0" smtClean="0">
                <a:latin typeface="Times New Roman" pitchFamily="18" charset="0"/>
              </a:rPr>
              <a:t>, he had many sons, but he never counted beyond 3.</a:t>
            </a:r>
            <a:endParaRPr kumimoji="1" lang="zh-CN" altLang="en-US" sz="2400" dirty="0">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1018</TotalTime>
  <Words>2701</Words>
  <Application>Microsoft Office PowerPoint</Application>
  <PresentationFormat>全屏显示(4:3)</PresentationFormat>
  <Paragraphs>357</Paragraphs>
  <Slides>46</Slides>
  <Notes>39</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50" baseType="lpstr">
      <vt:lpstr>Pixel</vt:lpstr>
      <vt:lpstr>Equation</vt:lpstr>
      <vt:lpstr>位图图像</vt:lpstr>
      <vt:lpstr>公式</vt:lpstr>
      <vt:lpstr>Counting</vt:lpstr>
      <vt:lpstr>At the Last Class …</vt:lpstr>
      <vt:lpstr>Counting</vt:lpstr>
      <vt:lpstr>Countable Set </vt:lpstr>
      <vt:lpstr>Proof of Countability</vt:lpstr>
      <vt:lpstr>Set of Ordered Pairs</vt:lpstr>
      <vt:lpstr>Real Number Set Is Not Countable</vt:lpstr>
      <vt:lpstr>Finite and Infinite</vt:lpstr>
      <vt:lpstr>Infinite Sets – Larger and Smaller</vt:lpstr>
      <vt:lpstr>Proving by Counting</vt:lpstr>
      <vt:lpstr>Pigeonhole Principle</vt:lpstr>
      <vt:lpstr>Pigeonhole by Odd Factor</vt:lpstr>
      <vt:lpstr>Shaking Hands at a Gathering</vt:lpstr>
      <vt:lpstr>Extended Pigeonhole Principle</vt:lpstr>
      <vt:lpstr>Knowing Each Other or Not</vt:lpstr>
      <vt:lpstr>Hidden Pigeons and Invisible Pigeonholes</vt:lpstr>
      <vt:lpstr>Scheduling the Practice Games: Solution</vt:lpstr>
      <vt:lpstr>Probabilistic Event</vt:lpstr>
      <vt:lpstr>Probability of an Event</vt:lpstr>
      <vt:lpstr>Axioms for a probability space</vt:lpstr>
      <vt:lpstr>Finite Probability Space</vt:lpstr>
      <vt:lpstr>A Fair Six-sided Die</vt:lpstr>
      <vt:lpstr>Principle of Inclusion and Exclusion</vt:lpstr>
      <vt:lpstr>Hatcheck Problem</vt:lpstr>
      <vt:lpstr>Number of Derangement</vt:lpstr>
      <vt:lpstr>The Probability of Derangement</vt:lpstr>
      <vt:lpstr>Average Behavior of an Algorithm</vt:lpstr>
      <vt:lpstr>Probabilistic Paradox</vt:lpstr>
      <vt:lpstr>Thinking Recursively: Problem 1</vt:lpstr>
      <vt:lpstr>Solution of Towers of Hanoi</vt:lpstr>
      <vt:lpstr>Thinking Recursively: Problem 2</vt:lpstr>
      <vt:lpstr>Solution of Cutting the Plane</vt:lpstr>
      <vt:lpstr>Josephus Problem</vt:lpstr>
      <vt:lpstr>Make a Try: for n=10</vt:lpstr>
      <vt:lpstr>For 2n Persons (n=1,2,3,... )</vt:lpstr>
      <vt:lpstr>And What about 2n+1 Persons (n=1,2,3,... )</vt:lpstr>
      <vt:lpstr>Solution in Recursive Equations</vt:lpstr>
      <vt:lpstr>Explicit Solution for small n’s</vt:lpstr>
      <vt:lpstr>Eureka!</vt:lpstr>
      <vt:lpstr>Binary Representation</vt:lpstr>
      <vt:lpstr>Linear Homogeneous Relation</vt:lpstr>
      <vt:lpstr>Characteristic Equation</vt:lpstr>
      <vt:lpstr>Solution of Recurrence Relation</vt:lpstr>
      <vt:lpstr>Proof of the Solution</vt:lpstr>
      <vt:lpstr>Fibonacci Sequence</vt:lpstr>
      <vt:lpstr>Home Assignments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Daoxu</dc:creator>
  <cp:lastModifiedBy>Chen Daoxu</cp:lastModifiedBy>
  <cp:revision>44</cp:revision>
  <dcterms:created xsi:type="dcterms:W3CDTF">1601-01-01T00:00:00Z</dcterms:created>
  <dcterms:modified xsi:type="dcterms:W3CDTF">2011-10-18T04:06:47Z</dcterms:modified>
</cp:coreProperties>
</file>