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40"/>
  </p:notesMasterIdLst>
  <p:sldIdLst>
    <p:sldId id="256" r:id="rId2"/>
    <p:sldId id="261" r:id="rId3"/>
    <p:sldId id="262" r:id="rId4"/>
    <p:sldId id="266" r:id="rId5"/>
    <p:sldId id="267" r:id="rId6"/>
    <p:sldId id="268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9" r:id="rId31"/>
    <p:sldId id="300" r:id="rId32"/>
    <p:sldId id="301" r:id="rId33"/>
    <p:sldId id="302" r:id="rId34"/>
    <p:sldId id="303" r:id="rId35"/>
    <p:sldId id="306" r:id="rId36"/>
    <p:sldId id="304" r:id="rId37"/>
    <p:sldId id="305" r:id="rId38"/>
    <p:sldId id="259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17" autoAdjust="0"/>
    <p:restoredTop sz="94604" autoAdjust="0"/>
  </p:normalViewPr>
  <p:slideViewPr>
    <p:cSldViewPr>
      <p:cViewPr varScale="1">
        <p:scale>
          <a:sx n="61" d="100"/>
          <a:sy n="61" d="100"/>
        </p:scale>
        <p:origin x="-696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075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75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75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075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fld id="{3500CA5D-B242-4953-8699-ACEE7FE707D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176AAA-FF2E-4750-A2E4-093A078D09CA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12F284-66E1-44DC-A814-525426CB5D9F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50724F-E22D-4A87-A3AE-1650C6058CFB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B7FDD-0E91-40C8-929A-4C353009412D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B1A215-EA67-4B8D-BC31-B6EB9BDE3622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FB82C-DABD-4294-B02F-05D1E2FA2BFB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AB3827-AD45-4FC9-9175-B588317E3C0C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2C4816-2E40-4F4A-8C04-2A76EDC9C892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72F3C0-C2D8-4C87-A86D-5D37CAC8134C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0C4000-8570-40DF-A7A7-2B58B55CE36B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19ADBA-F671-4990-8E70-47686389F99A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6BA73F-87A1-4CF2-B26B-FF68FC0CF3CD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D24359-2E90-459C-B950-1ED452CAF096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8DD480-ED1E-43A4-94E7-03AE47B2238C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318989-918E-4BF7-9B15-DC0871F73173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9E1BCE-52A8-4B7E-8F2D-611F0D0B0D0B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1DE224-04D0-4130-B099-A36893BF6B83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E6BCB-F268-4078-AADE-002E670BDF0D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DC7302-B79B-4642-BB26-8904AF2776AF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ED6A24-9737-4F5D-8083-27CCC78FE392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4CE881-E045-4B2C-B6AC-686C7518636F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ED0184-56E1-448D-B6EA-DB97D73BD924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2CD7FD-5F2D-49BD-80C7-C75B331F2C44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CE46A2-0E05-4DA6-8A92-A32CE9E19597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0397BB-3985-49FB-9D87-C2AEFCFE243D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4BA50F-B2AA-430D-BBA1-B5EEF5DA0227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FC7325-C863-4CE4-9F1A-FA5DB8F71638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D2FA6D-1278-4D81-8BAC-417CC179F5AB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0236D5-2758-471A-A52C-1FE85C9B6889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F5501F-A946-4E77-BF7D-6729615C7946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A8ACDD-9665-4956-A909-329DD443015A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FD81C7-E3FB-4493-A2D2-1F16D9B53C4E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C81FDC-D47A-48F9-A1E4-09E15A1994B9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F3C54F-3048-4B82-BDC3-187B8AEF1A1A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85FBD4-284E-4DFA-BDA7-907D37860601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12216E-5039-4E7C-BE76-2EBA4063F187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6B648-4B1B-411E-9CDD-D7CD8D830555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632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6324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grpSp>
          <p:nvGrpSpPr>
            <p:cNvPr id="56325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56326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56327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56328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56329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56330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56331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56332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56333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56334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56335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56336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6337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6338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52511CD-B00D-4AFA-B6C7-B7127868A80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63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63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17BF77-7276-4EE1-9B00-77025601C60A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82271E-9A46-425B-8443-539894DCC2FD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7D17416-9FC2-4297-AE3C-5402FE4BA2A4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FDF8F0-88FC-487F-9346-559B370A712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9CB8D7-5989-47D3-BE89-D308C622E4B0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0E6D120-AA18-4E78-90E7-B34CBAB5F83A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4C6353-5281-4C04-BAB5-F915BB2E70C0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E51CAE-4A2D-4E8E-9C92-E919745F241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169513-5991-4EA5-9461-66CBA2BB321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0F56E43-3E03-4366-91A0-2957550919AE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55412D-40A6-42AC-AD5A-C62212525ED8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17F5BEDC-2BB1-4210-A128-A9DED0055B19}" type="slidenum">
              <a:rPr lang="zh-CN" altLang="en-US"/>
              <a:pPr/>
              <a:t>‹#›</a:t>
            </a:fld>
            <a:endParaRPr lang="en-US" altLang="zh-CN"/>
          </a:p>
        </p:txBody>
      </p:sp>
      <p:grpSp>
        <p:nvGrpSpPr>
          <p:cNvPr id="55300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530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530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530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5530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5530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5530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5530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530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5530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5531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53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53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jpeg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1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2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3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4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48038" y="1944688"/>
            <a:ext cx="5327650" cy="1570037"/>
          </a:xfrm>
        </p:spPr>
        <p:txBody>
          <a:bodyPr/>
          <a:lstStyle/>
          <a:p>
            <a:r>
              <a:rPr lang="en-US" altLang="zh-CN" sz="4600"/>
              <a:t>Relations and Digraphs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84438" y="4437063"/>
            <a:ext cx="6273800" cy="1752600"/>
          </a:xfrm>
        </p:spPr>
        <p:txBody>
          <a:bodyPr/>
          <a:lstStyle/>
          <a:p>
            <a:r>
              <a:rPr lang="en-US" altLang="zh-CN"/>
              <a:t>Lecture 4</a:t>
            </a:r>
          </a:p>
          <a:p>
            <a:r>
              <a:rPr lang="en-US" altLang="zh-CN"/>
              <a:t>Discrete Mathematical Structures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Special Binary Relations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Empty relation on (any) set </a:t>
            </a:r>
            <a:r>
              <a:rPr lang="en-US" altLang="zh-CN" i="1"/>
              <a:t>A</a:t>
            </a:r>
            <a:r>
              <a:rPr lang="en-US" altLang="zh-CN"/>
              <a:t>.</a:t>
            </a:r>
          </a:p>
          <a:p>
            <a:pPr lvl="1"/>
            <a:r>
              <a:rPr lang="en-US" altLang="zh-CN"/>
              <a:t>It is just a empty set.</a:t>
            </a:r>
          </a:p>
          <a:p>
            <a:r>
              <a:rPr lang="en-US" altLang="zh-CN"/>
              <a:t>Universal relation on set </a:t>
            </a:r>
            <a:r>
              <a:rPr lang="en-US" altLang="zh-CN" i="1"/>
              <a:t>A: E</a:t>
            </a:r>
            <a:r>
              <a:rPr lang="en-US" altLang="zh-CN" i="1" baseline="-30000"/>
              <a:t>A</a:t>
            </a:r>
          </a:p>
          <a:p>
            <a:pPr lvl="1"/>
            <a:r>
              <a:rPr lang="en-US" altLang="zh-CN" i="1"/>
              <a:t>E</a:t>
            </a:r>
            <a:r>
              <a:rPr lang="en-US" altLang="zh-CN" i="1" baseline="-25000"/>
              <a:t>A</a:t>
            </a:r>
            <a:r>
              <a:rPr lang="en-US" altLang="zh-CN" i="1"/>
              <a:t> = A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 i="1">
                <a:sym typeface="Symbol" pitchFamily="18" charset="2"/>
              </a:rPr>
              <a:t>A</a:t>
            </a:r>
            <a:endParaRPr lang="en-US" altLang="zh-CN" i="1"/>
          </a:p>
          <a:p>
            <a:r>
              <a:rPr lang="en-US" altLang="zh-CN"/>
              <a:t>Equality: </a:t>
            </a:r>
            <a:r>
              <a:rPr lang="en-US" altLang="zh-CN" i="1"/>
              <a:t>I</a:t>
            </a:r>
            <a:r>
              <a:rPr lang="en-US" altLang="zh-CN" i="1" baseline="-30000"/>
              <a:t>A</a:t>
            </a:r>
            <a:r>
              <a:rPr lang="en-US" altLang="zh-CN"/>
              <a:t> </a:t>
            </a:r>
          </a:p>
          <a:p>
            <a:pPr lvl="1"/>
            <a:r>
              <a:rPr lang="en-US" altLang="zh-CN" i="1"/>
              <a:t>I</a:t>
            </a:r>
            <a:r>
              <a:rPr lang="en-US" altLang="zh-CN" i="1" baseline="-25000"/>
              <a:t>A</a:t>
            </a:r>
            <a:r>
              <a:rPr lang="en-US" altLang="zh-CN" i="1"/>
              <a:t> =</a:t>
            </a:r>
            <a:r>
              <a:rPr lang="en-US" altLang="zh-CN"/>
              <a:t> {(x,x)|x</a:t>
            </a:r>
            <a:r>
              <a:rPr lang="en-US" altLang="zh-CN">
                <a:sym typeface="Symbol" pitchFamily="18" charset="2"/>
              </a:rPr>
              <a:t>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}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Domain and Range of Relations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Let </a:t>
            </a:r>
            <a:r>
              <a:rPr lang="en-US" altLang="zh-CN" i="1"/>
              <a:t>R</a:t>
            </a:r>
            <a:r>
              <a:rPr lang="en-US" altLang="zh-CN">
                <a:sym typeface="Symbol" pitchFamily="18" charset="2"/>
              </a:rPr>
              <a:t>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 i="1">
                <a:sym typeface="Symbol" pitchFamily="18" charset="2"/>
              </a:rPr>
              <a:t>B</a:t>
            </a:r>
            <a:r>
              <a:rPr lang="en-US" altLang="zh-CN">
                <a:sym typeface="Symbol" pitchFamily="18" charset="2"/>
              </a:rPr>
              <a:t>, then</a:t>
            </a:r>
          </a:p>
          <a:p>
            <a:pPr lvl="1">
              <a:spcBef>
                <a:spcPct val="50000"/>
              </a:spcBef>
            </a:pPr>
            <a:r>
              <a:rPr lang="en-US" altLang="zh-CN"/>
              <a:t>The domain of </a:t>
            </a:r>
            <a:r>
              <a:rPr lang="en-US" altLang="zh-CN" i="1"/>
              <a:t>R</a:t>
            </a:r>
            <a:r>
              <a:rPr lang="en-US" altLang="zh-CN"/>
              <a:t>, Dom(</a:t>
            </a:r>
            <a:r>
              <a:rPr lang="en-US" altLang="zh-CN" i="1"/>
              <a:t>R</a:t>
            </a:r>
            <a:r>
              <a:rPr lang="en-US" altLang="zh-CN"/>
              <a:t>) is defined as:</a:t>
            </a:r>
          </a:p>
          <a:p>
            <a:pPr lvl="1" algn="ctr">
              <a:buFont typeface="Wingdings" pitchFamily="2" charset="2"/>
              <a:buNone/>
            </a:pPr>
            <a:r>
              <a:rPr lang="en-US" altLang="zh-CN"/>
              <a:t>{x|x</a:t>
            </a:r>
            <a:r>
              <a:rPr lang="en-US" altLang="zh-CN">
                <a:sym typeface="Symbol" pitchFamily="18" charset="2"/>
              </a:rPr>
              <a:t>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, and exists some y</a:t>
            </a:r>
            <a:r>
              <a:rPr lang="en-US" altLang="zh-CN" i="1">
                <a:sym typeface="Symbol" pitchFamily="18" charset="2"/>
              </a:rPr>
              <a:t>B</a:t>
            </a:r>
            <a:r>
              <a:rPr lang="en-US" altLang="zh-CN">
                <a:sym typeface="Symbol" pitchFamily="18" charset="2"/>
              </a:rPr>
              <a:t>, such that x</a:t>
            </a:r>
            <a:r>
              <a:rPr lang="en-US" altLang="zh-CN" i="1">
                <a:sym typeface="Symbol" pitchFamily="18" charset="2"/>
              </a:rPr>
              <a:t>R</a:t>
            </a:r>
            <a:r>
              <a:rPr lang="en-US" altLang="zh-CN">
                <a:sym typeface="Symbol" pitchFamily="18" charset="2"/>
              </a:rPr>
              <a:t>y}</a:t>
            </a:r>
          </a:p>
          <a:p>
            <a:pPr lvl="1">
              <a:spcBef>
                <a:spcPct val="50000"/>
              </a:spcBef>
            </a:pPr>
            <a:r>
              <a:rPr lang="en-US" altLang="zh-CN"/>
              <a:t>The range of </a:t>
            </a:r>
            <a:r>
              <a:rPr lang="en-US" altLang="zh-CN" i="1"/>
              <a:t>R</a:t>
            </a:r>
            <a:r>
              <a:rPr lang="en-US" altLang="zh-CN"/>
              <a:t>, Ran(</a:t>
            </a:r>
            <a:r>
              <a:rPr lang="en-US" altLang="zh-CN" i="1"/>
              <a:t>R</a:t>
            </a:r>
            <a:r>
              <a:rPr lang="en-US" altLang="zh-CN"/>
              <a:t>) is defined as:</a:t>
            </a:r>
          </a:p>
          <a:p>
            <a:pPr lvl="1" algn="ctr">
              <a:buFont typeface="Wingdings" pitchFamily="2" charset="2"/>
              <a:buNone/>
            </a:pPr>
            <a:r>
              <a:rPr lang="en-US" altLang="zh-CN"/>
              <a:t>{y|y</a:t>
            </a:r>
            <a:r>
              <a:rPr lang="en-US" altLang="zh-CN">
                <a:sym typeface="Symbol" pitchFamily="18" charset="2"/>
              </a:rPr>
              <a:t></a:t>
            </a:r>
            <a:r>
              <a:rPr lang="en-US" altLang="zh-CN" i="1">
                <a:sym typeface="Symbol" pitchFamily="18" charset="2"/>
              </a:rPr>
              <a:t>B</a:t>
            </a:r>
            <a:r>
              <a:rPr lang="en-US" altLang="zh-CN">
                <a:sym typeface="Symbol" pitchFamily="18" charset="2"/>
              </a:rPr>
              <a:t>, and exists some x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, such that x</a:t>
            </a:r>
            <a:r>
              <a:rPr lang="en-US" altLang="zh-CN" i="1">
                <a:sym typeface="Symbol" pitchFamily="18" charset="2"/>
              </a:rPr>
              <a:t>R</a:t>
            </a:r>
            <a:r>
              <a:rPr lang="en-US" altLang="zh-CN">
                <a:sym typeface="Symbol" pitchFamily="18" charset="2"/>
              </a:rPr>
              <a:t>y}</a:t>
            </a:r>
          </a:p>
          <a:p>
            <a:pPr lvl="1">
              <a:spcBef>
                <a:spcPct val="50000"/>
              </a:spcBef>
            </a:pPr>
            <a:r>
              <a:rPr lang="en-US" altLang="zh-CN">
                <a:sym typeface="Symbol" pitchFamily="18" charset="2"/>
              </a:rPr>
              <a:t>Note: Dom(</a:t>
            </a:r>
            <a:r>
              <a:rPr lang="en-US" altLang="zh-CN" i="1">
                <a:sym typeface="Symbol" pitchFamily="18" charset="2"/>
              </a:rPr>
              <a:t>R</a:t>
            </a:r>
            <a:r>
              <a:rPr lang="en-US" altLang="zh-CN">
                <a:sym typeface="Symbol" pitchFamily="18" charset="2"/>
              </a:rPr>
              <a:t>)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, and, Ran(</a:t>
            </a:r>
            <a:r>
              <a:rPr lang="en-US" altLang="zh-CN" i="1">
                <a:sym typeface="Symbol" pitchFamily="18" charset="2"/>
              </a:rPr>
              <a:t>R</a:t>
            </a:r>
            <a:r>
              <a:rPr lang="en-US" altLang="zh-CN">
                <a:sym typeface="Symbol" pitchFamily="18" charset="2"/>
              </a:rPr>
              <a:t>)</a:t>
            </a:r>
            <a:r>
              <a:rPr lang="en-US" altLang="zh-CN" i="1">
                <a:sym typeface="Symbol" pitchFamily="18" charset="2"/>
              </a:rPr>
              <a:t>B</a:t>
            </a:r>
            <a:r>
              <a:rPr lang="en-US" altLang="zh-CN"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/>
              <a:t>R</a:t>
            </a:r>
            <a:r>
              <a:rPr lang="en-US" altLang="zh-CN"/>
              <a:t>-relative Set</a:t>
            </a:r>
            <a:endParaRPr lang="en-US" altLang="zh-CN" i="1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If </a:t>
            </a:r>
            <a:r>
              <a:rPr lang="en-US" altLang="zh-CN" i="1"/>
              <a:t>R</a:t>
            </a:r>
            <a:r>
              <a:rPr lang="en-US" altLang="zh-CN"/>
              <a:t> is a relation from set </a:t>
            </a:r>
            <a:r>
              <a:rPr lang="en-US" altLang="zh-CN" i="1"/>
              <a:t>A</a:t>
            </a:r>
            <a:r>
              <a:rPr lang="en-US" altLang="zh-CN"/>
              <a:t> to </a:t>
            </a:r>
            <a:r>
              <a:rPr lang="en-US" altLang="zh-CN" i="1"/>
              <a:t>B</a:t>
            </a:r>
            <a:endParaRPr lang="en-US" altLang="zh-CN"/>
          </a:p>
          <a:p>
            <a:pPr lvl="1"/>
            <a:r>
              <a:rPr lang="en-US" altLang="zh-CN"/>
              <a:t>For any x</a:t>
            </a:r>
            <a:r>
              <a:rPr lang="en-US" altLang="zh-CN">
                <a:sym typeface="Symbol" pitchFamily="18" charset="2"/>
              </a:rPr>
              <a:t>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>
                <a:sym typeface="Symbol" pitchFamily="18" charset="2"/>
              </a:rPr>
              <a:t>R</a:t>
            </a:r>
            <a:r>
              <a:rPr lang="en-US" altLang="zh-CN">
                <a:sym typeface="Symbol" pitchFamily="18" charset="2"/>
              </a:rPr>
              <a:t>-relative set of x, </a:t>
            </a:r>
            <a:r>
              <a:rPr lang="en-US" altLang="zh-CN" i="1">
                <a:sym typeface="Symbol" pitchFamily="18" charset="2"/>
              </a:rPr>
              <a:t>R</a:t>
            </a:r>
            <a:r>
              <a:rPr lang="en-US" altLang="zh-CN">
                <a:sym typeface="Symbol" pitchFamily="18" charset="2"/>
              </a:rPr>
              <a:t>(x) is:</a:t>
            </a:r>
          </a:p>
          <a:p>
            <a:pPr lvl="1" algn="ctr">
              <a:buFont typeface="Wingdings" pitchFamily="2" charset="2"/>
              <a:buNone/>
            </a:pPr>
            <a:r>
              <a:rPr lang="en-US" altLang="zh-CN"/>
              <a:t>{y|y</a:t>
            </a:r>
            <a:r>
              <a:rPr lang="en-US" altLang="zh-CN">
                <a:sym typeface="Symbol" pitchFamily="18" charset="2"/>
              </a:rPr>
              <a:t></a:t>
            </a:r>
            <a:r>
              <a:rPr lang="en-US" altLang="zh-CN" i="1">
                <a:sym typeface="Symbol" pitchFamily="18" charset="2"/>
              </a:rPr>
              <a:t>B</a:t>
            </a:r>
            <a:r>
              <a:rPr lang="en-US" altLang="zh-CN">
                <a:sym typeface="Symbol" pitchFamily="18" charset="2"/>
              </a:rPr>
              <a:t>, x</a:t>
            </a:r>
            <a:r>
              <a:rPr lang="en-US" altLang="zh-CN" i="1">
                <a:sym typeface="Symbol" pitchFamily="18" charset="2"/>
              </a:rPr>
              <a:t>R</a:t>
            </a:r>
            <a:r>
              <a:rPr lang="en-US" altLang="zh-CN">
                <a:sym typeface="Symbol" pitchFamily="18" charset="2"/>
              </a:rPr>
              <a:t>y} </a:t>
            </a:r>
            <a:r>
              <a:rPr lang="en-US" altLang="zh-CN" sz="2000">
                <a:solidFill>
                  <a:srgbClr val="008000"/>
                </a:solidFill>
                <a:sym typeface="Symbol" pitchFamily="18" charset="2"/>
              </a:rPr>
              <a:t>(this is a subset of </a:t>
            </a:r>
            <a:r>
              <a:rPr lang="en-US" altLang="zh-CN" sz="2000" i="1">
                <a:solidFill>
                  <a:srgbClr val="008000"/>
                </a:solidFill>
                <a:sym typeface="Symbol" pitchFamily="18" charset="2"/>
              </a:rPr>
              <a:t>B</a:t>
            </a:r>
            <a:r>
              <a:rPr lang="en-US" altLang="zh-CN" sz="2000">
                <a:solidFill>
                  <a:srgbClr val="008000"/>
                </a:solidFill>
                <a:sym typeface="Symbol" pitchFamily="18" charset="2"/>
              </a:rPr>
              <a:t>)</a:t>
            </a:r>
          </a:p>
          <a:p>
            <a:pPr lvl="1">
              <a:spcBef>
                <a:spcPct val="50000"/>
              </a:spcBef>
            </a:pPr>
            <a:r>
              <a:rPr lang="en-US" altLang="zh-CN">
                <a:sym typeface="Symbol" pitchFamily="18" charset="2"/>
              </a:rPr>
              <a:t>For any 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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>
                <a:sym typeface="Symbol" pitchFamily="18" charset="2"/>
              </a:rPr>
              <a:t>R</a:t>
            </a:r>
            <a:r>
              <a:rPr lang="en-US" altLang="zh-CN">
                <a:sym typeface="Symbol" pitchFamily="18" charset="2"/>
              </a:rPr>
              <a:t>-relative set of </a:t>
            </a:r>
            <a:r>
              <a:rPr lang="en-US" altLang="zh-CN" i="1">
                <a:sym typeface="Symbol" pitchFamily="18" charset="2"/>
              </a:rPr>
              <a:t>R</a:t>
            </a:r>
            <a:r>
              <a:rPr lang="en-US" altLang="zh-CN">
                <a:sym typeface="Symbol" pitchFamily="18" charset="2"/>
              </a:rPr>
              <a:t>(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) is:</a:t>
            </a:r>
          </a:p>
          <a:p>
            <a:pPr lvl="1" algn="ctr">
              <a:buFont typeface="Wingdings" pitchFamily="2" charset="2"/>
              <a:buNone/>
            </a:pPr>
            <a:r>
              <a:rPr lang="en-US" altLang="zh-CN"/>
              <a:t>{y|y</a:t>
            </a:r>
            <a:r>
              <a:rPr lang="en-US" altLang="zh-CN">
                <a:sym typeface="Symbol" pitchFamily="18" charset="2"/>
              </a:rPr>
              <a:t></a:t>
            </a:r>
            <a:r>
              <a:rPr lang="en-US" altLang="zh-CN" i="1">
                <a:sym typeface="Symbol" pitchFamily="18" charset="2"/>
              </a:rPr>
              <a:t>B</a:t>
            </a:r>
            <a:r>
              <a:rPr lang="en-US" altLang="zh-CN">
                <a:sym typeface="Symbol" pitchFamily="18" charset="2"/>
              </a:rPr>
              <a:t>, there exists some x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 such that x</a:t>
            </a:r>
            <a:r>
              <a:rPr lang="en-US" altLang="zh-CN" i="1">
                <a:sym typeface="Symbol" pitchFamily="18" charset="2"/>
              </a:rPr>
              <a:t>R</a:t>
            </a:r>
            <a:r>
              <a:rPr lang="en-US" altLang="zh-CN">
                <a:sym typeface="Symbol" pitchFamily="18" charset="2"/>
              </a:rPr>
              <a:t>y}</a:t>
            </a:r>
          </a:p>
          <a:p>
            <a:pPr lvl="1">
              <a:spcBef>
                <a:spcPct val="50000"/>
              </a:spcBef>
            </a:pPr>
            <a:r>
              <a:rPr lang="en-US" altLang="zh-CN">
                <a:sym typeface="Symbol" pitchFamily="18" charset="2"/>
              </a:rPr>
              <a:t>Note that:</a:t>
            </a:r>
          </a:p>
          <a:p>
            <a:pPr lvl="1" algn="ctr">
              <a:buFont typeface="Wingdings" pitchFamily="2" charset="2"/>
              <a:buNone/>
            </a:pPr>
            <a:endParaRPr lang="en-US" altLang="zh-CN">
              <a:sym typeface="Symbol" pitchFamily="18" charset="2"/>
            </a:endParaRPr>
          </a:p>
        </p:txBody>
      </p:sp>
      <p:graphicFrame>
        <p:nvGraphicFramePr>
          <p:cNvPr id="73732" name="Object 4"/>
          <p:cNvGraphicFramePr>
            <a:graphicFrameLocks noChangeAspect="1"/>
          </p:cNvGraphicFramePr>
          <p:nvPr/>
        </p:nvGraphicFramePr>
        <p:xfrm>
          <a:off x="2819400" y="4800600"/>
          <a:ext cx="2667000" cy="762000"/>
        </p:xfrm>
        <a:graphic>
          <a:graphicData uri="http://schemas.openxmlformats.org/presentationml/2006/ole">
            <p:oleObj spid="_x0000_s73732" name="Equation" r:id="rId4" imgW="1143000" imgH="291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Properties of </a:t>
            </a:r>
            <a:r>
              <a:rPr lang="en-US" altLang="zh-CN" i="1"/>
              <a:t>R</a:t>
            </a:r>
            <a:r>
              <a:rPr lang="en-US" altLang="zh-CN"/>
              <a:t>-relative Sets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752600"/>
            <a:ext cx="8208962" cy="4303713"/>
          </a:xfrm>
        </p:spPr>
        <p:txBody>
          <a:bodyPr/>
          <a:lstStyle/>
          <a:p>
            <a:r>
              <a:rPr lang="en-US" altLang="zh-CN" sz="2400"/>
              <a:t>Let </a:t>
            </a:r>
            <a:r>
              <a:rPr lang="en-US" altLang="zh-CN" sz="2400" i="1"/>
              <a:t>R</a:t>
            </a:r>
            <a:r>
              <a:rPr lang="en-US" altLang="zh-CN" sz="2400"/>
              <a:t> be a relation from </a:t>
            </a:r>
            <a:r>
              <a:rPr lang="en-US" altLang="zh-CN" sz="2400" i="1"/>
              <a:t>A</a:t>
            </a:r>
            <a:r>
              <a:rPr lang="en-US" altLang="zh-CN" sz="2400"/>
              <a:t> to 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A</a:t>
            </a:r>
            <a:r>
              <a:rPr lang="en-US" altLang="zh-CN" sz="2400" baseline="-25000"/>
              <a:t>1</a:t>
            </a:r>
            <a:r>
              <a:rPr lang="en-US" altLang="zh-CN" sz="2400"/>
              <a:t>, </a:t>
            </a:r>
            <a:r>
              <a:rPr lang="en-US" altLang="zh-CN" sz="2400" i="1"/>
              <a:t>A</a:t>
            </a:r>
            <a:r>
              <a:rPr lang="en-US" altLang="zh-CN" sz="2400" baseline="-25000"/>
              <a:t>2</a:t>
            </a:r>
            <a:r>
              <a:rPr lang="en-US" altLang="zh-CN" sz="2400"/>
              <a:t> be subsets of </a:t>
            </a:r>
            <a:r>
              <a:rPr lang="en-US" altLang="zh-CN" sz="2400" i="1"/>
              <a:t>A</a:t>
            </a:r>
            <a:r>
              <a:rPr lang="en-US" altLang="zh-CN" sz="2400"/>
              <a:t>, then:</a:t>
            </a:r>
          </a:p>
        </p:txBody>
      </p:sp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1600200" y="2286000"/>
          <a:ext cx="5943600" cy="1219200"/>
        </p:xfrm>
        <a:graphic>
          <a:graphicData uri="http://schemas.openxmlformats.org/presentationml/2006/ole">
            <p:oleObj spid="_x0000_s74756" name="Equation" r:id="rId4" imgW="1968480" imgH="609480" progId="Equation.3">
              <p:embed/>
            </p:oleObj>
          </a:graphicData>
        </a:graphic>
      </p:graphicFrame>
      <p:sp>
        <p:nvSpPr>
          <p:cNvPr id="74757" name="Text Box 5" descr="蓝色砂纸"/>
          <p:cNvSpPr txBox="1">
            <a:spLocks noChangeArrowheads="1"/>
          </p:cNvSpPr>
          <p:nvPr/>
        </p:nvSpPr>
        <p:spPr bwMode="auto">
          <a:xfrm>
            <a:off x="457200" y="3657600"/>
            <a:ext cx="8305800" cy="2614613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rgbClr val="99CCFF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200">
                <a:latin typeface="Times New Roman" pitchFamily="18" charset="0"/>
              </a:rPr>
              <a:t>Proof of (c): for any y</a:t>
            </a:r>
            <a:r>
              <a:rPr kumimoji="1" lang="en-US" altLang="zh-CN" sz="2200">
                <a:latin typeface="Times New Roman" pitchFamily="18" charset="0"/>
                <a:sym typeface="Symbol" pitchFamily="18" charset="2"/>
              </a:rPr>
              <a:t></a:t>
            </a:r>
            <a:r>
              <a:rPr kumimoji="1" lang="en-US" altLang="zh-CN" sz="2200" i="1">
                <a:latin typeface="Times New Roman" pitchFamily="18" charset="0"/>
              </a:rPr>
              <a:t>R</a:t>
            </a:r>
            <a:r>
              <a:rPr kumimoji="1" lang="en-US" altLang="zh-CN" sz="2200">
                <a:latin typeface="Times New Roman" pitchFamily="18" charset="0"/>
              </a:rPr>
              <a:t>(</a:t>
            </a:r>
            <a:r>
              <a:rPr kumimoji="1" lang="en-US" altLang="zh-CN" sz="2200" i="1">
                <a:latin typeface="Times New Roman" pitchFamily="18" charset="0"/>
              </a:rPr>
              <a:t>A</a:t>
            </a:r>
            <a:r>
              <a:rPr kumimoji="1" lang="en-US" altLang="zh-CN" sz="2200" baseline="-25000">
                <a:latin typeface="Times New Roman" pitchFamily="18" charset="0"/>
              </a:rPr>
              <a:t>1</a:t>
            </a:r>
            <a:r>
              <a:rPr kumimoji="1" lang="en-US" altLang="zh-CN" sz="2200">
                <a:latin typeface="Times New Roman" pitchFamily="18" charset="0"/>
                <a:sym typeface="Symbol" pitchFamily="18" charset="2"/>
              </a:rPr>
              <a:t></a:t>
            </a:r>
            <a:r>
              <a:rPr kumimoji="1" lang="en-US" altLang="zh-CN" sz="2200" i="1">
                <a:latin typeface="Times New Roman" pitchFamily="18" charset="0"/>
              </a:rPr>
              <a:t>A</a:t>
            </a:r>
            <a:r>
              <a:rPr kumimoji="1" lang="en-US" altLang="zh-CN" sz="2200" baseline="-25000">
                <a:latin typeface="Times New Roman" pitchFamily="18" charset="0"/>
              </a:rPr>
              <a:t>2</a:t>
            </a:r>
            <a:r>
              <a:rPr kumimoji="1" lang="en-US" altLang="zh-CN" sz="2200">
                <a:latin typeface="Times New Roman" pitchFamily="18" charset="0"/>
                <a:sym typeface="Symbol" pitchFamily="18" charset="2"/>
              </a:rPr>
              <a:t>), then there exists some x in </a:t>
            </a:r>
            <a:r>
              <a:rPr kumimoji="1" lang="en-US" altLang="zh-CN" sz="2200" i="1">
                <a:latin typeface="Times New Roman" pitchFamily="18" charset="0"/>
              </a:rPr>
              <a:t>A</a:t>
            </a:r>
            <a:r>
              <a:rPr kumimoji="1" lang="en-US" altLang="zh-CN" sz="2200" baseline="-25000">
                <a:latin typeface="Times New Roman" pitchFamily="18" charset="0"/>
              </a:rPr>
              <a:t>1</a:t>
            </a:r>
            <a:r>
              <a:rPr kumimoji="1" lang="en-US" altLang="zh-CN" sz="2200">
                <a:latin typeface="Times New Roman" pitchFamily="18" charset="0"/>
                <a:sym typeface="Symbol" pitchFamily="18" charset="2"/>
              </a:rPr>
              <a:t></a:t>
            </a:r>
            <a:r>
              <a:rPr kumimoji="1" lang="en-US" altLang="zh-CN" sz="2200" i="1">
                <a:latin typeface="Times New Roman" pitchFamily="18" charset="0"/>
              </a:rPr>
              <a:t>A</a:t>
            </a:r>
            <a:r>
              <a:rPr kumimoji="1" lang="en-US" altLang="zh-CN" sz="2200" baseline="-25000">
                <a:latin typeface="Times New Roman" pitchFamily="18" charset="0"/>
              </a:rPr>
              <a:t>2</a:t>
            </a:r>
            <a:r>
              <a:rPr kumimoji="1" lang="en-US" altLang="zh-CN" sz="2200">
                <a:latin typeface="Times New Roman" pitchFamily="18" charset="0"/>
                <a:sym typeface="Symbol" pitchFamily="18" charset="2"/>
              </a:rPr>
              <a:t> 	        such that x</a:t>
            </a:r>
            <a:r>
              <a:rPr kumimoji="1" lang="en-US" altLang="zh-CN" sz="2200" i="1">
                <a:latin typeface="Times New Roman" pitchFamily="18" charset="0"/>
                <a:sym typeface="Symbol" pitchFamily="18" charset="2"/>
              </a:rPr>
              <a:t>R</a:t>
            </a:r>
            <a:r>
              <a:rPr kumimoji="1" lang="en-US" altLang="zh-CN" sz="2200">
                <a:latin typeface="Times New Roman" pitchFamily="18" charset="0"/>
                <a:sym typeface="Symbol" pitchFamily="18" charset="2"/>
              </a:rPr>
              <a:t>y. So, x</a:t>
            </a:r>
            <a:r>
              <a:rPr kumimoji="1" lang="en-US" altLang="zh-CN" sz="2200" i="1">
                <a:latin typeface="Times New Roman" pitchFamily="18" charset="0"/>
              </a:rPr>
              <a:t>A</a:t>
            </a:r>
            <a:r>
              <a:rPr kumimoji="1" lang="en-US" altLang="zh-CN" sz="2200" baseline="-25000">
                <a:latin typeface="Times New Roman" pitchFamily="18" charset="0"/>
              </a:rPr>
              <a:t>1</a:t>
            </a:r>
            <a:r>
              <a:rPr kumimoji="1" lang="en-US" altLang="zh-CN" sz="2200">
                <a:latin typeface="Times New Roman" pitchFamily="18" charset="0"/>
                <a:sym typeface="Symbol" pitchFamily="18" charset="2"/>
              </a:rPr>
              <a:t>, x</a:t>
            </a:r>
            <a:r>
              <a:rPr kumimoji="1" lang="en-US" altLang="zh-CN" sz="2200" i="1">
                <a:latin typeface="Times New Roman" pitchFamily="18" charset="0"/>
              </a:rPr>
              <a:t>A</a:t>
            </a:r>
            <a:r>
              <a:rPr kumimoji="1" lang="en-US" altLang="zh-CN" sz="2200" baseline="-25000">
                <a:latin typeface="Times New Roman" pitchFamily="18" charset="0"/>
              </a:rPr>
              <a:t>2</a:t>
            </a:r>
            <a:r>
              <a:rPr kumimoji="1" lang="en-US" altLang="zh-CN" sz="2200">
                <a:latin typeface="Times New Roman" pitchFamily="18" charset="0"/>
                <a:sym typeface="Symbol" pitchFamily="18" charset="2"/>
              </a:rPr>
              <a:t>. It follows that yR(</a:t>
            </a:r>
            <a:r>
              <a:rPr kumimoji="1" lang="en-US" altLang="zh-CN" sz="2200">
                <a:latin typeface="Times New Roman" pitchFamily="18" charset="0"/>
              </a:rPr>
              <a:t>A</a:t>
            </a:r>
            <a:r>
              <a:rPr kumimoji="1" lang="en-US" altLang="zh-CN" sz="2200" baseline="-25000">
                <a:latin typeface="Times New Roman" pitchFamily="18" charset="0"/>
              </a:rPr>
              <a:t>1</a:t>
            </a:r>
            <a:r>
              <a:rPr kumimoji="1" lang="en-US" altLang="zh-CN" sz="2200">
                <a:latin typeface="Times New Roman" pitchFamily="18" charset="0"/>
                <a:sym typeface="Symbol" pitchFamily="18" charset="2"/>
              </a:rPr>
              <a:t>) 	        and y</a:t>
            </a:r>
            <a:r>
              <a:rPr kumimoji="1" lang="en-US" altLang="zh-CN" sz="2200" i="1">
                <a:latin typeface="Times New Roman" pitchFamily="18" charset="0"/>
                <a:sym typeface="Symbol" pitchFamily="18" charset="2"/>
              </a:rPr>
              <a:t>R</a:t>
            </a:r>
            <a:r>
              <a:rPr kumimoji="1" lang="en-US" altLang="zh-CN" sz="2200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200" i="1">
                <a:latin typeface="Times New Roman" pitchFamily="18" charset="0"/>
              </a:rPr>
              <a:t>A</a:t>
            </a:r>
            <a:r>
              <a:rPr kumimoji="1" lang="en-US" altLang="zh-CN" sz="2200" baseline="-25000">
                <a:latin typeface="Times New Roman" pitchFamily="18" charset="0"/>
              </a:rPr>
              <a:t>2</a:t>
            </a:r>
            <a:r>
              <a:rPr kumimoji="1" lang="en-US" altLang="zh-CN" sz="2200">
                <a:latin typeface="Times New Roman" pitchFamily="18" charset="0"/>
                <a:sym typeface="Symbol" pitchFamily="18" charset="2"/>
              </a:rPr>
              <a:t>), thus y</a:t>
            </a:r>
            <a:r>
              <a:rPr kumimoji="1" lang="en-US" altLang="zh-CN" sz="2200" i="1">
                <a:latin typeface="Times New Roman" pitchFamily="18" charset="0"/>
                <a:sym typeface="Symbol" pitchFamily="18" charset="2"/>
              </a:rPr>
              <a:t>R</a:t>
            </a:r>
            <a:r>
              <a:rPr kumimoji="1" lang="en-US" altLang="zh-CN" sz="2200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200" i="1">
                <a:latin typeface="Times New Roman" pitchFamily="18" charset="0"/>
              </a:rPr>
              <a:t>A</a:t>
            </a:r>
            <a:r>
              <a:rPr kumimoji="1" lang="en-US" altLang="zh-CN" sz="2200" baseline="-25000">
                <a:latin typeface="Times New Roman" pitchFamily="18" charset="0"/>
              </a:rPr>
              <a:t>1</a:t>
            </a:r>
            <a:r>
              <a:rPr kumimoji="1" lang="en-US" altLang="zh-CN" sz="2200">
                <a:latin typeface="Times New Roman" pitchFamily="18" charset="0"/>
              </a:rPr>
              <a:t>)</a:t>
            </a:r>
            <a:r>
              <a:rPr kumimoji="1" lang="en-US" altLang="zh-CN" sz="2200">
                <a:latin typeface="Times New Roman" pitchFamily="18" charset="0"/>
                <a:sym typeface="Symbol" pitchFamily="18" charset="2"/>
              </a:rPr>
              <a:t></a:t>
            </a:r>
            <a:r>
              <a:rPr kumimoji="1" lang="en-US" altLang="zh-CN" sz="2200" i="1">
                <a:latin typeface="Times New Roman" pitchFamily="18" charset="0"/>
                <a:sym typeface="Symbol" pitchFamily="18" charset="2"/>
              </a:rPr>
              <a:t>R</a:t>
            </a:r>
            <a:r>
              <a:rPr kumimoji="1" lang="en-US" altLang="zh-CN" sz="2200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200" i="1">
                <a:latin typeface="Times New Roman" pitchFamily="18" charset="0"/>
              </a:rPr>
              <a:t>A</a:t>
            </a:r>
            <a:r>
              <a:rPr kumimoji="1" lang="en-US" altLang="zh-CN" sz="2200" baseline="-25000">
                <a:latin typeface="Times New Roman" pitchFamily="18" charset="0"/>
              </a:rPr>
              <a:t>2</a:t>
            </a:r>
            <a:r>
              <a:rPr kumimoji="1" lang="en-US" altLang="zh-CN" sz="2200">
                <a:latin typeface="Times New Roman" pitchFamily="18" charset="0"/>
                <a:sym typeface="Symbol" pitchFamily="18" charset="2"/>
              </a:rPr>
              <a:t>). 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kumimoji="1" lang="en-US" altLang="zh-CN" sz="2200">
                <a:latin typeface="Times New Roman" pitchFamily="18" charset="0"/>
                <a:sym typeface="Symbol" pitchFamily="18" charset="2"/>
              </a:rPr>
              <a:t>Equality doesn’t hold. Counterexample: considering relation “” on </a:t>
            </a:r>
            <a:r>
              <a:rPr kumimoji="1" lang="en-US" altLang="zh-CN" sz="2200" i="1">
                <a:latin typeface="Times New Roman" pitchFamily="18" charset="0"/>
                <a:sym typeface="Symbol" pitchFamily="18" charset="2"/>
              </a:rPr>
              <a:t>Z</a:t>
            </a:r>
            <a:r>
              <a:rPr kumimoji="1" lang="en-US" altLang="zh-CN" sz="2200">
                <a:latin typeface="Times New Roman" pitchFamily="18" charset="0"/>
                <a:sym typeface="Symbol" pitchFamily="18" charset="2"/>
              </a:rPr>
              <a:t>, 	</a:t>
            </a:r>
            <a:r>
              <a:rPr kumimoji="1" lang="en-US" altLang="zh-CN" sz="2200" i="1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200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kumimoji="1" lang="en-US" altLang="zh-CN" sz="2200">
                <a:latin typeface="Times New Roman" pitchFamily="18" charset="0"/>
                <a:sym typeface="Symbol" pitchFamily="18" charset="2"/>
              </a:rPr>
              <a:t>={0,1,2}, </a:t>
            </a:r>
            <a:r>
              <a:rPr kumimoji="1" lang="en-US" altLang="zh-CN" sz="2200" i="1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200" baseline="-25000">
                <a:latin typeface="Times New Roman" pitchFamily="18" charset="0"/>
                <a:sym typeface="Symbol" pitchFamily="18" charset="2"/>
              </a:rPr>
              <a:t>2</a:t>
            </a:r>
            <a:r>
              <a:rPr kumimoji="1" lang="en-US" altLang="zh-CN" sz="2200">
                <a:latin typeface="Times New Roman" pitchFamily="18" charset="0"/>
                <a:sym typeface="Symbol" pitchFamily="18" charset="2"/>
              </a:rPr>
              <a:t>={9,13}, </a:t>
            </a:r>
            <a:r>
              <a:rPr kumimoji="1" lang="en-US" altLang="zh-CN" sz="2200" i="1">
                <a:latin typeface="Times New Roman" pitchFamily="18" charset="0"/>
                <a:sym typeface="Symbol" pitchFamily="18" charset="2"/>
              </a:rPr>
              <a:t>R</a:t>
            </a:r>
            <a:r>
              <a:rPr kumimoji="1" lang="en-US" altLang="zh-CN" sz="2200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200" i="1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200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kumimoji="1" lang="en-US" altLang="zh-CN" sz="2200">
                <a:latin typeface="Times New Roman" pitchFamily="18" charset="0"/>
                <a:sym typeface="Symbol" pitchFamily="18" charset="2"/>
              </a:rPr>
              <a:t>) is the set of all nonnegative 	integers, and </a:t>
            </a:r>
            <a:r>
              <a:rPr kumimoji="1" lang="en-US" altLang="zh-CN" sz="2200" i="1">
                <a:latin typeface="Times New Roman" pitchFamily="18" charset="0"/>
                <a:sym typeface="Symbol" pitchFamily="18" charset="2"/>
              </a:rPr>
              <a:t>R</a:t>
            </a:r>
            <a:r>
              <a:rPr kumimoji="1" lang="en-US" altLang="zh-CN" sz="2200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200" i="1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200" baseline="-25000">
                <a:latin typeface="Times New Roman" pitchFamily="18" charset="0"/>
                <a:sym typeface="Symbol" pitchFamily="18" charset="2"/>
              </a:rPr>
              <a:t>2</a:t>
            </a:r>
            <a:r>
              <a:rPr kumimoji="1" lang="en-US" altLang="zh-CN" sz="2200">
                <a:latin typeface="Times New Roman" pitchFamily="18" charset="0"/>
                <a:sym typeface="Symbol" pitchFamily="18" charset="2"/>
              </a:rPr>
              <a:t>) is the set of integers not less than 9, so, 	</a:t>
            </a:r>
            <a:r>
              <a:rPr kumimoji="1" lang="en-US" altLang="zh-CN" sz="2200" i="1">
                <a:latin typeface="Times New Roman" pitchFamily="18" charset="0"/>
                <a:sym typeface="Symbol" pitchFamily="18" charset="2"/>
              </a:rPr>
              <a:t>R</a:t>
            </a:r>
            <a:r>
              <a:rPr kumimoji="1" lang="en-US" altLang="zh-CN" sz="2200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200" i="1">
                <a:latin typeface="Times New Roman" pitchFamily="18" charset="0"/>
              </a:rPr>
              <a:t>A</a:t>
            </a:r>
            <a:r>
              <a:rPr kumimoji="1" lang="en-US" altLang="zh-CN" sz="2200" baseline="-25000">
                <a:latin typeface="Times New Roman" pitchFamily="18" charset="0"/>
              </a:rPr>
              <a:t>1</a:t>
            </a:r>
            <a:r>
              <a:rPr kumimoji="1" lang="en-US" altLang="zh-CN" sz="2200">
                <a:latin typeface="Times New Roman" pitchFamily="18" charset="0"/>
              </a:rPr>
              <a:t>)</a:t>
            </a:r>
            <a:r>
              <a:rPr kumimoji="1" lang="en-US" altLang="zh-CN" sz="2200">
                <a:latin typeface="Times New Roman" pitchFamily="18" charset="0"/>
                <a:sym typeface="Symbol" pitchFamily="18" charset="2"/>
              </a:rPr>
              <a:t></a:t>
            </a:r>
            <a:r>
              <a:rPr kumimoji="1" lang="en-US" altLang="zh-CN" sz="2200" i="1">
                <a:latin typeface="Times New Roman" pitchFamily="18" charset="0"/>
                <a:sym typeface="Symbol" pitchFamily="18" charset="2"/>
              </a:rPr>
              <a:t>R</a:t>
            </a:r>
            <a:r>
              <a:rPr kumimoji="1" lang="en-US" altLang="zh-CN" sz="2200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200" i="1">
                <a:latin typeface="Times New Roman" pitchFamily="18" charset="0"/>
              </a:rPr>
              <a:t>A</a:t>
            </a:r>
            <a:r>
              <a:rPr kumimoji="1" lang="en-US" altLang="zh-CN" sz="2200" baseline="-25000">
                <a:latin typeface="Times New Roman" pitchFamily="18" charset="0"/>
              </a:rPr>
              <a:t>2</a:t>
            </a:r>
            <a:r>
              <a:rPr kumimoji="1" lang="en-US" altLang="zh-CN" sz="2200">
                <a:latin typeface="Times New Roman" pitchFamily="18" charset="0"/>
                <a:sym typeface="Symbol" pitchFamily="18" charset="2"/>
              </a:rPr>
              <a:t>)={9,10,11,12,...}, but </a:t>
            </a:r>
            <a:r>
              <a:rPr kumimoji="1" lang="en-US" altLang="zh-CN" sz="2200" i="1">
                <a:latin typeface="Times New Roman" pitchFamily="18" charset="0"/>
              </a:rPr>
              <a:t>A</a:t>
            </a:r>
            <a:r>
              <a:rPr kumimoji="1" lang="en-US" altLang="zh-CN" sz="2200" baseline="-25000">
                <a:latin typeface="Times New Roman" pitchFamily="18" charset="0"/>
              </a:rPr>
              <a:t>1</a:t>
            </a:r>
            <a:r>
              <a:rPr kumimoji="1" lang="en-US" altLang="zh-CN" sz="2200">
                <a:latin typeface="Times New Roman" pitchFamily="18" charset="0"/>
                <a:sym typeface="Symbol" pitchFamily="18" charset="2"/>
              </a:rPr>
              <a:t></a:t>
            </a:r>
            <a:r>
              <a:rPr kumimoji="1" lang="en-US" altLang="zh-CN" sz="2200" i="1">
                <a:latin typeface="Times New Roman" pitchFamily="18" charset="0"/>
              </a:rPr>
              <a:t>A</a:t>
            </a:r>
            <a:r>
              <a:rPr kumimoji="1" lang="en-US" altLang="zh-CN" sz="2200" baseline="-25000">
                <a:latin typeface="Times New Roman" pitchFamily="18" charset="0"/>
              </a:rPr>
              <a:t>2</a:t>
            </a:r>
            <a:r>
              <a:rPr kumimoji="1" lang="en-US" altLang="zh-CN" sz="2200">
                <a:latin typeface="Times New Roman" pitchFamily="18" charset="0"/>
                <a:sym typeface="Symbol" pitchFamily="18" charset="2"/>
              </a:rPr>
              <a:t>=, which results 	</a:t>
            </a:r>
            <a:r>
              <a:rPr kumimoji="1" lang="en-US" altLang="zh-CN" sz="2200" i="1">
                <a:latin typeface="Times New Roman" pitchFamily="18" charset="0"/>
              </a:rPr>
              <a:t>R</a:t>
            </a:r>
            <a:r>
              <a:rPr kumimoji="1" lang="en-US" altLang="zh-CN" sz="2200">
                <a:latin typeface="Times New Roman" pitchFamily="18" charset="0"/>
              </a:rPr>
              <a:t>(</a:t>
            </a:r>
            <a:r>
              <a:rPr kumimoji="1" lang="en-US" altLang="zh-CN" sz="2200" i="1">
                <a:latin typeface="Times New Roman" pitchFamily="18" charset="0"/>
              </a:rPr>
              <a:t>A</a:t>
            </a:r>
            <a:r>
              <a:rPr kumimoji="1" lang="en-US" altLang="zh-CN" sz="2200" baseline="-25000">
                <a:latin typeface="Times New Roman" pitchFamily="18" charset="0"/>
              </a:rPr>
              <a:t>1</a:t>
            </a:r>
            <a:r>
              <a:rPr kumimoji="1" lang="en-US" altLang="zh-CN" sz="2200">
                <a:latin typeface="Times New Roman" pitchFamily="18" charset="0"/>
                <a:sym typeface="Symbol" pitchFamily="18" charset="2"/>
              </a:rPr>
              <a:t></a:t>
            </a:r>
            <a:r>
              <a:rPr kumimoji="1" lang="en-US" altLang="zh-CN" sz="2200" i="1">
                <a:latin typeface="Times New Roman" pitchFamily="18" charset="0"/>
              </a:rPr>
              <a:t>A</a:t>
            </a:r>
            <a:r>
              <a:rPr kumimoji="1" lang="en-US" altLang="zh-CN" sz="2200" baseline="-25000">
                <a:latin typeface="Times New Roman" pitchFamily="18" charset="0"/>
              </a:rPr>
              <a:t>2</a:t>
            </a:r>
            <a:r>
              <a:rPr kumimoji="1" lang="en-US" altLang="zh-CN" sz="2200">
                <a:latin typeface="Times New Roman" pitchFamily="18" charset="0"/>
                <a:sym typeface="Symbol" pitchFamily="18" charset="2"/>
              </a:rPr>
              <a:t>)=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Oval 2" descr="白色大理石"/>
          <p:cNvSpPr>
            <a:spLocks noChangeArrowheads="1"/>
          </p:cNvSpPr>
          <p:nvPr/>
        </p:nvSpPr>
        <p:spPr bwMode="auto">
          <a:xfrm rot="-1341790">
            <a:off x="3352800" y="3124200"/>
            <a:ext cx="5181600" cy="3429000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79" name="Oval 3"/>
          <p:cNvSpPr>
            <a:spLocks noChangeArrowheads="1"/>
          </p:cNvSpPr>
          <p:nvPr/>
        </p:nvSpPr>
        <p:spPr bwMode="auto">
          <a:xfrm>
            <a:off x="6429375" y="5314950"/>
            <a:ext cx="214313" cy="471488"/>
          </a:xfrm>
          <a:prstGeom prst="ellipse">
            <a:avLst/>
          </a:prstGeom>
          <a:solidFill>
            <a:srgbClr val="9966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0" name="Oval 4"/>
          <p:cNvSpPr>
            <a:spLocks noChangeArrowheads="1"/>
          </p:cNvSpPr>
          <p:nvPr/>
        </p:nvSpPr>
        <p:spPr bwMode="auto">
          <a:xfrm>
            <a:off x="6400800" y="4648200"/>
            <a:ext cx="242888" cy="485775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1" name="Oval 5"/>
          <p:cNvSpPr>
            <a:spLocks noChangeArrowheads="1"/>
          </p:cNvSpPr>
          <p:nvPr/>
        </p:nvSpPr>
        <p:spPr bwMode="auto">
          <a:xfrm>
            <a:off x="7010400" y="3962400"/>
            <a:ext cx="261938" cy="509588"/>
          </a:xfrm>
          <a:prstGeom prst="ellipse">
            <a:avLst/>
          </a:prstGeom>
          <a:solidFill>
            <a:srgbClr val="FF99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533400" y="2133600"/>
            <a:ext cx="2895600" cy="2193925"/>
          </a:xfrm>
          <a:prstGeom prst="rect">
            <a:avLst/>
          </a:prstGeom>
          <a:solidFill>
            <a:srgbClr val="FFFF99"/>
          </a:solidFill>
          <a:ln w="57150" cmpd="thinThick">
            <a:solidFill>
              <a:srgbClr val="FFCC00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</a:rPr>
              <a:t>A</a:t>
            </a:r>
            <a:r>
              <a:rPr kumimoji="1" lang="en-US" altLang="zh-CN" sz="2400">
                <a:latin typeface="Times New Roman" pitchFamily="18" charset="0"/>
              </a:rPr>
              <a:t>={</a:t>
            </a:r>
            <a:r>
              <a:rPr kumimoji="1" lang="en-US" altLang="zh-CN" sz="2400" i="1">
                <a:latin typeface="Times New Roman" pitchFamily="18" charset="0"/>
              </a:rPr>
              <a:t>a</a:t>
            </a:r>
            <a:r>
              <a:rPr kumimoji="1" lang="en-US" altLang="zh-CN" sz="2400" baseline="-25000">
                <a:latin typeface="Times New Roman" pitchFamily="18" charset="0"/>
              </a:rPr>
              <a:t>1</a:t>
            </a:r>
            <a:r>
              <a:rPr kumimoji="1" lang="en-US" altLang="zh-CN" sz="2400">
                <a:latin typeface="Times New Roman" pitchFamily="18" charset="0"/>
              </a:rPr>
              <a:t>, </a:t>
            </a:r>
            <a:r>
              <a:rPr kumimoji="1" lang="en-US" altLang="zh-CN" sz="2400" i="1">
                <a:latin typeface="Times New Roman" pitchFamily="18" charset="0"/>
              </a:rPr>
              <a:t>a</a:t>
            </a:r>
            <a:r>
              <a:rPr kumimoji="1" lang="en-US" altLang="zh-CN" sz="2400" baseline="-25000">
                <a:latin typeface="Times New Roman" pitchFamily="18" charset="0"/>
              </a:rPr>
              <a:t>2</a:t>
            </a:r>
            <a:r>
              <a:rPr kumimoji="1" lang="en-US" altLang="zh-CN" sz="2400">
                <a:latin typeface="Times New Roman" pitchFamily="18" charset="0"/>
              </a:rPr>
              <a:t>, </a:t>
            </a:r>
            <a:r>
              <a:rPr kumimoji="1" lang="en-US" altLang="zh-CN" sz="2400" i="1">
                <a:latin typeface="Times New Roman" pitchFamily="18" charset="0"/>
              </a:rPr>
              <a:t>a</a:t>
            </a:r>
            <a:r>
              <a:rPr kumimoji="1" lang="en-US" altLang="zh-CN" sz="2400" baseline="-25000">
                <a:latin typeface="Times New Roman" pitchFamily="18" charset="0"/>
              </a:rPr>
              <a:t>3</a:t>
            </a:r>
            <a:r>
              <a:rPr kumimoji="1" lang="en-US" altLang="zh-CN" sz="2400">
                <a:latin typeface="Times New Roman" pitchFamily="18" charset="0"/>
              </a:rPr>
              <a:t>}</a:t>
            </a:r>
          </a:p>
          <a:p>
            <a:pPr>
              <a:spcBef>
                <a:spcPct val="20000"/>
              </a:spcBef>
            </a:pPr>
            <a:r>
              <a:rPr kumimoji="1" lang="en-US" altLang="zh-CN" sz="2400" i="1">
                <a:latin typeface="Times New Roman" pitchFamily="18" charset="0"/>
              </a:rPr>
              <a:t>B</a:t>
            </a:r>
            <a:r>
              <a:rPr kumimoji="1" lang="en-US" altLang="zh-CN" sz="2400">
                <a:latin typeface="Times New Roman" pitchFamily="18" charset="0"/>
              </a:rPr>
              <a:t>={</a:t>
            </a:r>
            <a:r>
              <a:rPr kumimoji="1" lang="en-US" altLang="zh-CN" sz="2400" i="1">
                <a:latin typeface="Times New Roman" pitchFamily="18" charset="0"/>
              </a:rPr>
              <a:t>b</a:t>
            </a:r>
            <a:r>
              <a:rPr kumimoji="1" lang="en-US" altLang="zh-CN" sz="2400" baseline="-25000">
                <a:latin typeface="Times New Roman" pitchFamily="18" charset="0"/>
              </a:rPr>
              <a:t>1</a:t>
            </a:r>
            <a:r>
              <a:rPr kumimoji="1" lang="en-US" altLang="zh-CN" sz="2400">
                <a:latin typeface="Times New Roman" pitchFamily="18" charset="0"/>
              </a:rPr>
              <a:t>, </a:t>
            </a:r>
            <a:r>
              <a:rPr kumimoji="1" lang="en-US" altLang="zh-CN" sz="2400" i="1">
                <a:latin typeface="Times New Roman" pitchFamily="18" charset="0"/>
              </a:rPr>
              <a:t>b</a:t>
            </a:r>
            <a:r>
              <a:rPr kumimoji="1" lang="en-US" altLang="zh-CN" sz="2400" baseline="-25000">
                <a:latin typeface="Times New Roman" pitchFamily="18" charset="0"/>
              </a:rPr>
              <a:t>2</a:t>
            </a:r>
            <a:r>
              <a:rPr kumimoji="1" lang="en-US" altLang="zh-CN" sz="2400">
                <a:latin typeface="Times New Roman" pitchFamily="18" charset="0"/>
              </a:rPr>
              <a:t>, </a:t>
            </a:r>
            <a:r>
              <a:rPr kumimoji="1" lang="en-US" altLang="zh-CN" sz="2400" i="1">
                <a:latin typeface="Times New Roman" pitchFamily="18" charset="0"/>
              </a:rPr>
              <a:t>b</a:t>
            </a:r>
            <a:r>
              <a:rPr kumimoji="1" lang="en-US" altLang="zh-CN" sz="2400" baseline="-25000">
                <a:latin typeface="Times New Roman" pitchFamily="18" charset="0"/>
              </a:rPr>
              <a:t>3</a:t>
            </a:r>
            <a:r>
              <a:rPr kumimoji="1" lang="en-US" altLang="zh-CN" sz="2400">
                <a:latin typeface="Times New Roman" pitchFamily="18" charset="0"/>
              </a:rPr>
              <a:t>, </a:t>
            </a:r>
            <a:r>
              <a:rPr kumimoji="1" lang="en-US" altLang="zh-CN" sz="2400" i="1">
                <a:latin typeface="Times New Roman" pitchFamily="18" charset="0"/>
              </a:rPr>
              <a:t>b</a:t>
            </a:r>
            <a:r>
              <a:rPr kumimoji="1" lang="en-US" altLang="zh-CN" sz="2400" baseline="-25000">
                <a:latin typeface="Times New Roman" pitchFamily="18" charset="0"/>
              </a:rPr>
              <a:t>4</a:t>
            </a:r>
            <a:r>
              <a:rPr kumimoji="1" lang="en-US" altLang="zh-CN" sz="2400">
                <a:latin typeface="Times New Roman" pitchFamily="18" charset="0"/>
              </a:rPr>
              <a:t>}</a:t>
            </a:r>
          </a:p>
          <a:p>
            <a:pPr>
              <a:spcBef>
                <a:spcPct val="20000"/>
              </a:spcBef>
            </a:pPr>
            <a:r>
              <a:rPr kumimoji="1" lang="en-US" altLang="zh-CN" sz="2400" i="1">
                <a:latin typeface="Times New Roman" pitchFamily="18" charset="0"/>
              </a:rPr>
              <a:t>R</a:t>
            </a:r>
            <a:r>
              <a:rPr kumimoji="1" lang="en-US" altLang="zh-CN" sz="2400">
                <a:latin typeface="Times New Roman" pitchFamily="18" charset="0"/>
              </a:rPr>
              <a:t>={</a:t>
            </a:r>
            <a:r>
              <a:rPr kumimoji="1" lang="en-US" altLang="zh-CN" sz="2400">
                <a:solidFill>
                  <a:srgbClr val="FF3300"/>
                </a:solidFill>
                <a:latin typeface="Times New Roman" pitchFamily="18" charset="0"/>
              </a:rPr>
              <a:t>(</a:t>
            </a:r>
            <a:r>
              <a:rPr kumimoji="1" lang="en-US" altLang="zh-CN" sz="2400" i="1">
                <a:solidFill>
                  <a:srgbClr val="FF3300"/>
                </a:solidFill>
                <a:latin typeface="Times New Roman" pitchFamily="18" charset="0"/>
              </a:rPr>
              <a:t>a</a:t>
            </a:r>
            <a:r>
              <a:rPr kumimoji="1" lang="en-US" altLang="zh-CN" sz="2400" baseline="-25000">
                <a:solidFill>
                  <a:srgbClr val="FF3300"/>
                </a:solidFill>
                <a:latin typeface="Times New Roman" pitchFamily="18" charset="0"/>
              </a:rPr>
              <a:t>1</a:t>
            </a:r>
            <a:r>
              <a:rPr kumimoji="1" lang="en-US" altLang="zh-CN" sz="2400">
                <a:solidFill>
                  <a:srgbClr val="FF3300"/>
                </a:solidFill>
                <a:latin typeface="Times New Roman" pitchFamily="18" charset="0"/>
              </a:rPr>
              <a:t>, </a:t>
            </a:r>
            <a:r>
              <a:rPr kumimoji="1" lang="en-US" altLang="zh-CN" sz="2400" i="1">
                <a:solidFill>
                  <a:srgbClr val="FF3300"/>
                </a:solidFill>
                <a:latin typeface="Times New Roman" pitchFamily="18" charset="0"/>
              </a:rPr>
              <a:t>b</a:t>
            </a:r>
            <a:r>
              <a:rPr kumimoji="1" lang="en-US" altLang="zh-CN" sz="2400" baseline="-25000">
                <a:solidFill>
                  <a:srgbClr val="FF3300"/>
                </a:solidFill>
                <a:latin typeface="Times New Roman" pitchFamily="18" charset="0"/>
              </a:rPr>
              <a:t>1</a:t>
            </a:r>
            <a:r>
              <a:rPr kumimoji="1" lang="en-US" altLang="zh-CN" sz="2400">
                <a:solidFill>
                  <a:srgbClr val="FF3300"/>
                </a:solidFill>
                <a:latin typeface="Times New Roman" pitchFamily="18" charset="0"/>
              </a:rPr>
              <a:t>)</a:t>
            </a:r>
            <a:r>
              <a:rPr kumimoji="1" lang="en-US" altLang="zh-CN" sz="2400">
                <a:latin typeface="Times New Roman" pitchFamily="18" charset="0"/>
              </a:rPr>
              <a:t>, </a:t>
            </a:r>
            <a:r>
              <a:rPr kumimoji="1" lang="en-US" altLang="zh-CN" sz="2400">
                <a:solidFill>
                  <a:srgbClr val="FF9900"/>
                </a:solidFill>
                <a:latin typeface="Times New Roman" pitchFamily="18" charset="0"/>
              </a:rPr>
              <a:t>(</a:t>
            </a:r>
            <a:r>
              <a:rPr kumimoji="1" lang="en-US" altLang="zh-CN" sz="2400" i="1">
                <a:solidFill>
                  <a:srgbClr val="FF9900"/>
                </a:solidFill>
                <a:latin typeface="Times New Roman" pitchFamily="18" charset="0"/>
              </a:rPr>
              <a:t>a</a:t>
            </a:r>
            <a:r>
              <a:rPr kumimoji="1" lang="en-US" altLang="zh-CN" sz="2400" baseline="-25000">
                <a:solidFill>
                  <a:srgbClr val="FF9900"/>
                </a:solidFill>
                <a:latin typeface="Times New Roman" pitchFamily="18" charset="0"/>
              </a:rPr>
              <a:t>1</a:t>
            </a:r>
            <a:r>
              <a:rPr kumimoji="1" lang="en-US" altLang="zh-CN" sz="2400">
                <a:solidFill>
                  <a:srgbClr val="FF9900"/>
                </a:solidFill>
                <a:latin typeface="Times New Roman" pitchFamily="18" charset="0"/>
              </a:rPr>
              <a:t>, </a:t>
            </a:r>
            <a:r>
              <a:rPr kumimoji="1" lang="en-US" altLang="zh-CN" sz="2400" i="1">
                <a:solidFill>
                  <a:srgbClr val="FF9900"/>
                </a:solidFill>
                <a:latin typeface="Times New Roman" pitchFamily="18" charset="0"/>
              </a:rPr>
              <a:t>b</a:t>
            </a:r>
            <a:r>
              <a:rPr kumimoji="1" lang="en-US" altLang="zh-CN" sz="2400" baseline="-25000">
                <a:solidFill>
                  <a:srgbClr val="FF9900"/>
                </a:solidFill>
                <a:latin typeface="Times New Roman" pitchFamily="18" charset="0"/>
              </a:rPr>
              <a:t>4</a:t>
            </a:r>
            <a:r>
              <a:rPr kumimoji="1" lang="en-US" altLang="zh-CN" sz="2400">
                <a:solidFill>
                  <a:srgbClr val="FF9900"/>
                </a:solidFill>
                <a:latin typeface="Times New Roman" pitchFamily="18" charset="0"/>
              </a:rPr>
              <a:t>)</a:t>
            </a:r>
            <a:r>
              <a:rPr kumimoji="1" lang="en-US" altLang="zh-CN" sz="2400">
                <a:latin typeface="Times New Roman" pitchFamily="18" charset="0"/>
              </a:rPr>
              <a:t>,   </a:t>
            </a:r>
          </a:p>
          <a:p>
            <a:pPr>
              <a:spcBef>
                <a:spcPct val="10000"/>
              </a:spcBef>
            </a:pPr>
            <a:r>
              <a:rPr kumimoji="1" lang="en-US" altLang="zh-CN" sz="2400">
                <a:latin typeface="Times New Roman" pitchFamily="18" charset="0"/>
              </a:rPr>
              <a:t>       </a:t>
            </a:r>
            <a:r>
              <a:rPr kumimoji="1" lang="en-US" altLang="zh-CN" sz="2400">
                <a:solidFill>
                  <a:srgbClr val="0000CC"/>
                </a:solidFill>
                <a:latin typeface="Times New Roman" pitchFamily="18" charset="0"/>
              </a:rPr>
              <a:t>(</a:t>
            </a:r>
            <a:r>
              <a:rPr kumimoji="1" lang="en-US" altLang="zh-CN" sz="2400" i="1">
                <a:solidFill>
                  <a:srgbClr val="0000CC"/>
                </a:solidFill>
                <a:latin typeface="Times New Roman" pitchFamily="18" charset="0"/>
              </a:rPr>
              <a:t>a</a:t>
            </a:r>
            <a:r>
              <a:rPr kumimoji="1" lang="en-US" altLang="zh-CN" sz="2400" baseline="-25000">
                <a:solidFill>
                  <a:srgbClr val="0000CC"/>
                </a:solidFill>
                <a:latin typeface="Times New Roman" pitchFamily="18" charset="0"/>
              </a:rPr>
              <a:t>2</a:t>
            </a:r>
            <a:r>
              <a:rPr kumimoji="1" lang="en-US" altLang="zh-CN" sz="2400">
                <a:solidFill>
                  <a:srgbClr val="0000CC"/>
                </a:solidFill>
                <a:latin typeface="Times New Roman" pitchFamily="18" charset="0"/>
              </a:rPr>
              <a:t>, </a:t>
            </a:r>
            <a:r>
              <a:rPr kumimoji="1" lang="en-US" altLang="zh-CN" sz="2400" i="1">
                <a:solidFill>
                  <a:srgbClr val="0000CC"/>
                </a:solidFill>
                <a:latin typeface="Times New Roman" pitchFamily="18" charset="0"/>
              </a:rPr>
              <a:t>b</a:t>
            </a:r>
            <a:r>
              <a:rPr kumimoji="1" lang="en-US" altLang="zh-CN" sz="2400" baseline="-25000">
                <a:solidFill>
                  <a:srgbClr val="0000CC"/>
                </a:solidFill>
                <a:latin typeface="Times New Roman" pitchFamily="18" charset="0"/>
              </a:rPr>
              <a:t>2</a:t>
            </a:r>
            <a:r>
              <a:rPr kumimoji="1" lang="en-US" altLang="zh-CN" sz="2400">
                <a:solidFill>
                  <a:srgbClr val="0000CC"/>
                </a:solidFill>
                <a:latin typeface="Times New Roman" pitchFamily="18" charset="0"/>
              </a:rPr>
              <a:t>)</a:t>
            </a:r>
            <a:r>
              <a:rPr kumimoji="1" lang="en-US" altLang="zh-CN" sz="2400">
                <a:latin typeface="Times New Roman" pitchFamily="18" charset="0"/>
              </a:rPr>
              <a:t>, </a:t>
            </a:r>
            <a:r>
              <a:rPr kumimoji="1" lang="en-US" altLang="zh-CN" sz="2400">
                <a:solidFill>
                  <a:schemeClr val="accent1"/>
                </a:solidFill>
                <a:latin typeface="Times New Roman" pitchFamily="18" charset="0"/>
              </a:rPr>
              <a:t>(</a:t>
            </a:r>
            <a:r>
              <a:rPr kumimoji="1" lang="en-US" altLang="zh-CN" sz="2400" i="1">
                <a:solidFill>
                  <a:schemeClr val="accent1"/>
                </a:solidFill>
                <a:latin typeface="Times New Roman" pitchFamily="18" charset="0"/>
              </a:rPr>
              <a:t>a</a:t>
            </a:r>
            <a:r>
              <a:rPr kumimoji="1" lang="en-US" altLang="zh-CN" sz="2400" baseline="-25000">
                <a:solidFill>
                  <a:schemeClr val="accent1"/>
                </a:solidFill>
                <a:latin typeface="Times New Roman" pitchFamily="18" charset="0"/>
              </a:rPr>
              <a:t>2</a:t>
            </a:r>
            <a:r>
              <a:rPr kumimoji="1" lang="en-US" altLang="zh-CN" sz="2400">
                <a:solidFill>
                  <a:schemeClr val="accent1"/>
                </a:solidFill>
                <a:latin typeface="Times New Roman" pitchFamily="18" charset="0"/>
              </a:rPr>
              <a:t>, </a:t>
            </a:r>
            <a:r>
              <a:rPr kumimoji="1" lang="en-US" altLang="zh-CN" sz="2400" i="1">
                <a:solidFill>
                  <a:schemeClr val="accent1"/>
                </a:solidFill>
                <a:latin typeface="Times New Roman" pitchFamily="18" charset="0"/>
              </a:rPr>
              <a:t>b</a:t>
            </a:r>
            <a:r>
              <a:rPr kumimoji="1" lang="en-US" altLang="zh-CN" sz="2400" baseline="-25000">
                <a:solidFill>
                  <a:schemeClr val="accent1"/>
                </a:solidFill>
                <a:latin typeface="Times New Roman" pitchFamily="18" charset="0"/>
              </a:rPr>
              <a:t>3</a:t>
            </a:r>
            <a:r>
              <a:rPr kumimoji="1" lang="en-US" altLang="zh-CN" sz="2400">
                <a:solidFill>
                  <a:schemeClr val="accent1"/>
                </a:solidFill>
                <a:latin typeface="Times New Roman" pitchFamily="18" charset="0"/>
              </a:rPr>
              <a:t>)</a:t>
            </a:r>
            <a:r>
              <a:rPr kumimoji="1" lang="en-US" altLang="zh-CN" sz="2400">
                <a:latin typeface="Times New Roman" pitchFamily="18" charset="0"/>
              </a:rPr>
              <a:t>, </a:t>
            </a:r>
          </a:p>
          <a:p>
            <a:pPr>
              <a:spcBef>
                <a:spcPct val="10000"/>
              </a:spcBef>
            </a:pPr>
            <a:r>
              <a:rPr kumimoji="1" lang="en-US" altLang="zh-CN" sz="2400">
                <a:latin typeface="Times New Roman" pitchFamily="18" charset="0"/>
              </a:rPr>
              <a:t>       </a:t>
            </a:r>
            <a:r>
              <a:rPr kumimoji="1" lang="en-US" altLang="zh-CN" sz="2400">
                <a:solidFill>
                  <a:srgbClr val="008000"/>
                </a:solidFill>
                <a:latin typeface="Times New Roman" pitchFamily="18" charset="0"/>
              </a:rPr>
              <a:t>(</a:t>
            </a:r>
            <a:r>
              <a:rPr kumimoji="1" lang="en-US" altLang="zh-CN" sz="2400" i="1">
                <a:solidFill>
                  <a:srgbClr val="008000"/>
                </a:solidFill>
                <a:latin typeface="Times New Roman" pitchFamily="18" charset="0"/>
              </a:rPr>
              <a:t>a</a:t>
            </a:r>
            <a:r>
              <a:rPr kumimoji="1" lang="en-US" altLang="zh-CN" sz="2400" baseline="-25000">
                <a:solidFill>
                  <a:srgbClr val="008000"/>
                </a:solidFill>
                <a:latin typeface="Times New Roman" pitchFamily="18" charset="0"/>
              </a:rPr>
              <a:t>3</a:t>
            </a:r>
            <a:r>
              <a:rPr kumimoji="1" lang="en-US" altLang="zh-CN" sz="2400">
                <a:solidFill>
                  <a:srgbClr val="008000"/>
                </a:solidFill>
                <a:latin typeface="Times New Roman" pitchFamily="18" charset="0"/>
              </a:rPr>
              <a:t>, </a:t>
            </a:r>
            <a:r>
              <a:rPr kumimoji="1" lang="en-US" altLang="zh-CN" sz="2400" i="1">
                <a:solidFill>
                  <a:srgbClr val="008000"/>
                </a:solidFill>
                <a:latin typeface="Times New Roman" pitchFamily="18" charset="0"/>
              </a:rPr>
              <a:t>b</a:t>
            </a:r>
            <a:r>
              <a:rPr kumimoji="1" lang="en-US" altLang="zh-CN" sz="2400" baseline="-25000">
                <a:solidFill>
                  <a:srgbClr val="008000"/>
                </a:solidFill>
                <a:latin typeface="Times New Roman" pitchFamily="18" charset="0"/>
              </a:rPr>
              <a:t>1</a:t>
            </a:r>
            <a:r>
              <a:rPr kumimoji="1" lang="en-US" altLang="zh-CN" sz="2400">
                <a:solidFill>
                  <a:srgbClr val="008000"/>
                </a:solidFill>
                <a:latin typeface="Times New Roman" pitchFamily="18" charset="0"/>
              </a:rPr>
              <a:t>)</a:t>
            </a:r>
            <a:r>
              <a:rPr kumimoji="1" lang="en-US" altLang="zh-CN" sz="2400">
                <a:latin typeface="Times New Roman" pitchFamily="18" charset="0"/>
              </a:rPr>
              <a:t>, </a:t>
            </a:r>
            <a:r>
              <a:rPr kumimoji="1" lang="en-US" altLang="zh-CN" sz="2400">
                <a:solidFill>
                  <a:srgbClr val="9966FF"/>
                </a:solidFill>
                <a:latin typeface="Times New Roman" pitchFamily="18" charset="0"/>
              </a:rPr>
              <a:t>(</a:t>
            </a:r>
            <a:r>
              <a:rPr kumimoji="1" lang="en-US" altLang="zh-CN" sz="2400" i="1">
                <a:solidFill>
                  <a:srgbClr val="9966FF"/>
                </a:solidFill>
                <a:latin typeface="Times New Roman" pitchFamily="18" charset="0"/>
              </a:rPr>
              <a:t>a</a:t>
            </a:r>
            <a:r>
              <a:rPr kumimoji="1" lang="en-US" altLang="zh-CN" sz="2400" baseline="-25000">
                <a:solidFill>
                  <a:srgbClr val="9966FF"/>
                </a:solidFill>
                <a:latin typeface="Times New Roman" pitchFamily="18" charset="0"/>
              </a:rPr>
              <a:t>3</a:t>
            </a:r>
            <a:r>
              <a:rPr kumimoji="1" lang="en-US" altLang="zh-CN" sz="2400">
                <a:solidFill>
                  <a:srgbClr val="9966FF"/>
                </a:solidFill>
                <a:latin typeface="Times New Roman" pitchFamily="18" charset="0"/>
              </a:rPr>
              <a:t>, </a:t>
            </a:r>
            <a:r>
              <a:rPr kumimoji="1" lang="en-US" altLang="zh-CN" sz="2400" i="1">
                <a:solidFill>
                  <a:srgbClr val="9966FF"/>
                </a:solidFill>
                <a:latin typeface="Times New Roman" pitchFamily="18" charset="0"/>
              </a:rPr>
              <a:t>b</a:t>
            </a:r>
            <a:r>
              <a:rPr kumimoji="1" lang="en-US" altLang="zh-CN" sz="2400" baseline="-25000">
                <a:solidFill>
                  <a:srgbClr val="9966FF"/>
                </a:solidFill>
                <a:latin typeface="Times New Roman" pitchFamily="18" charset="0"/>
              </a:rPr>
              <a:t>3</a:t>
            </a:r>
            <a:r>
              <a:rPr kumimoji="1" lang="en-US" altLang="zh-CN" sz="2400">
                <a:solidFill>
                  <a:srgbClr val="9966FF"/>
                </a:solidFill>
                <a:latin typeface="Times New Roman" pitchFamily="18" charset="0"/>
              </a:rPr>
              <a:t>)</a:t>
            </a:r>
            <a:r>
              <a:rPr kumimoji="1" lang="en-US" altLang="zh-CN" sz="2400">
                <a:latin typeface="Times New Roman" pitchFamily="18" charset="0"/>
              </a:rPr>
              <a:t>}</a:t>
            </a:r>
          </a:p>
        </p:txBody>
      </p:sp>
      <p:sp>
        <p:nvSpPr>
          <p:cNvPr id="75783" name="Oval 7"/>
          <p:cNvSpPr>
            <a:spLocks noChangeArrowheads="1"/>
          </p:cNvSpPr>
          <p:nvPr/>
        </p:nvSpPr>
        <p:spPr bwMode="auto">
          <a:xfrm>
            <a:off x="5257800" y="5257800"/>
            <a:ext cx="304800" cy="533400"/>
          </a:xfrm>
          <a:prstGeom prst="ellipse">
            <a:avLst/>
          </a:prstGeom>
          <a:solidFill>
            <a:srgbClr val="008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4" name="Oval 8"/>
          <p:cNvSpPr>
            <a:spLocks noChangeArrowheads="1"/>
          </p:cNvSpPr>
          <p:nvPr/>
        </p:nvSpPr>
        <p:spPr bwMode="auto">
          <a:xfrm>
            <a:off x="5834063" y="4619625"/>
            <a:ext cx="228600" cy="533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5" name="Oval 9"/>
          <p:cNvSpPr>
            <a:spLocks noChangeArrowheads="1"/>
          </p:cNvSpPr>
          <p:nvPr/>
        </p:nvSpPr>
        <p:spPr bwMode="auto">
          <a:xfrm>
            <a:off x="5243513" y="3948113"/>
            <a:ext cx="228600" cy="533400"/>
          </a:xfrm>
          <a:prstGeom prst="ellipse">
            <a:avLst/>
          </a:prstGeom>
          <a:solidFill>
            <a:srgbClr val="FF33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6" name="Rectangle 10"/>
          <p:cNvSpPr>
            <a:spLocks noGrp="1" noChangeArrowheads="1"/>
          </p:cNvSpPr>
          <p:nvPr>
            <p:ph type="title"/>
          </p:nvPr>
        </p:nvSpPr>
        <p:spPr>
          <a:xfrm>
            <a:off x="457200" y="565150"/>
            <a:ext cx="8229600" cy="1263650"/>
          </a:xfrm>
        </p:spPr>
        <p:txBody>
          <a:bodyPr/>
          <a:lstStyle/>
          <a:p>
            <a:r>
              <a:rPr lang="en-US" altLang="zh-CN" sz="4000"/>
              <a:t>Representing Relations as Matrices</a:t>
            </a:r>
          </a:p>
        </p:txBody>
      </p:sp>
      <p:graphicFrame>
        <p:nvGraphicFramePr>
          <p:cNvPr id="75787" name="Object 11"/>
          <p:cNvGraphicFramePr>
            <a:graphicFrameLocks noChangeAspect="1"/>
          </p:cNvGraphicFramePr>
          <p:nvPr/>
        </p:nvGraphicFramePr>
        <p:xfrm>
          <a:off x="4267200" y="3886200"/>
          <a:ext cx="3200400" cy="2082800"/>
        </p:xfrm>
        <a:graphic>
          <a:graphicData uri="http://schemas.openxmlformats.org/presentationml/2006/ole">
            <p:oleObj spid="_x0000_s75787" name="Equation" r:id="rId5" imgW="1168200" imgH="711000" progId="Equation.3">
              <p:embed/>
            </p:oleObj>
          </a:graphicData>
        </a:graphic>
      </p:graphicFrame>
      <p:sp>
        <p:nvSpPr>
          <p:cNvPr id="75788" name="Text Box 12"/>
          <p:cNvSpPr txBox="1">
            <a:spLocks noChangeArrowheads="1"/>
          </p:cNvSpPr>
          <p:nvPr/>
        </p:nvSpPr>
        <p:spPr bwMode="auto">
          <a:xfrm>
            <a:off x="5181600" y="3505200"/>
            <a:ext cx="274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 i="1">
                <a:latin typeface="Times New Roman" pitchFamily="18" charset="0"/>
              </a:rPr>
              <a:t>b</a:t>
            </a:r>
            <a:r>
              <a:rPr kumimoji="1" lang="en-US" altLang="zh-CN" sz="1600" b="1" baseline="-25000">
                <a:latin typeface="Times New Roman" pitchFamily="18" charset="0"/>
              </a:rPr>
              <a:t>1</a:t>
            </a:r>
            <a:r>
              <a:rPr kumimoji="1" lang="en-US" altLang="zh-CN" sz="1600" b="1">
                <a:latin typeface="Times New Roman" pitchFamily="18" charset="0"/>
              </a:rPr>
              <a:t>        </a:t>
            </a:r>
            <a:r>
              <a:rPr kumimoji="1" lang="en-US" altLang="zh-CN" sz="1600" b="1" i="1">
                <a:latin typeface="Times New Roman" pitchFamily="18" charset="0"/>
              </a:rPr>
              <a:t>b</a:t>
            </a:r>
            <a:r>
              <a:rPr kumimoji="1" lang="en-US" altLang="zh-CN" sz="1600" b="1" baseline="-25000">
                <a:latin typeface="Times New Roman" pitchFamily="18" charset="0"/>
              </a:rPr>
              <a:t>2           </a:t>
            </a:r>
            <a:r>
              <a:rPr kumimoji="1" lang="en-US" altLang="zh-CN" sz="1600" b="1">
                <a:latin typeface="Times New Roman" pitchFamily="18" charset="0"/>
              </a:rPr>
              <a:t> </a:t>
            </a:r>
            <a:r>
              <a:rPr kumimoji="1" lang="en-US" altLang="zh-CN" sz="1600" b="1" i="1">
                <a:latin typeface="Times New Roman" pitchFamily="18" charset="0"/>
              </a:rPr>
              <a:t>b</a:t>
            </a:r>
            <a:r>
              <a:rPr kumimoji="1" lang="en-US" altLang="zh-CN" sz="1600" b="1" baseline="-25000">
                <a:latin typeface="Times New Roman" pitchFamily="18" charset="0"/>
              </a:rPr>
              <a:t>3</a:t>
            </a:r>
            <a:r>
              <a:rPr kumimoji="1" lang="en-US" altLang="zh-CN" sz="1600" b="1">
                <a:latin typeface="Times New Roman" pitchFamily="18" charset="0"/>
              </a:rPr>
              <a:t>        </a:t>
            </a:r>
            <a:r>
              <a:rPr kumimoji="1" lang="en-US" altLang="zh-CN" sz="1600" b="1" i="1">
                <a:latin typeface="Times New Roman" pitchFamily="18" charset="0"/>
              </a:rPr>
              <a:t>b</a:t>
            </a:r>
            <a:r>
              <a:rPr kumimoji="1" lang="en-US" altLang="zh-CN" sz="1600" b="1" baseline="-25000">
                <a:latin typeface="Times New Roman" pitchFamily="18" charset="0"/>
              </a:rPr>
              <a:t>4</a:t>
            </a:r>
            <a:endParaRPr kumimoji="1" lang="zh-CN" altLang="en-US" sz="1600" b="1" baseline="-25000">
              <a:latin typeface="Times New Roman" pitchFamily="18" charset="0"/>
            </a:endParaRPr>
          </a:p>
        </p:txBody>
      </p:sp>
      <p:sp>
        <p:nvSpPr>
          <p:cNvPr id="75789" name="Text Box 13"/>
          <p:cNvSpPr txBox="1">
            <a:spLocks noChangeArrowheads="1"/>
          </p:cNvSpPr>
          <p:nvPr/>
        </p:nvSpPr>
        <p:spPr bwMode="auto">
          <a:xfrm>
            <a:off x="7391400" y="3962400"/>
            <a:ext cx="457200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 i="1">
                <a:latin typeface="Times New Roman" pitchFamily="18" charset="0"/>
              </a:rPr>
              <a:t>a</a:t>
            </a:r>
            <a:r>
              <a:rPr kumimoji="1" lang="en-US" altLang="zh-CN" sz="1600" b="1" baseline="-25000">
                <a:latin typeface="Times New Roman" pitchFamily="18" charset="0"/>
              </a:rPr>
              <a:t>1</a:t>
            </a:r>
            <a:endParaRPr kumimoji="1" lang="en-US" altLang="zh-CN" sz="1600" b="1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kumimoji="1" lang="en-US" altLang="zh-CN" sz="1600" b="1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1600" b="1" i="1">
                <a:latin typeface="Times New Roman" pitchFamily="18" charset="0"/>
              </a:rPr>
              <a:t>a</a:t>
            </a:r>
            <a:r>
              <a:rPr kumimoji="1" lang="en-US" altLang="zh-CN" sz="1600" b="1" baseline="-25000">
                <a:latin typeface="Times New Roman" pitchFamily="18" charset="0"/>
              </a:rPr>
              <a:t>2</a:t>
            </a:r>
            <a:endParaRPr kumimoji="1" lang="en-US" altLang="zh-CN" sz="1600" b="1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kumimoji="1" lang="en-US" altLang="zh-CN" sz="1600" b="1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1600" b="1">
                <a:latin typeface="Times New Roman" pitchFamily="18" charset="0"/>
              </a:rPr>
              <a:t> </a:t>
            </a:r>
            <a:r>
              <a:rPr kumimoji="1" lang="en-US" altLang="zh-CN" sz="1600" b="1" i="1">
                <a:latin typeface="Times New Roman" pitchFamily="18" charset="0"/>
              </a:rPr>
              <a:t>a</a:t>
            </a:r>
            <a:r>
              <a:rPr kumimoji="1" lang="en-US" altLang="zh-CN" sz="1600" b="1" baseline="-25000">
                <a:latin typeface="Times New Roman" pitchFamily="18" charset="0"/>
              </a:rPr>
              <a:t>3</a:t>
            </a:r>
            <a:endParaRPr kumimoji="1" lang="zh-CN" altLang="en-US" sz="1600" b="1" baseline="-25000">
              <a:latin typeface="Times New Roman" pitchFamily="18" charset="0"/>
            </a:endParaRPr>
          </a:p>
        </p:txBody>
      </p:sp>
      <p:sp>
        <p:nvSpPr>
          <p:cNvPr id="75790" name="AutoShape 14"/>
          <p:cNvSpPr>
            <a:spLocks noChangeArrowheads="1"/>
          </p:cNvSpPr>
          <p:nvPr/>
        </p:nvSpPr>
        <p:spPr bwMode="auto">
          <a:xfrm rot="1390409">
            <a:off x="3200400" y="3810000"/>
            <a:ext cx="1981200" cy="533400"/>
          </a:xfrm>
          <a:prstGeom prst="leftRightArrow">
            <a:avLst>
              <a:gd name="adj1" fmla="val 50000"/>
              <a:gd name="adj2" fmla="val 74286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3" dist="53882" dir="13500000">
              <a:schemeClr val="bg2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91" name="Text Box 15"/>
          <p:cNvSpPr txBox="1">
            <a:spLocks noChangeArrowheads="1"/>
          </p:cNvSpPr>
          <p:nvPr/>
        </p:nvSpPr>
        <p:spPr bwMode="auto">
          <a:xfrm>
            <a:off x="304800" y="4876800"/>
            <a:ext cx="34290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a</a:t>
            </a:r>
            <a:r>
              <a:rPr kumimoji="1" lang="en-US" altLang="zh-CN" sz="2400" baseline="-25000">
                <a:latin typeface="Times New Roman" pitchFamily="18" charset="0"/>
              </a:rPr>
              <a:t>i</a:t>
            </a:r>
            <a:r>
              <a:rPr kumimoji="1" lang="en-US" altLang="zh-CN" sz="2400">
                <a:latin typeface="Times New Roman" pitchFamily="18" charset="0"/>
              </a:rPr>
              <a:t>, </a:t>
            </a:r>
            <a:r>
              <a:rPr kumimoji="1" lang="en-US" altLang="zh-CN" sz="2400" i="1">
                <a:latin typeface="Times New Roman" pitchFamily="18" charset="0"/>
              </a:rPr>
              <a:t>b</a:t>
            </a:r>
            <a:r>
              <a:rPr kumimoji="1" lang="en-US" altLang="zh-CN" sz="2400" baseline="-25000">
                <a:latin typeface="Times New Roman" pitchFamily="18" charset="0"/>
              </a:rPr>
              <a:t>j</a:t>
            </a:r>
            <a:r>
              <a:rPr kumimoji="1" lang="en-US" altLang="zh-CN" sz="2400">
                <a:latin typeface="Times New Roman" pitchFamily="18" charset="0"/>
              </a:rPr>
              <a:t>)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</a:t>
            </a:r>
            <a:r>
              <a:rPr kumimoji="1" lang="en-US" altLang="zh-CN" sz="2400" i="1">
                <a:latin typeface="Times New Roman" pitchFamily="18" charset="0"/>
                <a:sym typeface="Symbol" pitchFamily="18" charset="2"/>
              </a:rPr>
              <a:t>R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 if and only if:</a:t>
            </a:r>
          </a:p>
          <a:p>
            <a:pPr algn="ctr">
              <a:spcBef>
                <a:spcPct val="20000"/>
              </a:spcBef>
            </a:pPr>
            <a:r>
              <a:rPr kumimoji="1" lang="en-US" altLang="zh-CN" sz="2400" b="1" i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m</a:t>
            </a:r>
            <a:r>
              <a:rPr kumimoji="1" lang="en-US" altLang="zh-CN" sz="2400" b="1" baseline="-250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i,j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=1</a:t>
            </a:r>
            <a:endParaRPr kumimoji="1" lang="en-US" altLang="zh-CN" sz="2400" b="1" i="1">
              <a:solidFill>
                <a:schemeClr val="tx2"/>
              </a:solidFill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Oval 2"/>
          <p:cNvSpPr>
            <a:spLocks noChangeArrowheads="1"/>
          </p:cNvSpPr>
          <p:nvPr/>
        </p:nvSpPr>
        <p:spPr bwMode="auto">
          <a:xfrm>
            <a:off x="57912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3" name="Oval 3"/>
          <p:cNvSpPr>
            <a:spLocks noChangeArrowheads="1"/>
          </p:cNvSpPr>
          <p:nvPr/>
        </p:nvSpPr>
        <p:spPr bwMode="auto">
          <a:xfrm>
            <a:off x="4343400" y="4191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565150"/>
            <a:ext cx="8229600" cy="1263650"/>
          </a:xfrm>
        </p:spPr>
        <p:txBody>
          <a:bodyPr/>
          <a:lstStyle/>
          <a:p>
            <a:r>
              <a:rPr lang="en-US" altLang="zh-CN" sz="4000"/>
              <a:t>Representing Relations as Digraphs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762000" y="1828800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Digraph representation is used only for relations on one set.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685800" y="2438400"/>
            <a:ext cx="2895600" cy="1719263"/>
          </a:xfrm>
          <a:prstGeom prst="rect">
            <a:avLst/>
          </a:prstGeom>
          <a:solidFill>
            <a:srgbClr val="CCFFCC"/>
          </a:solidFill>
          <a:ln w="57150" cmpd="thinThick">
            <a:solidFill>
              <a:srgbClr val="99CC00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kumimoji="1" lang="en-US" altLang="zh-CN" sz="2400">
                <a:latin typeface="Times New Roman" pitchFamily="18" charset="0"/>
              </a:rPr>
              <a:t>A={1,2,3,4}</a:t>
            </a:r>
          </a:p>
          <a:p>
            <a:pPr>
              <a:spcBef>
                <a:spcPct val="10000"/>
              </a:spcBef>
            </a:pPr>
            <a:r>
              <a:rPr kumimoji="1" lang="en-US" altLang="zh-CN" sz="2400">
                <a:latin typeface="Times New Roman" pitchFamily="18" charset="0"/>
              </a:rPr>
              <a:t>R={(1,1), (1,2), (2,1),  </a:t>
            </a:r>
          </a:p>
          <a:p>
            <a:pPr>
              <a:spcBef>
                <a:spcPct val="10000"/>
              </a:spcBef>
            </a:pPr>
            <a:r>
              <a:rPr kumimoji="1" lang="en-US" altLang="zh-CN" sz="2400">
                <a:latin typeface="Times New Roman" pitchFamily="18" charset="0"/>
              </a:rPr>
              <a:t>       (2,2), (2,3), (2,4), </a:t>
            </a:r>
          </a:p>
          <a:p>
            <a:pPr>
              <a:spcBef>
                <a:spcPct val="10000"/>
              </a:spcBef>
            </a:pPr>
            <a:r>
              <a:rPr kumimoji="1" lang="en-US" altLang="zh-CN" sz="2400">
                <a:latin typeface="Times New Roman" pitchFamily="18" charset="0"/>
              </a:rPr>
              <a:t>       (3,4), (4,1)}</a:t>
            </a:r>
          </a:p>
        </p:txBody>
      </p:sp>
      <p:sp>
        <p:nvSpPr>
          <p:cNvPr id="76807" name="Oval 7"/>
          <p:cNvSpPr>
            <a:spLocks noChangeArrowheads="1"/>
          </p:cNvSpPr>
          <p:nvPr/>
        </p:nvSpPr>
        <p:spPr bwMode="auto">
          <a:xfrm>
            <a:off x="5791200" y="3276600"/>
            <a:ext cx="503238" cy="503238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8" name="Oval 8"/>
          <p:cNvSpPr>
            <a:spLocks noChangeArrowheads="1"/>
          </p:cNvSpPr>
          <p:nvPr/>
        </p:nvSpPr>
        <p:spPr bwMode="auto">
          <a:xfrm>
            <a:off x="4648200" y="4343400"/>
            <a:ext cx="503238" cy="503238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9" name="Oval 9"/>
          <p:cNvSpPr>
            <a:spLocks noChangeArrowheads="1"/>
          </p:cNvSpPr>
          <p:nvPr/>
        </p:nvSpPr>
        <p:spPr bwMode="auto">
          <a:xfrm>
            <a:off x="5791200" y="5334000"/>
            <a:ext cx="503238" cy="503238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10" name="Oval 10"/>
          <p:cNvSpPr>
            <a:spLocks noChangeArrowheads="1"/>
          </p:cNvSpPr>
          <p:nvPr/>
        </p:nvSpPr>
        <p:spPr bwMode="auto">
          <a:xfrm>
            <a:off x="6934200" y="4343400"/>
            <a:ext cx="503238" cy="503238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11" name="Text Box 11"/>
          <p:cNvSpPr txBox="1">
            <a:spLocks noChangeArrowheads="1"/>
          </p:cNvSpPr>
          <p:nvPr/>
        </p:nvSpPr>
        <p:spPr bwMode="auto">
          <a:xfrm>
            <a:off x="4757738" y="4357688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76812" name="Text Box 12"/>
          <p:cNvSpPr txBox="1">
            <a:spLocks noChangeArrowheads="1"/>
          </p:cNvSpPr>
          <p:nvPr/>
        </p:nvSpPr>
        <p:spPr bwMode="auto">
          <a:xfrm>
            <a:off x="7010400" y="435292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3</a:t>
            </a:r>
          </a:p>
        </p:txBody>
      </p:sp>
      <p:sp>
        <p:nvSpPr>
          <p:cNvPr id="76813" name="Text Box 13"/>
          <p:cNvSpPr txBox="1">
            <a:spLocks noChangeArrowheads="1"/>
          </p:cNvSpPr>
          <p:nvPr/>
        </p:nvSpPr>
        <p:spPr bwMode="auto">
          <a:xfrm>
            <a:off x="5891213" y="53625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76814" name="Text Box 14"/>
          <p:cNvSpPr txBox="1">
            <a:spLocks noChangeArrowheads="1"/>
          </p:cNvSpPr>
          <p:nvPr/>
        </p:nvSpPr>
        <p:spPr bwMode="auto">
          <a:xfrm>
            <a:off x="5886450" y="328612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76815" name="Line 15"/>
          <p:cNvSpPr>
            <a:spLocks noChangeShapeType="1"/>
          </p:cNvSpPr>
          <p:nvPr/>
        </p:nvSpPr>
        <p:spPr bwMode="auto">
          <a:xfrm>
            <a:off x="6043613" y="3771900"/>
            <a:ext cx="0" cy="1571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6816" name="Line 16"/>
          <p:cNvSpPr>
            <a:spLocks noChangeShapeType="1"/>
          </p:cNvSpPr>
          <p:nvPr/>
        </p:nvSpPr>
        <p:spPr bwMode="auto">
          <a:xfrm flipH="1">
            <a:off x="6253163" y="4743450"/>
            <a:ext cx="747712" cy="742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6817" name="Line 17"/>
          <p:cNvSpPr>
            <a:spLocks noChangeShapeType="1"/>
          </p:cNvSpPr>
          <p:nvPr/>
        </p:nvSpPr>
        <p:spPr bwMode="auto">
          <a:xfrm flipH="1" flipV="1">
            <a:off x="5119688" y="4695825"/>
            <a:ext cx="723900" cy="733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6818" name="Freeform 18"/>
          <p:cNvSpPr>
            <a:spLocks/>
          </p:cNvSpPr>
          <p:nvPr/>
        </p:nvSpPr>
        <p:spPr bwMode="auto">
          <a:xfrm>
            <a:off x="6324600" y="3581400"/>
            <a:ext cx="776288" cy="8048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8" y="66"/>
              </a:cxn>
              <a:cxn ang="0">
                <a:pos x="273" y="165"/>
              </a:cxn>
              <a:cxn ang="0">
                <a:pos x="399" y="327"/>
              </a:cxn>
              <a:cxn ang="0">
                <a:pos x="489" y="507"/>
              </a:cxn>
            </a:cxnLst>
            <a:rect l="0" t="0" r="r" b="b"/>
            <a:pathLst>
              <a:path w="489" h="507">
                <a:moveTo>
                  <a:pt x="0" y="0"/>
                </a:moveTo>
                <a:cubicBezTo>
                  <a:pt x="23" y="11"/>
                  <a:pt x="93" y="39"/>
                  <a:pt x="138" y="66"/>
                </a:cubicBezTo>
                <a:cubicBezTo>
                  <a:pt x="183" y="93"/>
                  <a:pt x="230" y="122"/>
                  <a:pt x="273" y="165"/>
                </a:cubicBezTo>
                <a:cubicBezTo>
                  <a:pt x="316" y="208"/>
                  <a:pt x="363" y="270"/>
                  <a:pt x="399" y="327"/>
                </a:cubicBezTo>
                <a:cubicBezTo>
                  <a:pt x="435" y="384"/>
                  <a:pt x="470" y="470"/>
                  <a:pt x="489" y="50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6819" name="Freeform 19"/>
          <p:cNvSpPr>
            <a:spLocks/>
          </p:cNvSpPr>
          <p:nvPr/>
        </p:nvSpPr>
        <p:spPr bwMode="auto">
          <a:xfrm>
            <a:off x="4953000" y="3557588"/>
            <a:ext cx="833438" cy="785812"/>
          </a:xfrm>
          <a:custGeom>
            <a:avLst/>
            <a:gdLst/>
            <a:ahLst/>
            <a:cxnLst>
              <a:cxn ang="0">
                <a:pos x="0" y="495"/>
              </a:cxn>
              <a:cxn ang="0">
                <a:pos x="66" y="279"/>
              </a:cxn>
              <a:cxn ang="0">
                <a:pos x="147" y="153"/>
              </a:cxn>
              <a:cxn ang="0">
                <a:pos x="246" y="72"/>
              </a:cxn>
              <a:cxn ang="0">
                <a:pos x="372" y="27"/>
              </a:cxn>
              <a:cxn ang="0">
                <a:pos x="525" y="0"/>
              </a:cxn>
            </a:cxnLst>
            <a:rect l="0" t="0" r="r" b="b"/>
            <a:pathLst>
              <a:path w="525" h="495">
                <a:moveTo>
                  <a:pt x="0" y="495"/>
                </a:moveTo>
                <a:cubicBezTo>
                  <a:pt x="17" y="418"/>
                  <a:pt x="42" y="336"/>
                  <a:pt x="66" y="279"/>
                </a:cubicBezTo>
                <a:cubicBezTo>
                  <a:pt x="90" y="222"/>
                  <a:pt x="117" y="187"/>
                  <a:pt x="147" y="153"/>
                </a:cubicBezTo>
                <a:cubicBezTo>
                  <a:pt x="177" y="119"/>
                  <a:pt x="209" y="93"/>
                  <a:pt x="246" y="72"/>
                </a:cubicBezTo>
                <a:cubicBezTo>
                  <a:pt x="283" y="51"/>
                  <a:pt x="326" y="39"/>
                  <a:pt x="372" y="27"/>
                </a:cubicBezTo>
                <a:cubicBezTo>
                  <a:pt x="418" y="15"/>
                  <a:pt x="493" y="6"/>
                  <a:pt x="525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6820" name="Freeform 20"/>
          <p:cNvSpPr>
            <a:spLocks/>
          </p:cNvSpPr>
          <p:nvPr/>
        </p:nvSpPr>
        <p:spPr bwMode="auto">
          <a:xfrm rot="-11083596">
            <a:off x="5108575" y="3808413"/>
            <a:ext cx="838200" cy="685800"/>
          </a:xfrm>
          <a:custGeom>
            <a:avLst/>
            <a:gdLst/>
            <a:ahLst/>
            <a:cxnLst>
              <a:cxn ang="0">
                <a:pos x="0" y="495"/>
              </a:cxn>
              <a:cxn ang="0">
                <a:pos x="66" y="279"/>
              </a:cxn>
              <a:cxn ang="0">
                <a:pos x="147" y="153"/>
              </a:cxn>
              <a:cxn ang="0">
                <a:pos x="246" y="72"/>
              </a:cxn>
              <a:cxn ang="0">
                <a:pos x="372" y="27"/>
              </a:cxn>
              <a:cxn ang="0">
                <a:pos x="525" y="0"/>
              </a:cxn>
            </a:cxnLst>
            <a:rect l="0" t="0" r="r" b="b"/>
            <a:pathLst>
              <a:path w="525" h="495">
                <a:moveTo>
                  <a:pt x="0" y="495"/>
                </a:moveTo>
                <a:cubicBezTo>
                  <a:pt x="17" y="418"/>
                  <a:pt x="42" y="336"/>
                  <a:pt x="66" y="279"/>
                </a:cubicBezTo>
                <a:cubicBezTo>
                  <a:pt x="90" y="222"/>
                  <a:pt x="117" y="187"/>
                  <a:pt x="147" y="153"/>
                </a:cubicBezTo>
                <a:cubicBezTo>
                  <a:pt x="177" y="119"/>
                  <a:pt x="209" y="93"/>
                  <a:pt x="246" y="72"/>
                </a:cubicBezTo>
                <a:cubicBezTo>
                  <a:pt x="283" y="51"/>
                  <a:pt x="326" y="39"/>
                  <a:pt x="372" y="27"/>
                </a:cubicBezTo>
                <a:cubicBezTo>
                  <a:pt x="418" y="15"/>
                  <a:pt x="493" y="6"/>
                  <a:pt x="525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6821" name="Line 21"/>
          <p:cNvSpPr>
            <a:spLocks noChangeShapeType="1"/>
          </p:cNvSpPr>
          <p:nvPr/>
        </p:nvSpPr>
        <p:spPr bwMode="auto">
          <a:xfrm>
            <a:off x="4724400" y="4267200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6822" name="Line 22"/>
          <p:cNvSpPr>
            <a:spLocks noChangeShapeType="1"/>
          </p:cNvSpPr>
          <p:nvPr/>
        </p:nvSpPr>
        <p:spPr bwMode="auto">
          <a:xfrm flipH="1">
            <a:off x="6172200" y="3276600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6823" name="AutoShape 23"/>
          <p:cNvSpPr>
            <a:spLocks noChangeArrowheads="1"/>
          </p:cNvSpPr>
          <p:nvPr/>
        </p:nvSpPr>
        <p:spPr bwMode="auto">
          <a:xfrm rot="1390409">
            <a:off x="3429000" y="2895600"/>
            <a:ext cx="1981200" cy="533400"/>
          </a:xfrm>
          <a:prstGeom prst="leftRightArrow">
            <a:avLst>
              <a:gd name="adj1" fmla="val 50000"/>
              <a:gd name="adj2" fmla="val 74286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3" dist="53882" dir="13500000">
              <a:schemeClr val="bg2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24" name="Text Box 24"/>
          <p:cNvSpPr txBox="1">
            <a:spLocks noChangeArrowheads="1"/>
          </p:cNvSpPr>
          <p:nvPr/>
        </p:nvSpPr>
        <p:spPr bwMode="auto">
          <a:xfrm>
            <a:off x="2514600" y="4876800"/>
            <a:ext cx="2971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</a:rPr>
              <a:t>For node 1, the in-degree  is 3, out-degree is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Path in Digraph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A path of length </a:t>
            </a:r>
            <a:r>
              <a:rPr lang="en-US" altLang="zh-CN" i="1"/>
              <a:t>n</a:t>
            </a:r>
            <a:r>
              <a:rPr lang="en-US" altLang="zh-CN"/>
              <a:t> in </a:t>
            </a:r>
            <a:r>
              <a:rPr lang="en-US" altLang="zh-CN" i="1"/>
              <a:t>R</a:t>
            </a:r>
            <a:r>
              <a:rPr lang="en-US" altLang="zh-CN"/>
              <a:t> from </a:t>
            </a:r>
            <a:r>
              <a:rPr lang="en-US" altLang="zh-CN" i="1"/>
              <a:t>a</a:t>
            </a:r>
            <a:r>
              <a:rPr lang="en-US" altLang="zh-CN"/>
              <a:t> to </a:t>
            </a:r>
            <a:r>
              <a:rPr lang="en-US" altLang="zh-CN" i="1"/>
              <a:t>b</a:t>
            </a:r>
            <a:r>
              <a:rPr lang="en-US" altLang="zh-CN"/>
              <a:t> is a finite sequence </a:t>
            </a:r>
            <a:r>
              <a:rPr lang="en-US" altLang="zh-CN">
                <a:sym typeface="Symbol" pitchFamily="18" charset="2"/>
              </a:rPr>
              <a:t>: 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>
                <a:sym typeface="Symbol" pitchFamily="18" charset="2"/>
              </a:rPr>
              <a:t>x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>
                <a:sym typeface="Symbol" pitchFamily="18" charset="2"/>
              </a:rPr>
              <a:t>x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en-US" altLang="zh-CN">
                <a:sym typeface="Symbol" pitchFamily="18" charset="2"/>
              </a:rPr>
              <a:t>,..., </a:t>
            </a:r>
            <a:r>
              <a:rPr lang="en-US" altLang="zh-CN" i="1">
                <a:sym typeface="Symbol" pitchFamily="18" charset="2"/>
              </a:rPr>
              <a:t>x</a:t>
            </a:r>
            <a:r>
              <a:rPr lang="en-US" altLang="zh-CN" baseline="-25000">
                <a:sym typeface="Symbol" pitchFamily="18" charset="2"/>
              </a:rPr>
              <a:t>n-1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>
                <a:sym typeface="Symbol" pitchFamily="18" charset="2"/>
              </a:rPr>
              <a:t>b</a:t>
            </a:r>
            <a:r>
              <a:rPr lang="en-US" altLang="zh-CN">
                <a:sym typeface="Symbol" pitchFamily="18" charset="2"/>
              </a:rPr>
              <a:t>, such that: </a:t>
            </a:r>
            <a:r>
              <a:rPr lang="en-US" altLang="zh-CN" i="1">
                <a:sym typeface="Symbol" pitchFamily="18" charset="2"/>
              </a:rPr>
              <a:t>aRx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>
                <a:sym typeface="Symbol" pitchFamily="18" charset="2"/>
              </a:rPr>
              <a:t>x</a:t>
            </a:r>
            <a:r>
              <a:rPr lang="en-US" altLang="zh-CN" baseline="-25000">
                <a:sym typeface="Symbol" pitchFamily="18" charset="2"/>
              </a:rPr>
              <a:t>n-1</a:t>
            </a:r>
            <a:r>
              <a:rPr lang="en-US" altLang="zh-CN" i="1">
                <a:sym typeface="Symbol" pitchFamily="18" charset="2"/>
              </a:rPr>
              <a:t>Rb</a:t>
            </a:r>
            <a:r>
              <a:rPr lang="en-US" altLang="zh-CN">
                <a:sym typeface="Symbol" pitchFamily="18" charset="2"/>
              </a:rPr>
              <a:t>, and </a:t>
            </a:r>
            <a:r>
              <a:rPr lang="en-US" altLang="zh-CN" i="1">
                <a:sym typeface="Symbol" pitchFamily="18" charset="2"/>
              </a:rPr>
              <a:t>x</a:t>
            </a:r>
            <a:r>
              <a:rPr lang="en-US" altLang="zh-CN" baseline="-25000">
                <a:sym typeface="Symbol" pitchFamily="18" charset="2"/>
              </a:rPr>
              <a:t>i</a:t>
            </a:r>
            <a:r>
              <a:rPr lang="en-US" altLang="zh-CN" i="1">
                <a:sym typeface="Symbol" pitchFamily="18" charset="2"/>
              </a:rPr>
              <a:t>Rx</a:t>
            </a:r>
            <a:r>
              <a:rPr lang="en-US" altLang="zh-CN" baseline="-25000">
                <a:sym typeface="Symbol" pitchFamily="18" charset="2"/>
              </a:rPr>
              <a:t>i+1</a:t>
            </a:r>
            <a:r>
              <a:rPr lang="en-US" altLang="zh-CN" i="1">
                <a:sym typeface="Symbol" pitchFamily="18" charset="2"/>
              </a:rPr>
              <a:t> </a:t>
            </a:r>
            <a:r>
              <a:rPr lang="en-US" altLang="zh-CN">
                <a:sym typeface="Symbol" pitchFamily="18" charset="2"/>
              </a:rPr>
              <a:t>for i=1,...n-2</a:t>
            </a:r>
          </a:p>
          <a:p>
            <a:pPr>
              <a:lnSpc>
                <a:spcPct val="90000"/>
              </a:lnSpc>
            </a:pPr>
            <a:r>
              <a:rPr lang="en-US" altLang="zh-CN">
                <a:sym typeface="Symbol" pitchFamily="18" charset="2"/>
              </a:rPr>
              <a:t>A path in </a:t>
            </a:r>
            <a:r>
              <a:rPr lang="en-US" altLang="zh-CN" i="1">
                <a:sym typeface="Symbol" pitchFamily="18" charset="2"/>
              </a:rPr>
              <a:t>R</a:t>
            </a:r>
            <a:r>
              <a:rPr lang="en-US" altLang="zh-CN">
                <a:sym typeface="Symbol" pitchFamily="18" charset="2"/>
              </a:rPr>
              <a:t> corresponds to a succession of edges in the digraph representation of the relation, which consists of </a:t>
            </a:r>
            <a:r>
              <a:rPr lang="en-US" altLang="zh-CN" i="1">
                <a:sym typeface="Symbol" pitchFamily="18" charset="2"/>
              </a:rPr>
              <a:t>n</a:t>
            </a:r>
            <a:r>
              <a:rPr lang="en-US" altLang="zh-CN">
                <a:sym typeface="Symbol" pitchFamily="18" charset="2"/>
              </a:rPr>
              <a:t> edges.</a:t>
            </a:r>
          </a:p>
          <a:p>
            <a:pPr>
              <a:lnSpc>
                <a:spcPct val="90000"/>
              </a:lnSpc>
            </a:pPr>
            <a:r>
              <a:rPr lang="en-US" altLang="zh-CN">
                <a:sym typeface="Symbol" pitchFamily="18" charset="2"/>
              </a:rPr>
              <a:t>It is not required that all elements in 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>
                <a:sym typeface="Symbol" pitchFamily="18" charset="2"/>
              </a:rPr>
              <a:t>x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>
                <a:sym typeface="Symbol" pitchFamily="18" charset="2"/>
              </a:rPr>
              <a:t>x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en-US" altLang="zh-CN">
                <a:sym typeface="Symbol" pitchFamily="18" charset="2"/>
              </a:rPr>
              <a:t>,..., </a:t>
            </a:r>
            <a:r>
              <a:rPr lang="en-US" altLang="zh-CN" i="1">
                <a:sym typeface="Symbol" pitchFamily="18" charset="2"/>
              </a:rPr>
              <a:t>x</a:t>
            </a:r>
            <a:r>
              <a:rPr lang="en-US" altLang="zh-CN" baseline="-25000">
                <a:sym typeface="Symbol" pitchFamily="18" charset="2"/>
              </a:rPr>
              <a:t>n-1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>
                <a:sym typeface="Symbol" pitchFamily="18" charset="2"/>
              </a:rPr>
              <a:t>b</a:t>
            </a:r>
            <a:r>
              <a:rPr lang="en-US" altLang="zh-CN">
                <a:sym typeface="Symbol" pitchFamily="18" charset="2"/>
              </a:rPr>
              <a:t> are distinct.</a:t>
            </a:r>
            <a:endParaRPr lang="en-US" altLang="zh-CN" i="1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 descr="信纸"/>
          <p:cNvSpPr>
            <a:spLocks noChangeArrowheads="1"/>
          </p:cNvSpPr>
          <p:nvPr/>
        </p:nvSpPr>
        <p:spPr bwMode="auto">
          <a:xfrm>
            <a:off x="3924300" y="1700213"/>
            <a:ext cx="4686300" cy="3024187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1" name="Oval 3"/>
          <p:cNvSpPr>
            <a:spLocks noChangeArrowheads="1"/>
          </p:cNvSpPr>
          <p:nvPr/>
        </p:nvSpPr>
        <p:spPr bwMode="auto">
          <a:xfrm>
            <a:off x="1985963" y="1971675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565150"/>
            <a:ext cx="8229600" cy="1263650"/>
          </a:xfrm>
        </p:spPr>
        <p:txBody>
          <a:bodyPr/>
          <a:lstStyle/>
          <a:p>
            <a:r>
              <a:rPr lang="en-US" altLang="zh-CN" sz="4000"/>
              <a:t>New relations defined using Paths</a:t>
            </a:r>
          </a:p>
        </p:txBody>
      </p:sp>
      <p:grpSp>
        <p:nvGrpSpPr>
          <p:cNvPr id="78853" name="Group 5"/>
          <p:cNvGrpSpPr>
            <a:grpSpLocks/>
          </p:cNvGrpSpPr>
          <p:nvPr/>
        </p:nvGrpSpPr>
        <p:grpSpPr bwMode="auto">
          <a:xfrm>
            <a:off x="609600" y="2352675"/>
            <a:ext cx="503238" cy="503238"/>
            <a:chOff x="384" y="1482"/>
            <a:chExt cx="317" cy="317"/>
          </a:xfrm>
        </p:grpSpPr>
        <p:sp>
          <p:nvSpPr>
            <p:cNvPr id="78854" name="Oval 6"/>
            <p:cNvSpPr>
              <a:spLocks noChangeArrowheads="1"/>
            </p:cNvSpPr>
            <p:nvPr/>
          </p:nvSpPr>
          <p:spPr bwMode="auto">
            <a:xfrm>
              <a:off x="384" y="1482"/>
              <a:ext cx="317" cy="317"/>
            </a:xfrm>
            <a:prstGeom prst="ellipse">
              <a:avLst/>
            </a:prstGeom>
            <a:solidFill>
              <a:srgbClr val="EAEA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55" name="Text Box 7"/>
            <p:cNvSpPr txBox="1">
              <a:spLocks noChangeArrowheads="1"/>
            </p:cNvSpPr>
            <p:nvPr/>
          </p:nvSpPr>
          <p:spPr bwMode="auto">
            <a:xfrm>
              <a:off x="432" y="148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78856" name="Group 8"/>
          <p:cNvGrpSpPr>
            <a:grpSpLocks/>
          </p:cNvGrpSpPr>
          <p:nvPr/>
        </p:nvGrpSpPr>
        <p:grpSpPr bwMode="auto">
          <a:xfrm>
            <a:off x="1981200" y="2352675"/>
            <a:ext cx="503238" cy="503238"/>
            <a:chOff x="384" y="1482"/>
            <a:chExt cx="317" cy="317"/>
          </a:xfrm>
        </p:grpSpPr>
        <p:sp>
          <p:nvSpPr>
            <p:cNvPr id="78857" name="Oval 9"/>
            <p:cNvSpPr>
              <a:spLocks noChangeArrowheads="1"/>
            </p:cNvSpPr>
            <p:nvPr/>
          </p:nvSpPr>
          <p:spPr bwMode="auto">
            <a:xfrm>
              <a:off x="384" y="1482"/>
              <a:ext cx="317" cy="317"/>
            </a:xfrm>
            <a:prstGeom prst="ellipse">
              <a:avLst/>
            </a:prstGeom>
            <a:solidFill>
              <a:srgbClr val="EAEA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58" name="Text Box 10"/>
            <p:cNvSpPr txBox="1">
              <a:spLocks noChangeArrowheads="1"/>
            </p:cNvSpPr>
            <p:nvPr/>
          </p:nvSpPr>
          <p:spPr bwMode="auto">
            <a:xfrm>
              <a:off x="432" y="148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b</a:t>
              </a:r>
            </a:p>
          </p:txBody>
        </p:sp>
      </p:grpSp>
      <p:grpSp>
        <p:nvGrpSpPr>
          <p:cNvPr id="78859" name="Group 11"/>
          <p:cNvGrpSpPr>
            <a:grpSpLocks/>
          </p:cNvGrpSpPr>
          <p:nvPr/>
        </p:nvGrpSpPr>
        <p:grpSpPr bwMode="auto">
          <a:xfrm>
            <a:off x="609600" y="3505200"/>
            <a:ext cx="503238" cy="503238"/>
            <a:chOff x="384" y="1482"/>
            <a:chExt cx="317" cy="317"/>
          </a:xfrm>
        </p:grpSpPr>
        <p:sp>
          <p:nvSpPr>
            <p:cNvPr id="78860" name="Oval 12"/>
            <p:cNvSpPr>
              <a:spLocks noChangeArrowheads="1"/>
            </p:cNvSpPr>
            <p:nvPr/>
          </p:nvSpPr>
          <p:spPr bwMode="auto">
            <a:xfrm>
              <a:off x="384" y="1482"/>
              <a:ext cx="317" cy="317"/>
            </a:xfrm>
            <a:prstGeom prst="ellipse">
              <a:avLst/>
            </a:prstGeom>
            <a:solidFill>
              <a:srgbClr val="EAEA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1" name="Text Box 13"/>
            <p:cNvSpPr txBox="1">
              <a:spLocks noChangeArrowheads="1"/>
            </p:cNvSpPr>
            <p:nvPr/>
          </p:nvSpPr>
          <p:spPr bwMode="auto">
            <a:xfrm>
              <a:off x="432" y="148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e</a:t>
              </a:r>
            </a:p>
          </p:txBody>
        </p:sp>
      </p:grpSp>
      <p:grpSp>
        <p:nvGrpSpPr>
          <p:cNvPr id="78862" name="Group 14"/>
          <p:cNvGrpSpPr>
            <a:grpSpLocks/>
          </p:cNvGrpSpPr>
          <p:nvPr/>
        </p:nvGrpSpPr>
        <p:grpSpPr bwMode="auto">
          <a:xfrm>
            <a:off x="1981200" y="3505200"/>
            <a:ext cx="503238" cy="503238"/>
            <a:chOff x="384" y="1482"/>
            <a:chExt cx="317" cy="317"/>
          </a:xfrm>
        </p:grpSpPr>
        <p:sp>
          <p:nvSpPr>
            <p:cNvPr id="78863" name="Oval 15"/>
            <p:cNvSpPr>
              <a:spLocks noChangeArrowheads="1"/>
            </p:cNvSpPr>
            <p:nvPr/>
          </p:nvSpPr>
          <p:spPr bwMode="auto">
            <a:xfrm>
              <a:off x="384" y="1482"/>
              <a:ext cx="317" cy="317"/>
            </a:xfrm>
            <a:prstGeom prst="ellipse">
              <a:avLst/>
            </a:prstGeom>
            <a:solidFill>
              <a:srgbClr val="EAEA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4" name="Text Box 16"/>
            <p:cNvSpPr txBox="1">
              <a:spLocks noChangeArrowheads="1"/>
            </p:cNvSpPr>
            <p:nvPr/>
          </p:nvSpPr>
          <p:spPr bwMode="auto">
            <a:xfrm>
              <a:off x="432" y="148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d</a:t>
              </a:r>
            </a:p>
          </p:txBody>
        </p:sp>
      </p:grpSp>
      <p:grpSp>
        <p:nvGrpSpPr>
          <p:cNvPr id="78865" name="Group 17"/>
          <p:cNvGrpSpPr>
            <a:grpSpLocks/>
          </p:cNvGrpSpPr>
          <p:nvPr/>
        </p:nvGrpSpPr>
        <p:grpSpPr bwMode="auto">
          <a:xfrm>
            <a:off x="3048000" y="2928938"/>
            <a:ext cx="503238" cy="503237"/>
            <a:chOff x="384" y="1482"/>
            <a:chExt cx="317" cy="317"/>
          </a:xfrm>
        </p:grpSpPr>
        <p:sp>
          <p:nvSpPr>
            <p:cNvPr id="78866" name="Oval 18"/>
            <p:cNvSpPr>
              <a:spLocks noChangeArrowheads="1"/>
            </p:cNvSpPr>
            <p:nvPr/>
          </p:nvSpPr>
          <p:spPr bwMode="auto">
            <a:xfrm>
              <a:off x="384" y="1482"/>
              <a:ext cx="317" cy="317"/>
            </a:xfrm>
            <a:prstGeom prst="ellipse">
              <a:avLst/>
            </a:prstGeom>
            <a:solidFill>
              <a:srgbClr val="EAEA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7" name="Text Box 19"/>
            <p:cNvSpPr txBox="1">
              <a:spLocks noChangeArrowheads="1"/>
            </p:cNvSpPr>
            <p:nvPr/>
          </p:nvSpPr>
          <p:spPr bwMode="auto">
            <a:xfrm>
              <a:off x="432" y="148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78868" name="Line 20"/>
          <p:cNvSpPr>
            <a:spLocks noChangeShapeType="1"/>
          </p:cNvSpPr>
          <p:nvPr/>
        </p:nvSpPr>
        <p:spPr bwMode="auto">
          <a:xfrm flipV="1">
            <a:off x="842963" y="2843213"/>
            <a:ext cx="0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8869" name="Line 21"/>
          <p:cNvSpPr>
            <a:spLocks noChangeShapeType="1"/>
          </p:cNvSpPr>
          <p:nvPr/>
        </p:nvSpPr>
        <p:spPr bwMode="auto">
          <a:xfrm>
            <a:off x="1114425" y="2600325"/>
            <a:ext cx="871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8870" name="Line 22"/>
          <p:cNvSpPr>
            <a:spLocks noChangeShapeType="1"/>
          </p:cNvSpPr>
          <p:nvPr/>
        </p:nvSpPr>
        <p:spPr bwMode="auto">
          <a:xfrm flipH="1">
            <a:off x="1085850" y="2786063"/>
            <a:ext cx="97155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8871" name="Line 23"/>
          <p:cNvSpPr>
            <a:spLocks noChangeShapeType="1"/>
          </p:cNvSpPr>
          <p:nvPr/>
        </p:nvSpPr>
        <p:spPr bwMode="auto">
          <a:xfrm>
            <a:off x="1100138" y="3771900"/>
            <a:ext cx="885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8872" name="Line 24"/>
          <p:cNvSpPr>
            <a:spLocks noChangeShapeType="1"/>
          </p:cNvSpPr>
          <p:nvPr/>
        </p:nvSpPr>
        <p:spPr bwMode="auto">
          <a:xfrm flipV="1">
            <a:off x="2471738" y="3314700"/>
            <a:ext cx="628650" cy="328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8873" name="Line 25"/>
          <p:cNvSpPr>
            <a:spLocks noChangeShapeType="1"/>
          </p:cNvSpPr>
          <p:nvPr/>
        </p:nvSpPr>
        <p:spPr bwMode="auto">
          <a:xfrm>
            <a:off x="2471738" y="2671763"/>
            <a:ext cx="600075" cy="38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8874" name="Line 26"/>
          <p:cNvSpPr>
            <a:spLocks noChangeShapeType="1"/>
          </p:cNvSpPr>
          <p:nvPr/>
        </p:nvSpPr>
        <p:spPr bwMode="auto">
          <a:xfrm>
            <a:off x="2228850" y="284321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8875" name="Line 27"/>
          <p:cNvSpPr>
            <a:spLocks noChangeShapeType="1"/>
          </p:cNvSpPr>
          <p:nvPr/>
        </p:nvSpPr>
        <p:spPr bwMode="auto">
          <a:xfrm>
            <a:off x="2014538" y="2343150"/>
            <a:ext cx="71437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8876" name="Text Box 28"/>
          <p:cNvSpPr txBox="1">
            <a:spLocks noChangeArrowheads="1"/>
          </p:cNvSpPr>
          <p:nvPr/>
        </p:nvSpPr>
        <p:spPr bwMode="auto">
          <a:xfrm>
            <a:off x="304800" y="4419600"/>
            <a:ext cx="39624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  <a:sym typeface="Symbol" pitchFamily="18" charset="2"/>
              </a:rPr>
              <a:t></a:t>
            </a:r>
            <a:r>
              <a:rPr kumimoji="1" lang="zh-CN" altLang="en-US" sz="2400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kumimoji="1" lang="zh-CN" altLang="en-US" sz="2400">
                <a:latin typeface="Times New Roman" pitchFamily="18" charset="0"/>
                <a:sym typeface="Symbol" pitchFamily="18" charset="2"/>
              </a:rPr>
              <a:t>: 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a, b, e, d, c     length: 4</a:t>
            </a:r>
          </a:p>
          <a:p>
            <a:pPr>
              <a:spcBef>
                <a:spcPct val="20000"/>
              </a:spcBef>
            </a:pPr>
            <a:r>
              <a:rPr kumimoji="1" lang="zh-CN" altLang="en-US" sz="2400">
                <a:latin typeface="Times New Roman" pitchFamily="18" charset="0"/>
                <a:sym typeface="Symbol" pitchFamily="18" charset="2"/>
              </a:rPr>
              <a:t></a:t>
            </a:r>
            <a:r>
              <a:rPr kumimoji="1" lang="zh-CN" altLang="en-US" sz="2400" baseline="-25000">
                <a:latin typeface="Times New Roman" pitchFamily="18" charset="0"/>
                <a:sym typeface="Symbol" pitchFamily="18" charset="2"/>
              </a:rPr>
              <a:t>2</a:t>
            </a:r>
            <a:r>
              <a:rPr kumimoji="1" lang="zh-CN" altLang="en-US" sz="2400">
                <a:latin typeface="Times New Roman" pitchFamily="18" charset="0"/>
                <a:sym typeface="Symbol" pitchFamily="18" charset="2"/>
              </a:rPr>
              <a:t>: 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a, b, e, a    length: 3(cycle)</a:t>
            </a:r>
          </a:p>
          <a:p>
            <a:pPr>
              <a:spcBef>
                <a:spcPct val="20000"/>
              </a:spcBef>
            </a:pPr>
            <a:r>
              <a:rPr kumimoji="1" lang="zh-CN" altLang="en-US" sz="2400">
                <a:latin typeface="Times New Roman" pitchFamily="18" charset="0"/>
                <a:sym typeface="Symbol" pitchFamily="18" charset="2"/>
              </a:rPr>
              <a:t></a:t>
            </a:r>
            <a:r>
              <a:rPr kumimoji="1" lang="zh-CN" altLang="en-US" sz="2400" baseline="-25000">
                <a:latin typeface="Times New Roman" pitchFamily="18" charset="0"/>
                <a:sym typeface="Symbol" pitchFamily="18" charset="2"/>
              </a:rPr>
              <a:t>3</a:t>
            </a:r>
            <a:r>
              <a:rPr kumimoji="1" lang="zh-CN" altLang="en-US" sz="2400">
                <a:latin typeface="Times New Roman" pitchFamily="18" charset="0"/>
                <a:sym typeface="Symbol" pitchFamily="18" charset="2"/>
              </a:rPr>
              <a:t>: 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b, b     length: 1(ring)</a:t>
            </a:r>
          </a:p>
        </p:txBody>
      </p:sp>
      <p:sp>
        <p:nvSpPr>
          <p:cNvPr id="78877" name="Freeform 29"/>
          <p:cNvSpPr>
            <a:spLocks/>
          </p:cNvSpPr>
          <p:nvPr/>
        </p:nvSpPr>
        <p:spPr bwMode="auto">
          <a:xfrm>
            <a:off x="990600" y="2609850"/>
            <a:ext cx="1905000" cy="1090613"/>
          </a:xfrm>
          <a:custGeom>
            <a:avLst/>
            <a:gdLst/>
            <a:ahLst/>
            <a:cxnLst>
              <a:cxn ang="0">
                <a:pos x="0" y="84"/>
              </a:cxn>
              <a:cxn ang="0">
                <a:pos x="816" y="84"/>
              </a:cxn>
              <a:cxn ang="0">
                <a:pos x="258" y="588"/>
              </a:cxn>
              <a:cxn ang="0">
                <a:pos x="564" y="651"/>
              </a:cxn>
              <a:cxn ang="0">
                <a:pos x="1200" y="372"/>
              </a:cxn>
            </a:cxnLst>
            <a:rect l="0" t="0" r="r" b="b"/>
            <a:pathLst>
              <a:path w="1200" h="687">
                <a:moveTo>
                  <a:pt x="0" y="84"/>
                </a:moveTo>
                <a:cubicBezTo>
                  <a:pt x="388" y="36"/>
                  <a:pt x="773" y="0"/>
                  <a:pt x="816" y="84"/>
                </a:cubicBezTo>
                <a:cubicBezTo>
                  <a:pt x="859" y="168"/>
                  <a:pt x="300" y="494"/>
                  <a:pt x="258" y="588"/>
                </a:cubicBezTo>
                <a:cubicBezTo>
                  <a:pt x="216" y="682"/>
                  <a:pt x="407" y="687"/>
                  <a:pt x="564" y="651"/>
                </a:cubicBezTo>
                <a:cubicBezTo>
                  <a:pt x="721" y="615"/>
                  <a:pt x="1068" y="430"/>
                  <a:pt x="1200" y="372"/>
                </a:cubicBezTo>
              </a:path>
            </a:pathLst>
          </a:custGeom>
          <a:noFill/>
          <a:ln w="9525" cap="flat">
            <a:solidFill>
              <a:srgbClr val="FFCC00"/>
            </a:solidFill>
            <a:prstDash val="lgDash"/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8878" name="Text Box 30"/>
          <p:cNvSpPr txBox="1">
            <a:spLocks noChangeArrowheads="1"/>
          </p:cNvSpPr>
          <p:nvPr/>
        </p:nvSpPr>
        <p:spPr bwMode="auto">
          <a:xfrm>
            <a:off x="1600200" y="3048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  <a:sym typeface="Symbol" pitchFamily="18" charset="2"/>
              </a:rPr>
              <a:t></a:t>
            </a:r>
            <a:r>
              <a:rPr kumimoji="1" lang="zh-CN" altLang="en-US" sz="2400" baseline="-25000"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78879" name="Text Box 31"/>
          <p:cNvSpPr txBox="1">
            <a:spLocks noChangeArrowheads="1"/>
          </p:cNvSpPr>
          <p:nvPr/>
        </p:nvSpPr>
        <p:spPr bwMode="auto">
          <a:xfrm>
            <a:off x="2514600" y="1905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  <a:sym typeface="Symbol" pitchFamily="18" charset="2"/>
              </a:rPr>
              <a:t></a:t>
            </a:r>
            <a:r>
              <a:rPr kumimoji="1" lang="zh-CN" altLang="en-US" sz="2400" baseline="-25000"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graphicFrame>
        <p:nvGraphicFramePr>
          <p:cNvPr id="78880" name="Object 32"/>
          <p:cNvGraphicFramePr>
            <a:graphicFrameLocks noChangeAspect="1"/>
          </p:cNvGraphicFramePr>
          <p:nvPr/>
        </p:nvGraphicFramePr>
        <p:xfrm>
          <a:off x="4500563" y="1665288"/>
          <a:ext cx="3830637" cy="2987675"/>
        </p:xfrm>
        <a:graphic>
          <a:graphicData uri="http://schemas.openxmlformats.org/presentationml/2006/ole">
            <p:oleObj spid="_x0000_s78880" name="公式" r:id="rId5" imgW="1498320" imgH="1206360" progId="Equation.3">
              <p:embed/>
            </p:oleObj>
          </a:graphicData>
        </a:graphic>
      </p:graphicFrame>
      <p:sp>
        <p:nvSpPr>
          <p:cNvPr id="78881" name="Oval 33"/>
          <p:cNvSpPr>
            <a:spLocks noChangeArrowheads="1"/>
          </p:cNvSpPr>
          <p:nvPr/>
        </p:nvSpPr>
        <p:spPr bwMode="auto">
          <a:xfrm>
            <a:off x="6300788" y="2852738"/>
            <a:ext cx="1524000" cy="6096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82" name="Text Box 34"/>
          <p:cNvSpPr txBox="1">
            <a:spLocks noChangeArrowheads="1"/>
          </p:cNvSpPr>
          <p:nvPr/>
        </p:nvSpPr>
        <p:spPr bwMode="auto">
          <a:xfrm>
            <a:off x="7524750" y="1844675"/>
            <a:ext cx="1219200" cy="466725"/>
          </a:xfrm>
          <a:prstGeom prst="rect">
            <a:avLst/>
          </a:prstGeom>
          <a:solidFill>
            <a:srgbClr val="CCFFCC"/>
          </a:solidFill>
          <a:ln w="9525">
            <a:solidFill>
              <a:srgbClr val="99CC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</a:rPr>
              <a:t>k</a:t>
            </a:r>
            <a:r>
              <a:rPr kumimoji="1" lang="en-US" altLang="zh-CN" sz="2400">
                <a:latin typeface="Times New Roman" pitchFamily="18" charset="0"/>
              </a:rPr>
              <a:t>+1 </a:t>
            </a:r>
            <a:r>
              <a:rPr kumimoji="1" lang="en-US" altLang="zh-CN" sz="2400" i="1">
                <a:latin typeface="Times New Roman" pitchFamily="18" charset="0"/>
              </a:rPr>
              <a:t>b</a:t>
            </a:r>
            <a:r>
              <a:rPr kumimoji="1" lang="en-US" altLang="zh-CN" sz="2400">
                <a:latin typeface="Times New Roman" pitchFamily="18" charset="0"/>
              </a:rPr>
              <a:t>’s</a:t>
            </a:r>
            <a:endParaRPr kumimoji="1" lang="en-US" altLang="zh-CN" sz="2400" i="1">
              <a:latin typeface="Times New Roman" pitchFamily="18" charset="0"/>
            </a:endParaRPr>
          </a:p>
        </p:txBody>
      </p:sp>
      <p:sp>
        <p:nvSpPr>
          <p:cNvPr id="78883" name="Line 35"/>
          <p:cNvSpPr>
            <a:spLocks noChangeShapeType="1"/>
          </p:cNvSpPr>
          <p:nvPr/>
        </p:nvSpPr>
        <p:spPr bwMode="auto">
          <a:xfrm flipH="1">
            <a:off x="7235825" y="2205038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8884" name="Text Box 36"/>
          <p:cNvSpPr txBox="1">
            <a:spLocks noChangeArrowheads="1"/>
          </p:cNvSpPr>
          <p:nvPr/>
        </p:nvSpPr>
        <p:spPr bwMode="auto">
          <a:xfrm>
            <a:off x="4724400" y="4800600"/>
            <a:ext cx="381000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CC"/>
                </a:solidFill>
                <a:latin typeface="Times New Roman" pitchFamily="18" charset="0"/>
              </a:rPr>
              <a:t>Generalized(connctivity):</a:t>
            </a:r>
          </a:p>
          <a:p>
            <a:pPr>
              <a:spcBef>
                <a:spcPct val="20000"/>
              </a:spcBef>
            </a:pPr>
            <a:r>
              <a:rPr kumimoji="1" lang="en-US" altLang="zh-CN" sz="2400">
                <a:latin typeface="Times New Roman" pitchFamily="18" charset="0"/>
              </a:rPr>
              <a:t>x</a:t>
            </a:r>
            <a:r>
              <a:rPr kumimoji="1" lang="en-US" altLang="zh-CN" sz="2400" i="1">
                <a:latin typeface="Times New Roman" pitchFamily="18" charset="0"/>
              </a:rPr>
              <a:t>R</a:t>
            </a:r>
            <a:r>
              <a:rPr kumimoji="1" lang="en-US" altLang="zh-CN" sz="2400" baseline="30000">
                <a:latin typeface="Times New Roman" pitchFamily="18" charset="0"/>
                <a:sym typeface="Symbol" pitchFamily="18" charset="2"/>
              </a:rPr>
              <a:t>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y if there is a path of any length from x to y.</a:t>
            </a:r>
            <a:endParaRPr kumimoji="1" lang="en-US" altLang="zh-CN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Oval 2"/>
          <p:cNvSpPr>
            <a:spLocks noChangeArrowheads="1"/>
          </p:cNvSpPr>
          <p:nvPr/>
        </p:nvSpPr>
        <p:spPr bwMode="auto">
          <a:xfrm>
            <a:off x="1985963" y="1971675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565150"/>
            <a:ext cx="8229600" cy="1263650"/>
          </a:xfrm>
        </p:spPr>
        <p:txBody>
          <a:bodyPr/>
          <a:lstStyle/>
          <a:p>
            <a:r>
              <a:rPr lang="en-US" altLang="zh-CN" sz="4000"/>
              <a:t>New relations defined using Paths</a:t>
            </a:r>
          </a:p>
        </p:txBody>
      </p:sp>
      <p:grpSp>
        <p:nvGrpSpPr>
          <p:cNvPr id="79876" name="Group 4"/>
          <p:cNvGrpSpPr>
            <a:grpSpLocks/>
          </p:cNvGrpSpPr>
          <p:nvPr/>
        </p:nvGrpSpPr>
        <p:grpSpPr bwMode="auto">
          <a:xfrm>
            <a:off x="609600" y="2352675"/>
            <a:ext cx="503238" cy="503238"/>
            <a:chOff x="384" y="1482"/>
            <a:chExt cx="317" cy="317"/>
          </a:xfrm>
        </p:grpSpPr>
        <p:sp>
          <p:nvSpPr>
            <p:cNvPr id="79877" name="Oval 5"/>
            <p:cNvSpPr>
              <a:spLocks noChangeArrowheads="1"/>
            </p:cNvSpPr>
            <p:nvPr/>
          </p:nvSpPr>
          <p:spPr bwMode="auto">
            <a:xfrm>
              <a:off x="384" y="1482"/>
              <a:ext cx="317" cy="317"/>
            </a:xfrm>
            <a:prstGeom prst="ellipse">
              <a:avLst/>
            </a:prstGeom>
            <a:solidFill>
              <a:srgbClr val="EAEA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78" name="Text Box 6"/>
            <p:cNvSpPr txBox="1">
              <a:spLocks noChangeArrowheads="1"/>
            </p:cNvSpPr>
            <p:nvPr/>
          </p:nvSpPr>
          <p:spPr bwMode="auto">
            <a:xfrm>
              <a:off x="432" y="148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79879" name="Group 7"/>
          <p:cNvGrpSpPr>
            <a:grpSpLocks/>
          </p:cNvGrpSpPr>
          <p:nvPr/>
        </p:nvGrpSpPr>
        <p:grpSpPr bwMode="auto">
          <a:xfrm>
            <a:off x="1981200" y="2352675"/>
            <a:ext cx="503238" cy="503238"/>
            <a:chOff x="384" y="1482"/>
            <a:chExt cx="317" cy="317"/>
          </a:xfrm>
        </p:grpSpPr>
        <p:sp>
          <p:nvSpPr>
            <p:cNvPr id="79880" name="Oval 8"/>
            <p:cNvSpPr>
              <a:spLocks noChangeArrowheads="1"/>
            </p:cNvSpPr>
            <p:nvPr/>
          </p:nvSpPr>
          <p:spPr bwMode="auto">
            <a:xfrm>
              <a:off x="384" y="1482"/>
              <a:ext cx="317" cy="317"/>
            </a:xfrm>
            <a:prstGeom prst="ellipse">
              <a:avLst/>
            </a:prstGeom>
            <a:solidFill>
              <a:srgbClr val="EAEA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81" name="Text Box 9"/>
            <p:cNvSpPr txBox="1">
              <a:spLocks noChangeArrowheads="1"/>
            </p:cNvSpPr>
            <p:nvPr/>
          </p:nvSpPr>
          <p:spPr bwMode="auto">
            <a:xfrm>
              <a:off x="432" y="148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b</a:t>
              </a:r>
            </a:p>
          </p:txBody>
        </p:sp>
      </p:grpSp>
      <p:grpSp>
        <p:nvGrpSpPr>
          <p:cNvPr id="79882" name="Group 10"/>
          <p:cNvGrpSpPr>
            <a:grpSpLocks/>
          </p:cNvGrpSpPr>
          <p:nvPr/>
        </p:nvGrpSpPr>
        <p:grpSpPr bwMode="auto">
          <a:xfrm>
            <a:off x="609600" y="3505200"/>
            <a:ext cx="503238" cy="503238"/>
            <a:chOff x="384" y="1482"/>
            <a:chExt cx="317" cy="317"/>
          </a:xfrm>
        </p:grpSpPr>
        <p:sp>
          <p:nvSpPr>
            <p:cNvPr id="79883" name="Oval 11"/>
            <p:cNvSpPr>
              <a:spLocks noChangeArrowheads="1"/>
            </p:cNvSpPr>
            <p:nvPr/>
          </p:nvSpPr>
          <p:spPr bwMode="auto">
            <a:xfrm>
              <a:off x="384" y="1482"/>
              <a:ext cx="317" cy="317"/>
            </a:xfrm>
            <a:prstGeom prst="ellipse">
              <a:avLst/>
            </a:prstGeom>
            <a:solidFill>
              <a:srgbClr val="EAEA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84" name="Text Box 12"/>
            <p:cNvSpPr txBox="1">
              <a:spLocks noChangeArrowheads="1"/>
            </p:cNvSpPr>
            <p:nvPr/>
          </p:nvSpPr>
          <p:spPr bwMode="auto">
            <a:xfrm>
              <a:off x="432" y="148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e</a:t>
              </a:r>
            </a:p>
          </p:txBody>
        </p:sp>
      </p:grpSp>
      <p:grpSp>
        <p:nvGrpSpPr>
          <p:cNvPr id="79885" name="Group 13"/>
          <p:cNvGrpSpPr>
            <a:grpSpLocks/>
          </p:cNvGrpSpPr>
          <p:nvPr/>
        </p:nvGrpSpPr>
        <p:grpSpPr bwMode="auto">
          <a:xfrm>
            <a:off x="1981200" y="3505200"/>
            <a:ext cx="503238" cy="503238"/>
            <a:chOff x="384" y="1482"/>
            <a:chExt cx="317" cy="317"/>
          </a:xfrm>
        </p:grpSpPr>
        <p:sp>
          <p:nvSpPr>
            <p:cNvPr id="79886" name="Oval 14"/>
            <p:cNvSpPr>
              <a:spLocks noChangeArrowheads="1"/>
            </p:cNvSpPr>
            <p:nvPr/>
          </p:nvSpPr>
          <p:spPr bwMode="auto">
            <a:xfrm>
              <a:off x="384" y="1482"/>
              <a:ext cx="317" cy="317"/>
            </a:xfrm>
            <a:prstGeom prst="ellipse">
              <a:avLst/>
            </a:prstGeom>
            <a:solidFill>
              <a:srgbClr val="EAEA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87" name="Text Box 15"/>
            <p:cNvSpPr txBox="1">
              <a:spLocks noChangeArrowheads="1"/>
            </p:cNvSpPr>
            <p:nvPr/>
          </p:nvSpPr>
          <p:spPr bwMode="auto">
            <a:xfrm>
              <a:off x="432" y="148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d</a:t>
              </a:r>
            </a:p>
          </p:txBody>
        </p:sp>
      </p:grpSp>
      <p:grpSp>
        <p:nvGrpSpPr>
          <p:cNvPr id="79888" name="Group 16"/>
          <p:cNvGrpSpPr>
            <a:grpSpLocks/>
          </p:cNvGrpSpPr>
          <p:nvPr/>
        </p:nvGrpSpPr>
        <p:grpSpPr bwMode="auto">
          <a:xfrm>
            <a:off x="3048000" y="2928938"/>
            <a:ext cx="503238" cy="503237"/>
            <a:chOff x="384" y="1482"/>
            <a:chExt cx="317" cy="317"/>
          </a:xfrm>
        </p:grpSpPr>
        <p:sp>
          <p:nvSpPr>
            <p:cNvPr id="79889" name="Oval 17"/>
            <p:cNvSpPr>
              <a:spLocks noChangeArrowheads="1"/>
            </p:cNvSpPr>
            <p:nvPr/>
          </p:nvSpPr>
          <p:spPr bwMode="auto">
            <a:xfrm>
              <a:off x="384" y="1482"/>
              <a:ext cx="317" cy="317"/>
            </a:xfrm>
            <a:prstGeom prst="ellipse">
              <a:avLst/>
            </a:prstGeom>
            <a:solidFill>
              <a:srgbClr val="EAEA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90" name="Text Box 18"/>
            <p:cNvSpPr txBox="1">
              <a:spLocks noChangeArrowheads="1"/>
            </p:cNvSpPr>
            <p:nvPr/>
          </p:nvSpPr>
          <p:spPr bwMode="auto">
            <a:xfrm>
              <a:off x="432" y="148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79891" name="Line 19"/>
          <p:cNvSpPr>
            <a:spLocks noChangeShapeType="1"/>
          </p:cNvSpPr>
          <p:nvPr/>
        </p:nvSpPr>
        <p:spPr bwMode="auto">
          <a:xfrm flipV="1">
            <a:off x="842963" y="2843213"/>
            <a:ext cx="0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9892" name="Line 20"/>
          <p:cNvSpPr>
            <a:spLocks noChangeShapeType="1"/>
          </p:cNvSpPr>
          <p:nvPr/>
        </p:nvSpPr>
        <p:spPr bwMode="auto">
          <a:xfrm>
            <a:off x="1114425" y="2600325"/>
            <a:ext cx="871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9893" name="Line 21"/>
          <p:cNvSpPr>
            <a:spLocks noChangeShapeType="1"/>
          </p:cNvSpPr>
          <p:nvPr/>
        </p:nvSpPr>
        <p:spPr bwMode="auto">
          <a:xfrm flipH="1">
            <a:off x="1085850" y="2786063"/>
            <a:ext cx="97155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>
            <a:off x="1100138" y="3771900"/>
            <a:ext cx="885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9895" name="Line 23"/>
          <p:cNvSpPr>
            <a:spLocks noChangeShapeType="1"/>
          </p:cNvSpPr>
          <p:nvPr/>
        </p:nvSpPr>
        <p:spPr bwMode="auto">
          <a:xfrm flipV="1">
            <a:off x="2471738" y="3314700"/>
            <a:ext cx="628650" cy="328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9896" name="Line 24"/>
          <p:cNvSpPr>
            <a:spLocks noChangeShapeType="1"/>
          </p:cNvSpPr>
          <p:nvPr/>
        </p:nvSpPr>
        <p:spPr bwMode="auto">
          <a:xfrm>
            <a:off x="2471738" y="2671763"/>
            <a:ext cx="600075" cy="38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9897" name="Line 25"/>
          <p:cNvSpPr>
            <a:spLocks noChangeShapeType="1"/>
          </p:cNvSpPr>
          <p:nvPr/>
        </p:nvSpPr>
        <p:spPr bwMode="auto">
          <a:xfrm>
            <a:off x="2228850" y="284321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9898" name="Line 26"/>
          <p:cNvSpPr>
            <a:spLocks noChangeShapeType="1"/>
          </p:cNvSpPr>
          <p:nvPr/>
        </p:nvSpPr>
        <p:spPr bwMode="auto">
          <a:xfrm>
            <a:off x="2014538" y="2343150"/>
            <a:ext cx="71437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9899" name="Text Box 27"/>
          <p:cNvSpPr txBox="1">
            <a:spLocks noChangeArrowheads="1"/>
          </p:cNvSpPr>
          <p:nvPr/>
        </p:nvSpPr>
        <p:spPr bwMode="auto">
          <a:xfrm>
            <a:off x="762000" y="44196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Digraph of </a:t>
            </a:r>
            <a:r>
              <a:rPr kumimoji="1" lang="en-US" altLang="zh-CN" sz="2400" i="1">
                <a:latin typeface="Times New Roman" pitchFamily="18" charset="0"/>
              </a:rPr>
              <a:t>R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79900" name="Text Box 28" descr="羊皮纸"/>
          <p:cNvSpPr txBox="1">
            <a:spLocks noChangeArrowheads="1"/>
          </p:cNvSpPr>
          <p:nvPr/>
        </p:nvSpPr>
        <p:spPr bwMode="auto">
          <a:xfrm>
            <a:off x="3657600" y="2590800"/>
            <a:ext cx="5181600" cy="32893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57150" cmpd="thinThick">
            <a:solidFill>
              <a:srgbClr val="FFCC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</a:rPr>
              <a:t>R</a:t>
            </a:r>
            <a:r>
              <a:rPr kumimoji="1" lang="en-US" altLang="zh-CN" sz="2400" baseline="30000">
                <a:latin typeface="Times New Roman" pitchFamily="18" charset="0"/>
              </a:rPr>
              <a:t>2</a:t>
            </a:r>
            <a:r>
              <a:rPr kumimoji="1" lang="en-US" altLang="zh-CN" sz="2400">
                <a:latin typeface="Times New Roman" pitchFamily="18" charset="0"/>
              </a:rPr>
              <a:t>={(a,b), (a,c), (a,d), (a,e), (b,a), (b,b), </a:t>
            </a:r>
          </a:p>
          <a:p>
            <a:pPr>
              <a:spcBef>
                <a:spcPct val="20000"/>
              </a:spcBef>
            </a:pPr>
            <a:r>
              <a:rPr kumimoji="1" lang="en-US" altLang="zh-CN" sz="2400">
                <a:latin typeface="Times New Roman" pitchFamily="18" charset="0"/>
              </a:rPr>
              <a:t>        (b,c), (b,d), (b,e), (e,b), (e,c)}</a:t>
            </a:r>
          </a:p>
          <a:p>
            <a:pPr>
              <a:spcBef>
                <a:spcPct val="20000"/>
              </a:spcBef>
            </a:pPr>
            <a:r>
              <a:rPr kumimoji="1" lang="en-US" altLang="zh-CN" sz="2400" i="1">
                <a:latin typeface="Times New Roman" pitchFamily="18" charset="0"/>
              </a:rPr>
              <a:t>R</a:t>
            </a:r>
            <a:r>
              <a:rPr kumimoji="1" lang="en-US" altLang="zh-CN" sz="2400" baseline="30000">
                <a:latin typeface="Times New Roman" pitchFamily="18" charset="0"/>
              </a:rPr>
              <a:t>3</a:t>
            </a:r>
            <a:r>
              <a:rPr kumimoji="1" lang="en-US" altLang="zh-CN" sz="2400">
                <a:latin typeface="Times New Roman" pitchFamily="18" charset="0"/>
              </a:rPr>
              <a:t>={(a,a), (a,b), (a,c), (a,d), (a,e), (b,a), </a:t>
            </a:r>
          </a:p>
          <a:p>
            <a:pPr>
              <a:spcBef>
                <a:spcPct val="20000"/>
              </a:spcBef>
            </a:pPr>
            <a:r>
              <a:rPr kumimoji="1" lang="en-US" altLang="zh-CN" sz="2400">
                <a:latin typeface="Times New Roman" pitchFamily="18" charset="0"/>
              </a:rPr>
              <a:t>       (b,b), (b,c), (b,d), (b,e), (e,b), (e,e)}</a:t>
            </a:r>
          </a:p>
          <a:p>
            <a:pPr>
              <a:spcBef>
                <a:spcPct val="60000"/>
              </a:spcBef>
            </a:pPr>
            <a:r>
              <a:rPr kumimoji="1" lang="en-US" altLang="zh-CN" sz="2400" i="1">
                <a:latin typeface="Times New Roman" pitchFamily="18" charset="0"/>
              </a:rPr>
              <a:t>R</a:t>
            </a:r>
            <a:r>
              <a:rPr kumimoji="1" lang="en-US" altLang="zh-CN" sz="2400" baseline="30000">
                <a:latin typeface="Times New Roman" pitchFamily="18" charset="0"/>
                <a:sym typeface="Symbol" pitchFamily="18" charset="2"/>
              </a:rPr>
              <a:t> 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={(a,a), (a,b), (a,c), (a,d), (a,e), (b,a), </a:t>
            </a:r>
          </a:p>
          <a:p>
            <a:pPr>
              <a:spcBef>
                <a:spcPct val="20000"/>
              </a:spcBef>
            </a:pP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          (b,b), (b,c), (b,d), (b,e), (d,c),    </a:t>
            </a:r>
          </a:p>
          <a:p>
            <a:pPr>
              <a:spcBef>
                <a:spcPct val="20000"/>
              </a:spcBef>
            </a:pP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          (e,a), (e,b), (e,c), (e,d), (e,e)}</a:t>
            </a:r>
            <a:endParaRPr kumimoji="1" lang="en-US" altLang="zh-CN" sz="2400" i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/>
              <a:t>R</a:t>
            </a:r>
            <a:r>
              <a:rPr lang="en-US" altLang="zh-CN" baseline="30000"/>
              <a:t>2</a:t>
            </a:r>
            <a:r>
              <a:rPr lang="en-US" altLang="zh-CN"/>
              <a:t> by Matrix Multiplication</a:t>
            </a:r>
            <a:endParaRPr lang="en-US" altLang="zh-CN" i="1"/>
          </a:p>
        </p:txBody>
      </p:sp>
      <p:graphicFrame>
        <p:nvGraphicFramePr>
          <p:cNvPr id="80899" name="Object 3"/>
          <p:cNvGraphicFramePr>
            <a:graphicFrameLocks noChangeAspect="1"/>
          </p:cNvGraphicFramePr>
          <p:nvPr/>
        </p:nvGraphicFramePr>
        <p:xfrm>
          <a:off x="304800" y="1981200"/>
          <a:ext cx="8610600" cy="2362200"/>
        </p:xfrm>
        <a:graphic>
          <a:graphicData uri="http://schemas.openxmlformats.org/presentationml/2006/ole">
            <p:oleObj spid="_x0000_s80899" name="Equation" r:id="rId4" imgW="3987720" imgH="1104840" progId="Equation.3">
              <p:embed/>
            </p:oleObj>
          </a:graphicData>
        </a:graphic>
      </p:graphicFrame>
      <p:graphicFrame>
        <p:nvGraphicFramePr>
          <p:cNvPr id="80900" name="Object 4"/>
          <p:cNvGraphicFramePr>
            <a:graphicFrameLocks noChangeAspect="1"/>
          </p:cNvGraphicFramePr>
          <p:nvPr/>
        </p:nvGraphicFramePr>
        <p:xfrm>
          <a:off x="900113" y="4365625"/>
          <a:ext cx="7272337" cy="1727200"/>
        </p:xfrm>
        <a:graphic>
          <a:graphicData uri="http://schemas.openxmlformats.org/presentationml/2006/ole">
            <p:oleObj spid="_x0000_s80900" name="公式" r:id="rId5" imgW="3276360" imgH="7617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At the Last Class …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Part I: Basics of Combinatorics</a:t>
            </a:r>
          </a:p>
          <a:p>
            <a:pPr lvl="1"/>
            <a:r>
              <a:rPr lang="en-US" altLang="zh-CN"/>
              <a:t>Permutations</a:t>
            </a:r>
          </a:p>
          <a:p>
            <a:pPr lvl="1"/>
            <a:r>
              <a:rPr lang="en-US" altLang="zh-CN"/>
              <a:t>Combinations</a:t>
            </a:r>
          </a:p>
          <a:p>
            <a:pPr lvl="1"/>
            <a:r>
              <a:rPr lang="en-US" altLang="zh-CN"/>
              <a:t>Pigeonhole principles</a:t>
            </a:r>
          </a:p>
          <a:p>
            <a:r>
              <a:rPr lang="en-US" altLang="zh-CN"/>
              <a:t>Part II: Some Techniques for Analysis</a:t>
            </a:r>
          </a:p>
          <a:p>
            <a:pPr lvl="1"/>
            <a:r>
              <a:rPr lang="en-US" altLang="zh-CN"/>
              <a:t>Elements of probability</a:t>
            </a:r>
          </a:p>
          <a:p>
            <a:pPr lvl="1"/>
            <a:r>
              <a:rPr lang="en-US" altLang="zh-CN"/>
              <a:t>Recurrence relations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 descr="蓝色砂纸"/>
          <p:cNvSpPr>
            <a:spLocks noChangeArrowheads="1"/>
          </p:cNvSpPr>
          <p:nvPr/>
        </p:nvSpPr>
        <p:spPr bwMode="auto">
          <a:xfrm>
            <a:off x="457200" y="2667000"/>
            <a:ext cx="8305800" cy="39624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/>
              <a:t>R</a:t>
            </a:r>
            <a:r>
              <a:rPr lang="en-US" altLang="zh-CN" baseline="30000"/>
              <a:t>n</a:t>
            </a:r>
            <a:r>
              <a:rPr lang="en-US" altLang="zh-CN"/>
              <a:t> by Matrix Multiplication</a:t>
            </a:r>
            <a:endParaRPr lang="zh-CN" altLang="en-US"/>
          </a:p>
        </p:txBody>
      </p:sp>
      <p:graphicFrame>
        <p:nvGraphicFramePr>
          <p:cNvPr id="81924" name="Object 4"/>
          <p:cNvGraphicFramePr>
            <a:graphicFrameLocks noChangeAspect="1"/>
          </p:cNvGraphicFramePr>
          <p:nvPr/>
        </p:nvGraphicFramePr>
        <p:xfrm>
          <a:off x="457200" y="1752600"/>
          <a:ext cx="8077200" cy="931863"/>
        </p:xfrm>
        <a:graphic>
          <a:graphicData uri="http://schemas.openxmlformats.org/presentationml/2006/ole">
            <p:oleObj spid="_x0000_s81924" name="Equation" r:id="rId5" imgW="3111480" imgH="431640" progId="Equation.3">
              <p:embed/>
            </p:oleObj>
          </a:graphicData>
        </a:graphic>
      </p:graphicFrame>
      <p:graphicFrame>
        <p:nvGraphicFramePr>
          <p:cNvPr id="81925" name="Object 5"/>
          <p:cNvGraphicFramePr>
            <a:graphicFrameLocks noChangeAspect="1"/>
          </p:cNvGraphicFramePr>
          <p:nvPr/>
        </p:nvGraphicFramePr>
        <p:xfrm>
          <a:off x="609600" y="2667000"/>
          <a:ext cx="7924800" cy="3886200"/>
        </p:xfrm>
        <a:graphic>
          <a:graphicData uri="http://schemas.openxmlformats.org/presentationml/2006/ole">
            <p:oleObj spid="_x0000_s81925" name="公式" r:id="rId6" imgW="3568680" imgH="2133360" progId="Equation.3">
              <p:embed/>
            </p:oleObj>
          </a:graphicData>
        </a:graphic>
      </p:graphicFrame>
      <p:sp>
        <p:nvSpPr>
          <p:cNvPr id="81926" name="Line 6"/>
          <p:cNvSpPr>
            <a:spLocks noChangeShapeType="1"/>
          </p:cNvSpPr>
          <p:nvPr/>
        </p:nvSpPr>
        <p:spPr bwMode="auto">
          <a:xfrm>
            <a:off x="533400" y="2971800"/>
            <a:ext cx="2438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AutoShape 2" descr="羊皮纸"/>
          <p:cNvSpPr>
            <a:spLocks noChangeArrowheads="1"/>
          </p:cNvSpPr>
          <p:nvPr/>
        </p:nvSpPr>
        <p:spPr bwMode="auto">
          <a:xfrm>
            <a:off x="228600" y="1828800"/>
            <a:ext cx="8686800" cy="4267200"/>
          </a:xfrm>
          <a:prstGeom prst="roundRect">
            <a:avLst>
              <a:gd name="adj" fmla="val 16667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Connectivity Relation</a:t>
            </a:r>
          </a:p>
        </p:txBody>
      </p:sp>
      <p:graphicFrame>
        <p:nvGraphicFramePr>
          <p:cNvPr id="82948" name="Object 4"/>
          <p:cNvGraphicFramePr>
            <a:graphicFrameLocks noChangeAspect="1"/>
          </p:cNvGraphicFramePr>
          <p:nvPr/>
        </p:nvGraphicFramePr>
        <p:xfrm>
          <a:off x="457200" y="1981200"/>
          <a:ext cx="8382000" cy="3810000"/>
        </p:xfrm>
        <a:graphic>
          <a:graphicData uri="http://schemas.openxmlformats.org/presentationml/2006/ole">
            <p:oleObj spid="_x0000_s82948" name="Equation" r:id="rId5" imgW="3251160" imgH="1523880" progId="Equation.3">
              <p:embed/>
            </p:oleObj>
          </a:graphicData>
        </a:graphic>
      </p:graphicFrame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5562600" y="4572000"/>
            <a:ext cx="3200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rgbClr val="FF3300"/>
                </a:solidFill>
                <a:latin typeface="Times New Roman" pitchFamily="18" charset="0"/>
              </a:rPr>
              <a:t>What is </a:t>
            </a:r>
            <a:r>
              <a:rPr kumimoji="1" lang="en-US" altLang="zh-CN" sz="3200" b="1" i="1">
                <a:solidFill>
                  <a:srgbClr val="FF3300"/>
                </a:solidFill>
                <a:latin typeface="Times New Roman" pitchFamily="18" charset="0"/>
              </a:rPr>
              <a:t>R</a:t>
            </a:r>
            <a:r>
              <a:rPr kumimoji="1" lang="en-US" altLang="zh-CN" sz="3200" b="1" baseline="3000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</a:t>
            </a:r>
            <a:r>
              <a:rPr kumimoji="1" lang="en-US" altLang="zh-CN" sz="3200" b="1">
                <a:solidFill>
                  <a:srgbClr val="FF3300"/>
                </a:solidFill>
                <a:latin typeface="Times New Roman" pitchFamily="18" charset="0"/>
              </a:rPr>
              <a:t>(</a:t>
            </a:r>
            <a:r>
              <a:rPr kumimoji="1" lang="en-US" altLang="zh-CN" sz="3200" b="1" i="1">
                <a:solidFill>
                  <a:srgbClr val="FF3300"/>
                </a:solidFill>
                <a:latin typeface="Times New Roman" pitchFamily="18" charset="0"/>
              </a:rPr>
              <a:t>A</a:t>
            </a:r>
            <a:r>
              <a:rPr kumimoji="1" lang="en-US" altLang="zh-CN" sz="3200" b="1" baseline="-25000">
                <a:solidFill>
                  <a:srgbClr val="FF3300"/>
                </a:solidFill>
                <a:latin typeface="Times New Roman" pitchFamily="18" charset="0"/>
              </a:rPr>
              <a:t>1</a:t>
            </a:r>
            <a:r>
              <a:rPr kumimoji="1" lang="en-US" altLang="zh-CN" sz="3200" b="1">
                <a:solidFill>
                  <a:srgbClr val="FF3300"/>
                </a:solidFill>
                <a:latin typeface="Times New Roman" pitchFamily="18" charset="0"/>
              </a:rPr>
              <a:t>)?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Reflexivity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Relation </a:t>
            </a:r>
            <a:r>
              <a:rPr lang="en-US" altLang="zh-CN" sz="2800" i="1"/>
              <a:t>R</a:t>
            </a:r>
            <a:r>
              <a:rPr lang="en-US" altLang="zh-CN" sz="2800"/>
              <a:t> on </a:t>
            </a:r>
            <a:r>
              <a:rPr lang="en-US" altLang="zh-CN" sz="2800" i="1"/>
              <a:t>A</a:t>
            </a:r>
            <a:r>
              <a:rPr lang="en-US" altLang="zh-CN" sz="2800"/>
              <a:t> is</a:t>
            </a:r>
          </a:p>
          <a:p>
            <a:pPr lvl="1"/>
            <a:r>
              <a:rPr lang="en-US" altLang="zh-CN" sz="2400" b="1">
                <a:solidFill>
                  <a:srgbClr val="FF0000"/>
                </a:solidFill>
              </a:rPr>
              <a:t>Reflexive</a:t>
            </a:r>
            <a:r>
              <a:rPr lang="en-US" altLang="zh-CN" sz="2400"/>
              <a:t> if for </a:t>
            </a:r>
            <a:r>
              <a:rPr lang="en-US" altLang="zh-CN" sz="2400">
                <a:solidFill>
                  <a:srgbClr val="006600"/>
                </a:solidFill>
              </a:rPr>
              <a:t>all</a:t>
            </a:r>
            <a:r>
              <a:rPr lang="en-US" altLang="zh-CN" sz="2400"/>
              <a:t> </a:t>
            </a:r>
            <a:r>
              <a:rPr lang="en-US" altLang="zh-CN" sz="2400" i="1"/>
              <a:t>a</a:t>
            </a:r>
            <a:r>
              <a:rPr lang="en-US" altLang="zh-CN" sz="2400">
                <a:sym typeface="Symbol" pitchFamily="18" charset="2"/>
              </a:rPr>
              <a:t>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>
                <a:sym typeface="Symbol" pitchFamily="18" charset="2"/>
              </a:rPr>
              <a:t>, (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>
                <a:sym typeface="Symbol" pitchFamily="18" charset="2"/>
              </a:rPr>
              <a:t>,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>
                <a:sym typeface="Symbol" pitchFamily="18" charset="2"/>
              </a:rPr>
              <a:t>)</a:t>
            </a:r>
            <a:r>
              <a:rPr lang="en-US" altLang="zh-CN" sz="2400" i="1">
                <a:sym typeface="Symbol" pitchFamily="18" charset="2"/>
              </a:rPr>
              <a:t>R</a:t>
            </a:r>
            <a:endParaRPr lang="en-US" altLang="zh-CN" sz="2400">
              <a:sym typeface="Symbol" pitchFamily="18" charset="2"/>
            </a:endParaRPr>
          </a:p>
          <a:p>
            <a:pPr lvl="1"/>
            <a:r>
              <a:rPr lang="en-US" altLang="zh-CN" sz="2400" b="1">
                <a:solidFill>
                  <a:srgbClr val="FF0000"/>
                </a:solidFill>
                <a:sym typeface="Symbol" pitchFamily="18" charset="2"/>
              </a:rPr>
              <a:t>Irreflexive</a:t>
            </a:r>
            <a:r>
              <a:rPr lang="en-US" altLang="zh-CN" sz="2400">
                <a:sym typeface="Symbol" pitchFamily="18" charset="2"/>
              </a:rPr>
              <a:t> if for </a:t>
            </a:r>
            <a:r>
              <a:rPr lang="en-US" altLang="zh-CN" sz="2400">
                <a:solidFill>
                  <a:srgbClr val="006600"/>
                </a:solidFill>
                <a:sym typeface="Symbol" pitchFamily="18" charset="2"/>
              </a:rPr>
              <a:t>all </a:t>
            </a:r>
            <a:r>
              <a:rPr lang="en-US" altLang="zh-CN" sz="2400">
                <a:sym typeface="Symbol" pitchFamily="18" charset="2"/>
              </a:rPr>
              <a:t>(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>
                <a:sym typeface="Symbol" pitchFamily="18" charset="2"/>
              </a:rPr>
              <a:t>,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>
                <a:sym typeface="Symbol" pitchFamily="18" charset="2"/>
              </a:rPr>
              <a:t>)</a:t>
            </a:r>
            <a:r>
              <a:rPr lang="en-US" altLang="zh-CN" sz="2400" i="1">
                <a:sym typeface="Symbol" pitchFamily="18" charset="2"/>
              </a:rPr>
              <a:t>R</a:t>
            </a:r>
          </a:p>
          <a:p>
            <a:r>
              <a:rPr lang="en-US" altLang="zh-CN" sz="2800">
                <a:sym typeface="Symbol" pitchFamily="18" charset="2"/>
              </a:rPr>
              <a:t>Let </a:t>
            </a:r>
            <a:r>
              <a:rPr lang="en-US" altLang="zh-CN" sz="2800" i="1">
                <a:sym typeface="Symbol" pitchFamily="18" charset="2"/>
              </a:rPr>
              <a:t>A</a:t>
            </a:r>
            <a:r>
              <a:rPr lang="en-US" altLang="zh-CN" sz="2800">
                <a:sym typeface="Symbol" pitchFamily="18" charset="2"/>
              </a:rPr>
              <a:t>={1,2,3}, </a:t>
            </a:r>
            <a:r>
              <a:rPr lang="en-US" altLang="zh-CN" sz="2800" i="1">
                <a:sym typeface="Symbol" pitchFamily="18" charset="2"/>
              </a:rPr>
              <a:t>R</a:t>
            </a:r>
            <a:r>
              <a:rPr lang="en-US" altLang="zh-CN" sz="2800">
                <a:sym typeface="Symbol" pitchFamily="18" charset="2"/>
              </a:rPr>
              <a:t></a:t>
            </a:r>
            <a:r>
              <a:rPr lang="en-US" altLang="zh-CN" sz="2800" i="1">
                <a:sym typeface="Symbol" pitchFamily="18" charset="2"/>
              </a:rPr>
              <a:t>A</a:t>
            </a:r>
            <a:r>
              <a:rPr lang="en-US" altLang="zh-CN" sz="2800">
                <a:sym typeface="Symbol" pitchFamily="18" charset="2"/>
              </a:rPr>
              <a:t></a:t>
            </a:r>
            <a:r>
              <a:rPr lang="en-US" altLang="zh-CN" sz="2800" i="1">
                <a:sym typeface="Symbol" pitchFamily="18" charset="2"/>
              </a:rPr>
              <a:t>A</a:t>
            </a:r>
            <a:endParaRPr lang="en-US" altLang="zh-CN" sz="2800">
              <a:sym typeface="Symbol" pitchFamily="18" charset="2"/>
            </a:endParaRPr>
          </a:p>
          <a:p>
            <a:pPr lvl="1"/>
            <a:r>
              <a:rPr lang="en-US" altLang="zh-CN" sz="2400">
                <a:sym typeface="Symbol" pitchFamily="18" charset="2"/>
              </a:rPr>
              <a:t>{</a:t>
            </a:r>
            <a:r>
              <a:rPr lang="en-US" altLang="zh-CN" sz="2400">
                <a:solidFill>
                  <a:srgbClr val="000099"/>
                </a:solidFill>
                <a:sym typeface="Symbol" pitchFamily="18" charset="2"/>
              </a:rPr>
              <a:t>(1,1)</a:t>
            </a:r>
            <a:r>
              <a:rPr lang="en-US" altLang="zh-CN" sz="2400">
                <a:sym typeface="Symbol" pitchFamily="18" charset="2"/>
              </a:rPr>
              <a:t>,(1,3),</a:t>
            </a:r>
            <a:r>
              <a:rPr lang="en-US" altLang="zh-CN" sz="2400">
                <a:solidFill>
                  <a:srgbClr val="000099"/>
                </a:solidFill>
                <a:sym typeface="Symbol" pitchFamily="18" charset="2"/>
              </a:rPr>
              <a:t>(2,2)</a:t>
            </a:r>
            <a:r>
              <a:rPr lang="en-US" altLang="zh-CN" sz="2400">
                <a:sym typeface="Symbol" pitchFamily="18" charset="2"/>
              </a:rPr>
              <a:t>,(2,1),</a:t>
            </a:r>
            <a:r>
              <a:rPr lang="en-US" altLang="zh-CN" sz="2400">
                <a:solidFill>
                  <a:srgbClr val="000099"/>
                </a:solidFill>
                <a:sym typeface="Symbol" pitchFamily="18" charset="2"/>
              </a:rPr>
              <a:t>(3,3)</a:t>
            </a:r>
            <a:r>
              <a:rPr lang="en-US" altLang="zh-CN" sz="2400">
                <a:sym typeface="Symbol" pitchFamily="18" charset="2"/>
              </a:rPr>
              <a:t>} is reflexive</a:t>
            </a:r>
          </a:p>
          <a:p>
            <a:pPr lvl="1"/>
            <a:r>
              <a:rPr lang="en-US" altLang="zh-CN" sz="2400">
                <a:sym typeface="Symbol" pitchFamily="18" charset="2"/>
              </a:rPr>
              <a:t>{(1,2),(2,3),(3,1)} is irreflexive</a:t>
            </a:r>
          </a:p>
          <a:p>
            <a:pPr lvl="1"/>
            <a:r>
              <a:rPr lang="en-US" altLang="zh-CN" sz="2400">
                <a:sym typeface="Symbol" pitchFamily="18" charset="2"/>
              </a:rPr>
              <a:t>{(1,2),(2,2),(2,3),(3,1)} is neither reflexvie nor irreflexive.</a:t>
            </a:r>
          </a:p>
          <a:p>
            <a:r>
              <a:rPr lang="en-US" altLang="zh-CN" sz="2800" i="1">
                <a:sym typeface="Symbol" pitchFamily="18" charset="2"/>
              </a:rPr>
              <a:t>R</a:t>
            </a:r>
            <a:r>
              <a:rPr lang="en-US" altLang="zh-CN" sz="2800">
                <a:sym typeface="Symbol" pitchFamily="18" charset="2"/>
              </a:rPr>
              <a:t> is reflexive relation on </a:t>
            </a:r>
            <a:r>
              <a:rPr lang="en-US" altLang="zh-CN" sz="2800" i="1">
                <a:sym typeface="Symbol" pitchFamily="18" charset="2"/>
              </a:rPr>
              <a:t>A</a:t>
            </a:r>
            <a:r>
              <a:rPr lang="en-US" altLang="zh-CN" sz="2800">
                <a:sym typeface="Symbol" pitchFamily="18" charset="2"/>
              </a:rPr>
              <a:t> if and only if </a:t>
            </a:r>
            <a:r>
              <a:rPr lang="en-US" altLang="zh-CN" sz="2800" i="1">
                <a:sym typeface="Symbol" pitchFamily="18" charset="2"/>
              </a:rPr>
              <a:t>I</a:t>
            </a:r>
            <a:r>
              <a:rPr lang="en-US" altLang="zh-CN" sz="2800" i="1" baseline="-25000">
                <a:sym typeface="Symbol" pitchFamily="18" charset="2"/>
              </a:rPr>
              <a:t>A</a:t>
            </a:r>
            <a:r>
              <a:rPr lang="en-US" altLang="zh-CN" sz="2800">
                <a:sym typeface="Symbol" pitchFamily="18" charset="2"/>
              </a:rPr>
              <a:t></a:t>
            </a:r>
            <a:r>
              <a:rPr lang="en-US" altLang="zh-CN" sz="2800" i="1">
                <a:sym typeface="Symbol" pitchFamily="18" charset="2"/>
              </a:rPr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AutoShape 2"/>
          <p:cNvSpPr>
            <a:spLocks noChangeArrowheads="1"/>
          </p:cNvSpPr>
          <p:nvPr/>
        </p:nvSpPr>
        <p:spPr bwMode="auto">
          <a:xfrm rot="3227698">
            <a:off x="5765800" y="3487738"/>
            <a:ext cx="2362200" cy="4445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28575">
            <a:solidFill>
              <a:srgbClr val="99CC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091" name="Oval 3"/>
          <p:cNvSpPr>
            <a:spLocks noChangeArrowheads="1"/>
          </p:cNvSpPr>
          <p:nvPr/>
        </p:nvSpPr>
        <p:spPr bwMode="auto">
          <a:xfrm>
            <a:off x="3543300" y="4953000"/>
            <a:ext cx="5334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092" name="Oval 4"/>
          <p:cNvSpPr>
            <a:spLocks noChangeArrowheads="1"/>
          </p:cNvSpPr>
          <p:nvPr/>
        </p:nvSpPr>
        <p:spPr bwMode="auto">
          <a:xfrm>
            <a:off x="823913" y="5005388"/>
            <a:ext cx="5334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093" name="Oval 5"/>
          <p:cNvSpPr>
            <a:spLocks noChangeArrowheads="1"/>
          </p:cNvSpPr>
          <p:nvPr/>
        </p:nvSpPr>
        <p:spPr bwMode="auto">
          <a:xfrm>
            <a:off x="2133600" y="2057400"/>
            <a:ext cx="5334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Visualized Reflexivity</a:t>
            </a:r>
          </a:p>
        </p:txBody>
      </p:sp>
      <p:sp>
        <p:nvSpPr>
          <p:cNvPr id="89095" name="Oval 7"/>
          <p:cNvSpPr>
            <a:spLocks noChangeArrowheads="1"/>
          </p:cNvSpPr>
          <p:nvPr/>
        </p:nvSpPr>
        <p:spPr bwMode="auto">
          <a:xfrm>
            <a:off x="2209800" y="2438400"/>
            <a:ext cx="431800" cy="431800"/>
          </a:xfrm>
          <a:prstGeom prst="ellipse">
            <a:avLst/>
          </a:prstGeom>
          <a:solidFill>
            <a:srgbClr val="FFFFCC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096" name="Oval 8"/>
          <p:cNvSpPr>
            <a:spLocks noChangeArrowheads="1"/>
          </p:cNvSpPr>
          <p:nvPr/>
        </p:nvSpPr>
        <p:spPr bwMode="auto">
          <a:xfrm>
            <a:off x="1143000" y="4800600"/>
            <a:ext cx="431800" cy="431800"/>
          </a:xfrm>
          <a:prstGeom prst="ellipse">
            <a:avLst/>
          </a:prstGeom>
          <a:solidFill>
            <a:srgbClr val="FFFFCC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097" name="Oval 9"/>
          <p:cNvSpPr>
            <a:spLocks noChangeArrowheads="1"/>
          </p:cNvSpPr>
          <p:nvPr/>
        </p:nvSpPr>
        <p:spPr bwMode="auto">
          <a:xfrm>
            <a:off x="3276600" y="4800600"/>
            <a:ext cx="431800" cy="431800"/>
          </a:xfrm>
          <a:prstGeom prst="ellipse">
            <a:avLst/>
          </a:prstGeom>
          <a:solidFill>
            <a:srgbClr val="FFFFCC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098" name="Line 10"/>
          <p:cNvSpPr>
            <a:spLocks noChangeShapeType="1"/>
          </p:cNvSpPr>
          <p:nvPr/>
        </p:nvSpPr>
        <p:spPr bwMode="auto">
          <a:xfrm flipH="1">
            <a:off x="2600325" y="2400300"/>
            <a:ext cx="5715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9099" name="Line 11"/>
          <p:cNvSpPr>
            <a:spLocks noChangeShapeType="1"/>
          </p:cNvSpPr>
          <p:nvPr/>
        </p:nvSpPr>
        <p:spPr bwMode="auto">
          <a:xfrm flipH="1" flipV="1">
            <a:off x="3543300" y="5243513"/>
            <a:ext cx="5715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9100" name="Line 12"/>
          <p:cNvSpPr>
            <a:spLocks noChangeShapeType="1"/>
          </p:cNvSpPr>
          <p:nvPr/>
        </p:nvSpPr>
        <p:spPr bwMode="auto">
          <a:xfrm flipV="1">
            <a:off x="942975" y="5000625"/>
            <a:ext cx="200025" cy="42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9101" name="Text Box 13"/>
          <p:cNvSpPr txBox="1">
            <a:spLocks noChangeArrowheads="1"/>
          </p:cNvSpPr>
          <p:nvPr/>
        </p:nvSpPr>
        <p:spPr bwMode="auto">
          <a:xfrm>
            <a:off x="2257425" y="23764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</a:rPr>
              <a:t>a</a:t>
            </a:r>
          </a:p>
        </p:txBody>
      </p:sp>
      <p:sp>
        <p:nvSpPr>
          <p:cNvPr id="89102" name="Text Box 14"/>
          <p:cNvSpPr txBox="1">
            <a:spLocks noChangeArrowheads="1"/>
          </p:cNvSpPr>
          <p:nvPr/>
        </p:nvSpPr>
        <p:spPr bwMode="auto">
          <a:xfrm>
            <a:off x="1181100" y="477202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</a:rPr>
              <a:t>b</a:t>
            </a:r>
          </a:p>
        </p:txBody>
      </p:sp>
      <p:sp>
        <p:nvSpPr>
          <p:cNvPr id="89103" name="Text Box 15"/>
          <p:cNvSpPr txBox="1">
            <a:spLocks noChangeArrowheads="1"/>
          </p:cNvSpPr>
          <p:nvPr/>
        </p:nvSpPr>
        <p:spPr bwMode="auto">
          <a:xfrm>
            <a:off x="3319463" y="475297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</a:rPr>
              <a:t>c</a:t>
            </a:r>
          </a:p>
        </p:txBody>
      </p:sp>
      <p:sp>
        <p:nvSpPr>
          <p:cNvPr id="89104" name="Text Box 16"/>
          <p:cNvSpPr txBox="1">
            <a:spLocks noChangeArrowheads="1"/>
          </p:cNvSpPr>
          <p:nvPr/>
        </p:nvSpPr>
        <p:spPr bwMode="auto">
          <a:xfrm>
            <a:off x="3886200" y="19812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</a:rPr>
              <a:t>A</a:t>
            </a:r>
            <a:r>
              <a:rPr kumimoji="1" lang="en-US" altLang="zh-CN" sz="2400">
                <a:latin typeface="Times New Roman" pitchFamily="18" charset="0"/>
              </a:rPr>
              <a:t>={</a:t>
            </a:r>
            <a:r>
              <a:rPr kumimoji="1" lang="en-US" altLang="zh-CN" sz="2400" i="1">
                <a:latin typeface="Times New Roman" pitchFamily="18" charset="0"/>
              </a:rPr>
              <a:t>a,b,c</a:t>
            </a:r>
            <a:r>
              <a:rPr kumimoji="1" lang="en-US" altLang="zh-CN" sz="2400">
                <a:latin typeface="Times New Roman" pitchFamily="18" charset="0"/>
              </a:rPr>
              <a:t>}</a:t>
            </a:r>
            <a:endParaRPr kumimoji="1" lang="en-US" altLang="zh-CN" sz="2400" i="1">
              <a:latin typeface="Times New Roman" pitchFamily="18" charset="0"/>
            </a:endParaRPr>
          </a:p>
        </p:txBody>
      </p:sp>
      <p:sp>
        <p:nvSpPr>
          <p:cNvPr id="89105" name="Line 17"/>
          <p:cNvSpPr>
            <a:spLocks noChangeShapeType="1"/>
          </p:cNvSpPr>
          <p:nvPr/>
        </p:nvSpPr>
        <p:spPr bwMode="auto">
          <a:xfrm flipV="1">
            <a:off x="1443038" y="2857500"/>
            <a:ext cx="885825" cy="197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9106" name="Freeform 18"/>
          <p:cNvSpPr>
            <a:spLocks/>
          </p:cNvSpPr>
          <p:nvPr/>
        </p:nvSpPr>
        <p:spPr bwMode="auto">
          <a:xfrm>
            <a:off x="1600200" y="4737100"/>
            <a:ext cx="1671638" cy="263525"/>
          </a:xfrm>
          <a:custGeom>
            <a:avLst/>
            <a:gdLst/>
            <a:ahLst/>
            <a:cxnLst>
              <a:cxn ang="0">
                <a:pos x="0" y="136"/>
              </a:cxn>
              <a:cxn ang="0">
                <a:pos x="162" y="58"/>
              </a:cxn>
              <a:cxn ang="0">
                <a:pos x="450" y="4"/>
              </a:cxn>
              <a:cxn ang="0">
                <a:pos x="765" y="31"/>
              </a:cxn>
              <a:cxn ang="0">
                <a:pos x="963" y="103"/>
              </a:cxn>
              <a:cxn ang="0">
                <a:pos x="1053" y="166"/>
              </a:cxn>
            </a:cxnLst>
            <a:rect l="0" t="0" r="r" b="b"/>
            <a:pathLst>
              <a:path w="1053" h="166">
                <a:moveTo>
                  <a:pt x="0" y="136"/>
                </a:moveTo>
                <a:cubicBezTo>
                  <a:pt x="27" y="123"/>
                  <a:pt x="87" y="80"/>
                  <a:pt x="162" y="58"/>
                </a:cubicBezTo>
                <a:cubicBezTo>
                  <a:pt x="237" y="36"/>
                  <a:pt x="350" y="8"/>
                  <a:pt x="450" y="4"/>
                </a:cubicBezTo>
                <a:cubicBezTo>
                  <a:pt x="550" y="0"/>
                  <a:pt x="680" y="15"/>
                  <a:pt x="765" y="31"/>
                </a:cubicBezTo>
                <a:cubicBezTo>
                  <a:pt x="850" y="47"/>
                  <a:pt x="915" y="81"/>
                  <a:pt x="963" y="103"/>
                </a:cubicBezTo>
                <a:cubicBezTo>
                  <a:pt x="1011" y="125"/>
                  <a:pt x="1034" y="153"/>
                  <a:pt x="1053" y="1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9107" name="Freeform 19"/>
          <p:cNvSpPr>
            <a:spLocks/>
          </p:cNvSpPr>
          <p:nvPr/>
        </p:nvSpPr>
        <p:spPr bwMode="auto">
          <a:xfrm flipV="1">
            <a:off x="1600200" y="5029200"/>
            <a:ext cx="1671638" cy="263525"/>
          </a:xfrm>
          <a:custGeom>
            <a:avLst/>
            <a:gdLst/>
            <a:ahLst/>
            <a:cxnLst>
              <a:cxn ang="0">
                <a:pos x="0" y="136"/>
              </a:cxn>
              <a:cxn ang="0">
                <a:pos x="162" y="58"/>
              </a:cxn>
              <a:cxn ang="0">
                <a:pos x="450" y="4"/>
              </a:cxn>
              <a:cxn ang="0">
                <a:pos x="765" y="31"/>
              </a:cxn>
              <a:cxn ang="0">
                <a:pos x="963" y="103"/>
              </a:cxn>
              <a:cxn ang="0">
                <a:pos x="1053" y="166"/>
              </a:cxn>
            </a:cxnLst>
            <a:rect l="0" t="0" r="r" b="b"/>
            <a:pathLst>
              <a:path w="1053" h="166">
                <a:moveTo>
                  <a:pt x="0" y="136"/>
                </a:moveTo>
                <a:cubicBezTo>
                  <a:pt x="27" y="123"/>
                  <a:pt x="87" y="80"/>
                  <a:pt x="162" y="58"/>
                </a:cubicBezTo>
                <a:cubicBezTo>
                  <a:pt x="237" y="36"/>
                  <a:pt x="350" y="8"/>
                  <a:pt x="450" y="4"/>
                </a:cubicBezTo>
                <a:cubicBezTo>
                  <a:pt x="550" y="0"/>
                  <a:pt x="680" y="15"/>
                  <a:pt x="765" y="31"/>
                </a:cubicBezTo>
                <a:cubicBezTo>
                  <a:pt x="850" y="47"/>
                  <a:pt x="915" y="81"/>
                  <a:pt x="963" y="103"/>
                </a:cubicBezTo>
                <a:cubicBezTo>
                  <a:pt x="1011" y="125"/>
                  <a:pt x="1034" y="153"/>
                  <a:pt x="1053" y="1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9108" name="Line 20"/>
          <p:cNvSpPr>
            <a:spLocks noChangeShapeType="1"/>
          </p:cNvSpPr>
          <p:nvPr/>
        </p:nvSpPr>
        <p:spPr bwMode="auto">
          <a:xfrm>
            <a:off x="4648200" y="2743200"/>
            <a:ext cx="0" cy="3200400"/>
          </a:xfrm>
          <a:prstGeom prst="line">
            <a:avLst/>
          </a:prstGeom>
          <a:noFill/>
          <a:ln w="38100">
            <a:solidFill>
              <a:srgbClr val="FF6600"/>
            </a:solidFill>
            <a:prstDash val="lgDash"/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9109" name="Rectangle 21"/>
          <p:cNvSpPr>
            <a:spLocks noChangeArrowheads="1"/>
          </p:cNvSpPr>
          <p:nvPr/>
        </p:nvSpPr>
        <p:spPr bwMode="auto">
          <a:xfrm>
            <a:off x="4033838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89110" name="Object 22"/>
          <p:cNvGraphicFramePr>
            <a:graphicFrameLocks noChangeAspect="1"/>
          </p:cNvGraphicFramePr>
          <p:nvPr/>
        </p:nvGraphicFramePr>
        <p:xfrm>
          <a:off x="5316538" y="2743200"/>
          <a:ext cx="2397125" cy="2057400"/>
        </p:xfrm>
        <a:graphic>
          <a:graphicData uri="http://schemas.openxmlformats.org/presentationml/2006/ole">
            <p:oleObj spid="_x0000_s89110" name="Equation" r:id="rId4" imgW="1028520" imgH="711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Symmetry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/>
              <a:t>Relation </a:t>
            </a:r>
            <a:r>
              <a:rPr lang="en-US" altLang="zh-CN" sz="2000" i="1"/>
              <a:t>R</a:t>
            </a:r>
            <a:r>
              <a:rPr lang="en-US" altLang="zh-CN" sz="2000"/>
              <a:t> on </a:t>
            </a:r>
            <a:r>
              <a:rPr lang="en-US" altLang="zh-CN" sz="2000" i="1"/>
              <a:t>A</a:t>
            </a:r>
            <a:r>
              <a:rPr lang="en-US" altLang="zh-CN" sz="2000"/>
              <a:t> is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>
                <a:solidFill>
                  <a:srgbClr val="FF0000"/>
                </a:solidFill>
              </a:rPr>
              <a:t>Symmetric</a:t>
            </a:r>
            <a:r>
              <a:rPr lang="en-US" altLang="zh-CN" sz="2000"/>
              <a:t> whenever (</a:t>
            </a:r>
            <a:r>
              <a:rPr lang="en-US" altLang="zh-CN" sz="2000" i="1"/>
              <a:t>a</a:t>
            </a:r>
            <a:r>
              <a:rPr lang="en-US" altLang="zh-CN" sz="2000"/>
              <a:t>,</a:t>
            </a:r>
            <a:r>
              <a:rPr lang="en-US" altLang="zh-CN" sz="2000" i="1"/>
              <a:t>b</a:t>
            </a:r>
            <a:r>
              <a:rPr lang="en-US" altLang="zh-CN" sz="2000"/>
              <a:t>)</a:t>
            </a:r>
            <a:r>
              <a:rPr lang="en-US" altLang="zh-CN" sz="2000">
                <a:sym typeface="Symbol" pitchFamily="18" charset="2"/>
              </a:rPr>
              <a:t></a:t>
            </a:r>
            <a:r>
              <a:rPr lang="en-US" altLang="zh-CN" sz="2000" i="1">
                <a:sym typeface="Symbol" pitchFamily="18" charset="2"/>
              </a:rPr>
              <a:t>R</a:t>
            </a:r>
            <a:r>
              <a:rPr lang="en-US" altLang="zh-CN" sz="2000">
                <a:sym typeface="Symbol" pitchFamily="18" charset="2"/>
              </a:rPr>
              <a:t>, then (</a:t>
            </a:r>
            <a:r>
              <a:rPr lang="en-US" altLang="zh-CN" sz="2000" i="1">
                <a:sym typeface="Symbol" pitchFamily="18" charset="2"/>
              </a:rPr>
              <a:t>b</a:t>
            </a:r>
            <a:r>
              <a:rPr lang="en-US" altLang="zh-CN" sz="2000">
                <a:sym typeface="Symbol" pitchFamily="18" charset="2"/>
              </a:rPr>
              <a:t>,</a:t>
            </a:r>
            <a:r>
              <a:rPr lang="en-US" altLang="zh-CN" sz="2000" i="1">
                <a:sym typeface="Symbol" pitchFamily="18" charset="2"/>
              </a:rPr>
              <a:t>a</a:t>
            </a:r>
            <a:r>
              <a:rPr lang="en-US" altLang="zh-CN" sz="2000">
                <a:sym typeface="Symbol" pitchFamily="18" charset="2"/>
              </a:rPr>
              <a:t>)</a:t>
            </a:r>
            <a:r>
              <a:rPr lang="en-US" altLang="zh-CN" sz="2000" i="1">
                <a:sym typeface="Symbol" pitchFamily="18" charset="2"/>
              </a:rPr>
              <a:t>R</a:t>
            </a:r>
            <a:endParaRPr lang="en-US" altLang="zh-CN" sz="200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b="1">
                <a:solidFill>
                  <a:srgbClr val="FF0000"/>
                </a:solidFill>
                <a:sym typeface="Symbol" pitchFamily="18" charset="2"/>
              </a:rPr>
              <a:t>Antisymmetric</a:t>
            </a:r>
            <a:r>
              <a:rPr lang="en-US" altLang="zh-CN" sz="2000">
                <a:sym typeface="Symbol" pitchFamily="18" charset="2"/>
              </a:rPr>
              <a:t> if whenever </a:t>
            </a:r>
            <a:r>
              <a:rPr lang="en-US" altLang="zh-CN" sz="2000"/>
              <a:t>(</a:t>
            </a:r>
            <a:r>
              <a:rPr lang="en-US" altLang="zh-CN" sz="2000" i="1"/>
              <a:t>a</a:t>
            </a:r>
            <a:r>
              <a:rPr lang="en-US" altLang="zh-CN" sz="2000"/>
              <a:t>,</a:t>
            </a:r>
            <a:r>
              <a:rPr lang="en-US" altLang="zh-CN" sz="2000" i="1"/>
              <a:t>b</a:t>
            </a:r>
            <a:r>
              <a:rPr lang="en-US" altLang="zh-CN" sz="2000"/>
              <a:t>)</a:t>
            </a:r>
            <a:r>
              <a:rPr lang="en-US" altLang="zh-CN" sz="2000">
                <a:sym typeface="Symbol" pitchFamily="18" charset="2"/>
              </a:rPr>
              <a:t></a:t>
            </a:r>
            <a:r>
              <a:rPr lang="en-US" altLang="zh-CN" sz="2000" i="1">
                <a:sym typeface="Symbol" pitchFamily="18" charset="2"/>
              </a:rPr>
              <a:t>R</a:t>
            </a:r>
            <a:r>
              <a:rPr lang="en-US" altLang="zh-CN" sz="2000">
                <a:sym typeface="Symbol" pitchFamily="18" charset="2"/>
              </a:rPr>
              <a:t> and (</a:t>
            </a:r>
            <a:r>
              <a:rPr lang="en-US" altLang="zh-CN" sz="2000" i="1">
                <a:sym typeface="Symbol" pitchFamily="18" charset="2"/>
              </a:rPr>
              <a:t>b</a:t>
            </a:r>
            <a:r>
              <a:rPr lang="en-US" altLang="zh-CN" sz="2000">
                <a:sym typeface="Symbol" pitchFamily="18" charset="2"/>
              </a:rPr>
              <a:t>,</a:t>
            </a:r>
            <a:r>
              <a:rPr lang="en-US" altLang="zh-CN" sz="2000" i="1">
                <a:sym typeface="Symbol" pitchFamily="18" charset="2"/>
              </a:rPr>
              <a:t>a</a:t>
            </a:r>
            <a:r>
              <a:rPr lang="en-US" altLang="zh-CN" sz="2000">
                <a:sym typeface="Symbol" pitchFamily="18" charset="2"/>
              </a:rPr>
              <a:t>)</a:t>
            </a:r>
            <a:r>
              <a:rPr lang="en-US" altLang="zh-CN" sz="2000" i="1">
                <a:sym typeface="Symbol" pitchFamily="18" charset="2"/>
              </a:rPr>
              <a:t>R </a:t>
            </a:r>
            <a:r>
              <a:rPr lang="en-US" altLang="zh-CN" sz="2000">
                <a:sym typeface="Symbol" pitchFamily="18" charset="2"/>
              </a:rPr>
              <a:t>then </a:t>
            </a:r>
            <a:r>
              <a:rPr lang="en-US" altLang="zh-CN" sz="2000" i="1">
                <a:sym typeface="Symbol" pitchFamily="18" charset="2"/>
              </a:rPr>
              <a:t>a</a:t>
            </a:r>
            <a:r>
              <a:rPr lang="en-US" altLang="zh-CN" sz="2000">
                <a:sym typeface="Symbol" pitchFamily="18" charset="2"/>
              </a:rPr>
              <a:t>=</a:t>
            </a:r>
            <a:r>
              <a:rPr lang="en-US" altLang="zh-CN" sz="2000" i="1">
                <a:sym typeface="Symbol" pitchFamily="18" charset="2"/>
              </a:rPr>
              <a:t>b</a:t>
            </a:r>
            <a:r>
              <a:rPr lang="en-US" altLang="zh-CN" sz="2000">
                <a:sym typeface="Symbol" pitchFamily="18" charset="2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>
                <a:solidFill>
                  <a:srgbClr val="FF0000"/>
                </a:solidFill>
                <a:sym typeface="Symbol" pitchFamily="18" charset="2"/>
              </a:rPr>
              <a:t>Asymmetric</a:t>
            </a:r>
            <a:r>
              <a:rPr lang="en-US" altLang="zh-CN" sz="2000">
                <a:sym typeface="Symbol" pitchFamily="18" charset="2"/>
              </a:rPr>
              <a:t> if whenever </a:t>
            </a:r>
            <a:r>
              <a:rPr lang="en-US" altLang="zh-CN" sz="2000"/>
              <a:t>(</a:t>
            </a:r>
            <a:r>
              <a:rPr lang="en-US" altLang="zh-CN" sz="2000" i="1"/>
              <a:t>a</a:t>
            </a:r>
            <a:r>
              <a:rPr lang="en-US" altLang="zh-CN" sz="2000"/>
              <a:t>,</a:t>
            </a:r>
            <a:r>
              <a:rPr lang="en-US" altLang="zh-CN" sz="2000" i="1"/>
              <a:t>b</a:t>
            </a:r>
            <a:r>
              <a:rPr lang="en-US" altLang="zh-CN" sz="2000"/>
              <a:t>)</a:t>
            </a:r>
            <a:r>
              <a:rPr lang="en-US" altLang="zh-CN" sz="2000">
                <a:sym typeface="Symbol" pitchFamily="18" charset="2"/>
              </a:rPr>
              <a:t></a:t>
            </a:r>
            <a:r>
              <a:rPr lang="en-US" altLang="zh-CN" sz="2000" i="1">
                <a:sym typeface="Symbol" pitchFamily="18" charset="2"/>
              </a:rPr>
              <a:t>R</a:t>
            </a:r>
            <a:r>
              <a:rPr lang="en-US" altLang="zh-CN" sz="2000">
                <a:sym typeface="Symbol" pitchFamily="18" charset="2"/>
              </a:rPr>
              <a:t> then (</a:t>
            </a:r>
            <a:r>
              <a:rPr lang="en-US" altLang="zh-CN" sz="2000" i="1">
                <a:sym typeface="Symbol" pitchFamily="18" charset="2"/>
              </a:rPr>
              <a:t>b</a:t>
            </a:r>
            <a:r>
              <a:rPr lang="en-US" altLang="zh-CN" sz="2000">
                <a:sym typeface="Symbol" pitchFamily="18" charset="2"/>
              </a:rPr>
              <a:t>,</a:t>
            </a:r>
            <a:r>
              <a:rPr lang="en-US" altLang="zh-CN" sz="2000" i="1">
                <a:sym typeface="Symbol" pitchFamily="18" charset="2"/>
              </a:rPr>
              <a:t>a</a:t>
            </a:r>
            <a:r>
              <a:rPr lang="en-US" altLang="zh-CN" sz="2000">
                <a:sym typeface="Symbol" pitchFamily="18" charset="2"/>
              </a:rPr>
              <a:t>)</a:t>
            </a:r>
            <a:r>
              <a:rPr lang="en-US" altLang="zh-CN" sz="2000" i="1">
                <a:sym typeface="Symbol" pitchFamily="18" charset="2"/>
              </a:rPr>
              <a:t>R</a:t>
            </a:r>
            <a:endParaRPr lang="en-US" altLang="zh-CN" sz="2000">
              <a:sym typeface="Symbol" pitchFamily="18" charset="2"/>
            </a:endParaRPr>
          </a:p>
          <a:p>
            <a:pPr lvl="1"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0099"/>
                </a:solidFill>
                <a:sym typeface="Symbol" pitchFamily="18" charset="2"/>
              </a:rPr>
              <a:t>(Note: neither anti- nor a-symmetry is the negative of symmetry)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sym typeface="Symbol" pitchFamily="18" charset="2"/>
              </a:rPr>
              <a:t>Let </a:t>
            </a:r>
            <a:r>
              <a:rPr lang="en-US" altLang="zh-CN" sz="2000" i="1">
                <a:sym typeface="Symbol" pitchFamily="18" charset="2"/>
              </a:rPr>
              <a:t>A</a:t>
            </a:r>
            <a:r>
              <a:rPr lang="en-US" altLang="zh-CN" sz="2000">
                <a:sym typeface="Symbol" pitchFamily="18" charset="2"/>
              </a:rPr>
              <a:t>={1,2,3}, </a:t>
            </a:r>
            <a:r>
              <a:rPr lang="en-US" altLang="zh-CN" sz="2000" i="1">
                <a:sym typeface="Symbol" pitchFamily="18" charset="2"/>
              </a:rPr>
              <a:t>R</a:t>
            </a:r>
            <a:r>
              <a:rPr lang="en-US" altLang="zh-CN" sz="2000">
                <a:sym typeface="Symbol" pitchFamily="18" charset="2"/>
              </a:rPr>
              <a:t></a:t>
            </a:r>
            <a:r>
              <a:rPr lang="en-US" altLang="zh-CN" sz="2000" i="1">
                <a:sym typeface="Symbol" pitchFamily="18" charset="2"/>
              </a:rPr>
              <a:t>A</a:t>
            </a:r>
            <a:r>
              <a:rPr lang="en-US" altLang="zh-CN" sz="2000">
                <a:sym typeface="Symbol" pitchFamily="18" charset="2"/>
              </a:rPr>
              <a:t></a:t>
            </a:r>
            <a:r>
              <a:rPr lang="en-US" altLang="zh-CN" sz="2000" i="1">
                <a:sym typeface="Symbol" pitchFamily="18" charset="2"/>
              </a:rPr>
              <a:t>A</a:t>
            </a:r>
            <a:endParaRPr lang="en-US" altLang="zh-CN" sz="200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>
                <a:sym typeface="Symbol" pitchFamily="18" charset="2"/>
              </a:rPr>
              <a:t>{(1,1),(1,2),(1,3),(2,1),(3,1),(3,3)} is symmetric.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solidFill>
                  <a:srgbClr val="006600"/>
                </a:solidFill>
                <a:sym typeface="Symbol" pitchFamily="18" charset="2"/>
              </a:rPr>
              <a:t>{(1,2),(2,3),(2,2),(3,1)} is antisymmetric.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sym typeface="Symbol" pitchFamily="18" charset="2"/>
              </a:rPr>
              <a:t>{(1,2),(2,3),(3,1)} is antisymmetric and asymmetric.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solidFill>
                  <a:srgbClr val="006600"/>
                </a:solidFill>
                <a:sym typeface="Symbol" pitchFamily="18" charset="2"/>
              </a:rPr>
              <a:t>{(11),(2,2)} is symmetric and antisymmetric.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sym typeface="Symbol" pitchFamily="18" charset="2"/>
              </a:rPr>
              <a:t> is symmetric and antisymmetric, and asymmetric!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i="1">
                <a:sym typeface="Symbol" pitchFamily="18" charset="2"/>
              </a:rPr>
              <a:t>R</a:t>
            </a:r>
            <a:r>
              <a:rPr lang="en-US" altLang="zh-CN" sz="2000">
                <a:sym typeface="Symbol" pitchFamily="18" charset="2"/>
              </a:rPr>
              <a:t> is symmetric relation on </a:t>
            </a:r>
            <a:r>
              <a:rPr lang="en-US" altLang="zh-CN" sz="2000" i="1">
                <a:sym typeface="Symbol" pitchFamily="18" charset="2"/>
              </a:rPr>
              <a:t>A </a:t>
            </a:r>
            <a:r>
              <a:rPr lang="en-US" altLang="zh-CN" sz="2000">
                <a:sym typeface="Symbol" pitchFamily="18" charset="2"/>
              </a:rPr>
              <a:t>if and only if </a:t>
            </a:r>
            <a:r>
              <a:rPr lang="en-US" altLang="zh-CN" sz="2000" i="1">
                <a:sym typeface="Symbol" pitchFamily="18" charset="2"/>
              </a:rPr>
              <a:t>R</a:t>
            </a:r>
            <a:r>
              <a:rPr lang="en-US" altLang="zh-CN" sz="2000" baseline="30000">
                <a:sym typeface="Symbol" pitchFamily="18" charset="2"/>
              </a:rPr>
              <a:t>-1</a:t>
            </a:r>
            <a:r>
              <a:rPr lang="en-US" altLang="zh-CN" sz="2000">
                <a:sym typeface="Symbol" pitchFamily="18" charset="2"/>
              </a:rPr>
              <a:t>=</a:t>
            </a:r>
            <a:r>
              <a:rPr lang="en-US" altLang="zh-CN" sz="2000" i="1">
                <a:sym typeface="Symbol" pitchFamily="18" charset="2"/>
              </a:rPr>
              <a:t>R</a:t>
            </a:r>
            <a:r>
              <a:rPr lang="en-US" altLang="zh-CN" sz="2000">
                <a:sym typeface="Symbol" pitchFamily="18" charset="2"/>
              </a:rPr>
              <a:t> </a:t>
            </a:r>
            <a:endParaRPr lang="en-US" altLang="zh-CN" sz="2000" i="1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Line 2"/>
          <p:cNvSpPr>
            <a:spLocks noChangeShapeType="1"/>
          </p:cNvSpPr>
          <p:nvPr/>
        </p:nvSpPr>
        <p:spPr bwMode="auto">
          <a:xfrm>
            <a:off x="5791200" y="2438400"/>
            <a:ext cx="2362200" cy="2819400"/>
          </a:xfrm>
          <a:prstGeom prst="line">
            <a:avLst/>
          </a:prstGeom>
          <a:noFill/>
          <a:ln w="25400">
            <a:solidFill>
              <a:srgbClr val="808000"/>
            </a:solidFill>
            <a:prstDash val="lgDash"/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91139" name="Object 3"/>
          <p:cNvGraphicFramePr>
            <a:graphicFrameLocks noChangeAspect="1"/>
          </p:cNvGraphicFramePr>
          <p:nvPr/>
        </p:nvGraphicFramePr>
        <p:xfrm>
          <a:off x="5316538" y="2743200"/>
          <a:ext cx="2397125" cy="2057400"/>
        </p:xfrm>
        <a:graphic>
          <a:graphicData uri="http://schemas.openxmlformats.org/presentationml/2006/ole">
            <p:oleObj spid="_x0000_s91139" name="Equation" r:id="rId4" imgW="1028520" imgH="711000" progId="Equation.3">
              <p:embed/>
            </p:oleObj>
          </a:graphicData>
        </a:graphic>
      </p:graphicFrame>
      <p:sp>
        <p:nvSpPr>
          <p:cNvPr id="91140" name="Oval 4"/>
          <p:cNvSpPr>
            <a:spLocks noChangeArrowheads="1"/>
          </p:cNvSpPr>
          <p:nvPr/>
        </p:nvSpPr>
        <p:spPr bwMode="auto">
          <a:xfrm>
            <a:off x="3543300" y="4953000"/>
            <a:ext cx="5334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41" name="Oval 5"/>
          <p:cNvSpPr>
            <a:spLocks noChangeArrowheads="1"/>
          </p:cNvSpPr>
          <p:nvPr/>
        </p:nvSpPr>
        <p:spPr bwMode="auto">
          <a:xfrm>
            <a:off x="2133600" y="2057400"/>
            <a:ext cx="5334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Visualized Symmetry</a:t>
            </a:r>
          </a:p>
        </p:txBody>
      </p:sp>
      <p:sp>
        <p:nvSpPr>
          <p:cNvPr id="91143" name="Oval 7"/>
          <p:cNvSpPr>
            <a:spLocks noChangeArrowheads="1"/>
          </p:cNvSpPr>
          <p:nvPr/>
        </p:nvSpPr>
        <p:spPr bwMode="auto">
          <a:xfrm>
            <a:off x="2209800" y="2438400"/>
            <a:ext cx="431800" cy="431800"/>
          </a:xfrm>
          <a:prstGeom prst="ellipse">
            <a:avLst/>
          </a:prstGeom>
          <a:solidFill>
            <a:srgbClr val="FFFFCC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44" name="Oval 8"/>
          <p:cNvSpPr>
            <a:spLocks noChangeArrowheads="1"/>
          </p:cNvSpPr>
          <p:nvPr/>
        </p:nvSpPr>
        <p:spPr bwMode="auto">
          <a:xfrm>
            <a:off x="1143000" y="4800600"/>
            <a:ext cx="431800" cy="431800"/>
          </a:xfrm>
          <a:prstGeom prst="ellipse">
            <a:avLst/>
          </a:prstGeom>
          <a:solidFill>
            <a:srgbClr val="FFFFCC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45" name="Oval 9"/>
          <p:cNvSpPr>
            <a:spLocks noChangeArrowheads="1"/>
          </p:cNvSpPr>
          <p:nvPr/>
        </p:nvSpPr>
        <p:spPr bwMode="auto">
          <a:xfrm>
            <a:off x="3276600" y="4800600"/>
            <a:ext cx="431800" cy="431800"/>
          </a:xfrm>
          <a:prstGeom prst="ellipse">
            <a:avLst/>
          </a:prstGeom>
          <a:solidFill>
            <a:srgbClr val="FFFFCC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46" name="Line 10"/>
          <p:cNvSpPr>
            <a:spLocks noChangeShapeType="1"/>
          </p:cNvSpPr>
          <p:nvPr/>
        </p:nvSpPr>
        <p:spPr bwMode="auto">
          <a:xfrm flipH="1">
            <a:off x="2600325" y="2400300"/>
            <a:ext cx="5715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1147" name="Line 11"/>
          <p:cNvSpPr>
            <a:spLocks noChangeShapeType="1"/>
          </p:cNvSpPr>
          <p:nvPr/>
        </p:nvSpPr>
        <p:spPr bwMode="auto">
          <a:xfrm flipH="1" flipV="1">
            <a:off x="3543300" y="5243513"/>
            <a:ext cx="5715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1148" name="Text Box 12"/>
          <p:cNvSpPr txBox="1">
            <a:spLocks noChangeArrowheads="1"/>
          </p:cNvSpPr>
          <p:nvPr/>
        </p:nvSpPr>
        <p:spPr bwMode="auto">
          <a:xfrm>
            <a:off x="2257425" y="23764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</a:rPr>
              <a:t>a</a:t>
            </a:r>
          </a:p>
        </p:txBody>
      </p:sp>
      <p:sp>
        <p:nvSpPr>
          <p:cNvPr id="91149" name="Text Box 13"/>
          <p:cNvSpPr txBox="1">
            <a:spLocks noChangeArrowheads="1"/>
          </p:cNvSpPr>
          <p:nvPr/>
        </p:nvSpPr>
        <p:spPr bwMode="auto">
          <a:xfrm>
            <a:off x="1181100" y="477202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</a:rPr>
              <a:t>b</a:t>
            </a:r>
          </a:p>
        </p:txBody>
      </p:sp>
      <p:sp>
        <p:nvSpPr>
          <p:cNvPr id="91150" name="Text Box 14"/>
          <p:cNvSpPr txBox="1">
            <a:spLocks noChangeArrowheads="1"/>
          </p:cNvSpPr>
          <p:nvPr/>
        </p:nvSpPr>
        <p:spPr bwMode="auto">
          <a:xfrm>
            <a:off x="3319463" y="475297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</a:rPr>
              <a:t>c</a:t>
            </a:r>
          </a:p>
        </p:txBody>
      </p:sp>
      <p:sp>
        <p:nvSpPr>
          <p:cNvPr id="91151" name="Text Box 15"/>
          <p:cNvSpPr txBox="1">
            <a:spLocks noChangeArrowheads="1"/>
          </p:cNvSpPr>
          <p:nvPr/>
        </p:nvSpPr>
        <p:spPr bwMode="auto">
          <a:xfrm>
            <a:off x="3886200" y="19812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</a:rPr>
              <a:t>A</a:t>
            </a:r>
            <a:r>
              <a:rPr kumimoji="1" lang="en-US" altLang="zh-CN" sz="2400">
                <a:latin typeface="Times New Roman" pitchFamily="18" charset="0"/>
              </a:rPr>
              <a:t>={</a:t>
            </a:r>
            <a:r>
              <a:rPr kumimoji="1" lang="en-US" altLang="zh-CN" sz="2400" i="1">
                <a:latin typeface="Times New Roman" pitchFamily="18" charset="0"/>
              </a:rPr>
              <a:t>a,b,c</a:t>
            </a:r>
            <a:r>
              <a:rPr kumimoji="1" lang="en-US" altLang="zh-CN" sz="2400">
                <a:latin typeface="Times New Roman" pitchFamily="18" charset="0"/>
              </a:rPr>
              <a:t>}</a:t>
            </a:r>
            <a:endParaRPr kumimoji="1" lang="en-US" altLang="zh-CN" sz="2400" i="1">
              <a:latin typeface="Times New Roman" pitchFamily="18" charset="0"/>
            </a:endParaRPr>
          </a:p>
        </p:txBody>
      </p:sp>
      <p:sp>
        <p:nvSpPr>
          <p:cNvPr id="91152" name="Freeform 16"/>
          <p:cNvSpPr>
            <a:spLocks/>
          </p:cNvSpPr>
          <p:nvPr/>
        </p:nvSpPr>
        <p:spPr bwMode="auto">
          <a:xfrm>
            <a:off x="1600200" y="4737100"/>
            <a:ext cx="1671638" cy="263525"/>
          </a:xfrm>
          <a:custGeom>
            <a:avLst/>
            <a:gdLst/>
            <a:ahLst/>
            <a:cxnLst>
              <a:cxn ang="0">
                <a:pos x="0" y="136"/>
              </a:cxn>
              <a:cxn ang="0">
                <a:pos x="162" y="58"/>
              </a:cxn>
              <a:cxn ang="0">
                <a:pos x="450" y="4"/>
              </a:cxn>
              <a:cxn ang="0">
                <a:pos x="765" y="31"/>
              </a:cxn>
              <a:cxn ang="0">
                <a:pos x="963" y="103"/>
              </a:cxn>
              <a:cxn ang="0">
                <a:pos x="1053" y="166"/>
              </a:cxn>
            </a:cxnLst>
            <a:rect l="0" t="0" r="r" b="b"/>
            <a:pathLst>
              <a:path w="1053" h="166">
                <a:moveTo>
                  <a:pt x="0" y="136"/>
                </a:moveTo>
                <a:cubicBezTo>
                  <a:pt x="27" y="123"/>
                  <a:pt x="87" y="80"/>
                  <a:pt x="162" y="58"/>
                </a:cubicBezTo>
                <a:cubicBezTo>
                  <a:pt x="237" y="36"/>
                  <a:pt x="350" y="8"/>
                  <a:pt x="450" y="4"/>
                </a:cubicBezTo>
                <a:cubicBezTo>
                  <a:pt x="550" y="0"/>
                  <a:pt x="680" y="15"/>
                  <a:pt x="765" y="31"/>
                </a:cubicBezTo>
                <a:cubicBezTo>
                  <a:pt x="850" y="47"/>
                  <a:pt x="915" y="81"/>
                  <a:pt x="963" y="103"/>
                </a:cubicBezTo>
                <a:cubicBezTo>
                  <a:pt x="1011" y="125"/>
                  <a:pt x="1034" y="153"/>
                  <a:pt x="1053" y="1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1153" name="Freeform 17"/>
          <p:cNvSpPr>
            <a:spLocks/>
          </p:cNvSpPr>
          <p:nvPr/>
        </p:nvSpPr>
        <p:spPr bwMode="auto">
          <a:xfrm flipV="1">
            <a:off x="1600200" y="5029200"/>
            <a:ext cx="1671638" cy="263525"/>
          </a:xfrm>
          <a:custGeom>
            <a:avLst/>
            <a:gdLst/>
            <a:ahLst/>
            <a:cxnLst>
              <a:cxn ang="0">
                <a:pos x="0" y="136"/>
              </a:cxn>
              <a:cxn ang="0">
                <a:pos x="162" y="58"/>
              </a:cxn>
              <a:cxn ang="0">
                <a:pos x="450" y="4"/>
              </a:cxn>
              <a:cxn ang="0">
                <a:pos x="765" y="31"/>
              </a:cxn>
              <a:cxn ang="0">
                <a:pos x="963" y="103"/>
              </a:cxn>
              <a:cxn ang="0">
                <a:pos x="1053" y="166"/>
              </a:cxn>
            </a:cxnLst>
            <a:rect l="0" t="0" r="r" b="b"/>
            <a:pathLst>
              <a:path w="1053" h="166">
                <a:moveTo>
                  <a:pt x="0" y="136"/>
                </a:moveTo>
                <a:cubicBezTo>
                  <a:pt x="27" y="123"/>
                  <a:pt x="87" y="80"/>
                  <a:pt x="162" y="58"/>
                </a:cubicBezTo>
                <a:cubicBezTo>
                  <a:pt x="237" y="36"/>
                  <a:pt x="350" y="8"/>
                  <a:pt x="450" y="4"/>
                </a:cubicBezTo>
                <a:cubicBezTo>
                  <a:pt x="550" y="0"/>
                  <a:pt x="680" y="15"/>
                  <a:pt x="765" y="31"/>
                </a:cubicBezTo>
                <a:cubicBezTo>
                  <a:pt x="850" y="47"/>
                  <a:pt x="915" y="81"/>
                  <a:pt x="963" y="103"/>
                </a:cubicBezTo>
                <a:cubicBezTo>
                  <a:pt x="1011" y="125"/>
                  <a:pt x="1034" y="153"/>
                  <a:pt x="1053" y="1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1154" name="Line 18"/>
          <p:cNvSpPr>
            <a:spLocks noChangeShapeType="1"/>
          </p:cNvSpPr>
          <p:nvPr/>
        </p:nvSpPr>
        <p:spPr bwMode="auto">
          <a:xfrm>
            <a:off x="4648200" y="2743200"/>
            <a:ext cx="0" cy="3200400"/>
          </a:xfrm>
          <a:prstGeom prst="line">
            <a:avLst/>
          </a:prstGeom>
          <a:noFill/>
          <a:ln w="38100">
            <a:solidFill>
              <a:srgbClr val="FF6600"/>
            </a:solidFill>
            <a:prstDash val="lgDash"/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1155" name="Rectangle 19"/>
          <p:cNvSpPr>
            <a:spLocks noChangeArrowheads="1"/>
          </p:cNvSpPr>
          <p:nvPr/>
        </p:nvSpPr>
        <p:spPr bwMode="auto">
          <a:xfrm>
            <a:off x="4033838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1156" name="Freeform 20"/>
          <p:cNvSpPr>
            <a:spLocks/>
          </p:cNvSpPr>
          <p:nvPr/>
        </p:nvSpPr>
        <p:spPr bwMode="auto">
          <a:xfrm>
            <a:off x="1371600" y="2786063"/>
            <a:ext cx="885825" cy="2014537"/>
          </a:xfrm>
          <a:custGeom>
            <a:avLst/>
            <a:gdLst/>
            <a:ahLst/>
            <a:cxnLst>
              <a:cxn ang="0">
                <a:pos x="0" y="1269"/>
              </a:cxn>
              <a:cxn ang="0">
                <a:pos x="9" y="1098"/>
              </a:cxn>
              <a:cxn ang="0">
                <a:pos x="27" y="936"/>
              </a:cxn>
              <a:cxn ang="0">
                <a:pos x="54" y="756"/>
              </a:cxn>
              <a:cxn ang="0">
                <a:pos x="126" y="522"/>
              </a:cxn>
              <a:cxn ang="0">
                <a:pos x="306" y="243"/>
              </a:cxn>
              <a:cxn ang="0">
                <a:pos x="423" y="108"/>
              </a:cxn>
              <a:cxn ang="0">
                <a:pos x="558" y="0"/>
              </a:cxn>
            </a:cxnLst>
            <a:rect l="0" t="0" r="r" b="b"/>
            <a:pathLst>
              <a:path w="558" h="1269">
                <a:moveTo>
                  <a:pt x="0" y="1269"/>
                </a:moveTo>
                <a:cubicBezTo>
                  <a:pt x="2" y="1211"/>
                  <a:pt x="5" y="1153"/>
                  <a:pt x="9" y="1098"/>
                </a:cubicBezTo>
                <a:cubicBezTo>
                  <a:pt x="13" y="1043"/>
                  <a:pt x="20" y="993"/>
                  <a:pt x="27" y="936"/>
                </a:cubicBezTo>
                <a:cubicBezTo>
                  <a:pt x="34" y="879"/>
                  <a:pt x="38" y="825"/>
                  <a:pt x="54" y="756"/>
                </a:cubicBezTo>
                <a:cubicBezTo>
                  <a:pt x="70" y="687"/>
                  <a:pt x="84" y="607"/>
                  <a:pt x="126" y="522"/>
                </a:cubicBezTo>
                <a:cubicBezTo>
                  <a:pt x="168" y="437"/>
                  <a:pt x="256" y="312"/>
                  <a:pt x="306" y="243"/>
                </a:cubicBezTo>
                <a:cubicBezTo>
                  <a:pt x="356" y="174"/>
                  <a:pt x="381" y="148"/>
                  <a:pt x="423" y="108"/>
                </a:cubicBezTo>
                <a:cubicBezTo>
                  <a:pt x="465" y="68"/>
                  <a:pt x="536" y="19"/>
                  <a:pt x="55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1157" name="Freeform 21"/>
          <p:cNvSpPr>
            <a:spLocks/>
          </p:cNvSpPr>
          <p:nvPr/>
        </p:nvSpPr>
        <p:spPr bwMode="auto">
          <a:xfrm>
            <a:off x="1489075" y="2844800"/>
            <a:ext cx="833438" cy="2001838"/>
          </a:xfrm>
          <a:custGeom>
            <a:avLst/>
            <a:gdLst/>
            <a:ahLst/>
            <a:cxnLst>
              <a:cxn ang="0">
                <a:pos x="0" y="1261"/>
              </a:cxn>
              <a:cxn ang="0">
                <a:pos x="119" y="1151"/>
              </a:cxn>
              <a:cxn ang="0">
                <a:pos x="151" y="1088"/>
              </a:cxn>
              <a:cxn ang="0">
                <a:pos x="268" y="935"/>
              </a:cxn>
              <a:cxn ang="0">
                <a:pos x="385" y="719"/>
              </a:cxn>
              <a:cxn ang="0">
                <a:pos x="466" y="422"/>
              </a:cxn>
              <a:cxn ang="0">
                <a:pos x="502" y="197"/>
              </a:cxn>
              <a:cxn ang="0">
                <a:pos x="525" y="0"/>
              </a:cxn>
            </a:cxnLst>
            <a:rect l="0" t="0" r="r" b="b"/>
            <a:pathLst>
              <a:path w="525" h="1261">
                <a:moveTo>
                  <a:pt x="0" y="1261"/>
                </a:moveTo>
                <a:cubicBezTo>
                  <a:pt x="41" y="1225"/>
                  <a:pt x="94" y="1180"/>
                  <a:pt x="119" y="1151"/>
                </a:cubicBezTo>
                <a:cubicBezTo>
                  <a:pt x="144" y="1122"/>
                  <a:pt x="126" y="1124"/>
                  <a:pt x="151" y="1088"/>
                </a:cubicBezTo>
                <a:cubicBezTo>
                  <a:pt x="176" y="1052"/>
                  <a:pt x="229" y="997"/>
                  <a:pt x="268" y="935"/>
                </a:cubicBezTo>
                <a:cubicBezTo>
                  <a:pt x="307" y="873"/>
                  <a:pt x="352" y="804"/>
                  <a:pt x="385" y="719"/>
                </a:cubicBezTo>
                <a:cubicBezTo>
                  <a:pt x="418" y="634"/>
                  <a:pt x="447" y="509"/>
                  <a:pt x="466" y="422"/>
                </a:cubicBezTo>
                <a:cubicBezTo>
                  <a:pt x="485" y="335"/>
                  <a:pt x="492" y="267"/>
                  <a:pt x="502" y="197"/>
                </a:cubicBezTo>
                <a:cubicBezTo>
                  <a:pt x="512" y="127"/>
                  <a:pt x="520" y="41"/>
                  <a:pt x="525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Transitivity 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888" y="1862138"/>
            <a:ext cx="8634412" cy="4114800"/>
          </a:xfrm>
        </p:spPr>
        <p:txBody>
          <a:bodyPr/>
          <a:lstStyle/>
          <a:p>
            <a:r>
              <a:rPr lang="en-US" altLang="zh-CN" sz="2800"/>
              <a:t>Relation </a:t>
            </a:r>
            <a:r>
              <a:rPr lang="en-US" altLang="zh-CN" sz="2800" i="1"/>
              <a:t>R</a:t>
            </a:r>
            <a:r>
              <a:rPr lang="en-US" altLang="zh-CN" sz="2800"/>
              <a:t> on </a:t>
            </a:r>
            <a:r>
              <a:rPr lang="en-US" altLang="zh-CN" sz="2800" i="1"/>
              <a:t>A</a:t>
            </a:r>
            <a:r>
              <a:rPr lang="en-US" altLang="zh-CN" sz="2800"/>
              <a:t> is</a:t>
            </a:r>
          </a:p>
          <a:p>
            <a:pPr lvl="1"/>
            <a:r>
              <a:rPr lang="en-US" altLang="zh-CN" sz="2400" b="1">
                <a:solidFill>
                  <a:srgbClr val="FF0000"/>
                </a:solidFill>
              </a:rPr>
              <a:t>Transitivity</a:t>
            </a:r>
            <a:r>
              <a:rPr lang="en-US" altLang="zh-CN" sz="2400"/>
              <a:t> if whenever (</a:t>
            </a:r>
            <a:r>
              <a:rPr lang="en-US" altLang="zh-CN" sz="2400" i="1"/>
              <a:t>a</a:t>
            </a:r>
            <a:r>
              <a:rPr lang="en-US" altLang="zh-CN" sz="2400"/>
              <a:t>,</a:t>
            </a:r>
            <a:r>
              <a:rPr lang="en-US" altLang="zh-CN" sz="2400" i="1"/>
              <a:t>b</a:t>
            </a:r>
            <a:r>
              <a:rPr lang="en-US" altLang="zh-CN" sz="2400"/>
              <a:t>)</a:t>
            </a:r>
            <a:r>
              <a:rPr lang="en-US" altLang="zh-CN" sz="2400">
                <a:sym typeface="Symbol" pitchFamily="18" charset="2"/>
              </a:rPr>
              <a:t>R, (</a:t>
            </a:r>
            <a:r>
              <a:rPr lang="en-US" altLang="zh-CN" sz="2400" i="1">
                <a:sym typeface="Symbol" pitchFamily="18" charset="2"/>
              </a:rPr>
              <a:t>b</a:t>
            </a:r>
            <a:r>
              <a:rPr lang="en-US" altLang="zh-CN" sz="2400">
                <a:sym typeface="Symbol" pitchFamily="18" charset="2"/>
              </a:rPr>
              <a:t>,</a:t>
            </a:r>
            <a:r>
              <a:rPr lang="en-US" altLang="zh-CN" sz="2400" i="1">
                <a:sym typeface="Symbol" pitchFamily="18" charset="2"/>
              </a:rPr>
              <a:t>c</a:t>
            </a:r>
            <a:r>
              <a:rPr lang="en-US" altLang="zh-CN" sz="2400">
                <a:sym typeface="Symbol" pitchFamily="18" charset="2"/>
              </a:rPr>
              <a:t>)R, then (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>
                <a:sym typeface="Symbol" pitchFamily="18" charset="2"/>
              </a:rPr>
              <a:t>,</a:t>
            </a:r>
            <a:r>
              <a:rPr lang="en-US" altLang="zh-CN" sz="2400" i="1">
                <a:sym typeface="Symbol" pitchFamily="18" charset="2"/>
              </a:rPr>
              <a:t>c</a:t>
            </a:r>
            <a:r>
              <a:rPr lang="en-US" altLang="zh-CN" sz="2400">
                <a:sym typeface="Symbol" pitchFamily="18" charset="2"/>
              </a:rPr>
              <a:t>) R</a:t>
            </a:r>
          </a:p>
          <a:p>
            <a:pPr>
              <a:spcBef>
                <a:spcPct val="50000"/>
              </a:spcBef>
            </a:pPr>
            <a:r>
              <a:rPr lang="en-US" altLang="zh-CN" sz="2800">
                <a:sym typeface="Symbol" pitchFamily="18" charset="2"/>
              </a:rPr>
              <a:t>Let </a:t>
            </a:r>
            <a:r>
              <a:rPr lang="en-US" altLang="zh-CN" sz="2800" i="1">
                <a:sym typeface="Symbol" pitchFamily="18" charset="2"/>
              </a:rPr>
              <a:t>A</a:t>
            </a:r>
            <a:r>
              <a:rPr lang="en-US" altLang="zh-CN" sz="2800">
                <a:sym typeface="Symbol" pitchFamily="18" charset="2"/>
              </a:rPr>
              <a:t>={1,2,3}, </a:t>
            </a:r>
            <a:r>
              <a:rPr lang="en-US" altLang="zh-CN" sz="2800" i="1">
                <a:sym typeface="Symbol" pitchFamily="18" charset="2"/>
              </a:rPr>
              <a:t>R</a:t>
            </a:r>
            <a:r>
              <a:rPr lang="en-US" altLang="zh-CN" sz="2800">
                <a:sym typeface="Symbol" pitchFamily="18" charset="2"/>
              </a:rPr>
              <a:t></a:t>
            </a:r>
            <a:r>
              <a:rPr lang="en-US" altLang="zh-CN" sz="2800" i="1">
                <a:sym typeface="Symbol" pitchFamily="18" charset="2"/>
              </a:rPr>
              <a:t>A</a:t>
            </a:r>
            <a:r>
              <a:rPr lang="en-US" altLang="zh-CN" sz="2800">
                <a:sym typeface="Symbol" pitchFamily="18" charset="2"/>
              </a:rPr>
              <a:t></a:t>
            </a:r>
            <a:r>
              <a:rPr lang="en-US" altLang="zh-CN" sz="2800" i="1">
                <a:sym typeface="Symbol" pitchFamily="18" charset="2"/>
              </a:rPr>
              <a:t>A</a:t>
            </a:r>
            <a:endParaRPr lang="en-US" altLang="zh-CN" sz="2800">
              <a:sym typeface="Symbol" pitchFamily="18" charset="2"/>
            </a:endParaRPr>
          </a:p>
          <a:p>
            <a:pPr lvl="1"/>
            <a:r>
              <a:rPr lang="en-US" altLang="zh-CN" sz="2400">
                <a:sym typeface="Symbol" pitchFamily="18" charset="2"/>
              </a:rPr>
              <a:t>{(1,1),(1,2),(1,3),(2,1),(2,2),(2,3),(3,3)} is transitive</a:t>
            </a:r>
          </a:p>
          <a:p>
            <a:pPr lvl="1"/>
            <a:r>
              <a:rPr lang="en-US" altLang="zh-CN" sz="2400">
                <a:sym typeface="Symbol" pitchFamily="18" charset="2"/>
              </a:rPr>
              <a:t>{(1,2),(2,3),(3,1)} is not transitive.</a:t>
            </a:r>
          </a:p>
          <a:p>
            <a:pPr lvl="1"/>
            <a:r>
              <a:rPr lang="en-US" altLang="zh-CN" sz="2400">
                <a:sym typeface="Symbol" pitchFamily="18" charset="2"/>
              </a:rPr>
              <a:t>Both {(1,3)} and  are transitive.</a:t>
            </a:r>
          </a:p>
          <a:p>
            <a:pPr>
              <a:spcBef>
                <a:spcPct val="50000"/>
              </a:spcBef>
            </a:pPr>
            <a:r>
              <a:rPr lang="en-US" altLang="zh-CN" sz="2800" i="1">
                <a:sym typeface="Symbol" pitchFamily="18" charset="2"/>
              </a:rPr>
              <a:t>R</a:t>
            </a:r>
            <a:r>
              <a:rPr lang="en-US" altLang="zh-CN" sz="2800">
                <a:sym typeface="Symbol" pitchFamily="18" charset="2"/>
              </a:rPr>
              <a:t> is transitive relation on </a:t>
            </a:r>
            <a:r>
              <a:rPr lang="en-US" altLang="zh-CN" sz="2800" i="1">
                <a:sym typeface="Symbol" pitchFamily="18" charset="2"/>
              </a:rPr>
              <a:t>A</a:t>
            </a:r>
            <a:r>
              <a:rPr lang="en-US" altLang="zh-CN" sz="2800">
                <a:sym typeface="Symbol" pitchFamily="18" charset="2"/>
              </a:rPr>
              <a:t> if and only if </a:t>
            </a:r>
            <a:r>
              <a:rPr lang="en-US" altLang="zh-CN" sz="2800" i="1">
                <a:sym typeface="Symbol" pitchFamily="18" charset="2"/>
              </a:rPr>
              <a:t>R</a:t>
            </a:r>
            <a:r>
              <a:rPr lang="en-US" altLang="zh-CN" sz="2800" baseline="30000">
                <a:sym typeface="Symbol" pitchFamily="18" charset="2"/>
              </a:rPr>
              <a:t>n</a:t>
            </a:r>
            <a:r>
              <a:rPr lang="en-US" altLang="zh-CN" sz="2800">
                <a:sym typeface="Symbol" pitchFamily="18" charset="2"/>
              </a:rPr>
              <a:t></a:t>
            </a:r>
            <a:r>
              <a:rPr lang="en-US" altLang="zh-CN" sz="2800" i="1">
                <a:sym typeface="Symbol" pitchFamily="18" charset="2"/>
              </a:rPr>
              <a:t>R </a:t>
            </a:r>
            <a:r>
              <a:rPr lang="en-US" altLang="zh-CN" sz="2800">
                <a:sym typeface="Symbol" pitchFamily="18" charset="2"/>
              </a:rPr>
              <a:t>for all </a:t>
            </a:r>
            <a:r>
              <a:rPr lang="en-US" altLang="zh-CN" sz="2800" i="1">
                <a:sym typeface="Symbol" pitchFamily="18" charset="2"/>
              </a:rPr>
              <a:t>n</a:t>
            </a:r>
            <a:r>
              <a:rPr lang="en-US" altLang="zh-CN" sz="2800">
                <a:sym typeface="Symbol" pitchFamily="18" charset="2"/>
              </a:rPr>
              <a:t>1</a:t>
            </a:r>
            <a:endParaRPr lang="en-US" altLang="zh-CN" sz="2800" i="1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Oval 2"/>
          <p:cNvSpPr>
            <a:spLocks noChangeArrowheads="1"/>
          </p:cNvSpPr>
          <p:nvPr/>
        </p:nvSpPr>
        <p:spPr bwMode="auto">
          <a:xfrm>
            <a:off x="3543300" y="4953000"/>
            <a:ext cx="5334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87" name="Oval 3"/>
          <p:cNvSpPr>
            <a:spLocks noChangeArrowheads="1"/>
          </p:cNvSpPr>
          <p:nvPr/>
        </p:nvSpPr>
        <p:spPr bwMode="auto">
          <a:xfrm>
            <a:off x="823913" y="5005388"/>
            <a:ext cx="5334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88" name="Oval 4"/>
          <p:cNvSpPr>
            <a:spLocks noChangeArrowheads="1"/>
          </p:cNvSpPr>
          <p:nvPr/>
        </p:nvSpPr>
        <p:spPr bwMode="auto">
          <a:xfrm>
            <a:off x="2133600" y="2057400"/>
            <a:ext cx="5334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Visualized Transitivity</a:t>
            </a:r>
          </a:p>
        </p:txBody>
      </p:sp>
      <p:sp>
        <p:nvSpPr>
          <p:cNvPr id="93190" name="Oval 6"/>
          <p:cNvSpPr>
            <a:spLocks noChangeArrowheads="1"/>
          </p:cNvSpPr>
          <p:nvPr/>
        </p:nvSpPr>
        <p:spPr bwMode="auto">
          <a:xfrm>
            <a:off x="2209800" y="2438400"/>
            <a:ext cx="431800" cy="431800"/>
          </a:xfrm>
          <a:prstGeom prst="ellipse">
            <a:avLst/>
          </a:prstGeom>
          <a:solidFill>
            <a:srgbClr val="FFFFCC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1" name="Oval 7"/>
          <p:cNvSpPr>
            <a:spLocks noChangeArrowheads="1"/>
          </p:cNvSpPr>
          <p:nvPr/>
        </p:nvSpPr>
        <p:spPr bwMode="auto">
          <a:xfrm>
            <a:off x="1143000" y="4800600"/>
            <a:ext cx="431800" cy="431800"/>
          </a:xfrm>
          <a:prstGeom prst="ellipse">
            <a:avLst/>
          </a:prstGeom>
          <a:solidFill>
            <a:srgbClr val="FFFFCC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2" name="Oval 8"/>
          <p:cNvSpPr>
            <a:spLocks noChangeArrowheads="1"/>
          </p:cNvSpPr>
          <p:nvPr/>
        </p:nvSpPr>
        <p:spPr bwMode="auto">
          <a:xfrm>
            <a:off x="3276600" y="4800600"/>
            <a:ext cx="431800" cy="431800"/>
          </a:xfrm>
          <a:prstGeom prst="ellipse">
            <a:avLst/>
          </a:prstGeom>
          <a:solidFill>
            <a:srgbClr val="FFFFCC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3" name="Line 9"/>
          <p:cNvSpPr>
            <a:spLocks noChangeShapeType="1"/>
          </p:cNvSpPr>
          <p:nvPr/>
        </p:nvSpPr>
        <p:spPr bwMode="auto">
          <a:xfrm flipH="1">
            <a:off x="2600325" y="2400300"/>
            <a:ext cx="5715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3194" name="Line 10"/>
          <p:cNvSpPr>
            <a:spLocks noChangeShapeType="1"/>
          </p:cNvSpPr>
          <p:nvPr/>
        </p:nvSpPr>
        <p:spPr bwMode="auto">
          <a:xfrm flipH="1" flipV="1">
            <a:off x="3543300" y="5243513"/>
            <a:ext cx="5715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3195" name="Line 11"/>
          <p:cNvSpPr>
            <a:spLocks noChangeShapeType="1"/>
          </p:cNvSpPr>
          <p:nvPr/>
        </p:nvSpPr>
        <p:spPr bwMode="auto">
          <a:xfrm flipV="1">
            <a:off x="942975" y="5000625"/>
            <a:ext cx="200025" cy="42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3196" name="Text Box 12"/>
          <p:cNvSpPr txBox="1">
            <a:spLocks noChangeArrowheads="1"/>
          </p:cNvSpPr>
          <p:nvPr/>
        </p:nvSpPr>
        <p:spPr bwMode="auto">
          <a:xfrm>
            <a:off x="2257425" y="23764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</a:rPr>
              <a:t>a</a:t>
            </a:r>
          </a:p>
        </p:txBody>
      </p:sp>
      <p:sp>
        <p:nvSpPr>
          <p:cNvPr id="93197" name="Text Box 13"/>
          <p:cNvSpPr txBox="1">
            <a:spLocks noChangeArrowheads="1"/>
          </p:cNvSpPr>
          <p:nvPr/>
        </p:nvSpPr>
        <p:spPr bwMode="auto">
          <a:xfrm>
            <a:off x="1181100" y="477202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</a:rPr>
              <a:t>b</a:t>
            </a:r>
          </a:p>
        </p:txBody>
      </p:sp>
      <p:sp>
        <p:nvSpPr>
          <p:cNvPr id="93198" name="Text Box 14"/>
          <p:cNvSpPr txBox="1">
            <a:spLocks noChangeArrowheads="1"/>
          </p:cNvSpPr>
          <p:nvPr/>
        </p:nvSpPr>
        <p:spPr bwMode="auto">
          <a:xfrm>
            <a:off x="3319463" y="475297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</a:rPr>
              <a:t>c</a:t>
            </a:r>
          </a:p>
        </p:txBody>
      </p:sp>
      <p:sp>
        <p:nvSpPr>
          <p:cNvPr id="93199" name="Text Box 15"/>
          <p:cNvSpPr txBox="1">
            <a:spLocks noChangeArrowheads="1"/>
          </p:cNvSpPr>
          <p:nvPr/>
        </p:nvSpPr>
        <p:spPr bwMode="auto">
          <a:xfrm>
            <a:off x="3886200" y="19812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</a:rPr>
              <a:t>A</a:t>
            </a:r>
            <a:r>
              <a:rPr kumimoji="1" lang="en-US" altLang="zh-CN" sz="2400">
                <a:latin typeface="Times New Roman" pitchFamily="18" charset="0"/>
              </a:rPr>
              <a:t>={</a:t>
            </a:r>
            <a:r>
              <a:rPr kumimoji="1" lang="en-US" altLang="zh-CN" sz="2400" i="1">
                <a:latin typeface="Times New Roman" pitchFamily="18" charset="0"/>
              </a:rPr>
              <a:t>a,b,c</a:t>
            </a:r>
            <a:r>
              <a:rPr kumimoji="1" lang="en-US" altLang="zh-CN" sz="2400">
                <a:latin typeface="Times New Roman" pitchFamily="18" charset="0"/>
              </a:rPr>
              <a:t>}</a:t>
            </a:r>
            <a:endParaRPr kumimoji="1" lang="en-US" altLang="zh-CN" sz="2400" i="1">
              <a:latin typeface="Times New Roman" pitchFamily="18" charset="0"/>
            </a:endParaRPr>
          </a:p>
        </p:txBody>
      </p:sp>
      <p:sp>
        <p:nvSpPr>
          <p:cNvPr id="93200" name="Line 16"/>
          <p:cNvSpPr>
            <a:spLocks noChangeShapeType="1"/>
          </p:cNvSpPr>
          <p:nvPr/>
        </p:nvSpPr>
        <p:spPr bwMode="auto">
          <a:xfrm flipV="1">
            <a:off x="1443038" y="2857500"/>
            <a:ext cx="885825" cy="1971675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3201" name="Freeform 17"/>
          <p:cNvSpPr>
            <a:spLocks/>
          </p:cNvSpPr>
          <p:nvPr/>
        </p:nvSpPr>
        <p:spPr bwMode="auto">
          <a:xfrm>
            <a:off x="1600200" y="4737100"/>
            <a:ext cx="1671638" cy="263525"/>
          </a:xfrm>
          <a:custGeom>
            <a:avLst/>
            <a:gdLst/>
            <a:ahLst/>
            <a:cxnLst>
              <a:cxn ang="0">
                <a:pos x="0" y="136"/>
              </a:cxn>
              <a:cxn ang="0">
                <a:pos x="162" y="58"/>
              </a:cxn>
              <a:cxn ang="0">
                <a:pos x="450" y="4"/>
              </a:cxn>
              <a:cxn ang="0">
                <a:pos x="765" y="31"/>
              </a:cxn>
              <a:cxn ang="0">
                <a:pos x="963" y="103"/>
              </a:cxn>
              <a:cxn ang="0">
                <a:pos x="1053" y="166"/>
              </a:cxn>
            </a:cxnLst>
            <a:rect l="0" t="0" r="r" b="b"/>
            <a:pathLst>
              <a:path w="1053" h="166">
                <a:moveTo>
                  <a:pt x="0" y="136"/>
                </a:moveTo>
                <a:cubicBezTo>
                  <a:pt x="27" y="123"/>
                  <a:pt x="87" y="80"/>
                  <a:pt x="162" y="58"/>
                </a:cubicBezTo>
                <a:cubicBezTo>
                  <a:pt x="237" y="36"/>
                  <a:pt x="350" y="8"/>
                  <a:pt x="450" y="4"/>
                </a:cubicBezTo>
                <a:cubicBezTo>
                  <a:pt x="550" y="0"/>
                  <a:pt x="680" y="15"/>
                  <a:pt x="765" y="31"/>
                </a:cubicBezTo>
                <a:cubicBezTo>
                  <a:pt x="850" y="47"/>
                  <a:pt x="915" y="81"/>
                  <a:pt x="963" y="103"/>
                </a:cubicBezTo>
                <a:cubicBezTo>
                  <a:pt x="1011" y="125"/>
                  <a:pt x="1034" y="153"/>
                  <a:pt x="1053" y="1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3202" name="Freeform 18"/>
          <p:cNvSpPr>
            <a:spLocks/>
          </p:cNvSpPr>
          <p:nvPr/>
        </p:nvSpPr>
        <p:spPr bwMode="auto">
          <a:xfrm flipV="1">
            <a:off x="1600200" y="5029200"/>
            <a:ext cx="1671638" cy="263525"/>
          </a:xfrm>
          <a:custGeom>
            <a:avLst/>
            <a:gdLst/>
            <a:ahLst/>
            <a:cxnLst>
              <a:cxn ang="0">
                <a:pos x="0" y="136"/>
              </a:cxn>
              <a:cxn ang="0">
                <a:pos x="162" y="58"/>
              </a:cxn>
              <a:cxn ang="0">
                <a:pos x="450" y="4"/>
              </a:cxn>
              <a:cxn ang="0">
                <a:pos x="765" y="31"/>
              </a:cxn>
              <a:cxn ang="0">
                <a:pos x="963" y="103"/>
              </a:cxn>
              <a:cxn ang="0">
                <a:pos x="1053" y="166"/>
              </a:cxn>
            </a:cxnLst>
            <a:rect l="0" t="0" r="r" b="b"/>
            <a:pathLst>
              <a:path w="1053" h="166">
                <a:moveTo>
                  <a:pt x="0" y="136"/>
                </a:moveTo>
                <a:cubicBezTo>
                  <a:pt x="27" y="123"/>
                  <a:pt x="87" y="80"/>
                  <a:pt x="162" y="58"/>
                </a:cubicBezTo>
                <a:cubicBezTo>
                  <a:pt x="237" y="36"/>
                  <a:pt x="350" y="8"/>
                  <a:pt x="450" y="4"/>
                </a:cubicBezTo>
                <a:cubicBezTo>
                  <a:pt x="550" y="0"/>
                  <a:pt x="680" y="15"/>
                  <a:pt x="765" y="31"/>
                </a:cubicBezTo>
                <a:cubicBezTo>
                  <a:pt x="850" y="47"/>
                  <a:pt x="915" y="81"/>
                  <a:pt x="963" y="103"/>
                </a:cubicBezTo>
                <a:cubicBezTo>
                  <a:pt x="1011" y="125"/>
                  <a:pt x="1034" y="153"/>
                  <a:pt x="1053" y="166"/>
                </a:cubicBezTo>
              </a:path>
            </a:pathLst>
          </a:custGeom>
          <a:noFill/>
          <a:ln w="9525">
            <a:solidFill>
              <a:srgbClr val="FF6600"/>
            </a:solidFill>
            <a:round/>
            <a:headEnd type="triangl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3203" name="Line 19"/>
          <p:cNvSpPr>
            <a:spLocks noChangeShapeType="1"/>
          </p:cNvSpPr>
          <p:nvPr/>
        </p:nvSpPr>
        <p:spPr bwMode="auto">
          <a:xfrm>
            <a:off x="4648200" y="2743200"/>
            <a:ext cx="0" cy="3200400"/>
          </a:xfrm>
          <a:prstGeom prst="line">
            <a:avLst/>
          </a:prstGeom>
          <a:noFill/>
          <a:ln w="38100">
            <a:solidFill>
              <a:srgbClr val="FF6600"/>
            </a:solidFill>
            <a:prstDash val="lgDash"/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3204" name="Rectangle 20"/>
          <p:cNvSpPr>
            <a:spLocks noChangeArrowheads="1"/>
          </p:cNvSpPr>
          <p:nvPr/>
        </p:nvSpPr>
        <p:spPr bwMode="auto">
          <a:xfrm>
            <a:off x="4033838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93205" name="Object 21"/>
          <p:cNvGraphicFramePr>
            <a:graphicFrameLocks noChangeAspect="1"/>
          </p:cNvGraphicFramePr>
          <p:nvPr/>
        </p:nvGraphicFramePr>
        <p:xfrm>
          <a:off x="5345113" y="2743200"/>
          <a:ext cx="2338387" cy="2057400"/>
        </p:xfrm>
        <a:graphic>
          <a:graphicData uri="http://schemas.openxmlformats.org/presentationml/2006/ole">
            <p:oleObj spid="_x0000_s93205" name="Equation" r:id="rId4" imgW="1002960" imgH="711000" progId="Equation.3">
              <p:embed/>
            </p:oleObj>
          </a:graphicData>
        </a:graphic>
      </p:graphicFrame>
      <p:sp>
        <p:nvSpPr>
          <p:cNvPr id="93206" name="Line 22"/>
          <p:cNvSpPr>
            <a:spLocks noChangeShapeType="1"/>
          </p:cNvSpPr>
          <p:nvPr/>
        </p:nvSpPr>
        <p:spPr bwMode="auto">
          <a:xfrm>
            <a:off x="2590800" y="2819400"/>
            <a:ext cx="838200" cy="19812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Some Often Used Relations</a:t>
            </a:r>
          </a:p>
        </p:txBody>
      </p:sp>
      <p:graphicFrame>
        <p:nvGraphicFramePr>
          <p:cNvPr id="94211" name="Group 3"/>
          <p:cNvGraphicFramePr>
            <a:graphicFrameLocks noGrp="1"/>
          </p:cNvGraphicFramePr>
          <p:nvPr>
            <p:ph type="tbl" idx="1"/>
          </p:nvPr>
        </p:nvGraphicFramePr>
        <p:xfrm>
          <a:off x="381000" y="1905000"/>
          <a:ext cx="8305800" cy="4277360"/>
        </p:xfrm>
        <a:graphic>
          <a:graphicData uri="http://schemas.openxmlformats.org/drawingml/2006/table">
            <a:tbl>
              <a:tblPr/>
              <a:tblGrid>
                <a:gridCol w="1752600"/>
                <a:gridCol w="914400"/>
                <a:gridCol w="914400"/>
                <a:gridCol w="914400"/>
                <a:gridCol w="914400"/>
                <a:gridCol w="990600"/>
                <a:gridCol w="914400"/>
                <a:gridCol w="990600"/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7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=</a:t>
                      </a: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7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</a:t>
                      </a: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7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&lt;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7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|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7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</a:t>
                      </a:r>
                      <a:r>
                        <a:rPr kumimoji="0" lang="en-US" altLang="zh-CN" sz="3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7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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7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E</a:t>
                      </a:r>
                      <a:endParaRPr kumimoji="0" lang="en-US" altLang="zh-CN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reflexivity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  <a:endParaRPr kumimoji="0" lang="zh-CN" alt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  <a:endParaRPr kumimoji="0" lang="zh-CN" alt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  <a:r>
                        <a:rPr kumimoji="0" lang="zh-CN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irreflexivity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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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</a:t>
                      </a: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symmetry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antisymmetry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</a:t>
                      </a: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transitivity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  <a:r>
                        <a:rPr kumimoji="0" lang="zh-CN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  <a:r>
                        <a:rPr kumimoji="0" lang="zh-CN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  <a:r>
                        <a:rPr kumimoji="0" lang="zh-CN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What’s Wrong?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wrong proof: if </a:t>
            </a:r>
            <a:r>
              <a:rPr lang="en-US" altLang="zh-CN" i="1"/>
              <a:t>R</a:t>
            </a:r>
            <a:r>
              <a:rPr lang="en-US" altLang="zh-CN"/>
              <a:t> is a symmetric and transitive relation on </a:t>
            </a:r>
            <a:r>
              <a:rPr lang="en-US" altLang="zh-CN" i="1"/>
              <a:t>A</a:t>
            </a:r>
            <a:r>
              <a:rPr lang="en-US" altLang="zh-CN"/>
              <a:t>, then </a:t>
            </a:r>
            <a:r>
              <a:rPr lang="en-US" altLang="zh-CN" i="1"/>
              <a:t>R</a:t>
            </a:r>
            <a:r>
              <a:rPr lang="en-US" altLang="zh-CN"/>
              <a:t> must be reflexive.</a:t>
            </a:r>
          </a:p>
          <a:p>
            <a:pPr lvl="1"/>
            <a:r>
              <a:rPr lang="en-US" altLang="zh-CN"/>
              <a:t>Proof:</a:t>
            </a:r>
          </a:p>
          <a:p>
            <a:pPr lvl="1"/>
            <a:r>
              <a:rPr lang="en-US" altLang="zh-CN"/>
              <a:t>For any a,b</a:t>
            </a:r>
            <a:r>
              <a:rPr lang="en-US" altLang="zh-CN">
                <a:sym typeface="Symbol" pitchFamily="18" charset="2"/>
              </a:rPr>
              <a:t>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, if (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,</a:t>
            </a:r>
            <a:r>
              <a:rPr lang="en-US" altLang="zh-CN" i="1">
                <a:sym typeface="Symbol" pitchFamily="18" charset="2"/>
              </a:rPr>
              <a:t>b</a:t>
            </a:r>
            <a:r>
              <a:rPr lang="en-US" altLang="zh-CN">
                <a:sym typeface="Symbol" pitchFamily="18" charset="2"/>
              </a:rPr>
              <a:t>)</a:t>
            </a:r>
            <a:r>
              <a:rPr lang="en-US" altLang="zh-CN" i="1">
                <a:sym typeface="Symbol" pitchFamily="18" charset="2"/>
              </a:rPr>
              <a:t>R</a:t>
            </a:r>
            <a:r>
              <a:rPr lang="en-US" altLang="zh-CN">
                <a:sym typeface="Symbol" pitchFamily="18" charset="2"/>
              </a:rPr>
              <a:t>, by the symmetry of </a:t>
            </a:r>
            <a:r>
              <a:rPr lang="en-US" altLang="zh-CN" i="1">
                <a:sym typeface="Symbol" pitchFamily="18" charset="2"/>
              </a:rPr>
              <a:t>R</a:t>
            </a:r>
            <a:r>
              <a:rPr lang="en-US" altLang="zh-CN">
                <a:sym typeface="Symbol" pitchFamily="18" charset="2"/>
              </a:rPr>
              <a:t>, (</a:t>
            </a:r>
            <a:r>
              <a:rPr lang="en-US" altLang="zh-CN" i="1">
                <a:sym typeface="Symbol" pitchFamily="18" charset="2"/>
              </a:rPr>
              <a:t>b</a:t>
            </a:r>
            <a:r>
              <a:rPr lang="en-US" altLang="zh-CN">
                <a:sym typeface="Symbol" pitchFamily="18" charset="2"/>
              </a:rPr>
              <a:t>,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)</a:t>
            </a:r>
            <a:r>
              <a:rPr lang="en-US" altLang="zh-CN" i="1">
                <a:sym typeface="Symbol" pitchFamily="18" charset="2"/>
              </a:rPr>
              <a:t>R</a:t>
            </a:r>
            <a:r>
              <a:rPr lang="en-US" altLang="zh-CN">
                <a:sym typeface="Symbol" pitchFamily="18" charset="2"/>
              </a:rPr>
              <a:t>; since </a:t>
            </a:r>
            <a:r>
              <a:rPr lang="en-US" altLang="zh-CN" i="1">
                <a:sym typeface="Symbol" pitchFamily="18" charset="2"/>
              </a:rPr>
              <a:t>R</a:t>
            </a:r>
            <a:r>
              <a:rPr lang="en-US" altLang="zh-CN">
                <a:sym typeface="Symbol" pitchFamily="18" charset="2"/>
              </a:rPr>
              <a:t> is transitive, (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,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)</a:t>
            </a:r>
            <a:r>
              <a:rPr lang="en-US" altLang="zh-CN" i="1">
                <a:sym typeface="Symbol" pitchFamily="18" charset="2"/>
              </a:rPr>
              <a:t>R</a:t>
            </a:r>
            <a:r>
              <a:rPr lang="en-US" altLang="zh-CN">
                <a:sym typeface="Symbol" pitchFamily="18" charset="2"/>
              </a:rPr>
              <a:t>. So, </a:t>
            </a:r>
            <a:r>
              <a:rPr lang="en-US" altLang="zh-CN" i="1">
                <a:sym typeface="Symbol" pitchFamily="18" charset="2"/>
              </a:rPr>
              <a:t>R</a:t>
            </a:r>
            <a:r>
              <a:rPr lang="en-US" altLang="zh-CN">
                <a:sym typeface="Symbol" pitchFamily="18" charset="2"/>
              </a:rPr>
              <a:t> is reflexive.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Relations and Digraphs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213"/>
            <a:ext cx="8435975" cy="48244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Part I: Relations and Digraphs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Product sets and partitions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Binary relations and their digraphic form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Paths in relations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Representing relations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/>
              <a:t>Part II: Equivalence Relation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Properties of relations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Equivalence relations and equivalence classes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Equivalence relations and partitions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endParaRPr lang="en-US" altLang="zh-CN"/>
          </a:p>
          <a:p>
            <a:pPr lvl="1">
              <a:lnSpc>
                <a:spcPct val="90000"/>
              </a:lnSpc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Equivalence Relation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434387" cy="4687887"/>
          </a:xfrm>
        </p:spPr>
        <p:txBody>
          <a:bodyPr/>
          <a:lstStyle/>
          <a:p>
            <a:r>
              <a:rPr lang="en-US" altLang="zh-CN"/>
              <a:t>Relation </a:t>
            </a:r>
            <a:r>
              <a:rPr lang="en-US" altLang="zh-CN" i="1"/>
              <a:t>R</a:t>
            </a:r>
            <a:r>
              <a:rPr lang="en-US" altLang="zh-CN"/>
              <a:t> on </a:t>
            </a:r>
            <a:r>
              <a:rPr lang="en-US" altLang="zh-CN" i="1"/>
              <a:t>A</a:t>
            </a:r>
            <a:r>
              <a:rPr lang="en-US" altLang="zh-CN"/>
              <a:t> is an equivalence relation if and only if it is reflexible, symmetric and transitive.</a:t>
            </a:r>
          </a:p>
          <a:p>
            <a:r>
              <a:rPr lang="en-US" altLang="zh-CN"/>
              <a:t>“Equility” is a special case of equivalence relation.</a:t>
            </a:r>
          </a:p>
          <a:p>
            <a:r>
              <a:rPr lang="en-US" altLang="zh-CN"/>
              <a:t>An example: </a:t>
            </a: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en-US" altLang="zh-CN" i="1"/>
              <a:t>R</a:t>
            </a:r>
            <a:r>
              <a:rPr lang="en-US" altLang="zh-CN">
                <a:sym typeface="Symbol" pitchFamily="18" charset="2"/>
              </a:rPr>
              <a:t></a:t>
            </a:r>
            <a:r>
              <a:rPr lang="en-US" altLang="zh-CN" i="1">
                <a:sym typeface="Symbol" pitchFamily="18" charset="2"/>
              </a:rPr>
              <a:t>Z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 i="1">
                <a:sym typeface="Symbol" pitchFamily="18" charset="2"/>
              </a:rPr>
              <a:t>Z</a:t>
            </a:r>
            <a:r>
              <a:rPr lang="en-US" altLang="zh-CN">
                <a:sym typeface="Symbol" pitchFamily="18" charset="2"/>
              </a:rPr>
              <a:t>, (</a:t>
            </a:r>
            <a:r>
              <a:rPr lang="en-US" altLang="zh-CN" i="1">
                <a:sym typeface="Symbol" pitchFamily="18" charset="2"/>
              </a:rPr>
              <a:t>x</a:t>
            </a:r>
            <a:r>
              <a:rPr lang="en-US" altLang="zh-CN">
                <a:sym typeface="Symbol" pitchFamily="18" charset="2"/>
              </a:rPr>
              <a:t>,</a:t>
            </a:r>
            <a:r>
              <a:rPr lang="en-US" altLang="zh-CN" i="1">
                <a:sym typeface="Symbol" pitchFamily="18" charset="2"/>
              </a:rPr>
              <a:t>y</a:t>
            </a:r>
            <a:r>
              <a:rPr lang="en-US" altLang="zh-CN">
                <a:sym typeface="Symbol" pitchFamily="18" charset="2"/>
              </a:rPr>
              <a:t>)</a:t>
            </a:r>
            <a:r>
              <a:rPr lang="en-US" altLang="zh-CN" i="1">
                <a:sym typeface="Symbol" pitchFamily="18" charset="2"/>
              </a:rPr>
              <a:t>R</a:t>
            </a:r>
            <a:r>
              <a:rPr lang="en-US" altLang="zh-CN">
                <a:sym typeface="Symbol" pitchFamily="18" charset="2"/>
              </a:rPr>
              <a:t> if and only if              is integer, i.e. </a:t>
            </a:r>
            <a:r>
              <a:rPr lang="en-US" altLang="zh-CN" i="1">
                <a:sym typeface="Symbol" pitchFamily="18" charset="2"/>
              </a:rPr>
              <a:t>x</a:t>
            </a:r>
            <a:r>
              <a:rPr lang="en-US" altLang="zh-CN">
                <a:sym typeface="Symbol" pitchFamily="18" charset="2"/>
              </a:rPr>
              <a:t></a:t>
            </a:r>
            <a:r>
              <a:rPr lang="en-US" altLang="zh-CN" i="1">
                <a:sym typeface="Symbol" pitchFamily="18" charset="2"/>
              </a:rPr>
              <a:t>y</a:t>
            </a:r>
            <a:r>
              <a:rPr lang="en-US" altLang="zh-CN">
                <a:sym typeface="Symbol" pitchFamily="18" charset="2"/>
              </a:rPr>
              <a:t> (mod 3)</a:t>
            </a:r>
            <a:endParaRPr lang="en-US" altLang="zh-CN" i="1"/>
          </a:p>
        </p:txBody>
      </p:sp>
      <p:graphicFrame>
        <p:nvGraphicFramePr>
          <p:cNvPr id="98308" name="Object 4"/>
          <p:cNvGraphicFramePr>
            <a:graphicFrameLocks noChangeAspect="1"/>
          </p:cNvGraphicFramePr>
          <p:nvPr/>
        </p:nvGraphicFramePr>
        <p:xfrm>
          <a:off x="5791200" y="4876800"/>
          <a:ext cx="1295400" cy="990600"/>
        </p:xfrm>
        <a:graphic>
          <a:graphicData uri="http://schemas.openxmlformats.org/presentationml/2006/ole">
            <p:oleObj spid="_x0000_s98308" name="Equation" r:id="rId4" imgW="39348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Partition of a Set</a:t>
            </a:r>
          </a:p>
        </p:txBody>
      </p:sp>
      <p:sp>
        <p:nvSpPr>
          <p:cNvPr id="99331" name="Freeform 3"/>
          <p:cNvSpPr>
            <a:spLocks/>
          </p:cNvSpPr>
          <p:nvPr/>
        </p:nvSpPr>
        <p:spPr bwMode="auto">
          <a:xfrm>
            <a:off x="628650" y="2393950"/>
            <a:ext cx="2870200" cy="3635375"/>
          </a:xfrm>
          <a:custGeom>
            <a:avLst/>
            <a:gdLst/>
            <a:ahLst/>
            <a:cxnLst>
              <a:cxn ang="0">
                <a:pos x="927" y="112"/>
              </a:cxn>
              <a:cxn ang="0">
                <a:pos x="693" y="220"/>
              </a:cxn>
              <a:cxn ang="0">
                <a:pos x="540" y="256"/>
              </a:cxn>
              <a:cxn ang="0">
                <a:pos x="432" y="301"/>
              </a:cxn>
              <a:cxn ang="0">
                <a:pos x="396" y="328"/>
              </a:cxn>
              <a:cxn ang="0">
                <a:pos x="369" y="337"/>
              </a:cxn>
              <a:cxn ang="0">
                <a:pos x="333" y="391"/>
              </a:cxn>
              <a:cxn ang="0">
                <a:pos x="270" y="553"/>
              </a:cxn>
              <a:cxn ang="0">
                <a:pos x="198" y="616"/>
              </a:cxn>
              <a:cxn ang="0">
                <a:pos x="108" y="751"/>
              </a:cxn>
              <a:cxn ang="0">
                <a:pos x="9" y="1120"/>
              </a:cxn>
              <a:cxn ang="0">
                <a:pos x="45" y="1273"/>
              </a:cxn>
              <a:cxn ang="0">
                <a:pos x="0" y="1534"/>
              </a:cxn>
              <a:cxn ang="0">
                <a:pos x="81" y="1957"/>
              </a:cxn>
              <a:cxn ang="0">
                <a:pos x="135" y="2047"/>
              </a:cxn>
              <a:cxn ang="0">
                <a:pos x="261" y="2092"/>
              </a:cxn>
              <a:cxn ang="0">
                <a:pos x="387" y="2164"/>
              </a:cxn>
              <a:cxn ang="0">
                <a:pos x="549" y="2290"/>
              </a:cxn>
              <a:cxn ang="0">
                <a:pos x="972" y="2227"/>
              </a:cxn>
              <a:cxn ang="0">
                <a:pos x="1116" y="2020"/>
              </a:cxn>
              <a:cxn ang="0">
                <a:pos x="1323" y="1912"/>
              </a:cxn>
              <a:cxn ang="0">
                <a:pos x="1377" y="1804"/>
              </a:cxn>
              <a:cxn ang="0">
                <a:pos x="1422" y="1678"/>
              </a:cxn>
              <a:cxn ang="0">
                <a:pos x="1512" y="1624"/>
              </a:cxn>
              <a:cxn ang="0">
                <a:pos x="1548" y="1561"/>
              </a:cxn>
              <a:cxn ang="0">
                <a:pos x="1638" y="1480"/>
              </a:cxn>
              <a:cxn ang="0">
                <a:pos x="1737" y="1309"/>
              </a:cxn>
              <a:cxn ang="0">
                <a:pos x="1782" y="1084"/>
              </a:cxn>
              <a:cxn ang="0">
                <a:pos x="1791" y="526"/>
              </a:cxn>
              <a:cxn ang="0">
                <a:pos x="1719" y="364"/>
              </a:cxn>
              <a:cxn ang="0">
                <a:pos x="1710" y="238"/>
              </a:cxn>
              <a:cxn ang="0">
                <a:pos x="1539" y="40"/>
              </a:cxn>
              <a:cxn ang="0">
                <a:pos x="1197" y="22"/>
              </a:cxn>
              <a:cxn ang="0">
                <a:pos x="1161" y="4"/>
              </a:cxn>
              <a:cxn ang="0">
                <a:pos x="1071" y="40"/>
              </a:cxn>
              <a:cxn ang="0">
                <a:pos x="927" y="112"/>
              </a:cxn>
            </a:cxnLst>
            <a:rect l="0" t="0" r="r" b="b"/>
            <a:pathLst>
              <a:path w="1808" h="2290">
                <a:moveTo>
                  <a:pt x="927" y="112"/>
                </a:moveTo>
                <a:cubicBezTo>
                  <a:pt x="836" y="122"/>
                  <a:pt x="773" y="196"/>
                  <a:pt x="693" y="220"/>
                </a:cubicBezTo>
                <a:cubicBezTo>
                  <a:pt x="644" y="235"/>
                  <a:pt x="585" y="247"/>
                  <a:pt x="540" y="256"/>
                </a:cubicBezTo>
                <a:cubicBezTo>
                  <a:pt x="502" y="264"/>
                  <a:pt x="469" y="289"/>
                  <a:pt x="432" y="301"/>
                </a:cubicBezTo>
                <a:cubicBezTo>
                  <a:pt x="420" y="310"/>
                  <a:pt x="409" y="321"/>
                  <a:pt x="396" y="328"/>
                </a:cubicBezTo>
                <a:cubicBezTo>
                  <a:pt x="388" y="333"/>
                  <a:pt x="376" y="330"/>
                  <a:pt x="369" y="337"/>
                </a:cubicBezTo>
                <a:cubicBezTo>
                  <a:pt x="354" y="352"/>
                  <a:pt x="333" y="391"/>
                  <a:pt x="333" y="391"/>
                </a:cubicBezTo>
                <a:cubicBezTo>
                  <a:pt x="309" y="509"/>
                  <a:pt x="331" y="455"/>
                  <a:pt x="270" y="553"/>
                </a:cubicBezTo>
                <a:cubicBezTo>
                  <a:pt x="253" y="580"/>
                  <a:pt x="219" y="592"/>
                  <a:pt x="198" y="616"/>
                </a:cubicBezTo>
                <a:cubicBezTo>
                  <a:pt x="163" y="657"/>
                  <a:pt x="138" y="706"/>
                  <a:pt x="108" y="751"/>
                </a:cubicBezTo>
                <a:cubicBezTo>
                  <a:pt x="37" y="858"/>
                  <a:pt x="21" y="996"/>
                  <a:pt x="9" y="1120"/>
                </a:cubicBezTo>
                <a:cubicBezTo>
                  <a:pt x="18" y="1189"/>
                  <a:pt x="34" y="1209"/>
                  <a:pt x="45" y="1273"/>
                </a:cubicBezTo>
                <a:cubicBezTo>
                  <a:pt x="30" y="1363"/>
                  <a:pt x="41" y="1451"/>
                  <a:pt x="0" y="1534"/>
                </a:cubicBezTo>
                <a:cubicBezTo>
                  <a:pt x="8" y="1716"/>
                  <a:pt x="13" y="1807"/>
                  <a:pt x="81" y="1957"/>
                </a:cubicBezTo>
                <a:cubicBezTo>
                  <a:pt x="85" y="1967"/>
                  <a:pt x="118" y="2038"/>
                  <a:pt x="135" y="2047"/>
                </a:cubicBezTo>
                <a:cubicBezTo>
                  <a:pt x="174" y="2068"/>
                  <a:pt x="221" y="2073"/>
                  <a:pt x="261" y="2092"/>
                </a:cubicBezTo>
                <a:cubicBezTo>
                  <a:pt x="482" y="2198"/>
                  <a:pt x="295" y="2133"/>
                  <a:pt x="387" y="2164"/>
                </a:cubicBezTo>
                <a:cubicBezTo>
                  <a:pt x="430" y="2228"/>
                  <a:pt x="472" y="2275"/>
                  <a:pt x="549" y="2290"/>
                </a:cubicBezTo>
                <a:cubicBezTo>
                  <a:pt x="692" y="2282"/>
                  <a:pt x="833" y="2262"/>
                  <a:pt x="972" y="2227"/>
                </a:cubicBezTo>
                <a:cubicBezTo>
                  <a:pt x="1008" y="2179"/>
                  <a:pt x="1068" y="2046"/>
                  <a:pt x="1116" y="2020"/>
                </a:cubicBezTo>
                <a:cubicBezTo>
                  <a:pt x="1211" y="1968"/>
                  <a:pt x="1246" y="1963"/>
                  <a:pt x="1323" y="1912"/>
                </a:cubicBezTo>
                <a:cubicBezTo>
                  <a:pt x="1345" y="1878"/>
                  <a:pt x="1367" y="1844"/>
                  <a:pt x="1377" y="1804"/>
                </a:cubicBezTo>
                <a:cubicBezTo>
                  <a:pt x="1387" y="1765"/>
                  <a:pt x="1388" y="1707"/>
                  <a:pt x="1422" y="1678"/>
                </a:cubicBezTo>
                <a:cubicBezTo>
                  <a:pt x="1451" y="1653"/>
                  <a:pt x="1479" y="1640"/>
                  <a:pt x="1512" y="1624"/>
                </a:cubicBezTo>
                <a:cubicBezTo>
                  <a:pt x="1527" y="1605"/>
                  <a:pt x="1533" y="1580"/>
                  <a:pt x="1548" y="1561"/>
                </a:cubicBezTo>
                <a:cubicBezTo>
                  <a:pt x="1573" y="1531"/>
                  <a:pt x="1612" y="1509"/>
                  <a:pt x="1638" y="1480"/>
                </a:cubicBezTo>
                <a:cubicBezTo>
                  <a:pt x="1664" y="1451"/>
                  <a:pt x="1724" y="1340"/>
                  <a:pt x="1737" y="1309"/>
                </a:cubicBezTo>
                <a:cubicBezTo>
                  <a:pt x="1765" y="1238"/>
                  <a:pt x="1782" y="1084"/>
                  <a:pt x="1782" y="1084"/>
                </a:cubicBezTo>
                <a:cubicBezTo>
                  <a:pt x="1794" y="897"/>
                  <a:pt x="1808" y="714"/>
                  <a:pt x="1791" y="526"/>
                </a:cubicBezTo>
                <a:cubicBezTo>
                  <a:pt x="1786" y="469"/>
                  <a:pt x="1739" y="415"/>
                  <a:pt x="1719" y="364"/>
                </a:cubicBezTo>
                <a:cubicBezTo>
                  <a:pt x="1716" y="322"/>
                  <a:pt x="1716" y="280"/>
                  <a:pt x="1710" y="238"/>
                </a:cubicBezTo>
                <a:cubicBezTo>
                  <a:pt x="1698" y="158"/>
                  <a:pt x="1604" y="79"/>
                  <a:pt x="1539" y="40"/>
                </a:cubicBezTo>
                <a:cubicBezTo>
                  <a:pt x="1419" y="49"/>
                  <a:pt x="1316" y="42"/>
                  <a:pt x="1197" y="22"/>
                </a:cubicBezTo>
                <a:cubicBezTo>
                  <a:pt x="1185" y="16"/>
                  <a:pt x="1174" y="6"/>
                  <a:pt x="1161" y="4"/>
                </a:cubicBezTo>
                <a:cubicBezTo>
                  <a:pt x="1131" y="0"/>
                  <a:pt x="1098" y="31"/>
                  <a:pt x="1071" y="40"/>
                </a:cubicBezTo>
                <a:cubicBezTo>
                  <a:pt x="1049" y="73"/>
                  <a:pt x="956" y="83"/>
                  <a:pt x="927" y="112"/>
                </a:cubicBezTo>
                <a:close/>
              </a:path>
            </a:pathLst>
          </a:custGeom>
          <a:gradFill rotWithShape="0">
            <a:gsLst>
              <a:gs pos="0">
                <a:srgbClr val="CCFFCC">
                  <a:gamma/>
                  <a:shade val="46275"/>
                  <a:invGamma/>
                </a:srgbClr>
              </a:gs>
              <a:gs pos="50000">
                <a:srgbClr val="CCFFCC"/>
              </a:gs>
              <a:gs pos="100000">
                <a:srgbClr val="CCFFCC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33CCCC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9332" name="Freeform 4"/>
          <p:cNvSpPr>
            <a:spLocks/>
          </p:cNvSpPr>
          <p:nvPr/>
        </p:nvSpPr>
        <p:spPr bwMode="auto">
          <a:xfrm>
            <a:off x="685800" y="3795713"/>
            <a:ext cx="1771650" cy="447675"/>
          </a:xfrm>
          <a:custGeom>
            <a:avLst/>
            <a:gdLst/>
            <a:ahLst/>
            <a:cxnLst>
              <a:cxn ang="0">
                <a:pos x="0" y="201"/>
              </a:cxn>
              <a:cxn ang="0">
                <a:pos x="369" y="255"/>
              </a:cxn>
              <a:cxn ang="0">
                <a:pos x="675" y="39"/>
              </a:cxn>
              <a:cxn ang="0">
                <a:pos x="1116" y="21"/>
              </a:cxn>
            </a:cxnLst>
            <a:rect l="0" t="0" r="r" b="b"/>
            <a:pathLst>
              <a:path w="1116" h="282">
                <a:moveTo>
                  <a:pt x="0" y="201"/>
                </a:moveTo>
                <a:cubicBezTo>
                  <a:pt x="128" y="241"/>
                  <a:pt x="257" y="282"/>
                  <a:pt x="369" y="255"/>
                </a:cubicBezTo>
                <a:cubicBezTo>
                  <a:pt x="481" y="228"/>
                  <a:pt x="551" y="78"/>
                  <a:pt x="675" y="39"/>
                </a:cubicBezTo>
                <a:cubicBezTo>
                  <a:pt x="799" y="0"/>
                  <a:pt x="957" y="10"/>
                  <a:pt x="1116" y="2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9333" name="Freeform 5"/>
          <p:cNvSpPr>
            <a:spLocks/>
          </p:cNvSpPr>
          <p:nvPr/>
        </p:nvSpPr>
        <p:spPr bwMode="auto">
          <a:xfrm>
            <a:off x="1335088" y="4019550"/>
            <a:ext cx="993775" cy="1652588"/>
          </a:xfrm>
          <a:custGeom>
            <a:avLst/>
            <a:gdLst/>
            <a:ahLst/>
            <a:cxnLst>
              <a:cxn ang="0">
                <a:pos x="146" y="0"/>
              </a:cxn>
              <a:cxn ang="0">
                <a:pos x="347" y="222"/>
              </a:cxn>
              <a:cxn ang="0">
                <a:pos x="41" y="510"/>
              </a:cxn>
              <a:cxn ang="0">
                <a:pos x="104" y="780"/>
              </a:cxn>
              <a:cxn ang="0">
                <a:pos x="185" y="996"/>
              </a:cxn>
              <a:cxn ang="0">
                <a:pos x="509" y="996"/>
              </a:cxn>
              <a:cxn ang="0">
                <a:pos x="653" y="1077"/>
              </a:cxn>
            </a:cxnLst>
            <a:rect l="0" t="0" r="r" b="b"/>
            <a:pathLst>
              <a:path w="653" h="1077">
                <a:moveTo>
                  <a:pt x="146" y="0"/>
                </a:moveTo>
                <a:cubicBezTo>
                  <a:pt x="255" y="68"/>
                  <a:pt x="364" y="137"/>
                  <a:pt x="347" y="222"/>
                </a:cubicBezTo>
                <a:cubicBezTo>
                  <a:pt x="330" y="307"/>
                  <a:pt x="82" y="417"/>
                  <a:pt x="41" y="510"/>
                </a:cubicBezTo>
                <a:cubicBezTo>
                  <a:pt x="0" y="603"/>
                  <a:pt x="80" y="699"/>
                  <a:pt x="104" y="780"/>
                </a:cubicBezTo>
                <a:cubicBezTo>
                  <a:pt x="128" y="861"/>
                  <a:pt x="118" y="960"/>
                  <a:pt x="185" y="996"/>
                </a:cubicBezTo>
                <a:cubicBezTo>
                  <a:pt x="252" y="1032"/>
                  <a:pt x="431" y="983"/>
                  <a:pt x="509" y="996"/>
                </a:cubicBezTo>
                <a:cubicBezTo>
                  <a:pt x="587" y="1009"/>
                  <a:pt x="620" y="1043"/>
                  <a:pt x="653" y="107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9334" name="Freeform 6"/>
          <p:cNvSpPr>
            <a:spLocks/>
          </p:cNvSpPr>
          <p:nvPr/>
        </p:nvSpPr>
        <p:spPr bwMode="auto">
          <a:xfrm>
            <a:off x="1987550" y="2419350"/>
            <a:ext cx="1312863" cy="2252663"/>
          </a:xfrm>
          <a:custGeom>
            <a:avLst/>
            <a:gdLst/>
            <a:ahLst/>
            <a:cxnLst>
              <a:cxn ang="0">
                <a:pos x="248" y="0"/>
              </a:cxn>
              <a:cxn ang="0">
                <a:pos x="8" y="528"/>
              </a:cxn>
              <a:cxn ang="0">
                <a:pos x="296" y="864"/>
              </a:cxn>
              <a:cxn ang="0">
                <a:pos x="200" y="1008"/>
              </a:cxn>
              <a:cxn ang="0">
                <a:pos x="296" y="1296"/>
              </a:cxn>
              <a:cxn ang="0">
                <a:pos x="632" y="1344"/>
              </a:cxn>
              <a:cxn ang="0">
                <a:pos x="791" y="1455"/>
              </a:cxn>
            </a:cxnLst>
            <a:rect l="0" t="0" r="r" b="b"/>
            <a:pathLst>
              <a:path w="791" h="1455">
                <a:moveTo>
                  <a:pt x="248" y="0"/>
                </a:moveTo>
                <a:cubicBezTo>
                  <a:pt x="124" y="192"/>
                  <a:pt x="0" y="384"/>
                  <a:pt x="8" y="528"/>
                </a:cubicBezTo>
                <a:cubicBezTo>
                  <a:pt x="16" y="672"/>
                  <a:pt x="264" y="784"/>
                  <a:pt x="296" y="864"/>
                </a:cubicBezTo>
                <a:cubicBezTo>
                  <a:pt x="328" y="944"/>
                  <a:pt x="200" y="936"/>
                  <a:pt x="200" y="1008"/>
                </a:cubicBezTo>
                <a:cubicBezTo>
                  <a:pt x="200" y="1080"/>
                  <a:pt x="224" y="1240"/>
                  <a:pt x="296" y="1296"/>
                </a:cubicBezTo>
                <a:cubicBezTo>
                  <a:pt x="368" y="1352"/>
                  <a:pt x="550" y="1318"/>
                  <a:pt x="632" y="1344"/>
                </a:cubicBezTo>
                <a:cubicBezTo>
                  <a:pt x="714" y="1370"/>
                  <a:pt x="752" y="1412"/>
                  <a:pt x="791" y="145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9335" name="Freeform 7"/>
          <p:cNvSpPr>
            <a:spLocks/>
          </p:cNvSpPr>
          <p:nvPr/>
        </p:nvSpPr>
        <p:spPr bwMode="auto">
          <a:xfrm>
            <a:off x="2162175" y="2833688"/>
            <a:ext cx="1295400" cy="1095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02" y="159"/>
              </a:cxn>
              <a:cxn ang="0">
                <a:pos x="510" y="528"/>
              </a:cxn>
              <a:cxn ang="0">
                <a:pos x="834" y="699"/>
              </a:cxn>
            </a:cxnLst>
            <a:rect l="0" t="0" r="r" b="b"/>
            <a:pathLst>
              <a:path w="834" h="699">
                <a:moveTo>
                  <a:pt x="0" y="0"/>
                </a:moveTo>
                <a:cubicBezTo>
                  <a:pt x="158" y="35"/>
                  <a:pt x="317" y="71"/>
                  <a:pt x="402" y="159"/>
                </a:cubicBezTo>
                <a:cubicBezTo>
                  <a:pt x="487" y="247"/>
                  <a:pt x="438" y="438"/>
                  <a:pt x="510" y="528"/>
                </a:cubicBezTo>
                <a:cubicBezTo>
                  <a:pt x="582" y="618"/>
                  <a:pt x="708" y="658"/>
                  <a:pt x="834" y="69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9336" name="Freeform 8"/>
          <p:cNvSpPr>
            <a:spLocks/>
          </p:cNvSpPr>
          <p:nvPr/>
        </p:nvSpPr>
        <p:spPr bwMode="auto">
          <a:xfrm>
            <a:off x="771525" y="5014913"/>
            <a:ext cx="614363" cy="542925"/>
          </a:xfrm>
          <a:custGeom>
            <a:avLst/>
            <a:gdLst/>
            <a:ahLst/>
            <a:cxnLst>
              <a:cxn ang="0">
                <a:pos x="387" y="0"/>
              </a:cxn>
              <a:cxn ang="0">
                <a:pos x="216" y="162"/>
              </a:cxn>
              <a:cxn ang="0">
                <a:pos x="162" y="315"/>
              </a:cxn>
              <a:cxn ang="0">
                <a:pos x="0" y="324"/>
              </a:cxn>
            </a:cxnLst>
            <a:rect l="0" t="0" r="r" b="b"/>
            <a:pathLst>
              <a:path w="387" h="342">
                <a:moveTo>
                  <a:pt x="387" y="0"/>
                </a:moveTo>
                <a:cubicBezTo>
                  <a:pt x="320" y="55"/>
                  <a:pt x="253" y="110"/>
                  <a:pt x="216" y="162"/>
                </a:cubicBezTo>
                <a:cubicBezTo>
                  <a:pt x="179" y="214"/>
                  <a:pt x="198" y="288"/>
                  <a:pt x="162" y="315"/>
                </a:cubicBezTo>
                <a:cubicBezTo>
                  <a:pt x="126" y="342"/>
                  <a:pt x="25" y="324"/>
                  <a:pt x="0" y="3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9337" name="Text Box 9"/>
          <p:cNvSpPr txBox="1">
            <a:spLocks noChangeArrowheads="1"/>
          </p:cNvSpPr>
          <p:nvPr/>
        </p:nvSpPr>
        <p:spPr bwMode="auto">
          <a:xfrm>
            <a:off x="1295400" y="31242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</a:rPr>
              <a:t>A</a:t>
            </a:r>
            <a:r>
              <a:rPr kumimoji="1" lang="en-US" altLang="zh-CN" sz="2400" baseline="-25000">
                <a:latin typeface="Times New Roman" pitchFamily="18" charset="0"/>
              </a:rPr>
              <a:t>1</a:t>
            </a:r>
            <a:endParaRPr kumimoji="1" lang="en-US" altLang="zh-CN" sz="2400" i="1">
              <a:latin typeface="Times New Roman" pitchFamily="18" charset="0"/>
            </a:endParaRPr>
          </a:p>
        </p:txBody>
      </p:sp>
      <p:sp>
        <p:nvSpPr>
          <p:cNvPr id="99338" name="Text Box 10"/>
          <p:cNvSpPr txBox="1">
            <a:spLocks noChangeArrowheads="1"/>
          </p:cNvSpPr>
          <p:nvPr/>
        </p:nvSpPr>
        <p:spPr bwMode="auto">
          <a:xfrm>
            <a:off x="2743200" y="26670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</a:rPr>
              <a:t>A</a:t>
            </a:r>
            <a:r>
              <a:rPr kumimoji="1" lang="en-US" altLang="zh-CN" sz="2400" baseline="-25000">
                <a:latin typeface="Times New Roman" pitchFamily="18" charset="0"/>
              </a:rPr>
              <a:t>6</a:t>
            </a:r>
            <a:endParaRPr kumimoji="1" lang="en-US" altLang="zh-CN" sz="2400" i="1">
              <a:latin typeface="Times New Roman" pitchFamily="18" charset="0"/>
            </a:endParaRPr>
          </a:p>
        </p:txBody>
      </p:sp>
      <p:sp>
        <p:nvSpPr>
          <p:cNvPr id="99339" name="Text Box 11"/>
          <p:cNvSpPr txBox="1">
            <a:spLocks noChangeArrowheads="1"/>
          </p:cNvSpPr>
          <p:nvPr/>
        </p:nvSpPr>
        <p:spPr bwMode="auto">
          <a:xfrm>
            <a:off x="2590800" y="37338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</a:rPr>
              <a:t>A</a:t>
            </a:r>
            <a:r>
              <a:rPr kumimoji="1" lang="en-US" altLang="zh-CN" sz="2400" baseline="-25000">
                <a:latin typeface="Times New Roman" pitchFamily="18" charset="0"/>
              </a:rPr>
              <a:t>5</a:t>
            </a:r>
            <a:endParaRPr kumimoji="1" lang="en-US" altLang="zh-CN" sz="2400" i="1">
              <a:latin typeface="Times New Roman" pitchFamily="18" charset="0"/>
            </a:endParaRPr>
          </a:p>
        </p:txBody>
      </p:sp>
      <p:sp>
        <p:nvSpPr>
          <p:cNvPr id="99340" name="Text Box 12"/>
          <p:cNvSpPr txBox="1">
            <a:spLocks noChangeArrowheads="1"/>
          </p:cNvSpPr>
          <p:nvPr/>
        </p:nvSpPr>
        <p:spPr bwMode="auto">
          <a:xfrm>
            <a:off x="1905000" y="45720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</a:rPr>
              <a:t>A</a:t>
            </a:r>
            <a:r>
              <a:rPr kumimoji="1" lang="en-US" altLang="zh-CN" sz="2400" baseline="-25000">
                <a:latin typeface="Times New Roman" pitchFamily="18" charset="0"/>
              </a:rPr>
              <a:t>4</a:t>
            </a:r>
            <a:endParaRPr kumimoji="1" lang="en-US" altLang="zh-CN" sz="2400" i="1">
              <a:latin typeface="Times New Roman" pitchFamily="18" charset="0"/>
            </a:endParaRPr>
          </a:p>
        </p:txBody>
      </p:sp>
      <p:sp>
        <p:nvSpPr>
          <p:cNvPr id="99341" name="Text Box 13"/>
          <p:cNvSpPr txBox="1">
            <a:spLocks noChangeArrowheads="1"/>
          </p:cNvSpPr>
          <p:nvPr/>
        </p:nvSpPr>
        <p:spPr bwMode="auto">
          <a:xfrm>
            <a:off x="1371600" y="5486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</a:rPr>
              <a:t>A</a:t>
            </a:r>
            <a:r>
              <a:rPr kumimoji="1" lang="en-US" altLang="zh-CN" sz="2400" baseline="-25000">
                <a:latin typeface="Times New Roman" pitchFamily="18" charset="0"/>
              </a:rPr>
              <a:t>3</a:t>
            </a:r>
            <a:endParaRPr kumimoji="1" lang="en-US" altLang="zh-CN" sz="2400" i="1">
              <a:latin typeface="Times New Roman" pitchFamily="18" charset="0"/>
            </a:endParaRPr>
          </a:p>
        </p:txBody>
      </p:sp>
      <p:sp>
        <p:nvSpPr>
          <p:cNvPr id="99342" name="Text Box 14"/>
          <p:cNvSpPr txBox="1">
            <a:spLocks noChangeArrowheads="1"/>
          </p:cNvSpPr>
          <p:nvPr/>
        </p:nvSpPr>
        <p:spPr bwMode="auto">
          <a:xfrm>
            <a:off x="838200" y="4343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</a:rPr>
              <a:t>A</a:t>
            </a:r>
            <a:r>
              <a:rPr kumimoji="1" lang="en-US" altLang="zh-CN" sz="2400" baseline="-25000">
                <a:latin typeface="Times New Roman" pitchFamily="18" charset="0"/>
              </a:rPr>
              <a:t>2</a:t>
            </a:r>
            <a:endParaRPr kumimoji="1" lang="en-US" altLang="zh-CN" sz="2400" i="1">
              <a:latin typeface="Times New Roman" pitchFamily="18" charset="0"/>
            </a:endParaRPr>
          </a:p>
        </p:txBody>
      </p:sp>
      <p:sp>
        <p:nvSpPr>
          <p:cNvPr id="99343" name="Text Box 15"/>
          <p:cNvSpPr txBox="1">
            <a:spLocks noChangeArrowheads="1"/>
          </p:cNvSpPr>
          <p:nvPr/>
        </p:nvSpPr>
        <p:spPr bwMode="auto">
          <a:xfrm>
            <a:off x="990600" y="228600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>
                <a:latin typeface="Times New Roman" pitchFamily="18" charset="0"/>
              </a:rPr>
              <a:t>A</a:t>
            </a:r>
          </a:p>
        </p:txBody>
      </p:sp>
      <p:sp>
        <p:nvSpPr>
          <p:cNvPr id="99344" name="Text Box 16"/>
          <p:cNvSpPr txBox="1">
            <a:spLocks noChangeArrowheads="1"/>
          </p:cNvSpPr>
          <p:nvPr/>
        </p:nvSpPr>
        <p:spPr bwMode="auto">
          <a:xfrm>
            <a:off x="3810000" y="1828800"/>
            <a:ext cx="502920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A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 partition</a:t>
            </a:r>
            <a:r>
              <a:rPr kumimoji="1" lang="en-US" altLang="zh-CN" sz="2400">
                <a:latin typeface="Times New Roman" pitchFamily="18" charset="0"/>
              </a:rPr>
              <a:t> of a set </a:t>
            </a:r>
            <a:r>
              <a:rPr kumimoji="1" lang="en-US" altLang="zh-CN" sz="2400" i="1">
                <a:latin typeface="Times New Roman" pitchFamily="18" charset="0"/>
              </a:rPr>
              <a:t>A</a:t>
            </a:r>
            <a:r>
              <a:rPr kumimoji="1" lang="en-US" altLang="zh-CN" sz="2400">
                <a:latin typeface="Times New Roman" pitchFamily="18" charset="0"/>
              </a:rPr>
              <a:t>, </a:t>
            </a:r>
            <a:r>
              <a:rPr kumimoji="1" lang="en-US" altLang="zh-CN" sz="2400" i="1">
                <a:latin typeface="Times New Roman" pitchFamily="18" charset="0"/>
                <a:sym typeface="Symbol" pitchFamily="18" charset="2"/>
              </a:rPr>
              <a:t>,</a:t>
            </a:r>
            <a:r>
              <a:rPr kumimoji="1" lang="en-US" altLang="zh-CN" sz="2400">
                <a:latin typeface="Times New Roman" pitchFamily="18" charset="0"/>
              </a:rPr>
              <a:t> is a set of the nonempty subsets of </a:t>
            </a:r>
            <a:r>
              <a:rPr kumimoji="1" lang="en-US" altLang="zh-CN" sz="2400" i="1">
                <a:latin typeface="Times New Roman" pitchFamily="18" charset="0"/>
              </a:rPr>
              <a:t>A</a:t>
            </a:r>
            <a:r>
              <a:rPr kumimoji="1" lang="en-US" altLang="zh-CN" sz="2400">
                <a:latin typeface="Times New Roman" pitchFamily="18" charset="0"/>
              </a:rPr>
              <a:t>. (so, </a:t>
            </a:r>
            <a:r>
              <a:rPr kumimoji="1" lang="en-US" altLang="zh-CN" sz="2400" i="1">
                <a:latin typeface="Times New Roman" pitchFamily="18" charset="0"/>
                <a:sym typeface="Symbol" pitchFamily="18" charset="2"/>
              </a:rPr>
              <a:t>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(</a:t>
            </a:r>
            <a:r>
              <a:rPr kumimoji="1" lang="en-US" altLang="zh-CN" sz="2400" i="1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), satisfying:</a:t>
            </a:r>
          </a:p>
          <a:p>
            <a:pPr>
              <a:spcBef>
                <a:spcPct val="20000"/>
              </a:spcBef>
            </a:pP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1. For any </a:t>
            </a:r>
            <a:r>
              <a:rPr kumimoji="1" lang="en-US" altLang="zh-CN" sz="2400" i="1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</a:t>
            </a:r>
            <a:r>
              <a:rPr kumimoji="1" lang="en-US" altLang="zh-CN" sz="2400" i="1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, there is some </a:t>
            </a:r>
            <a:r>
              <a:rPr kumimoji="1" lang="en-US" altLang="zh-CN" sz="2400" i="1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400" i="1" baseline="-25000">
                <a:latin typeface="Times New Roman" pitchFamily="18" charset="0"/>
                <a:sym typeface="Symbol" pitchFamily="18" charset="2"/>
              </a:rPr>
              <a:t>i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</a:t>
            </a:r>
            <a:r>
              <a:rPr kumimoji="1" lang="en-US" altLang="zh-CN" sz="2400" i="1">
                <a:latin typeface="Times New Roman" pitchFamily="18" charset="0"/>
                <a:sym typeface="Symbol" pitchFamily="18" charset="2"/>
              </a:rPr>
              <a:t>, 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such that </a:t>
            </a:r>
            <a:r>
              <a:rPr kumimoji="1" lang="en-US" altLang="zh-CN" sz="2400" i="1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</a:t>
            </a:r>
            <a:r>
              <a:rPr kumimoji="1" lang="en-US" altLang="zh-CN" sz="2400" i="1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400" i="1" baseline="-25000">
                <a:latin typeface="Times New Roman" pitchFamily="18" charset="0"/>
                <a:sym typeface="Symbol" pitchFamily="18" charset="2"/>
              </a:rPr>
              <a:t>i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. </a:t>
            </a:r>
          </a:p>
        </p:txBody>
      </p:sp>
      <p:graphicFrame>
        <p:nvGraphicFramePr>
          <p:cNvPr id="99345" name="Object 17"/>
          <p:cNvGraphicFramePr>
            <a:graphicFrameLocks noChangeAspect="1"/>
          </p:cNvGraphicFramePr>
          <p:nvPr/>
        </p:nvGraphicFramePr>
        <p:xfrm>
          <a:off x="5105400" y="3810000"/>
          <a:ext cx="1752600" cy="685800"/>
        </p:xfrm>
        <a:graphic>
          <a:graphicData uri="http://schemas.openxmlformats.org/presentationml/2006/ole">
            <p:oleObj spid="_x0000_s99345" name="Equation" r:id="rId4" imgW="799920" imgH="342720" progId="Equation.3">
              <p:embed/>
            </p:oleObj>
          </a:graphicData>
        </a:graphic>
      </p:graphicFrame>
      <p:sp>
        <p:nvSpPr>
          <p:cNvPr id="99346" name="Text Box 18"/>
          <p:cNvSpPr txBox="1">
            <a:spLocks noChangeArrowheads="1"/>
          </p:cNvSpPr>
          <p:nvPr/>
        </p:nvSpPr>
        <p:spPr bwMode="auto">
          <a:xfrm>
            <a:off x="3810000" y="4495800"/>
            <a:ext cx="487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2. </a:t>
            </a:r>
            <a:r>
              <a:rPr kumimoji="1" lang="en-US" altLang="zh-CN" sz="2400">
                <a:latin typeface="Times New Roman" pitchFamily="18" charset="0"/>
              </a:rPr>
              <a:t>For any </a:t>
            </a:r>
            <a:r>
              <a:rPr kumimoji="1" lang="en-US" altLang="zh-CN" sz="2400" i="1">
                <a:latin typeface="Times New Roman" pitchFamily="18" charset="0"/>
              </a:rPr>
              <a:t>A</a:t>
            </a:r>
            <a:r>
              <a:rPr kumimoji="1" lang="en-US" altLang="zh-CN" sz="2400" baseline="-25000">
                <a:latin typeface="Times New Roman" pitchFamily="18" charset="0"/>
              </a:rPr>
              <a:t>i</a:t>
            </a:r>
            <a:r>
              <a:rPr kumimoji="1" lang="en-US" altLang="zh-CN" sz="2400">
                <a:latin typeface="Times New Roman" pitchFamily="18" charset="0"/>
              </a:rPr>
              <a:t>,</a:t>
            </a:r>
            <a:r>
              <a:rPr kumimoji="1" lang="en-US" altLang="zh-CN" sz="2400" i="1">
                <a:latin typeface="Times New Roman" pitchFamily="18" charset="0"/>
              </a:rPr>
              <a:t> A</a:t>
            </a:r>
            <a:r>
              <a:rPr kumimoji="1" lang="en-US" altLang="zh-CN" sz="2400" baseline="-25000">
                <a:latin typeface="Times New Roman" pitchFamily="18" charset="0"/>
              </a:rPr>
              <a:t>j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</a:t>
            </a:r>
            <a:r>
              <a:rPr kumimoji="1" lang="en-US" altLang="zh-CN" sz="2400" i="1">
                <a:latin typeface="Times New Roman" pitchFamily="18" charset="0"/>
                <a:sym typeface="Symbol" pitchFamily="18" charset="2"/>
              </a:rPr>
              <a:t>,</a:t>
            </a:r>
            <a:r>
              <a:rPr kumimoji="1" lang="en-US" altLang="zh-CN" sz="2400">
                <a:latin typeface="Times New Roman" pitchFamily="18" charset="0"/>
              </a:rPr>
              <a:t> if i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j, then:</a:t>
            </a:r>
            <a:endParaRPr kumimoji="1" lang="en-US" altLang="zh-CN" sz="2400">
              <a:latin typeface="Times New Roman" pitchFamily="18" charset="0"/>
            </a:endParaRPr>
          </a:p>
        </p:txBody>
      </p:sp>
      <p:graphicFrame>
        <p:nvGraphicFramePr>
          <p:cNvPr id="99347" name="Object 19"/>
          <p:cNvGraphicFramePr>
            <a:graphicFrameLocks noChangeAspect="1"/>
          </p:cNvGraphicFramePr>
          <p:nvPr/>
        </p:nvGraphicFramePr>
        <p:xfrm>
          <a:off x="5105400" y="5105400"/>
          <a:ext cx="1600200" cy="533400"/>
        </p:xfrm>
        <a:graphic>
          <a:graphicData uri="http://schemas.openxmlformats.org/presentationml/2006/ole">
            <p:oleObj spid="_x0000_s99347" name="Equation" r:id="rId5" imgW="69840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 descr="纸莎草纸"/>
          <p:cNvSpPr>
            <a:spLocks noChangeArrowheads="1"/>
          </p:cNvSpPr>
          <p:nvPr/>
        </p:nvSpPr>
        <p:spPr bwMode="auto">
          <a:xfrm>
            <a:off x="228600" y="3962400"/>
            <a:ext cx="8382000" cy="22860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565150"/>
            <a:ext cx="8229600" cy="1263650"/>
          </a:xfrm>
        </p:spPr>
        <p:txBody>
          <a:bodyPr/>
          <a:lstStyle/>
          <a:p>
            <a:r>
              <a:rPr lang="en-US" altLang="zh-CN" sz="4000"/>
              <a:t>Partition Generated by Equivalence</a:t>
            </a:r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chemeClr val="tx2"/>
                </a:solidFill>
              </a:rPr>
              <a:t>Equivalence class</a:t>
            </a:r>
            <a:r>
              <a:rPr lang="en-US" altLang="zh-CN" sz="2400"/>
              <a:t>: 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Let </a:t>
            </a:r>
            <a:r>
              <a:rPr lang="en-US" altLang="zh-CN" sz="2400" i="1"/>
              <a:t>R</a:t>
            </a:r>
            <a:r>
              <a:rPr lang="en-US" altLang="zh-CN" sz="2400"/>
              <a:t> is a equivalence relation on </a:t>
            </a:r>
            <a:r>
              <a:rPr lang="en-US" altLang="zh-CN" sz="2400" i="1"/>
              <a:t>A</a:t>
            </a:r>
            <a:r>
              <a:rPr lang="en-US" altLang="zh-CN" sz="2400"/>
              <a:t>, then given </a:t>
            </a:r>
            <a:r>
              <a:rPr lang="en-US" altLang="zh-CN" sz="2400" i="1"/>
              <a:t>a</a:t>
            </a:r>
            <a:r>
              <a:rPr lang="en-US" altLang="zh-CN" sz="2400">
                <a:sym typeface="Symbol" pitchFamily="18" charset="2"/>
              </a:rPr>
              <a:t>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>
                <a:sym typeface="Symbol" pitchFamily="18" charset="2"/>
              </a:rPr>
              <a:t>, </a:t>
            </a:r>
            <a:r>
              <a:rPr lang="en-US" altLang="zh-CN" sz="2400" i="1">
                <a:sym typeface="Symbol" pitchFamily="18" charset="2"/>
              </a:rPr>
              <a:t>R</a:t>
            </a:r>
            <a:r>
              <a:rPr lang="en-US" altLang="zh-CN" sz="2400">
                <a:sym typeface="Symbol" pitchFamily="18" charset="2"/>
              </a:rPr>
              <a:t>(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>
                <a:sym typeface="Symbol" pitchFamily="18" charset="2"/>
              </a:rPr>
              <a:t>) is a equivalence class induced by </a:t>
            </a:r>
            <a:r>
              <a:rPr lang="en-US" altLang="zh-CN" sz="2400" i="1">
                <a:sym typeface="Symbol" pitchFamily="18" charset="2"/>
              </a:rPr>
              <a:t>R</a:t>
            </a:r>
            <a:r>
              <a:rPr lang="en-US" altLang="zh-CN" sz="2400">
                <a:sym typeface="Symbol" pitchFamily="18" charset="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chemeClr val="tx2"/>
                </a:solidFill>
              </a:rPr>
              <a:t>Quotient set</a:t>
            </a:r>
            <a:r>
              <a:rPr lang="en-US" altLang="zh-CN" sz="240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CN" sz="2400" i="1"/>
              <a:t>Q</a:t>
            </a:r>
            <a:r>
              <a:rPr lang="en-US" altLang="zh-CN" sz="2400"/>
              <a:t>={</a:t>
            </a:r>
            <a:r>
              <a:rPr lang="en-US" altLang="zh-CN" sz="2400" i="1"/>
              <a:t>R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/>
              <a:t>)|</a:t>
            </a:r>
            <a:r>
              <a:rPr lang="en-US" altLang="zh-CN" sz="2400" i="1"/>
              <a:t>x</a:t>
            </a:r>
            <a:r>
              <a:rPr lang="en-US" altLang="zh-CN" sz="2400">
                <a:sym typeface="Symbol" pitchFamily="18" charset="2"/>
              </a:rPr>
              <a:t>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>
                <a:sym typeface="Symbol" pitchFamily="18" charset="2"/>
              </a:rPr>
              <a:t>, and </a:t>
            </a:r>
            <a:r>
              <a:rPr lang="en-US" altLang="zh-CN" sz="2400" i="1">
                <a:sym typeface="Symbol" pitchFamily="18" charset="2"/>
              </a:rPr>
              <a:t>R </a:t>
            </a:r>
            <a:r>
              <a:rPr lang="en-US" altLang="zh-CN" sz="2400">
                <a:sym typeface="Symbol" pitchFamily="18" charset="2"/>
              </a:rPr>
              <a:t>is a equivalence on 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>
                <a:sym typeface="Symbol" pitchFamily="18" charset="2"/>
              </a:rPr>
              <a:t>}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/>
              <a:t>Quotient set is a partition: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For any </a:t>
            </a:r>
            <a:r>
              <a:rPr lang="en-US" altLang="zh-CN" sz="2400" i="1"/>
              <a:t>a</a:t>
            </a:r>
            <a:r>
              <a:rPr lang="en-US" altLang="zh-CN" sz="2400">
                <a:sym typeface="Symbol" pitchFamily="18" charset="2"/>
              </a:rPr>
              <a:t>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>
                <a:sym typeface="Symbol" pitchFamily="18" charset="2"/>
              </a:rPr>
              <a:t>, </a:t>
            </a:r>
            <a:r>
              <a:rPr lang="en-US" altLang="zh-CN" sz="2400" i="1"/>
              <a:t>a</a:t>
            </a:r>
            <a:r>
              <a:rPr lang="en-US" altLang="zh-CN" sz="2400">
                <a:sym typeface="Symbol" pitchFamily="18" charset="2"/>
              </a:rPr>
              <a:t></a:t>
            </a:r>
            <a:r>
              <a:rPr lang="en-US" altLang="zh-CN" sz="2400" i="1">
                <a:sym typeface="Symbol" pitchFamily="18" charset="2"/>
              </a:rPr>
              <a:t>R</a:t>
            </a:r>
            <a:r>
              <a:rPr lang="en-US" altLang="zh-CN" sz="2400">
                <a:sym typeface="Symbol" pitchFamily="18" charset="2"/>
              </a:rPr>
              <a:t>(a) (remember that </a:t>
            </a:r>
            <a:r>
              <a:rPr lang="en-US" altLang="zh-CN" sz="2400" i="1">
                <a:sym typeface="Symbol" pitchFamily="18" charset="2"/>
              </a:rPr>
              <a:t>R</a:t>
            </a:r>
            <a:r>
              <a:rPr lang="en-US" altLang="zh-CN" sz="2400">
                <a:sym typeface="Symbol" pitchFamily="18" charset="2"/>
              </a:rPr>
              <a:t> is reflexible)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sym typeface="Symbol" pitchFamily="18" charset="2"/>
              </a:rPr>
              <a:t>For any </a:t>
            </a:r>
            <a:r>
              <a:rPr lang="en-US" altLang="zh-CN" sz="2400" i="1"/>
              <a:t>a</a:t>
            </a:r>
            <a:r>
              <a:rPr lang="en-US" altLang="zh-CN" sz="2400"/>
              <a:t>,</a:t>
            </a:r>
            <a:r>
              <a:rPr lang="en-US" altLang="zh-CN" sz="2400" i="1"/>
              <a:t>b</a:t>
            </a:r>
            <a:r>
              <a:rPr lang="en-US" altLang="zh-CN" sz="2400">
                <a:sym typeface="Symbol" pitchFamily="18" charset="2"/>
              </a:rPr>
              <a:t></a:t>
            </a:r>
            <a:r>
              <a:rPr lang="en-US" altLang="zh-CN" sz="2400" i="1">
                <a:sym typeface="Symbol" pitchFamily="18" charset="2"/>
              </a:rPr>
              <a:t>A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sym typeface="Symbol" pitchFamily="18" charset="2"/>
              </a:rPr>
              <a:t>(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,</a:t>
            </a:r>
            <a:r>
              <a:rPr lang="en-US" altLang="zh-CN" i="1">
                <a:sym typeface="Symbol" pitchFamily="18" charset="2"/>
              </a:rPr>
              <a:t>b</a:t>
            </a:r>
            <a:r>
              <a:rPr lang="en-US" altLang="zh-CN">
                <a:sym typeface="Symbol" pitchFamily="18" charset="2"/>
              </a:rPr>
              <a:t>) </a:t>
            </a:r>
            <a:r>
              <a:rPr lang="en-US" altLang="zh-CN" i="1">
                <a:sym typeface="Symbol" pitchFamily="18" charset="2"/>
              </a:rPr>
              <a:t>R</a:t>
            </a:r>
            <a:r>
              <a:rPr lang="en-US" altLang="zh-CN">
                <a:sym typeface="Symbol" pitchFamily="18" charset="2"/>
              </a:rPr>
              <a:t> if and only if  </a:t>
            </a:r>
            <a:r>
              <a:rPr lang="en-US" altLang="zh-CN" i="1">
                <a:sym typeface="Symbol" pitchFamily="18" charset="2"/>
              </a:rPr>
              <a:t>R</a:t>
            </a:r>
            <a:r>
              <a:rPr lang="en-US" altLang="zh-CN">
                <a:sym typeface="Symbol" pitchFamily="18" charset="2"/>
              </a:rPr>
              <a:t>(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)=</a:t>
            </a:r>
            <a:r>
              <a:rPr lang="en-US" altLang="zh-CN" i="1">
                <a:sym typeface="Symbol" pitchFamily="18" charset="2"/>
              </a:rPr>
              <a:t>R</a:t>
            </a:r>
            <a:r>
              <a:rPr lang="en-US" altLang="zh-CN">
                <a:sym typeface="Symbol" pitchFamily="18" charset="2"/>
              </a:rPr>
              <a:t>(</a:t>
            </a:r>
            <a:r>
              <a:rPr lang="en-US" altLang="zh-CN" i="1">
                <a:sym typeface="Symbol" pitchFamily="18" charset="2"/>
              </a:rPr>
              <a:t>b</a:t>
            </a:r>
            <a:r>
              <a:rPr lang="en-US" altLang="zh-CN">
                <a:sym typeface="Symbol" pitchFamily="18" charset="2"/>
              </a:rPr>
              <a:t>), and 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sym typeface="Symbol" pitchFamily="18" charset="2"/>
              </a:rPr>
              <a:t>(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,</a:t>
            </a:r>
            <a:r>
              <a:rPr lang="en-US" altLang="zh-CN" i="1">
                <a:sym typeface="Symbol" pitchFamily="18" charset="2"/>
              </a:rPr>
              <a:t>b</a:t>
            </a:r>
            <a:r>
              <a:rPr lang="en-US" altLang="zh-CN">
                <a:sym typeface="Symbol" pitchFamily="18" charset="2"/>
              </a:rPr>
              <a:t>) </a:t>
            </a:r>
            <a:r>
              <a:rPr lang="en-US" altLang="zh-CN" i="1">
                <a:sym typeface="Symbol" pitchFamily="18" charset="2"/>
              </a:rPr>
              <a:t>R</a:t>
            </a:r>
            <a:r>
              <a:rPr lang="en-US" altLang="zh-CN">
                <a:sym typeface="Symbol" pitchFamily="18" charset="2"/>
              </a:rPr>
              <a:t> if and only if  </a:t>
            </a:r>
            <a:r>
              <a:rPr lang="en-US" altLang="zh-CN" i="1">
                <a:sym typeface="Symbol" pitchFamily="18" charset="2"/>
              </a:rPr>
              <a:t>R</a:t>
            </a:r>
            <a:r>
              <a:rPr lang="en-US" altLang="zh-CN">
                <a:sym typeface="Symbol" pitchFamily="18" charset="2"/>
              </a:rPr>
              <a:t>(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)</a:t>
            </a:r>
            <a:r>
              <a:rPr lang="en-US" altLang="zh-CN" i="1">
                <a:sym typeface="Symbol" pitchFamily="18" charset="2"/>
              </a:rPr>
              <a:t>R</a:t>
            </a:r>
            <a:r>
              <a:rPr lang="en-US" altLang="zh-CN">
                <a:sym typeface="Symbol" pitchFamily="18" charset="2"/>
              </a:rPr>
              <a:t>(</a:t>
            </a:r>
            <a:r>
              <a:rPr lang="en-US" altLang="zh-CN" i="1">
                <a:sym typeface="Symbol" pitchFamily="18" charset="2"/>
              </a:rPr>
              <a:t>b</a:t>
            </a:r>
            <a:r>
              <a:rPr lang="en-US" altLang="zh-CN">
                <a:sym typeface="Symbol" pitchFamily="18" charset="2"/>
              </a:rPr>
              <a:t>)=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Equivalence induced by Partition</a:t>
            </a:r>
          </a:p>
        </p:txBody>
      </p:sp>
      <p:sp>
        <p:nvSpPr>
          <p:cNvPr id="101379" name="Freeform 3"/>
          <p:cNvSpPr>
            <a:spLocks/>
          </p:cNvSpPr>
          <p:nvPr/>
        </p:nvSpPr>
        <p:spPr bwMode="auto">
          <a:xfrm>
            <a:off x="628650" y="2393950"/>
            <a:ext cx="2870200" cy="3635375"/>
          </a:xfrm>
          <a:custGeom>
            <a:avLst/>
            <a:gdLst/>
            <a:ahLst/>
            <a:cxnLst>
              <a:cxn ang="0">
                <a:pos x="927" y="112"/>
              </a:cxn>
              <a:cxn ang="0">
                <a:pos x="693" y="220"/>
              </a:cxn>
              <a:cxn ang="0">
                <a:pos x="540" y="256"/>
              </a:cxn>
              <a:cxn ang="0">
                <a:pos x="432" y="301"/>
              </a:cxn>
              <a:cxn ang="0">
                <a:pos x="396" y="328"/>
              </a:cxn>
              <a:cxn ang="0">
                <a:pos x="369" y="337"/>
              </a:cxn>
              <a:cxn ang="0">
                <a:pos x="333" y="391"/>
              </a:cxn>
              <a:cxn ang="0">
                <a:pos x="270" y="553"/>
              </a:cxn>
              <a:cxn ang="0">
                <a:pos x="198" y="616"/>
              </a:cxn>
              <a:cxn ang="0">
                <a:pos x="108" y="751"/>
              </a:cxn>
              <a:cxn ang="0">
                <a:pos x="9" y="1120"/>
              </a:cxn>
              <a:cxn ang="0">
                <a:pos x="45" y="1273"/>
              </a:cxn>
              <a:cxn ang="0">
                <a:pos x="0" y="1534"/>
              </a:cxn>
              <a:cxn ang="0">
                <a:pos x="81" y="1957"/>
              </a:cxn>
              <a:cxn ang="0">
                <a:pos x="135" y="2047"/>
              </a:cxn>
              <a:cxn ang="0">
                <a:pos x="261" y="2092"/>
              </a:cxn>
              <a:cxn ang="0">
                <a:pos x="387" y="2164"/>
              </a:cxn>
              <a:cxn ang="0">
                <a:pos x="549" y="2290"/>
              </a:cxn>
              <a:cxn ang="0">
                <a:pos x="972" y="2227"/>
              </a:cxn>
              <a:cxn ang="0">
                <a:pos x="1116" y="2020"/>
              </a:cxn>
              <a:cxn ang="0">
                <a:pos x="1323" y="1912"/>
              </a:cxn>
              <a:cxn ang="0">
                <a:pos x="1377" y="1804"/>
              </a:cxn>
              <a:cxn ang="0">
                <a:pos x="1422" y="1678"/>
              </a:cxn>
              <a:cxn ang="0">
                <a:pos x="1512" y="1624"/>
              </a:cxn>
              <a:cxn ang="0">
                <a:pos x="1548" y="1561"/>
              </a:cxn>
              <a:cxn ang="0">
                <a:pos x="1638" y="1480"/>
              </a:cxn>
              <a:cxn ang="0">
                <a:pos x="1737" y="1309"/>
              </a:cxn>
              <a:cxn ang="0">
                <a:pos x="1782" y="1084"/>
              </a:cxn>
              <a:cxn ang="0">
                <a:pos x="1791" y="526"/>
              </a:cxn>
              <a:cxn ang="0">
                <a:pos x="1719" y="364"/>
              </a:cxn>
              <a:cxn ang="0">
                <a:pos x="1710" y="238"/>
              </a:cxn>
              <a:cxn ang="0">
                <a:pos x="1539" y="40"/>
              </a:cxn>
              <a:cxn ang="0">
                <a:pos x="1197" y="22"/>
              </a:cxn>
              <a:cxn ang="0">
                <a:pos x="1161" y="4"/>
              </a:cxn>
              <a:cxn ang="0">
                <a:pos x="1071" y="40"/>
              </a:cxn>
              <a:cxn ang="0">
                <a:pos x="927" y="112"/>
              </a:cxn>
            </a:cxnLst>
            <a:rect l="0" t="0" r="r" b="b"/>
            <a:pathLst>
              <a:path w="1808" h="2290">
                <a:moveTo>
                  <a:pt x="927" y="112"/>
                </a:moveTo>
                <a:cubicBezTo>
                  <a:pt x="836" y="122"/>
                  <a:pt x="773" y="196"/>
                  <a:pt x="693" y="220"/>
                </a:cubicBezTo>
                <a:cubicBezTo>
                  <a:pt x="644" y="235"/>
                  <a:pt x="585" y="247"/>
                  <a:pt x="540" y="256"/>
                </a:cubicBezTo>
                <a:cubicBezTo>
                  <a:pt x="502" y="264"/>
                  <a:pt x="469" y="289"/>
                  <a:pt x="432" y="301"/>
                </a:cubicBezTo>
                <a:cubicBezTo>
                  <a:pt x="420" y="310"/>
                  <a:pt x="409" y="321"/>
                  <a:pt x="396" y="328"/>
                </a:cubicBezTo>
                <a:cubicBezTo>
                  <a:pt x="388" y="333"/>
                  <a:pt x="376" y="330"/>
                  <a:pt x="369" y="337"/>
                </a:cubicBezTo>
                <a:cubicBezTo>
                  <a:pt x="354" y="352"/>
                  <a:pt x="333" y="391"/>
                  <a:pt x="333" y="391"/>
                </a:cubicBezTo>
                <a:cubicBezTo>
                  <a:pt x="309" y="509"/>
                  <a:pt x="331" y="455"/>
                  <a:pt x="270" y="553"/>
                </a:cubicBezTo>
                <a:cubicBezTo>
                  <a:pt x="253" y="580"/>
                  <a:pt x="219" y="592"/>
                  <a:pt x="198" y="616"/>
                </a:cubicBezTo>
                <a:cubicBezTo>
                  <a:pt x="163" y="657"/>
                  <a:pt x="138" y="706"/>
                  <a:pt x="108" y="751"/>
                </a:cubicBezTo>
                <a:cubicBezTo>
                  <a:pt x="37" y="858"/>
                  <a:pt x="21" y="996"/>
                  <a:pt x="9" y="1120"/>
                </a:cubicBezTo>
                <a:cubicBezTo>
                  <a:pt x="18" y="1189"/>
                  <a:pt x="34" y="1209"/>
                  <a:pt x="45" y="1273"/>
                </a:cubicBezTo>
                <a:cubicBezTo>
                  <a:pt x="30" y="1363"/>
                  <a:pt x="41" y="1451"/>
                  <a:pt x="0" y="1534"/>
                </a:cubicBezTo>
                <a:cubicBezTo>
                  <a:pt x="8" y="1716"/>
                  <a:pt x="13" y="1807"/>
                  <a:pt x="81" y="1957"/>
                </a:cubicBezTo>
                <a:cubicBezTo>
                  <a:pt x="85" y="1967"/>
                  <a:pt x="118" y="2038"/>
                  <a:pt x="135" y="2047"/>
                </a:cubicBezTo>
                <a:cubicBezTo>
                  <a:pt x="174" y="2068"/>
                  <a:pt x="221" y="2073"/>
                  <a:pt x="261" y="2092"/>
                </a:cubicBezTo>
                <a:cubicBezTo>
                  <a:pt x="482" y="2198"/>
                  <a:pt x="295" y="2133"/>
                  <a:pt x="387" y="2164"/>
                </a:cubicBezTo>
                <a:cubicBezTo>
                  <a:pt x="430" y="2228"/>
                  <a:pt x="472" y="2275"/>
                  <a:pt x="549" y="2290"/>
                </a:cubicBezTo>
                <a:cubicBezTo>
                  <a:pt x="692" y="2282"/>
                  <a:pt x="833" y="2262"/>
                  <a:pt x="972" y="2227"/>
                </a:cubicBezTo>
                <a:cubicBezTo>
                  <a:pt x="1008" y="2179"/>
                  <a:pt x="1068" y="2046"/>
                  <a:pt x="1116" y="2020"/>
                </a:cubicBezTo>
                <a:cubicBezTo>
                  <a:pt x="1211" y="1968"/>
                  <a:pt x="1246" y="1963"/>
                  <a:pt x="1323" y="1912"/>
                </a:cubicBezTo>
                <a:cubicBezTo>
                  <a:pt x="1345" y="1878"/>
                  <a:pt x="1367" y="1844"/>
                  <a:pt x="1377" y="1804"/>
                </a:cubicBezTo>
                <a:cubicBezTo>
                  <a:pt x="1387" y="1765"/>
                  <a:pt x="1388" y="1707"/>
                  <a:pt x="1422" y="1678"/>
                </a:cubicBezTo>
                <a:cubicBezTo>
                  <a:pt x="1451" y="1653"/>
                  <a:pt x="1479" y="1640"/>
                  <a:pt x="1512" y="1624"/>
                </a:cubicBezTo>
                <a:cubicBezTo>
                  <a:pt x="1527" y="1605"/>
                  <a:pt x="1533" y="1580"/>
                  <a:pt x="1548" y="1561"/>
                </a:cubicBezTo>
                <a:cubicBezTo>
                  <a:pt x="1573" y="1531"/>
                  <a:pt x="1612" y="1509"/>
                  <a:pt x="1638" y="1480"/>
                </a:cubicBezTo>
                <a:cubicBezTo>
                  <a:pt x="1664" y="1451"/>
                  <a:pt x="1724" y="1340"/>
                  <a:pt x="1737" y="1309"/>
                </a:cubicBezTo>
                <a:cubicBezTo>
                  <a:pt x="1765" y="1238"/>
                  <a:pt x="1782" y="1084"/>
                  <a:pt x="1782" y="1084"/>
                </a:cubicBezTo>
                <a:cubicBezTo>
                  <a:pt x="1794" y="897"/>
                  <a:pt x="1808" y="714"/>
                  <a:pt x="1791" y="526"/>
                </a:cubicBezTo>
                <a:cubicBezTo>
                  <a:pt x="1786" y="469"/>
                  <a:pt x="1739" y="415"/>
                  <a:pt x="1719" y="364"/>
                </a:cubicBezTo>
                <a:cubicBezTo>
                  <a:pt x="1716" y="322"/>
                  <a:pt x="1716" y="280"/>
                  <a:pt x="1710" y="238"/>
                </a:cubicBezTo>
                <a:cubicBezTo>
                  <a:pt x="1698" y="158"/>
                  <a:pt x="1604" y="79"/>
                  <a:pt x="1539" y="40"/>
                </a:cubicBezTo>
                <a:cubicBezTo>
                  <a:pt x="1419" y="49"/>
                  <a:pt x="1316" y="42"/>
                  <a:pt x="1197" y="22"/>
                </a:cubicBezTo>
                <a:cubicBezTo>
                  <a:pt x="1185" y="16"/>
                  <a:pt x="1174" y="6"/>
                  <a:pt x="1161" y="4"/>
                </a:cubicBezTo>
                <a:cubicBezTo>
                  <a:pt x="1131" y="0"/>
                  <a:pt x="1098" y="31"/>
                  <a:pt x="1071" y="40"/>
                </a:cubicBezTo>
                <a:cubicBezTo>
                  <a:pt x="1049" y="73"/>
                  <a:pt x="956" y="83"/>
                  <a:pt x="927" y="112"/>
                </a:cubicBezTo>
                <a:close/>
              </a:path>
            </a:pathLst>
          </a:custGeom>
          <a:gradFill rotWithShape="0">
            <a:gsLst>
              <a:gs pos="0">
                <a:srgbClr val="CCFFCC">
                  <a:gamma/>
                  <a:shade val="46275"/>
                  <a:invGamma/>
                </a:srgbClr>
              </a:gs>
              <a:gs pos="50000">
                <a:srgbClr val="CCFFCC"/>
              </a:gs>
              <a:gs pos="100000">
                <a:srgbClr val="CCFFCC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33CCCC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1380" name="Freeform 4"/>
          <p:cNvSpPr>
            <a:spLocks/>
          </p:cNvSpPr>
          <p:nvPr/>
        </p:nvSpPr>
        <p:spPr bwMode="auto">
          <a:xfrm>
            <a:off x="685800" y="3795713"/>
            <a:ext cx="1771650" cy="447675"/>
          </a:xfrm>
          <a:custGeom>
            <a:avLst/>
            <a:gdLst/>
            <a:ahLst/>
            <a:cxnLst>
              <a:cxn ang="0">
                <a:pos x="0" y="201"/>
              </a:cxn>
              <a:cxn ang="0">
                <a:pos x="369" y="255"/>
              </a:cxn>
              <a:cxn ang="0">
                <a:pos x="675" y="39"/>
              </a:cxn>
              <a:cxn ang="0">
                <a:pos x="1116" y="21"/>
              </a:cxn>
            </a:cxnLst>
            <a:rect l="0" t="0" r="r" b="b"/>
            <a:pathLst>
              <a:path w="1116" h="282">
                <a:moveTo>
                  <a:pt x="0" y="201"/>
                </a:moveTo>
                <a:cubicBezTo>
                  <a:pt x="128" y="241"/>
                  <a:pt x="257" y="282"/>
                  <a:pt x="369" y="255"/>
                </a:cubicBezTo>
                <a:cubicBezTo>
                  <a:pt x="481" y="228"/>
                  <a:pt x="551" y="78"/>
                  <a:pt x="675" y="39"/>
                </a:cubicBezTo>
                <a:cubicBezTo>
                  <a:pt x="799" y="0"/>
                  <a:pt x="957" y="10"/>
                  <a:pt x="1116" y="2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1381" name="Freeform 5"/>
          <p:cNvSpPr>
            <a:spLocks/>
          </p:cNvSpPr>
          <p:nvPr/>
        </p:nvSpPr>
        <p:spPr bwMode="auto">
          <a:xfrm>
            <a:off x="1335088" y="4019550"/>
            <a:ext cx="993775" cy="1652588"/>
          </a:xfrm>
          <a:custGeom>
            <a:avLst/>
            <a:gdLst/>
            <a:ahLst/>
            <a:cxnLst>
              <a:cxn ang="0">
                <a:pos x="146" y="0"/>
              </a:cxn>
              <a:cxn ang="0">
                <a:pos x="347" y="222"/>
              </a:cxn>
              <a:cxn ang="0">
                <a:pos x="41" y="510"/>
              </a:cxn>
              <a:cxn ang="0">
                <a:pos x="104" y="780"/>
              </a:cxn>
              <a:cxn ang="0">
                <a:pos x="185" y="996"/>
              </a:cxn>
              <a:cxn ang="0">
                <a:pos x="509" y="996"/>
              </a:cxn>
              <a:cxn ang="0">
                <a:pos x="653" y="1077"/>
              </a:cxn>
            </a:cxnLst>
            <a:rect l="0" t="0" r="r" b="b"/>
            <a:pathLst>
              <a:path w="653" h="1077">
                <a:moveTo>
                  <a:pt x="146" y="0"/>
                </a:moveTo>
                <a:cubicBezTo>
                  <a:pt x="255" y="68"/>
                  <a:pt x="364" y="137"/>
                  <a:pt x="347" y="222"/>
                </a:cubicBezTo>
                <a:cubicBezTo>
                  <a:pt x="330" y="307"/>
                  <a:pt x="82" y="417"/>
                  <a:pt x="41" y="510"/>
                </a:cubicBezTo>
                <a:cubicBezTo>
                  <a:pt x="0" y="603"/>
                  <a:pt x="80" y="699"/>
                  <a:pt x="104" y="780"/>
                </a:cubicBezTo>
                <a:cubicBezTo>
                  <a:pt x="128" y="861"/>
                  <a:pt x="118" y="960"/>
                  <a:pt x="185" y="996"/>
                </a:cubicBezTo>
                <a:cubicBezTo>
                  <a:pt x="252" y="1032"/>
                  <a:pt x="431" y="983"/>
                  <a:pt x="509" y="996"/>
                </a:cubicBezTo>
                <a:cubicBezTo>
                  <a:pt x="587" y="1009"/>
                  <a:pt x="620" y="1043"/>
                  <a:pt x="653" y="107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1382" name="Freeform 6"/>
          <p:cNvSpPr>
            <a:spLocks/>
          </p:cNvSpPr>
          <p:nvPr/>
        </p:nvSpPr>
        <p:spPr bwMode="auto">
          <a:xfrm>
            <a:off x="1987550" y="2419350"/>
            <a:ext cx="1312863" cy="2252663"/>
          </a:xfrm>
          <a:custGeom>
            <a:avLst/>
            <a:gdLst/>
            <a:ahLst/>
            <a:cxnLst>
              <a:cxn ang="0">
                <a:pos x="248" y="0"/>
              </a:cxn>
              <a:cxn ang="0">
                <a:pos x="8" y="528"/>
              </a:cxn>
              <a:cxn ang="0">
                <a:pos x="296" y="864"/>
              </a:cxn>
              <a:cxn ang="0">
                <a:pos x="200" y="1008"/>
              </a:cxn>
              <a:cxn ang="0">
                <a:pos x="296" y="1296"/>
              </a:cxn>
              <a:cxn ang="0">
                <a:pos x="632" y="1344"/>
              </a:cxn>
              <a:cxn ang="0">
                <a:pos x="791" y="1455"/>
              </a:cxn>
            </a:cxnLst>
            <a:rect l="0" t="0" r="r" b="b"/>
            <a:pathLst>
              <a:path w="791" h="1455">
                <a:moveTo>
                  <a:pt x="248" y="0"/>
                </a:moveTo>
                <a:cubicBezTo>
                  <a:pt x="124" y="192"/>
                  <a:pt x="0" y="384"/>
                  <a:pt x="8" y="528"/>
                </a:cubicBezTo>
                <a:cubicBezTo>
                  <a:pt x="16" y="672"/>
                  <a:pt x="264" y="784"/>
                  <a:pt x="296" y="864"/>
                </a:cubicBezTo>
                <a:cubicBezTo>
                  <a:pt x="328" y="944"/>
                  <a:pt x="200" y="936"/>
                  <a:pt x="200" y="1008"/>
                </a:cubicBezTo>
                <a:cubicBezTo>
                  <a:pt x="200" y="1080"/>
                  <a:pt x="224" y="1240"/>
                  <a:pt x="296" y="1296"/>
                </a:cubicBezTo>
                <a:cubicBezTo>
                  <a:pt x="368" y="1352"/>
                  <a:pt x="550" y="1318"/>
                  <a:pt x="632" y="1344"/>
                </a:cubicBezTo>
                <a:cubicBezTo>
                  <a:pt x="714" y="1370"/>
                  <a:pt x="752" y="1412"/>
                  <a:pt x="791" y="145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1383" name="Freeform 7"/>
          <p:cNvSpPr>
            <a:spLocks/>
          </p:cNvSpPr>
          <p:nvPr/>
        </p:nvSpPr>
        <p:spPr bwMode="auto">
          <a:xfrm>
            <a:off x="2162175" y="2833688"/>
            <a:ext cx="1295400" cy="1095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02" y="159"/>
              </a:cxn>
              <a:cxn ang="0">
                <a:pos x="510" y="528"/>
              </a:cxn>
              <a:cxn ang="0">
                <a:pos x="834" y="699"/>
              </a:cxn>
            </a:cxnLst>
            <a:rect l="0" t="0" r="r" b="b"/>
            <a:pathLst>
              <a:path w="834" h="699">
                <a:moveTo>
                  <a:pt x="0" y="0"/>
                </a:moveTo>
                <a:cubicBezTo>
                  <a:pt x="158" y="35"/>
                  <a:pt x="317" y="71"/>
                  <a:pt x="402" y="159"/>
                </a:cubicBezTo>
                <a:cubicBezTo>
                  <a:pt x="487" y="247"/>
                  <a:pt x="438" y="438"/>
                  <a:pt x="510" y="528"/>
                </a:cubicBezTo>
                <a:cubicBezTo>
                  <a:pt x="582" y="618"/>
                  <a:pt x="708" y="658"/>
                  <a:pt x="834" y="69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1384" name="Freeform 8"/>
          <p:cNvSpPr>
            <a:spLocks/>
          </p:cNvSpPr>
          <p:nvPr/>
        </p:nvSpPr>
        <p:spPr bwMode="auto">
          <a:xfrm>
            <a:off x="771525" y="5014913"/>
            <a:ext cx="614363" cy="542925"/>
          </a:xfrm>
          <a:custGeom>
            <a:avLst/>
            <a:gdLst/>
            <a:ahLst/>
            <a:cxnLst>
              <a:cxn ang="0">
                <a:pos x="387" y="0"/>
              </a:cxn>
              <a:cxn ang="0">
                <a:pos x="216" y="162"/>
              </a:cxn>
              <a:cxn ang="0">
                <a:pos x="162" y="315"/>
              </a:cxn>
              <a:cxn ang="0">
                <a:pos x="0" y="324"/>
              </a:cxn>
            </a:cxnLst>
            <a:rect l="0" t="0" r="r" b="b"/>
            <a:pathLst>
              <a:path w="387" h="342">
                <a:moveTo>
                  <a:pt x="387" y="0"/>
                </a:moveTo>
                <a:cubicBezTo>
                  <a:pt x="320" y="55"/>
                  <a:pt x="253" y="110"/>
                  <a:pt x="216" y="162"/>
                </a:cubicBezTo>
                <a:cubicBezTo>
                  <a:pt x="179" y="214"/>
                  <a:pt x="198" y="288"/>
                  <a:pt x="162" y="315"/>
                </a:cubicBezTo>
                <a:cubicBezTo>
                  <a:pt x="126" y="342"/>
                  <a:pt x="25" y="324"/>
                  <a:pt x="0" y="3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1385" name="Text Box 9"/>
          <p:cNvSpPr txBox="1">
            <a:spLocks noChangeArrowheads="1"/>
          </p:cNvSpPr>
          <p:nvPr/>
        </p:nvSpPr>
        <p:spPr bwMode="auto">
          <a:xfrm>
            <a:off x="1295400" y="31242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</a:rPr>
              <a:t>A</a:t>
            </a:r>
            <a:r>
              <a:rPr kumimoji="1" lang="en-US" altLang="zh-CN" sz="2400" baseline="-25000">
                <a:latin typeface="Times New Roman" pitchFamily="18" charset="0"/>
              </a:rPr>
              <a:t>1</a:t>
            </a:r>
            <a:endParaRPr kumimoji="1" lang="en-US" altLang="zh-CN" sz="2400" i="1">
              <a:latin typeface="Times New Roman" pitchFamily="18" charset="0"/>
            </a:endParaRPr>
          </a:p>
        </p:txBody>
      </p:sp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2743200" y="26670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</a:rPr>
              <a:t>A</a:t>
            </a:r>
            <a:r>
              <a:rPr kumimoji="1" lang="en-US" altLang="zh-CN" sz="2400" baseline="-25000">
                <a:latin typeface="Times New Roman" pitchFamily="18" charset="0"/>
              </a:rPr>
              <a:t>6</a:t>
            </a:r>
            <a:endParaRPr kumimoji="1" lang="en-US" altLang="zh-CN" sz="2400" i="1">
              <a:latin typeface="Times New Roman" pitchFamily="18" charset="0"/>
            </a:endParaRPr>
          </a:p>
        </p:txBody>
      </p:sp>
      <p:sp>
        <p:nvSpPr>
          <p:cNvPr id="101387" name="Text Box 11"/>
          <p:cNvSpPr txBox="1">
            <a:spLocks noChangeArrowheads="1"/>
          </p:cNvSpPr>
          <p:nvPr/>
        </p:nvSpPr>
        <p:spPr bwMode="auto">
          <a:xfrm>
            <a:off x="2590800" y="37338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</a:rPr>
              <a:t>A</a:t>
            </a:r>
            <a:r>
              <a:rPr kumimoji="1" lang="en-US" altLang="zh-CN" sz="2400" baseline="-25000">
                <a:latin typeface="Times New Roman" pitchFamily="18" charset="0"/>
              </a:rPr>
              <a:t>5</a:t>
            </a:r>
            <a:endParaRPr kumimoji="1" lang="en-US" altLang="zh-CN" sz="2400" i="1">
              <a:latin typeface="Times New Roman" pitchFamily="18" charset="0"/>
            </a:endParaRPr>
          </a:p>
        </p:txBody>
      </p:sp>
      <p:sp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1981200" y="46482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</a:rPr>
              <a:t>A</a:t>
            </a:r>
            <a:r>
              <a:rPr kumimoji="1" lang="en-US" altLang="zh-CN" sz="2400" baseline="-25000">
                <a:latin typeface="Times New Roman" pitchFamily="18" charset="0"/>
              </a:rPr>
              <a:t>4</a:t>
            </a:r>
            <a:endParaRPr kumimoji="1" lang="en-US" altLang="zh-CN" sz="2400" i="1">
              <a:latin typeface="Times New Roman" pitchFamily="18" charset="0"/>
            </a:endParaRPr>
          </a:p>
        </p:txBody>
      </p:sp>
      <p:sp>
        <p:nvSpPr>
          <p:cNvPr id="101389" name="Text Box 13"/>
          <p:cNvSpPr txBox="1">
            <a:spLocks noChangeArrowheads="1"/>
          </p:cNvSpPr>
          <p:nvPr/>
        </p:nvSpPr>
        <p:spPr bwMode="auto">
          <a:xfrm>
            <a:off x="1371600" y="5486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</a:rPr>
              <a:t>A</a:t>
            </a:r>
            <a:r>
              <a:rPr kumimoji="1" lang="en-US" altLang="zh-CN" sz="2400" baseline="-25000">
                <a:latin typeface="Times New Roman" pitchFamily="18" charset="0"/>
              </a:rPr>
              <a:t>3</a:t>
            </a:r>
            <a:endParaRPr kumimoji="1" lang="en-US" altLang="zh-CN" sz="2400" i="1">
              <a:latin typeface="Times New Roman" pitchFamily="18" charset="0"/>
            </a:endParaRPr>
          </a:p>
        </p:txBody>
      </p:sp>
      <p:sp>
        <p:nvSpPr>
          <p:cNvPr id="101390" name="Text Box 14"/>
          <p:cNvSpPr txBox="1">
            <a:spLocks noChangeArrowheads="1"/>
          </p:cNvSpPr>
          <p:nvPr/>
        </p:nvSpPr>
        <p:spPr bwMode="auto">
          <a:xfrm>
            <a:off x="838200" y="4343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</a:rPr>
              <a:t>A</a:t>
            </a:r>
            <a:r>
              <a:rPr kumimoji="1" lang="en-US" altLang="zh-CN" sz="2400" baseline="-25000">
                <a:latin typeface="Times New Roman" pitchFamily="18" charset="0"/>
              </a:rPr>
              <a:t>2</a:t>
            </a:r>
            <a:endParaRPr kumimoji="1" lang="en-US" altLang="zh-CN" sz="2400" i="1">
              <a:latin typeface="Times New Roman" pitchFamily="18" charset="0"/>
            </a:endParaRPr>
          </a:p>
        </p:txBody>
      </p:sp>
      <p:sp>
        <p:nvSpPr>
          <p:cNvPr id="101391" name="Text Box 15"/>
          <p:cNvSpPr txBox="1">
            <a:spLocks noChangeArrowheads="1"/>
          </p:cNvSpPr>
          <p:nvPr/>
        </p:nvSpPr>
        <p:spPr bwMode="auto">
          <a:xfrm>
            <a:off x="990600" y="228600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>
                <a:latin typeface="Times New Roman" pitchFamily="18" charset="0"/>
              </a:rPr>
              <a:t>A</a:t>
            </a:r>
          </a:p>
        </p:txBody>
      </p:sp>
      <p:sp>
        <p:nvSpPr>
          <p:cNvPr id="101392" name="Oval 16"/>
          <p:cNvSpPr>
            <a:spLocks noChangeArrowheads="1"/>
          </p:cNvSpPr>
          <p:nvPr/>
        </p:nvSpPr>
        <p:spPr bwMode="auto">
          <a:xfrm>
            <a:off x="2514600" y="5029200"/>
            <a:ext cx="179388" cy="179388"/>
          </a:xfrm>
          <a:prstGeom prst="ellipse">
            <a:avLst/>
          </a:prstGeom>
          <a:solidFill>
            <a:srgbClr val="FF6600"/>
          </a:solidFill>
          <a:ln w="9525">
            <a:solidFill>
              <a:srgbClr val="8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93" name="Oval 17"/>
          <p:cNvSpPr>
            <a:spLocks noChangeArrowheads="1"/>
          </p:cNvSpPr>
          <p:nvPr/>
        </p:nvSpPr>
        <p:spPr bwMode="auto">
          <a:xfrm>
            <a:off x="1752600" y="5181600"/>
            <a:ext cx="179388" cy="179388"/>
          </a:xfrm>
          <a:prstGeom prst="ellipse">
            <a:avLst/>
          </a:prstGeom>
          <a:solidFill>
            <a:srgbClr val="FF6600"/>
          </a:solidFill>
          <a:ln w="9525">
            <a:solidFill>
              <a:srgbClr val="8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94" name="Oval 18"/>
          <p:cNvSpPr>
            <a:spLocks noChangeArrowheads="1"/>
          </p:cNvSpPr>
          <p:nvPr/>
        </p:nvSpPr>
        <p:spPr bwMode="auto">
          <a:xfrm>
            <a:off x="2133600" y="4419600"/>
            <a:ext cx="179388" cy="179388"/>
          </a:xfrm>
          <a:prstGeom prst="ellipse">
            <a:avLst/>
          </a:prstGeom>
          <a:solidFill>
            <a:srgbClr val="FF6600"/>
          </a:solidFill>
          <a:ln w="9525">
            <a:solidFill>
              <a:srgbClr val="8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95" name="Text Box 19"/>
          <p:cNvSpPr txBox="1">
            <a:spLocks noChangeArrowheads="1"/>
          </p:cNvSpPr>
          <p:nvPr/>
        </p:nvSpPr>
        <p:spPr bwMode="auto">
          <a:xfrm>
            <a:off x="2209800" y="4419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</a:rPr>
              <a:t>x</a:t>
            </a:r>
          </a:p>
        </p:txBody>
      </p:sp>
      <p:sp>
        <p:nvSpPr>
          <p:cNvPr id="101396" name="Text Box 20"/>
          <p:cNvSpPr txBox="1">
            <a:spLocks noChangeArrowheads="1"/>
          </p:cNvSpPr>
          <p:nvPr/>
        </p:nvSpPr>
        <p:spPr bwMode="auto">
          <a:xfrm>
            <a:off x="1524000" y="4800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</a:rPr>
              <a:t>y</a:t>
            </a:r>
          </a:p>
        </p:txBody>
      </p:sp>
      <p:sp>
        <p:nvSpPr>
          <p:cNvPr id="101397" name="Text Box 21"/>
          <p:cNvSpPr txBox="1">
            <a:spLocks noChangeArrowheads="1"/>
          </p:cNvSpPr>
          <p:nvPr/>
        </p:nvSpPr>
        <p:spPr bwMode="auto">
          <a:xfrm>
            <a:off x="25908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</a:rPr>
              <a:t>z</a:t>
            </a:r>
          </a:p>
        </p:txBody>
      </p:sp>
      <p:sp>
        <p:nvSpPr>
          <p:cNvPr id="101398" name="Text Box 22"/>
          <p:cNvSpPr txBox="1">
            <a:spLocks noChangeArrowheads="1"/>
          </p:cNvSpPr>
          <p:nvPr/>
        </p:nvSpPr>
        <p:spPr bwMode="auto">
          <a:xfrm>
            <a:off x="3886200" y="2057400"/>
            <a:ext cx="4953000" cy="226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Given a partition on A, we can define a relation </a:t>
            </a:r>
            <a:r>
              <a:rPr kumimoji="1" lang="en-US" altLang="zh-CN" sz="2400" i="1">
                <a:latin typeface="Times New Roman" pitchFamily="18" charset="0"/>
              </a:rPr>
              <a:t>R</a:t>
            </a:r>
            <a:r>
              <a:rPr kumimoji="1" lang="en-US" altLang="zh-CN" sz="2400">
                <a:latin typeface="Times New Roman" pitchFamily="18" charset="0"/>
              </a:rPr>
              <a:t> on </a:t>
            </a:r>
            <a:r>
              <a:rPr kumimoji="1" lang="en-US" altLang="zh-CN" sz="2400" i="1">
                <a:latin typeface="Times New Roman" pitchFamily="18" charset="0"/>
              </a:rPr>
              <a:t>A</a:t>
            </a:r>
            <a:r>
              <a:rPr kumimoji="1" lang="en-US" altLang="zh-CN" sz="2400">
                <a:latin typeface="Times New Roman" pitchFamily="18" charset="0"/>
              </a:rPr>
              <a:t> as following: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</a:t>
            </a:r>
            <a:r>
              <a:rPr kumimoji="1" lang="en-US" altLang="zh-CN" sz="2400" i="1">
                <a:latin typeface="Times New Roman" pitchFamily="18" charset="0"/>
                <a:sym typeface="Symbol" pitchFamily="18" charset="2"/>
              </a:rPr>
              <a:t>x,y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</a:t>
            </a:r>
            <a:r>
              <a:rPr kumimoji="1" lang="en-US" altLang="zh-CN" sz="2400" i="1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, (</a:t>
            </a:r>
            <a:r>
              <a:rPr kumimoji="1" lang="en-US" altLang="zh-CN" sz="2400" i="1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,</a:t>
            </a:r>
            <a:r>
              <a:rPr kumimoji="1" lang="en-US" altLang="zh-CN" sz="2400" i="1">
                <a:latin typeface="Times New Roman" pitchFamily="18" charset="0"/>
                <a:sym typeface="Symbol" pitchFamily="18" charset="2"/>
              </a:rPr>
              <a:t>y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)</a:t>
            </a:r>
            <a:r>
              <a:rPr kumimoji="1" lang="en-US" altLang="zh-CN" sz="2400" i="1">
                <a:latin typeface="Times New Roman" pitchFamily="18" charset="0"/>
                <a:sym typeface="Symbol" pitchFamily="18" charset="2"/>
              </a:rPr>
              <a:t>R 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if and only if: </a:t>
            </a:r>
          </a:p>
          <a:p>
            <a:pPr>
              <a:spcBef>
                <a:spcPct val="20000"/>
              </a:spcBef>
            </a:pPr>
            <a:r>
              <a:rPr kumimoji="1" lang="en-US" altLang="zh-CN" sz="2400">
                <a:latin typeface="Times New Roman" pitchFamily="18" charset="0"/>
              </a:rPr>
              <a:t>    </a:t>
            </a:r>
            <a:r>
              <a:rPr kumimoji="1" lang="en-US" altLang="zh-CN" sz="2400" i="1">
                <a:latin typeface="Times New Roman" pitchFamily="18" charset="0"/>
              </a:rPr>
              <a:t>x</a:t>
            </a:r>
            <a:r>
              <a:rPr kumimoji="1" lang="en-US" altLang="zh-CN" sz="2400">
                <a:latin typeface="Times New Roman" pitchFamily="18" charset="0"/>
              </a:rPr>
              <a:t>,</a:t>
            </a:r>
            <a:r>
              <a:rPr kumimoji="1" lang="en-US" altLang="zh-CN" sz="2400" i="1">
                <a:latin typeface="Times New Roman" pitchFamily="18" charset="0"/>
              </a:rPr>
              <a:t>y</a:t>
            </a:r>
            <a:r>
              <a:rPr kumimoji="1" lang="en-US" altLang="zh-CN" sz="2400">
                <a:latin typeface="Times New Roman" pitchFamily="18" charset="0"/>
              </a:rPr>
              <a:t> belong to the same block.</a:t>
            </a:r>
          </a:p>
          <a:p>
            <a:pPr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</a:rPr>
              <a:t>Ex. </a:t>
            </a:r>
            <a:r>
              <a:rPr kumimoji="1" lang="en-US" altLang="zh-CN" sz="2000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000" i="1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000">
                <a:latin typeface="Times New Roman" pitchFamily="18" charset="0"/>
                <a:sym typeface="Symbol" pitchFamily="18" charset="2"/>
              </a:rPr>
              <a:t>,</a:t>
            </a:r>
            <a:r>
              <a:rPr kumimoji="1" lang="en-US" altLang="zh-CN" sz="2000" i="1">
                <a:latin typeface="Times New Roman" pitchFamily="18" charset="0"/>
                <a:sym typeface="Symbol" pitchFamily="18" charset="2"/>
              </a:rPr>
              <a:t>y</a:t>
            </a:r>
            <a:r>
              <a:rPr kumimoji="1" lang="en-US" altLang="zh-CN" sz="2000">
                <a:latin typeface="Times New Roman" pitchFamily="18" charset="0"/>
                <a:sym typeface="Symbol" pitchFamily="18" charset="2"/>
              </a:rPr>
              <a:t>)</a:t>
            </a:r>
            <a:r>
              <a:rPr kumimoji="1" lang="en-US" altLang="zh-CN" sz="2000" i="1">
                <a:latin typeface="Times New Roman" pitchFamily="18" charset="0"/>
                <a:sym typeface="Symbol" pitchFamily="18" charset="2"/>
              </a:rPr>
              <a:t>R </a:t>
            </a:r>
            <a:r>
              <a:rPr kumimoji="1" lang="en-US" altLang="zh-CN" sz="2000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000" i="1">
                <a:latin typeface="Times New Roman" pitchFamily="18" charset="0"/>
                <a:sym typeface="Symbol" pitchFamily="18" charset="2"/>
              </a:rPr>
              <a:t>y</a:t>
            </a:r>
            <a:r>
              <a:rPr kumimoji="1" lang="en-US" altLang="zh-CN" sz="2000">
                <a:latin typeface="Times New Roman" pitchFamily="18" charset="0"/>
                <a:sym typeface="Symbol" pitchFamily="18" charset="2"/>
              </a:rPr>
              <a:t>,</a:t>
            </a:r>
            <a:r>
              <a:rPr kumimoji="1" lang="en-US" altLang="zh-CN" sz="2000" i="1">
                <a:latin typeface="Times New Roman" pitchFamily="18" charset="0"/>
                <a:sym typeface="Symbol" pitchFamily="18" charset="2"/>
              </a:rPr>
              <a:t>z</a:t>
            </a:r>
            <a:r>
              <a:rPr kumimoji="1" lang="en-US" altLang="zh-CN" sz="2000">
                <a:latin typeface="Times New Roman" pitchFamily="18" charset="0"/>
                <a:sym typeface="Symbol" pitchFamily="18" charset="2"/>
              </a:rPr>
              <a:t>)</a:t>
            </a:r>
            <a:r>
              <a:rPr kumimoji="1" lang="en-US" altLang="zh-CN" sz="2000" i="1">
                <a:latin typeface="Times New Roman" pitchFamily="18" charset="0"/>
                <a:sym typeface="Symbol" pitchFamily="18" charset="2"/>
              </a:rPr>
              <a:t>R </a:t>
            </a:r>
            <a:r>
              <a:rPr kumimoji="1" lang="en-US" altLang="zh-CN" sz="2000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000" i="1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000">
                <a:latin typeface="Times New Roman" pitchFamily="18" charset="0"/>
                <a:sym typeface="Symbol" pitchFamily="18" charset="2"/>
              </a:rPr>
              <a:t>,</a:t>
            </a:r>
            <a:r>
              <a:rPr kumimoji="1" lang="en-US" altLang="zh-CN" sz="2000" i="1">
                <a:latin typeface="Times New Roman" pitchFamily="18" charset="0"/>
                <a:sym typeface="Symbol" pitchFamily="18" charset="2"/>
              </a:rPr>
              <a:t>z</a:t>
            </a:r>
            <a:r>
              <a:rPr kumimoji="1" lang="en-US" altLang="zh-CN" sz="2000">
                <a:latin typeface="Times New Roman" pitchFamily="18" charset="0"/>
                <a:sym typeface="Symbol" pitchFamily="18" charset="2"/>
              </a:rPr>
              <a:t>)</a:t>
            </a:r>
            <a:r>
              <a:rPr kumimoji="1" lang="en-US" altLang="zh-CN" sz="2000" i="1">
                <a:latin typeface="Times New Roman" pitchFamily="18" charset="0"/>
                <a:sym typeface="Symbol" pitchFamily="18" charset="2"/>
              </a:rPr>
              <a:t>R </a:t>
            </a:r>
            <a:r>
              <a:rPr kumimoji="1" lang="en-US" altLang="zh-CN" sz="2000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000" i="1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000">
                <a:latin typeface="Times New Roman" pitchFamily="18" charset="0"/>
                <a:sym typeface="Symbol" pitchFamily="18" charset="2"/>
              </a:rPr>
              <a:t>,</a:t>
            </a:r>
            <a:r>
              <a:rPr kumimoji="1" lang="en-US" altLang="zh-CN" sz="2000" i="1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000">
                <a:latin typeface="Times New Roman" pitchFamily="18" charset="0"/>
                <a:sym typeface="Symbol" pitchFamily="18" charset="2"/>
              </a:rPr>
              <a:t>)</a:t>
            </a:r>
            <a:r>
              <a:rPr kumimoji="1" lang="en-US" altLang="zh-CN" sz="2000" i="1">
                <a:latin typeface="Times New Roman" pitchFamily="18" charset="0"/>
                <a:sym typeface="Symbol" pitchFamily="18" charset="2"/>
              </a:rPr>
              <a:t>R </a:t>
            </a:r>
            <a:r>
              <a:rPr kumimoji="1" lang="en-US" altLang="zh-CN" sz="2000">
                <a:latin typeface="Times New Roman" pitchFamily="18" charset="0"/>
                <a:sym typeface="Symbol" pitchFamily="18" charset="2"/>
              </a:rPr>
              <a:t>etc.</a:t>
            </a:r>
            <a:endParaRPr kumimoji="1" lang="en-US" altLang="zh-CN" sz="2000" i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01399" name="Text Box 23"/>
          <p:cNvSpPr txBox="1">
            <a:spLocks noChangeArrowheads="1"/>
          </p:cNvSpPr>
          <p:nvPr/>
        </p:nvSpPr>
        <p:spPr bwMode="auto">
          <a:xfrm>
            <a:off x="3810000" y="4724400"/>
            <a:ext cx="4648200" cy="1244600"/>
          </a:xfrm>
          <a:prstGeom prst="rect">
            <a:avLst/>
          </a:prstGeom>
          <a:solidFill>
            <a:srgbClr val="CCFFCC"/>
          </a:solidFill>
          <a:ln w="57150" cmpd="thinThick">
            <a:solidFill>
              <a:srgbClr val="99CC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It is straight to prove that </a:t>
            </a:r>
            <a:r>
              <a:rPr kumimoji="1" lang="en-US" altLang="zh-CN" sz="2400" i="1">
                <a:latin typeface="Times New Roman" pitchFamily="18" charset="0"/>
              </a:rPr>
              <a:t>R</a:t>
            </a:r>
            <a:r>
              <a:rPr kumimoji="1" lang="en-US" altLang="zh-CN" sz="2400">
                <a:latin typeface="Times New Roman" pitchFamily="18" charset="0"/>
              </a:rPr>
              <a:t> is reflexible, symmetric and transitive, so, it is an equivalence relation.</a:t>
            </a:r>
          </a:p>
        </p:txBody>
      </p:sp>
      <p:sp>
        <p:nvSpPr>
          <p:cNvPr id="101400" name="Oval 24"/>
          <p:cNvSpPr>
            <a:spLocks noChangeArrowheads="1"/>
          </p:cNvSpPr>
          <p:nvPr/>
        </p:nvSpPr>
        <p:spPr bwMode="auto">
          <a:xfrm>
            <a:off x="1371600" y="4191000"/>
            <a:ext cx="17526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01" name="Line 25"/>
          <p:cNvSpPr>
            <a:spLocks noChangeShapeType="1"/>
          </p:cNvSpPr>
          <p:nvPr/>
        </p:nvSpPr>
        <p:spPr bwMode="auto">
          <a:xfrm flipH="1">
            <a:off x="2819400" y="4267200"/>
            <a:ext cx="1600200" cy="609600"/>
          </a:xfrm>
          <a:prstGeom prst="line">
            <a:avLst/>
          </a:prstGeom>
          <a:noFill/>
          <a:ln w="22225">
            <a:solidFill>
              <a:srgbClr val="FF6600"/>
            </a:solidFill>
            <a:prstDash val="lgDash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Product of </a:t>
            </a:r>
            <a:r>
              <a:rPr lang="en-US" altLang="zh-CN" dirty="0"/>
              <a:t>Equivalence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458200" cy="3962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000" i="1"/>
              <a:t>R</a:t>
            </a:r>
            <a:r>
              <a:rPr lang="en-US" altLang="zh-CN" sz="2000" baseline="-25000"/>
              <a:t>1</a:t>
            </a:r>
            <a:r>
              <a:rPr lang="en-US" altLang="zh-CN" sz="2000"/>
              <a:t>,</a:t>
            </a:r>
            <a:r>
              <a:rPr lang="en-US" altLang="zh-CN" sz="2000" i="1"/>
              <a:t>R</a:t>
            </a:r>
            <a:r>
              <a:rPr lang="en-US" altLang="zh-CN" sz="2000" baseline="-25000"/>
              <a:t>2</a:t>
            </a:r>
            <a:r>
              <a:rPr lang="en-US" altLang="zh-CN" sz="2000"/>
              <a:t> are equivalences defined respectively on sets </a:t>
            </a:r>
            <a:r>
              <a:rPr lang="en-US" altLang="zh-CN" sz="2000" i="1"/>
              <a:t>X</a:t>
            </a:r>
            <a:r>
              <a:rPr lang="en-US" altLang="zh-CN" sz="2000" baseline="-25000"/>
              <a:t>1</a:t>
            </a:r>
            <a:r>
              <a:rPr lang="en-US" altLang="zh-CN" sz="2000"/>
              <a:t> and </a:t>
            </a:r>
            <a:r>
              <a:rPr lang="en-US" altLang="zh-CN" sz="2000" i="1"/>
              <a:t>X</a:t>
            </a:r>
            <a:r>
              <a:rPr lang="en-US" altLang="zh-CN" sz="2000" baseline="-25000"/>
              <a:t>2</a:t>
            </a:r>
            <a:r>
              <a:rPr lang="zh-CN" altLang="en-US" sz="2000"/>
              <a:t>. </a:t>
            </a:r>
            <a:r>
              <a:rPr lang="en-US" altLang="zh-CN" sz="2000"/>
              <a:t>Define relation </a:t>
            </a:r>
            <a:r>
              <a:rPr lang="en-US" altLang="zh-CN" sz="2000" i="1"/>
              <a:t>S </a:t>
            </a:r>
            <a:r>
              <a:rPr lang="en-US" altLang="zh-CN" sz="2000"/>
              <a:t>on </a:t>
            </a:r>
            <a:r>
              <a:rPr lang="en-US" altLang="zh-CN" sz="2000" i="1"/>
              <a:t>X</a:t>
            </a:r>
            <a:r>
              <a:rPr lang="en-US" altLang="zh-CN" sz="2000" baseline="-25000"/>
              <a:t>1</a:t>
            </a:r>
            <a:r>
              <a:rPr lang="en-US" altLang="zh-CN" sz="2000">
                <a:sym typeface="Symbol" pitchFamily="18" charset="2"/>
              </a:rPr>
              <a:t></a:t>
            </a:r>
            <a:r>
              <a:rPr lang="en-US" altLang="zh-CN" sz="2000" i="1">
                <a:sym typeface="Symbol" pitchFamily="18" charset="2"/>
              </a:rPr>
              <a:t>X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zh-CN" altLang="en-US" sz="2000">
                <a:sym typeface="Symbol" pitchFamily="18" charset="2"/>
              </a:rPr>
              <a:t> </a:t>
            </a:r>
            <a:r>
              <a:rPr lang="en-US" altLang="zh-CN" sz="2000">
                <a:sym typeface="Symbol" pitchFamily="18" charset="2"/>
              </a:rPr>
              <a:t>as follows: </a:t>
            </a:r>
            <a:endParaRPr lang="zh-CN" altLang="en-US" sz="2000">
              <a:sym typeface="Symbol" pitchFamily="18" charset="2"/>
            </a:endParaRPr>
          </a:p>
          <a:p>
            <a:pPr algn="ctr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000" i="1"/>
              <a:t>&lt;</a:t>
            </a:r>
            <a:r>
              <a:rPr lang="en-US" altLang="zh-CN" sz="2000" i="1"/>
              <a:t>x</a:t>
            </a:r>
            <a:r>
              <a:rPr lang="en-US" altLang="zh-CN" sz="2000" baseline="-25000"/>
              <a:t>1</a:t>
            </a:r>
            <a:r>
              <a:rPr lang="en-US" altLang="zh-CN" sz="2000"/>
              <a:t>,</a:t>
            </a:r>
            <a:r>
              <a:rPr lang="en-US" altLang="zh-CN" sz="2000" i="1"/>
              <a:t>x</a:t>
            </a:r>
            <a:r>
              <a:rPr lang="en-US" altLang="zh-CN" sz="2000" baseline="-25000"/>
              <a:t>2</a:t>
            </a:r>
            <a:r>
              <a:rPr lang="en-US" altLang="zh-CN" sz="2000"/>
              <a:t>&gt;</a:t>
            </a:r>
            <a:r>
              <a:rPr lang="en-US" altLang="zh-CN" sz="2000" i="1"/>
              <a:t>S</a:t>
            </a:r>
            <a:r>
              <a:rPr lang="en-US" altLang="zh-CN" sz="2000"/>
              <a:t>&lt;</a:t>
            </a:r>
            <a:r>
              <a:rPr lang="en-US" altLang="zh-CN" sz="2000" i="1"/>
              <a:t>y</a:t>
            </a:r>
            <a:r>
              <a:rPr lang="en-US" altLang="zh-CN" sz="2000" baseline="-25000"/>
              <a:t>1</a:t>
            </a:r>
            <a:r>
              <a:rPr lang="en-US" altLang="zh-CN" sz="2000"/>
              <a:t>,</a:t>
            </a:r>
            <a:r>
              <a:rPr lang="en-US" altLang="zh-CN" sz="2000" i="1"/>
              <a:t>y</a:t>
            </a:r>
            <a:r>
              <a:rPr lang="en-US" altLang="zh-CN" sz="2000" baseline="-25000"/>
              <a:t>2</a:t>
            </a:r>
            <a:r>
              <a:rPr lang="en-US" altLang="zh-CN" sz="2000"/>
              <a:t>&gt; if and only if</a:t>
            </a:r>
            <a:r>
              <a:rPr lang="zh-CN" altLang="en-US" sz="2000"/>
              <a:t> </a:t>
            </a:r>
            <a:r>
              <a:rPr lang="en-US" altLang="zh-CN" sz="2000" i="1"/>
              <a:t>x</a:t>
            </a:r>
            <a:r>
              <a:rPr lang="en-US" altLang="zh-CN" sz="2000" baseline="-25000"/>
              <a:t>1</a:t>
            </a:r>
            <a:r>
              <a:rPr lang="en-US" altLang="zh-CN" sz="2000" i="1"/>
              <a:t>R</a:t>
            </a:r>
            <a:r>
              <a:rPr lang="en-US" altLang="zh-CN" sz="2000" baseline="-25000"/>
              <a:t>1</a:t>
            </a:r>
            <a:r>
              <a:rPr lang="en-US" altLang="zh-CN" sz="2000" i="1"/>
              <a:t>y</a:t>
            </a:r>
            <a:r>
              <a:rPr lang="en-US" altLang="zh-CN" sz="2000" baseline="-25000"/>
              <a:t>1</a:t>
            </a:r>
            <a:r>
              <a:rPr lang="en-US" altLang="zh-CN" sz="2000"/>
              <a:t> </a:t>
            </a:r>
            <a:r>
              <a:rPr lang="zh-CN" altLang="en-US" sz="2000"/>
              <a:t>且 </a:t>
            </a:r>
            <a:r>
              <a:rPr lang="en-US" altLang="zh-CN" sz="2000" i="1"/>
              <a:t>x</a:t>
            </a:r>
            <a:r>
              <a:rPr lang="en-US" altLang="zh-CN" sz="2000" baseline="-25000"/>
              <a:t>2</a:t>
            </a:r>
            <a:r>
              <a:rPr lang="en-US" altLang="zh-CN" sz="2000" i="1"/>
              <a:t>R</a:t>
            </a:r>
            <a:r>
              <a:rPr lang="en-US" altLang="zh-CN" sz="2000" baseline="-25000"/>
              <a:t>2</a:t>
            </a:r>
            <a:r>
              <a:rPr lang="en-US" altLang="zh-CN" sz="2000" i="1"/>
              <a:t>y</a:t>
            </a:r>
            <a:r>
              <a:rPr lang="en-US" altLang="zh-CN" sz="2000" baseline="-25000"/>
              <a:t>2</a:t>
            </a:r>
            <a:endParaRPr lang="en-US" altLang="zh-CN" sz="2000"/>
          </a:p>
          <a:p>
            <a:pPr>
              <a:lnSpc>
                <a:spcPct val="110000"/>
              </a:lnSpc>
            </a:pPr>
            <a:r>
              <a:rPr lang="en-US" altLang="zh-CN" sz="2000"/>
              <a:t>Then, </a:t>
            </a:r>
            <a:r>
              <a:rPr lang="en-US" altLang="zh-CN" sz="2000" i="1"/>
              <a:t>S</a:t>
            </a:r>
            <a:r>
              <a:rPr lang="en-US" altLang="zh-CN" sz="2000"/>
              <a:t> is also a equivalence, defined on </a:t>
            </a:r>
            <a:r>
              <a:rPr lang="en-US" altLang="zh-CN" sz="2000" i="1"/>
              <a:t>X</a:t>
            </a:r>
            <a:r>
              <a:rPr lang="en-US" altLang="zh-CN" sz="2000" baseline="-25000"/>
              <a:t>1</a:t>
            </a:r>
            <a:r>
              <a:rPr lang="en-US" altLang="zh-CN" sz="2000">
                <a:sym typeface="Symbol" pitchFamily="18" charset="2"/>
              </a:rPr>
              <a:t></a:t>
            </a:r>
            <a:r>
              <a:rPr lang="en-US" altLang="zh-CN" sz="2000" i="1">
                <a:sym typeface="Symbol" pitchFamily="18" charset="2"/>
              </a:rPr>
              <a:t>X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zh-CN" altLang="en-US" sz="2000">
                <a:sym typeface="Symbol" pitchFamily="18" charset="2"/>
              </a:rPr>
              <a:t>.</a:t>
            </a:r>
          </a:p>
          <a:p>
            <a:pPr lvl="1">
              <a:lnSpc>
                <a:spcPct val="110000"/>
              </a:lnSpc>
            </a:pPr>
            <a:r>
              <a:rPr lang="en-US" altLang="zh-CN" sz="2000">
                <a:sym typeface="Symbol" pitchFamily="18" charset="2"/>
              </a:rPr>
              <a:t>Reflexivity: for any </a:t>
            </a:r>
            <a:r>
              <a:rPr lang="zh-CN" altLang="en-US" sz="2000">
                <a:sym typeface="Symbol" pitchFamily="18" charset="2"/>
              </a:rPr>
              <a:t>&lt;</a:t>
            </a:r>
            <a:r>
              <a:rPr lang="en-US" altLang="zh-CN" sz="2000" i="1">
                <a:sym typeface="Symbol" pitchFamily="18" charset="2"/>
              </a:rPr>
              <a:t>x</a:t>
            </a:r>
            <a:r>
              <a:rPr lang="en-US" altLang="zh-CN" sz="2000">
                <a:sym typeface="Symbol" pitchFamily="18" charset="2"/>
              </a:rPr>
              <a:t>,</a:t>
            </a:r>
            <a:r>
              <a:rPr lang="en-US" altLang="zh-CN" sz="2000" i="1">
                <a:sym typeface="Symbol" pitchFamily="18" charset="2"/>
              </a:rPr>
              <a:t>y</a:t>
            </a:r>
            <a:r>
              <a:rPr lang="en-US" altLang="zh-CN" sz="2000">
                <a:sym typeface="Symbol" pitchFamily="18" charset="2"/>
              </a:rPr>
              <a:t>&gt;</a:t>
            </a:r>
            <a:r>
              <a:rPr lang="en-US" altLang="zh-CN" sz="2000" i="1"/>
              <a:t>X</a:t>
            </a:r>
            <a:r>
              <a:rPr lang="en-US" altLang="zh-CN" sz="2000" baseline="-25000"/>
              <a:t>1</a:t>
            </a:r>
            <a:r>
              <a:rPr lang="en-US" altLang="zh-CN" sz="2000">
                <a:sym typeface="Symbol" pitchFamily="18" charset="2"/>
              </a:rPr>
              <a:t></a:t>
            </a:r>
            <a:r>
              <a:rPr lang="en-US" altLang="zh-CN" sz="2000" i="1">
                <a:sym typeface="Symbol" pitchFamily="18" charset="2"/>
              </a:rPr>
              <a:t>X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>
                <a:sym typeface="Symbol" pitchFamily="18" charset="2"/>
              </a:rPr>
              <a:t>, since both </a:t>
            </a:r>
            <a:r>
              <a:rPr lang="en-US" altLang="zh-CN" sz="2000" i="1">
                <a:sym typeface="Symbol" pitchFamily="18" charset="2"/>
              </a:rPr>
              <a:t>R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,</a:t>
            </a:r>
            <a:r>
              <a:rPr lang="en-US" altLang="zh-CN" sz="2000" i="1">
                <a:sym typeface="Symbol" pitchFamily="18" charset="2"/>
              </a:rPr>
              <a:t>R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zh-CN" altLang="en-US" sz="2000">
                <a:sym typeface="Symbol" pitchFamily="18" charset="2"/>
              </a:rPr>
              <a:t> </a:t>
            </a:r>
            <a:r>
              <a:rPr lang="en-US" altLang="zh-CN" sz="2000">
                <a:sym typeface="Symbol" pitchFamily="18" charset="2"/>
              </a:rPr>
              <a:t>are reflexive, </a:t>
            </a:r>
            <a:r>
              <a:rPr lang="zh-CN" altLang="en-US" sz="2000">
                <a:sym typeface="Symbol" pitchFamily="18" charset="2"/>
              </a:rPr>
              <a:t>&lt;</a:t>
            </a:r>
            <a:r>
              <a:rPr lang="en-US" altLang="zh-CN" sz="2000" i="1">
                <a:sym typeface="Symbol" pitchFamily="18" charset="2"/>
              </a:rPr>
              <a:t>x</a:t>
            </a:r>
            <a:r>
              <a:rPr lang="en-US" altLang="zh-CN" sz="2000">
                <a:sym typeface="Symbol" pitchFamily="18" charset="2"/>
              </a:rPr>
              <a:t>,</a:t>
            </a:r>
            <a:r>
              <a:rPr lang="en-US" altLang="zh-CN" sz="2000" i="1">
                <a:sym typeface="Symbol" pitchFamily="18" charset="2"/>
              </a:rPr>
              <a:t>x</a:t>
            </a:r>
            <a:r>
              <a:rPr lang="en-US" altLang="zh-CN" sz="2000">
                <a:sym typeface="Symbol" pitchFamily="18" charset="2"/>
              </a:rPr>
              <a:t>&gt; </a:t>
            </a:r>
            <a:r>
              <a:rPr lang="en-US" altLang="zh-CN" sz="2000" i="1"/>
              <a:t>R</a:t>
            </a:r>
            <a:r>
              <a:rPr lang="en-US" altLang="zh-CN" sz="2000" baseline="-25000"/>
              <a:t>1</a:t>
            </a:r>
            <a:r>
              <a:rPr lang="en-US" altLang="zh-CN" sz="2000">
                <a:sym typeface="Symbol" pitchFamily="18" charset="2"/>
              </a:rPr>
              <a:t>, &lt;</a:t>
            </a:r>
            <a:r>
              <a:rPr lang="en-US" altLang="zh-CN" sz="2000" i="1">
                <a:sym typeface="Symbol" pitchFamily="18" charset="2"/>
              </a:rPr>
              <a:t>y</a:t>
            </a:r>
            <a:r>
              <a:rPr lang="en-US" altLang="zh-CN" sz="2000">
                <a:sym typeface="Symbol" pitchFamily="18" charset="2"/>
              </a:rPr>
              <a:t>,</a:t>
            </a:r>
            <a:r>
              <a:rPr lang="en-US" altLang="zh-CN" sz="2000" i="1">
                <a:sym typeface="Symbol" pitchFamily="18" charset="2"/>
              </a:rPr>
              <a:t>y</a:t>
            </a:r>
            <a:r>
              <a:rPr lang="en-US" altLang="zh-CN" sz="2000">
                <a:sym typeface="Symbol" pitchFamily="18" charset="2"/>
              </a:rPr>
              <a:t>&gt; </a:t>
            </a:r>
            <a:r>
              <a:rPr lang="en-US" altLang="zh-CN" sz="2000" i="1"/>
              <a:t>R</a:t>
            </a:r>
            <a:r>
              <a:rPr lang="en-US" altLang="zh-CN" sz="2000" baseline="-25000"/>
              <a:t>2</a:t>
            </a:r>
            <a:r>
              <a:rPr lang="en-US" altLang="zh-CN" sz="2000">
                <a:sym typeface="Symbol" pitchFamily="18" charset="2"/>
              </a:rPr>
              <a:t>; &lt;</a:t>
            </a:r>
            <a:r>
              <a:rPr lang="en-US" altLang="zh-CN" sz="2000" i="1">
                <a:sym typeface="Symbol" pitchFamily="18" charset="2"/>
              </a:rPr>
              <a:t>x</a:t>
            </a:r>
            <a:r>
              <a:rPr lang="en-US" altLang="zh-CN" sz="2000">
                <a:sym typeface="Symbol" pitchFamily="18" charset="2"/>
              </a:rPr>
              <a:t>,</a:t>
            </a:r>
            <a:r>
              <a:rPr lang="en-US" altLang="zh-CN" sz="2000" i="1">
                <a:sym typeface="Symbol" pitchFamily="18" charset="2"/>
              </a:rPr>
              <a:t>y&gt;S</a:t>
            </a:r>
            <a:r>
              <a:rPr lang="en-US" altLang="zh-CN" sz="2000">
                <a:sym typeface="Symbol" pitchFamily="18" charset="2"/>
              </a:rPr>
              <a:t>&lt;</a:t>
            </a:r>
            <a:r>
              <a:rPr lang="en-US" altLang="zh-CN" sz="2000" i="1">
                <a:sym typeface="Symbol" pitchFamily="18" charset="2"/>
              </a:rPr>
              <a:t>x</a:t>
            </a:r>
            <a:r>
              <a:rPr lang="en-US" altLang="zh-CN" sz="2000">
                <a:sym typeface="Symbol" pitchFamily="18" charset="2"/>
              </a:rPr>
              <a:t>,</a:t>
            </a:r>
            <a:r>
              <a:rPr lang="en-US" altLang="zh-CN" sz="2000" i="1">
                <a:sym typeface="Symbol" pitchFamily="18" charset="2"/>
              </a:rPr>
              <a:t>y</a:t>
            </a:r>
            <a:r>
              <a:rPr lang="en-US" altLang="zh-CN" sz="2000">
                <a:sym typeface="Symbol" pitchFamily="18" charset="2"/>
              </a:rPr>
              <a:t>&gt;;</a:t>
            </a:r>
            <a:endParaRPr lang="zh-CN" altLang="en-US" sz="2000">
              <a:sym typeface="Symbol" pitchFamily="18" charset="2"/>
            </a:endParaRPr>
          </a:p>
          <a:p>
            <a:pPr lvl="1">
              <a:lnSpc>
                <a:spcPct val="110000"/>
              </a:lnSpc>
            </a:pPr>
            <a:r>
              <a:rPr lang="en-US" altLang="zh-CN" sz="2000">
                <a:sym typeface="Symbol" pitchFamily="18" charset="2"/>
              </a:rPr>
              <a:t>Symmetry: assume that </a:t>
            </a:r>
            <a:r>
              <a:rPr lang="zh-CN" altLang="en-US" sz="2000">
                <a:sym typeface="Symbol" pitchFamily="18" charset="2"/>
              </a:rPr>
              <a:t>&lt;</a:t>
            </a:r>
            <a:r>
              <a:rPr lang="en-US" altLang="zh-CN" sz="2000" i="1">
                <a:sym typeface="Symbol" pitchFamily="18" charset="2"/>
              </a:rPr>
              <a:t>x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,</a:t>
            </a:r>
            <a:r>
              <a:rPr lang="en-US" altLang="zh-CN" sz="2000" i="1">
                <a:sym typeface="Symbol" pitchFamily="18" charset="2"/>
              </a:rPr>
              <a:t>x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>
                <a:sym typeface="Symbol" pitchFamily="18" charset="2"/>
              </a:rPr>
              <a:t>&gt;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en-US" altLang="zh-CN" sz="2000">
                <a:sym typeface="Symbol" pitchFamily="18" charset="2"/>
              </a:rPr>
              <a:t>&lt;</a:t>
            </a:r>
            <a:r>
              <a:rPr lang="en-US" altLang="zh-CN" sz="2000" i="1">
                <a:sym typeface="Symbol" pitchFamily="18" charset="2"/>
              </a:rPr>
              <a:t>y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,</a:t>
            </a:r>
            <a:r>
              <a:rPr lang="en-US" altLang="zh-CN" sz="2000" i="1">
                <a:sym typeface="Symbol" pitchFamily="18" charset="2"/>
              </a:rPr>
              <a:t>y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>
                <a:sym typeface="Symbol" pitchFamily="18" charset="2"/>
              </a:rPr>
              <a:t>&gt;, which means that </a:t>
            </a:r>
            <a:r>
              <a:rPr lang="en-US" altLang="zh-CN" sz="2000" i="1">
                <a:sym typeface="Symbol" pitchFamily="18" charset="2"/>
              </a:rPr>
              <a:t>x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R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y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 and </a:t>
            </a:r>
            <a:r>
              <a:rPr lang="en-US" altLang="zh-CN" sz="2000" i="1">
                <a:sym typeface="Symbol" pitchFamily="18" charset="2"/>
              </a:rPr>
              <a:t>x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 i="1">
                <a:sym typeface="Symbol" pitchFamily="18" charset="2"/>
              </a:rPr>
              <a:t>R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 i="1">
                <a:sym typeface="Symbol" pitchFamily="18" charset="2"/>
              </a:rPr>
              <a:t>y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>
                <a:sym typeface="Symbol" pitchFamily="18" charset="2"/>
              </a:rPr>
              <a:t>, so, </a:t>
            </a:r>
            <a:r>
              <a:rPr lang="en-US" altLang="zh-CN" sz="2000" i="1">
                <a:sym typeface="Symbol" pitchFamily="18" charset="2"/>
              </a:rPr>
              <a:t>y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R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x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 and </a:t>
            </a:r>
            <a:r>
              <a:rPr lang="en-US" altLang="zh-CN" sz="2000" i="1">
                <a:sym typeface="Symbol" pitchFamily="18" charset="2"/>
              </a:rPr>
              <a:t>y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 i="1">
                <a:sym typeface="Symbol" pitchFamily="18" charset="2"/>
              </a:rPr>
              <a:t>R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 i="1">
                <a:sym typeface="Symbol" pitchFamily="18" charset="2"/>
              </a:rPr>
              <a:t>x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>
                <a:sym typeface="Symbol" pitchFamily="18" charset="2"/>
              </a:rPr>
              <a:t>, because of the symmetry of </a:t>
            </a:r>
            <a:r>
              <a:rPr lang="en-US" altLang="zh-CN" sz="2000" i="1">
                <a:sym typeface="Symbol" pitchFamily="18" charset="2"/>
              </a:rPr>
              <a:t>R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 and </a:t>
            </a:r>
            <a:r>
              <a:rPr lang="en-US" altLang="zh-CN" sz="2000" i="1">
                <a:sym typeface="Symbol" pitchFamily="18" charset="2"/>
              </a:rPr>
              <a:t>R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>
                <a:sym typeface="Symbol" pitchFamily="18" charset="2"/>
              </a:rPr>
              <a:t>. So, </a:t>
            </a:r>
            <a:r>
              <a:rPr lang="zh-CN" altLang="en-US" sz="2000">
                <a:sym typeface="Symbol" pitchFamily="18" charset="2"/>
              </a:rPr>
              <a:t>&lt;</a:t>
            </a:r>
            <a:r>
              <a:rPr lang="en-US" altLang="zh-CN" sz="2000" i="1">
                <a:sym typeface="Symbol" pitchFamily="18" charset="2"/>
              </a:rPr>
              <a:t>y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,</a:t>
            </a:r>
            <a:r>
              <a:rPr lang="en-US" altLang="zh-CN" sz="2000" i="1">
                <a:sym typeface="Symbol" pitchFamily="18" charset="2"/>
              </a:rPr>
              <a:t>y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>
                <a:sym typeface="Symbol" pitchFamily="18" charset="2"/>
              </a:rPr>
              <a:t>&gt;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en-US" altLang="zh-CN" sz="2000">
                <a:sym typeface="Symbol" pitchFamily="18" charset="2"/>
              </a:rPr>
              <a:t>&lt;</a:t>
            </a:r>
            <a:r>
              <a:rPr lang="en-US" altLang="zh-CN" sz="2000" i="1">
                <a:sym typeface="Symbol" pitchFamily="18" charset="2"/>
              </a:rPr>
              <a:t>x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,</a:t>
            </a:r>
            <a:r>
              <a:rPr lang="en-US" altLang="zh-CN" sz="2000" i="1">
                <a:sym typeface="Symbol" pitchFamily="18" charset="2"/>
              </a:rPr>
              <a:t>x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>
                <a:sym typeface="Symbol" pitchFamily="18" charset="2"/>
              </a:rPr>
              <a:t>&gt;; </a:t>
            </a:r>
            <a:endParaRPr lang="zh-CN" altLang="en-US" sz="2000">
              <a:sym typeface="Symbol" pitchFamily="18" charset="2"/>
            </a:endParaRPr>
          </a:p>
          <a:p>
            <a:pPr lvl="1">
              <a:lnSpc>
                <a:spcPct val="110000"/>
              </a:lnSpc>
            </a:pPr>
            <a:r>
              <a:rPr lang="en-US" altLang="zh-CN" sz="2000">
                <a:sym typeface="Symbol" pitchFamily="18" charset="2"/>
              </a:rPr>
              <a:t>Transitivity: assume that &lt;</a:t>
            </a:r>
            <a:r>
              <a:rPr lang="en-US" altLang="zh-CN" sz="2000" i="1">
                <a:sym typeface="Symbol" pitchFamily="18" charset="2"/>
              </a:rPr>
              <a:t>x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,</a:t>
            </a:r>
            <a:r>
              <a:rPr lang="en-US" altLang="zh-CN" sz="2000" i="1">
                <a:sym typeface="Symbol" pitchFamily="18" charset="2"/>
              </a:rPr>
              <a:t>x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>
                <a:sym typeface="Symbol" pitchFamily="18" charset="2"/>
              </a:rPr>
              <a:t>&gt;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en-US" altLang="zh-CN" sz="2000">
                <a:sym typeface="Symbol" pitchFamily="18" charset="2"/>
              </a:rPr>
              <a:t>&lt;</a:t>
            </a:r>
            <a:r>
              <a:rPr lang="en-US" altLang="zh-CN" sz="2000" i="1">
                <a:sym typeface="Symbol" pitchFamily="18" charset="2"/>
              </a:rPr>
              <a:t>y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,</a:t>
            </a:r>
            <a:r>
              <a:rPr lang="en-US" altLang="zh-CN" sz="2000" i="1">
                <a:sym typeface="Symbol" pitchFamily="18" charset="2"/>
              </a:rPr>
              <a:t>y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>
                <a:sym typeface="Symbol" pitchFamily="18" charset="2"/>
              </a:rPr>
              <a:t>&gt;, and </a:t>
            </a:r>
            <a:r>
              <a:rPr lang="zh-CN" altLang="en-US" sz="2000">
                <a:sym typeface="Symbol" pitchFamily="18" charset="2"/>
              </a:rPr>
              <a:t>&lt;</a:t>
            </a:r>
            <a:r>
              <a:rPr lang="en-US" altLang="zh-CN" sz="2000" i="1">
                <a:sym typeface="Symbol" pitchFamily="18" charset="2"/>
              </a:rPr>
              <a:t>y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,</a:t>
            </a:r>
            <a:r>
              <a:rPr lang="en-US" altLang="zh-CN" sz="2000" i="1">
                <a:sym typeface="Symbol" pitchFamily="18" charset="2"/>
              </a:rPr>
              <a:t>y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>
                <a:sym typeface="Symbol" pitchFamily="18" charset="2"/>
              </a:rPr>
              <a:t>&gt;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en-US" altLang="zh-CN" sz="2000">
                <a:sym typeface="Symbol" pitchFamily="18" charset="2"/>
              </a:rPr>
              <a:t>&lt;</a:t>
            </a:r>
            <a:r>
              <a:rPr lang="en-US" altLang="zh-CN" sz="2000" i="1">
                <a:sym typeface="Symbol" pitchFamily="18" charset="2"/>
              </a:rPr>
              <a:t>z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,</a:t>
            </a:r>
            <a:r>
              <a:rPr lang="en-US" altLang="zh-CN" sz="2000" i="1">
                <a:sym typeface="Symbol" pitchFamily="18" charset="2"/>
              </a:rPr>
              <a:t>z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>
                <a:sym typeface="Symbol" pitchFamily="18" charset="2"/>
              </a:rPr>
              <a:t>&gt;, then </a:t>
            </a:r>
            <a:r>
              <a:rPr lang="en-US" altLang="zh-CN" sz="2000" i="1">
                <a:sym typeface="Symbol" pitchFamily="18" charset="2"/>
              </a:rPr>
              <a:t>x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R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y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, </a:t>
            </a:r>
            <a:r>
              <a:rPr lang="en-US" altLang="zh-CN" sz="2000" i="1">
                <a:sym typeface="Symbol" pitchFamily="18" charset="2"/>
              </a:rPr>
              <a:t>y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R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z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, </a:t>
            </a:r>
            <a:r>
              <a:rPr lang="en-US" altLang="zh-CN" sz="2000" i="1">
                <a:sym typeface="Symbol" pitchFamily="18" charset="2"/>
              </a:rPr>
              <a:t>x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 i="1">
                <a:sym typeface="Symbol" pitchFamily="18" charset="2"/>
              </a:rPr>
              <a:t>R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 i="1">
                <a:sym typeface="Symbol" pitchFamily="18" charset="2"/>
              </a:rPr>
              <a:t>y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>
                <a:sym typeface="Symbol" pitchFamily="18" charset="2"/>
              </a:rPr>
              <a:t>, </a:t>
            </a:r>
            <a:r>
              <a:rPr lang="en-US" altLang="zh-CN" sz="2000" i="1">
                <a:sym typeface="Symbol" pitchFamily="18" charset="2"/>
              </a:rPr>
              <a:t>y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 i="1">
                <a:sym typeface="Symbol" pitchFamily="18" charset="2"/>
              </a:rPr>
              <a:t>R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 i="1">
                <a:sym typeface="Symbol" pitchFamily="18" charset="2"/>
              </a:rPr>
              <a:t>z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>
                <a:sym typeface="Symbol" pitchFamily="18" charset="2"/>
              </a:rPr>
              <a:t>. Since both </a:t>
            </a:r>
            <a:r>
              <a:rPr lang="en-US" altLang="zh-CN" sz="2000" i="1">
                <a:sym typeface="Symbol" pitchFamily="18" charset="2"/>
              </a:rPr>
              <a:t>R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 and </a:t>
            </a:r>
            <a:r>
              <a:rPr lang="en-US" altLang="zh-CN" sz="2000" i="1">
                <a:sym typeface="Symbol" pitchFamily="18" charset="2"/>
              </a:rPr>
              <a:t>R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zh-CN" altLang="en-US" sz="2000">
                <a:sym typeface="Symbol" pitchFamily="18" charset="2"/>
              </a:rPr>
              <a:t> </a:t>
            </a:r>
            <a:r>
              <a:rPr lang="en-US" altLang="zh-CN" sz="2000">
                <a:sym typeface="Symbol" pitchFamily="18" charset="2"/>
              </a:rPr>
              <a:t>are transitive, we have: </a:t>
            </a:r>
            <a:r>
              <a:rPr lang="en-US" altLang="zh-CN" sz="2000" i="1">
                <a:sym typeface="Symbol" pitchFamily="18" charset="2"/>
              </a:rPr>
              <a:t>x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R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z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, </a:t>
            </a:r>
            <a:r>
              <a:rPr lang="zh-CN" altLang="en-US" sz="2000">
                <a:sym typeface="Symbol" pitchFamily="18" charset="2"/>
              </a:rPr>
              <a:t>且</a:t>
            </a:r>
            <a:r>
              <a:rPr lang="en-US" altLang="zh-CN" sz="2000" i="1">
                <a:sym typeface="Symbol" pitchFamily="18" charset="2"/>
              </a:rPr>
              <a:t>x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 i="1">
                <a:sym typeface="Symbol" pitchFamily="18" charset="2"/>
              </a:rPr>
              <a:t>R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 i="1">
                <a:sym typeface="Symbol" pitchFamily="18" charset="2"/>
              </a:rPr>
              <a:t>z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>
                <a:sym typeface="Symbol" pitchFamily="18" charset="2"/>
              </a:rPr>
              <a:t>, so, </a:t>
            </a:r>
            <a:r>
              <a:rPr lang="zh-CN" altLang="en-US" sz="2000">
                <a:sym typeface="Symbol" pitchFamily="18" charset="2"/>
              </a:rPr>
              <a:t>&lt;</a:t>
            </a:r>
            <a:r>
              <a:rPr lang="en-US" altLang="zh-CN" sz="2000" i="1">
                <a:sym typeface="Symbol" pitchFamily="18" charset="2"/>
              </a:rPr>
              <a:t>x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,</a:t>
            </a:r>
            <a:r>
              <a:rPr lang="en-US" altLang="zh-CN" sz="2000" i="1">
                <a:sym typeface="Symbol" pitchFamily="18" charset="2"/>
              </a:rPr>
              <a:t>x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>
                <a:sym typeface="Symbol" pitchFamily="18" charset="2"/>
              </a:rPr>
              <a:t>&gt;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en-US" altLang="zh-CN" sz="2000">
                <a:sym typeface="Symbol" pitchFamily="18" charset="2"/>
              </a:rPr>
              <a:t>&lt;</a:t>
            </a:r>
            <a:r>
              <a:rPr lang="en-US" altLang="zh-CN" sz="2000" i="1">
                <a:sym typeface="Symbol" pitchFamily="18" charset="2"/>
              </a:rPr>
              <a:t>z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,</a:t>
            </a:r>
            <a:r>
              <a:rPr lang="en-US" altLang="zh-CN" sz="2000" i="1">
                <a:sym typeface="Symbol" pitchFamily="18" charset="2"/>
              </a:rPr>
              <a:t>z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>
                <a:sym typeface="Symbol" pitchFamily="18" charset="2"/>
              </a:rPr>
              <a:t>&gt;.</a:t>
            </a:r>
            <a:endParaRPr lang="zh-CN" altLang="en-US" sz="200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 Example with Geometry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 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) and </a:t>
            </a:r>
            <a:r>
              <a:rPr lang="en-US" altLang="zh-CN" i="1" dirty="0" smtClean="0"/>
              <a:t>(u,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v</a:t>
            </a:r>
            <a:r>
              <a:rPr lang="en-US" altLang="zh-CN" dirty="0" smtClean="0"/>
              <a:t>)</a:t>
            </a:r>
            <a:r>
              <a:rPr lang="en-US" altLang="zh-CN" i="1" dirty="0" smtClean="0"/>
              <a:t> in R</a:t>
            </a:r>
            <a:r>
              <a:rPr lang="en-US" altLang="zh-CN" i="1" baseline="30000" dirty="0" smtClean="0"/>
              <a:t>2</a:t>
            </a:r>
            <a:r>
              <a:rPr lang="en-US" altLang="zh-CN" i="1" dirty="0" smtClean="0"/>
              <a:t>, </a:t>
            </a:r>
            <a:r>
              <a:rPr lang="en-US" altLang="zh-CN" dirty="0" smtClean="0"/>
              <a:t>define: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 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x, y</a:t>
            </a:r>
            <a:r>
              <a:rPr lang="en-US" altLang="zh-CN" dirty="0" smtClean="0"/>
              <a:t>) </a:t>
            </a:r>
            <a:r>
              <a:rPr lang="en-US" altLang="zh-CN" i="1" dirty="0" smtClean="0"/>
              <a:t>~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u, </a:t>
            </a:r>
            <a:r>
              <a:rPr lang="en-US" altLang="zh-CN" i="1" dirty="0" smtClean="0"/>
              <a:t>v</a:t>
            </a:r>
            <a:r>
              <a:rPr lang="en-US" altLang="zh-CN" dirty="0" smtClean="0"/>
              <a:t>)</a:t>
            </a:r>
            <a:r>
              <a:rPr lang="en-US" altLang="zh-CN" i="1" dirty="0" smtClean="0"/>
              <a:t> </a:t>
            </a:r>
            <a:r>
              <a:rPr lang="en-US" altLang="zh-CN" dirty="0" err="1" smtClean="0"/>
              <a:t>iff</a:t>
            </a:r>
            <a:r>
              <a:rPr lang="en-US" altLang="zh-CN" dirty="0" smtClean="0"/>
              <a:t>. </a:t>
            </a:r>
            <a:r>
              <a:rPr lang="en-US" altLang="zh-CN" i="1" dirty="0" smtClean="0"/>
              <a:t>x</a:t>
            </a:r>
            <a:r>
              <a:rPr lang="en-US" altLang="zh-CN" i="1" baseline="30000" dirty="0" smtClean="0"/>
              <a:t>2</a:t>
            </a:r>
            <a:r>
              <a:rPr lang="en-US" altLang="zh-CN" i="1" dirty="0" smtClean="0"/>
              <a:t> </a:t>
            </a:r>
            <a:r>
              <a:rPr lang="en-US" altLang="zh-CN" i="1" dirty="0" smtClean="0"/>
              <a:t>+ </a:t>
            </a:r>
            <a:r>
              <a:rPr lang="en-US" altLang="zh-CN" i="1" dirty="0" smtClean="0"/>
              <a:t>y</a:t>
            </a:r>
            <a:r>
              <a:rPr lang="en-US" altLang="zh-CN" i="1" baseline="30000" dirty="0" smtClean="0"/>
              <a:t>2 </a:t>
            </a:r>
            <a:r>
              <a:rPr lang="en-US" altLang="zh-CN" i="1" dirty="0" smtClean="0"/>
              <a:t>=u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 </a:t>
            </a:r>
            <a:r>
              <a:rPr lang="en-US" altLang="zh-CN" dirty="0" smtClean="0"/>
              <a:t>+ </a:t>
            </a:r>
            <a:r>
              <a:rPr lang="en-US" altLang="zh-CN" i="1" dirty="0" smtClean="0"/>
              <a:t>v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. </a:t>
            </a:r>
            <a:endParaRPr lang="en-US" altLang="zh-CN" dirty="0" smtClean="0"/>
          </a:p>
          <a:p>
            <a:r>
              <a:rPr lang="en-US" altLang="zh-CN" dirty="0" smtClean="0"/>
              <a:t>Prove </a:t>
            </a:r>
            <a:r>
              <a:rPr lang="en-US" altLang="zh-CN" dirty="0" smtClean="0"/>
              <a:t>that </a:t>
            </a:r>
            <a:r>
              <a:rPr lang="en-US" altLang="zh-CN" dirty="0" smtClean="0"/>
              <a:t>~ </a:t>
            </a:r>
            <a:r>
              <a:rPr lang="en-US" altLang="zh-CN" dirty="0" smtClean="0"/>
              <a:t>defines an equivalence relation on </a:t>
            </a:r>
            <a:r>
              <a:rPr lang="en-US" altLang="zh-CN" i="1" dirty="0" smtClean="0"/>
              <a:t>R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 and interpret </a:t>
            </a:r>
            <a:r>
              <a:rPr lang="en-US" altLang="zh-CN" dirty="0" smtClean="0"/>
              <a:t>the equivalence </a:t>
            </a:r>
            <a:r>
              <a:rPr lang="en-US" altLang="zh-CN" dirty="0" smtClean="0"/>
              <a:t>classes geometrically.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0088"/>
            <a:ext cx="8001000" cy="823912"/>
          </a:xfrm>
        </p:spPr>
        <p:txBody>
          <a:bodyPr/>
          <a:lstStyle/>
          <a:p>
            <a:r>
              <a:rPr lang="en-US" altLang="zh-CN" sz="4800" dirty="0" smtClean="0"/>
              <a:t>Another </a:t>
            </a:r>
            <a:r>
              <a:rPr lang="en-US" altLang="zh-CN" sz="4800" dirty="0" smtClean="0"/>
              <a:t>example, revisited</a:t>
            </a:r>
            <a:endParaRPr lang="en-US" altLang="zh-CN" sz="4800" dirty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09788"/>
            <a:ext cx="8534400" cy="3946525"/>
          </a:xfrm>
        </p:spPr>
        <p:txBody>
          <a:bodyPr/>
          <a:lstStyle/>
          <a:p>
            <a:pPr algn="just"/>
            <a:r>
              <a:rPr lang="en-US" altLang="zh-CN" sz="3600"/>
              <a:t>Prove: 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3600"/>
              <a:t>   </a:t>
            </a:r>
            <a:r>
              <a:rPr lang="en-US" altLang="zh-CN" sz="3600"/>
              <a:t>Among any 1001 difference numbers randomly selected from the subset of natural numbers {</a:t>
            </a:r>
            <a:r>
              <a:rPr lang="zh-CN" altLang="en-US" sz="3600"/>
              <a:t>1,2,...,2000} </a:t>
            </a:r>
            <a:r>
              <a:rPr lang="en-US" altLang="zh-CN" sz="3600"/>
              <a:t>must be two, x,y</a:t>
            </a:r>
            <a:r>
              <a:rPr lang="en-US" altLang="zh-CN" sz="3600">
                <a:latin typeface="Times New Roman" pitchFamily="18" charset="0"/>
              </a:rPr>
              <a:t>，</a:t>
            </a:r>
            <a:r>
              <a:rPr lang="en-US" altLang="zh-CN" sz="3600"/>
              <a:t>satisfying x/y=2</a:t>
            </a:r>
            <a:r>
              <a:rPr lang="en-US" altLang="zh-CN" sz="3600" baseline="30000"/>
              <a:t>k</a:t>
            </a:r>
            <a:r>
              <a:rPr lang="en-US" altLang="zh-CN" sz="3600">
                <a:latin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z="3600">
                <a:latin typeface="Times New Roman" pitchFamily="18" charset="0"/>
              </a:rPr>
              <a:t>      </a:t>
            </a:r>
            <a:r>
              <a:rPr lang="en-US" altLang="zh-CN" sz="2800">
                <a:solidFill>
                  <a:srgbClr val="CC6600"/>
                </a:solidFill>
              </a:rPr>
              <a:t>(k is an integer</a:t>
            </a:r>
            <a:r>
              <a:rPr lang="zh-CN" altLang="en-US" sz="2800">
                <a:solidFill>
                  <a:srgbClr val="CC6600"/>
                </a:solidFill>
              </a:rPr>
              <a:t>)</a:t>
            </a:r>
            <a:endParaRPr lang="zh-CN" altLang="en-US" sz="3600"/>
          </a:p>
          <a:p>
            <a:pPr algn="just"/>
            <a:endParaRPr lang="zh-CN" altLang="en-US" sz="3600"/>
          </a:p>
          <a:p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001000" cy="823913"/>
          </a:xfrm>
        </p:spPr>
        <p:txBody>
          <a:bodyPr/>
          <a:lstStyle/>
          <a:p>
            <a:r>
              <a:rPr lang="en-US" altLang="zh-CN" sz="4800"/>
              <a:t>The Proof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382000" cy="42672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zh-CN" sz="2400"/>
              <a:t>Create </a:t>
            </a:r>
            <a:r>
              <a:rPr lang="zh-CN" altLang="en-US" sz="2400"/>
              <a:t>1000 </a:t>
            </a:r>
            <a:r>
              <a:rPr lang="en-US" altLang="zh-CN" sz="2400"/>
              <a:t>sets, each cantain a unique odd integer between 1 and 2000, along with its multiplication of 2^k not greater than 2000. </a:t>
            </a:r>
          </a:p>
          <a:p>
            <a:pPr algn="just">
              <a:lnSpc>
                <a:spcPct val="90000"/>
              </a:lnSpc>
            </a:pPr>
            <a:r>
              <a:rPr lang="en-US" altLang="zh-CN" sz="2400"/>
              <a:t>Prove that the set of the 1000 sets is a partition of the set {1,2,...,2000}.</a:t>
            </a:r>
          </a:p>
          <a:p>
            <a:pPr algn="just">
              <a:lnSpc>
                <a:spcPct val="90000"/>
              </a:lnSpc>
            </a:pPr>
            <a:r>
              <a:rPr lang="en-US" altLang="zh-CN" sz="2400"/>
              <a:t>Note that, for any positive integer, </a:t>
            </a:r>
            <a:r>
              <a:rPr lang="en-US" altLang="zh-CN" sz="2400" i="1"/>
              <a:t>x</a:t>
            </a:r>
            <a:r>
              <a:rPr lang="en-US" altLang="zh-CN" sz="2400"/>
              <a:t>,</a:t>
            </a:r>
            <a:r>
              <a:rPr lang="en-US" altLang="zh-CN" sz="2400" i="1"/>
              <a:t>y</a:t>
            </a:r>
            <a:r>
              <a:rPr lang="en-US" altLang="zh-CN" sz="2400"/>
              <a:t> between 1 and 2000, they belong to the same set if and only if x/y=2</a:t>
            </a:r>
            <a:r>
              <a:rPr lang="en-US" altLang="zh-CN" sz="2400" baseline="30000"/>
              <a:t>k</a:t>
            </a:r>
            <a:r>
              <a:rPr lang="en-US" altLang="zh-CN" sz="2400">
                <a:latin typeface="Times New Roman" pitchFamily="18" charset="0"/>
              </a:rPr>
              <a:t>. </a:t>
            </a:r>
            <a:r>
              <a:rPr lang="en-US" altLang="zh-CN" sz="2400"/>
              <a:t>(k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en-US" altLang="zh-CN" sz="2400"/>
              <a:t>is an integer</a:t>
            </a:r>
            <a:r>
              <a:rPr lang="zh-CN" altLang="en-US" sz="2400"/>
              <a:t>)</a:t>
            </a:r>
            <a:r>
              <a:rPr lang="zh-CN" altLang="en-US" sz="2400">
                <a:latin typeface="Times New Roman" pitchFamily="18" charset="0"/>
              </a:rPr>
              <a:t>。</a:t>
            </a:r>
            <a:endParaRPr lang="zh-CN" altLang="en-US" sz="2400"/>
          </a:p>
          <a:p>
            <a:pPr algn="just">
              <a:lnSpc>
                <a:spcPct val="90000"/>
              </a:lnSpc>
            </a:pPr>
            <a:r>
              <a:rPr lang="en-US" altLang="zh-CN" sz="2400"/>
              <a:t>Define a relation </a:t>
            </a:r>
            <a:r>
              <a:rPr lang="en-US" altLang="zh-CN" sz="2400" i="1"/>
              <a:t>R</a:t>
            </a:r>
            <a:r>
              <a:rPr lang="en-US" altLang="zh-CN" sz="2400"/>
              <a:t> on </a:t>
            </a:r>
            <a:r>
              <a:rPr lang="zh-CN" altLang="en-US" sz="2400"/>
              <a:t>{1,2,3,..., 2000}: </a:t>
            </a:r>
            <a:r>
              <a:rPr lang="en-US" altLang="zh-CN" sz="2400"/>
              <a:t>for any x,y in the set</a:t>
            </a:r>
            <a:r>
              <a:rPr lang="en-US" altLang="zh-CN" sz="2400">
                <a:latin typeface="Times New Roman" pitchFamily="18" charset="0"/>
              </a:rPr>
              <a:t>，</a:t>
            </a:r>
            <a:r>
              <a:rPr lang="en-US" altLang="zh-CN" sz="2400"/>
              <a:t>x</a:t>
            </a:r>
            <a:r>
              <a:rPr lang="en-US" altLang="zh-CN" sz="2400" i="1"/>
              <a:t>R</a:t>
            </a:r>
            <a:r>
              <a:rPr lang="en-US" altLang="zh-CN" sz="2400"/>
              <a:t>y if and only if x/y=2</a:t>
            </a:r>
            <a:r>
              <a:rPr lang="en-US" altLang="zh-CN" sz="2400" baseline="30000"/>
              <a:t>k</a:t>
            </a:r>
            <a:r>
              <a:rPr lang="en-US" altLang="zh-CN" sz="2400">
                <a:latin typeface="Times New Roman" pitchFamily="18" charset="0"/>
              </a:rPr>
              <a:t>. </a:t>
            </a:r>
            <a:r>
              <a:rPr lang="en-US" altLang="zh-CN" sz="2400"/>
              <a:t>It is easy to prove that it is an equivalence, and the associated quotient set if the partition above.</a:t>
            </a:r>
            <a:endParaRPr lang="zh-CN" altLang="en-US" sz="2400"/>
          </a:p>
          <a:p>
            <a:pPr>
              <a:lnSpc>
                <a:spcPct val="90000"/>
              </a:lnSpc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Home Assignments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72816"/>
            <a:ext cx="8229600" cy="409458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To be checked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Ex 4.1:  16; 18; 24; 30-31</a:t>
            </a:r>
            <a:r>
              <a:rPr lang="en-US" altLang="zh-CN" dirty="0"/>
              <a:t>, </a:t>
            </a:r>
            <a:r>
              <a:rPr lang="en-US" altLang="zh-CN" dirty="0" smtClean="0"/>
              <a:t>33-40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Ex 4.2: 20; </a:t>
            </a:r>
            <a:r>
              <a:rPr lang="en-US" altLang="zh-CN" dirty="0"/>
              <a:t>25-26; 28, 32, </a:t>
            </a:r>
            <a:r>
              <a:rPr lang="en-US" altLang="zh-CN" dirty="0" smtClean="0"/>
              <a:t>34; 36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Ex 4.3: </a:t>
            </a:r>
            <a:r>
              <a:rPr lang="en-US" altLang="zh-CN" dirty="0"/>
              <a:t>18-21; </a:t>
            </a:r>
            <a:r>
              <a:rPr lang="en-US" altLang="zh-CN" dirty="0" smtClean="0"/>
              <a:t>27-28; </a:t>
            </a:r>
            <a:r>
              <a:rPr lang="en-US" altLang="zh-CN" dirty="0"/>
              <a:t>30-33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Ex 4.4: </a:t>
            </a:r>
            <a:r>
              <a:rPr lang="en-US" altLang="zh-CN" dirty="0"/>
              <a:t>14, 16, 18, 20, 22, </a:t>
            </a:r>
            <a:r>
              <a:rPr lang="en-US" altLang="zh-CN" dirty="0" smtClean="0"/>
              <a:t>31-36; 38; 40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Ex 4.5: 19-20, </a:t>
            </a:r>
            <a:r>
              <a:rPr lang="en-US" altLang="zh-CN" dirty="0"/>
              <a:t>22-24, 27-29</a:t>
            </a:r>
          </a:p>
          <a:p>
            <a:pPr>
              <a:lnSpc>
                <a:spcPct val="90000"/>
              </a:lnSpc>
              <a:buNone/>
            </a:pP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 lvl="1">
              <a:lnSpc>
                <a:spcPct val="90000"/>
              </a:lnSpc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5150"/>
            <a:ext cx="8229600" cy="1263650"/>
          </a:xfrm>
        </p:spPr>
        <p:txBody>
          <a:bodyPr/>
          <a:lstStyle/>
          <a:p>
            <a:r>
              <a:rPr lang="en-US" altLang="zh-CN" sz="3800"/>
              <a:t>Ordered Pair and Cartesian Product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For any sets A,B</a:t>
            </a:r>
          </a:p>
          <a:p>
            <a:pPr algn="ctr">
              <a:buFont typeface="Wingdings" pitchFamily="2" charset="2"/>
              <a:buNone/>
            </a:pPr>
            <a:r>
              <a:rPr lang="en-US" altLang="zh-CN" sz="2800"/>
              <a:t>	A</a:t>
            </a:r>
            <a:r>
              <a:rPr lang="en-US" altLang="zh-CN" sz="2800">
                <a:sym typeface="Symbol" pitchFamily="18" charset="2"/>
              </a:rPr>
              <a:t>B = {(a,b)|aA, bB}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sym typeface="Symbol" pitchFamily="18" charset="2"/>
              </a:rPr>
              <a:t>    is called </a:t>
            </a:r>
            <a:r>
              <a:rPr lang="en-US" altLang="zh-CN" sz="2800" b="1" i="1">
                <a:solidFill>
                  <a:srgbClr val="0000CC"/>
                </a:solidFill>
                <a:sym typeface="Symbol" pitchFamily="18" charset="2"/>
              </a:rPr>
              <a:t>Cartesian Product</a:t>
            </a:r>
            <a:r>
              <a:rPr lang="en-US" altLang="zh-CN" sz="2800">
                <a:sym typeface="Symbol" pitchFamily="18" charset="2"/>
              </a:rPr>
              <a:t> of A and B</a:t>
            </a:r>
          </a:p>
          <a:p>
            <a:pPr>
              <a:buFont typeface="Wingdings" pitchFamily="2" charset="2"/>
              <a:buNone/>
            </a:pPr>
            <a:endParaRPr lang="en-US" altLang="zh-CN" sz="2800">
              <a:sym typeface="Symbol" pitchFamily="18" charset="2"/>
            </a:endParaRPr>
          </a:p>
          <a:p>
            <a:r>
              <a:rPr lang="en-US" altLang="zh-CN" sz="2800">
                <a:sym typeface="Symbol" pitchFamily="18" charset="2"/>
              </a:rPr>
              <a:t>Example：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sym typeface="Symbol" pitchFamily="18" charset="2"/>
              </a:rPr>
              <a:t>      </a:t>
            </a:r>
            <a:r>
              <a:rPr lang="en-US" altLang="zh-CN" sz="2400">
                <a:sym typeface="Symbol" pitchFamily="18" charset="2"/>
              </a:rPr>
              <a:t>{1,2,3}{a,b} = {(1,a), (2,a), (3,a), (1,b),(2,b), (3,b)}</a:t>
            </a:r>
          </a:p>
          <a:p>
            <a:endParaRPr lang="en-US" altLang="zh-CN" sz="2400">
              <a:sym typeface="Symbol" pitchFamily="18" charset="2"/>
            </a:endParaRPr>
          </a:p>
          <a:p>
            <a:r>
              <a:rPr lang="en-US" altLang="zh-CN" sz="2800">
                <a:sym typeface="Symbol" pitchFamily="18" charset="2"/>
              </a:rPr>
              <a:t>For finite A，B</a:t>
            </a:r>
            <a:r>
              <a:rPr lang="zh-CN" altLang="en-US" sz="2800">
                <a:sym typeface="Symbol" pitchFamily="18" charset="2"/>
              </a:rPr>
              <a:t>， |</a:t>
            </a:r>
            <a:r>
              <a:rPr lang="en-US" altLang="zh-CN" sz="2800"/>
              <a:t>A</a:t>
            </a:r>
            <a:r>
              <a:rPr lang="en-US" altLang="zh-CN" sz="2800">
                <a:sym typeface="Symbol" pitchFamily="18" charset="2"/>
              </a:rPr>
              <a:t>B|= |</a:t>
            </a:r>
            <a:r>
              <a:rPr lang="en-US" altLang="zh-CN" sz="2800"/>
              <a:t>A|</a:t>
            </a:r>
            <a:r>
              <a:rPr lang="en-US" altLang="zh-CN" sz="2800">
                <a:sym typeface="Symbol" pitchFamily="18" charset="2"/>
              </a:rPr>
              <a:t>|B|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Generalized Cartesian Product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Cartesian product of </a:t>
            </a:r>
            <a:r>
              <a:rPr lang="en-US" altLang="zh-CN" i="1"/>
              <a:t>m</a:t>
            </a:r>
            <a:r>
              <a:rPr lang="en-US" altLang="zh-CN"/>
              <a:t> nonempty sets:</a:t>
            </a:r>
          </a:p>
          <a:p>
            <a:pPr lvl="1">
              <a:buFont typeface="Wingdings" pitchFamily="2" charset="2"/>
              <a:buNone/>
            </a:pPr>
            <a:r>
              <a:rPr lang="en-US" altLang="zh-CN"/>
              <a:t>   A</a:t>
            </a:r>
            <a:r>
              <a:rPr lang="en-US" altLang="zh-CN" baseline="-25000"/>
              <a:t>1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A</a:t>
            </a:r>
            <a:r>
              <a:rPr lang="en-US" altLang="zh-CN" baseline="-25000"/>
              <a:t>2</a:t>
            </a:r>
            <a:r>
              <a:rPr lang="en-US" altLang="zh-CN">
                <a:sym typeface="Symbol" pitchFamily="18" charset="2"/>
              </a:rPr>
              <a:t>...</a:t>
            </a:r>
            <a:r>
              <a:rPr lang="en-US" altLang="zh-CN"/>
              <a:t>A</a:t>
            </a:r>
            <a:r>
              <a:rPr lang="en-US" altLang="zh-CN" baseline="-25000"/>
              <a:t>m</a:t>
            </a:r>
            <a:r>
              <a:rPr lang="en-US" altLang="zh-CN">
                <a:sym typeface="Symbol" pitchFamily="18" charset="2"/>
              </a:rPr>
              <a:t>={(a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,a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en-US" altLang="zh-CN">
                <a:sym typeface="Symbol" pitchFamily="18" charset="2"/>
              </a:rPr>
              <a:t>,...,a</a:t>
            </a:r>
            <a:r>
              <a:rPr lang="en-US" altLang="zh-CN" baseline="-25000">
                <a:sym typeface="Symbol" pitchFamily="18" charset="2"/>
              </a:rPr>
              <a:t>m</a:t>
            </a:r>
            <a:r>
              <a:rPr lang="en-US" altLang="zh-CN">
                <a:sym typeface="Symbol" pitchFamily="18" charset="2"/>
              </a:rPr>
              <a:t>) |</a:t>
            </a:r>
            <a:r>
              <a:rPr lang="en-US" altLang="zh-CN" sz="2000">
                <a:sym typeface="Symbol" pitchFamily="18" charset="2"/>
              </a:rPr>
              <a:t>a</a:t>
            </a:r>
            <a:r>
              <a:rPr lang="en-US" altLang="zh-CN" sz="2000" baseline="-25000">
                <a:sym typeface="Symbol" pitchFamily="18" charset="2"/>
              </a:rPr>
              <a:t>i</a:t>
            </a:r>
            <a:r>
              <a:rPr lang="en-US" altLang="zh-CN" sz="2000">
                <a:sym typeface="Symbol" pitchFamily="18" charset="2"/>
              </a:rPr>
              <a:t>A</a:t>
            </a:r>
            <a:r>
              <a:rPr lang="en-US" altLang="zh-CN" sz="2000" baseline="-25000">
                <a:sym typeface="Symbol" pitchFamily="18" charset="2"/>
              </a:rPr>
              <a:t>i</a:t>
            </a:r>
            <a:r>
              <a:rPr lang="en-US" altLang="zh-CN" sz="2000">
                <a:sym typeface="Symbol" pitchFamily="18" charset="2"/>
              </a:rPr>
              <a:t>,i=1,2...,</a:t>
            </a:r>
            <a:r>
              <a:rPr lang="en-US" altLang="zh-CN" sz="2000" i="1">
                <a:sym typeface="Symbol" pitchFamily="18" charset="2"/>
              </a:rPr>
              <a:t>m </a:t>
            </a:r>
            <a:r>
              <a:rPr lang="en-US" altLang="zh-CN">
                <a:sym typeface="Symbol" pitchFamily="18" charset="2"/>
              </a:rPr>
              <a:t>}</a:t>
            </a:r>
          </a:p>
          <a:p>
            <a:pPr>
              <a:spcBef>
                <a:spcPct val="60000"/>
              </a:spcBef>
            </a:pPr>
            <a:r>
              <a:rPr lang="en-US" altLang="zh-CN" sz="2800">
                <a:sym typeface="Symbol" pitchFamily="18" charset="2"/>
              </a:rPr>
              <a:t>Describing the attributes of objects using Cartesian product:</a:t>
            </a:r>
          </a:p>
          <a:p>
            <a:endParaRPr lang="en-US" altLang="zh-CN" sz="280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en-US" altLang="zh-CN">
              <a:sym typeface="Symbol" pitchFamily="18" charset="2"/>
            </a:endParaRPr>
          </a:p>
        </p:txBody>
      </p:sp>
      <p:sp>
        <p:nvSpPr>
          <p:cNvPr id="65540" name="Text Box 4" descr="蓝色砂纸"/>
          <p:cNvSpPr txBox="1">
            <a:spLocks noChangeArrowheads="1"/>
          </p:cNvSpPr>
          <p:nvPr/>
        </p:nvSpPr>
        <p:spPr bwMode="auto">
          <a:xfrm>
            <a:off x="838200" y="4191000"/>
            <a:ext cx="7315200" cy="21621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</a:rPr>
              <a:t>A computer program can be characterized by 3 attributes:</a:t>
            </a:r>
          </a:p>
          <a:p>
            <a:pPr>
              <a:spcBef>
                <a:spcPct val="20000"/>
              </a:spcBef>
            </a:pPr>
            <a:r>
              <a:rPr kumimoji="1" lang="en-US" altLang="zh-CN" sz="2000">
                <a:latin typeface="Times New Roman" pitchFamily="18" charset="0"/>
              </a:rPr>
              <a:t>  Language={C(c), Java(j), Fortran(f), Pascal(p), Lisp(l)}</a:t>
            </a:r>
          </a:p>
          <a:p>
            <a:pPr>
              <a:spcBef>
                <a:spcPct val="20000"/>
              </a:spcBef>
            </a:pPr>
            <a:r>
              <a:rPr kumimoji="1" lang="en-US" altLang="zh-CN" sz="2000">
                <a:latin typeface="Times New Roman" pitchFamily="18" charset="0"/>
              </a:rPr>
              <a:t>  Memory={2 meg(2), 4 meg(4), 8 meg(8)}</a:t>
            </a:r>
          </a:p>
          <a:p>
            <a:pPr>
              <a:spcBef>
                <a:spcPct val="20000"/>
              </a:spcBef>
            </a:pPr>
            <a:r>
              <a:rPr kumimoji="1" lang="en-US" altLang="zh-CN" sz="2000">
                <a:latin typeface="Times New Roman" pitchFamily="18" charset="0"/>
              </a:rPr>
              <a:t>  OS={UNIX(u), Windows(w), Linus(l)}</a:t>
            </a:r>
          </a:p>
          <a:p>
            <a:pPr>
              <a:spcBef>
                <a:spcPct val="20000"/>
              </a:spcBef>
            </a:pPr>
            <a:r>
              <a:rPr kumimoji="1" lang="en-US" altLang="zh-CN" sz="2000">
                <a:latin typeface="Times New Roman" pitchFamily="18" charset="0"/>
              </a:rPr>
              <a:t>Then, any object in Language</a:t>
            </a:r>
            <a:r>
              <a:rPr kumimoji="1" lang="en-US" altLang="zh-CN" sz="2000">
                <a:latin typeface="Times New Roman" pitchFamily="18" charset="0"/>
                <a:sym typeface="Symbol" pitchFamily="18" charset="2"/>
              </a:rPr>
              <a:t>MemoryOS can be assigned to a specific program to characterized it.</a:t>
            </a:r>
            <a:endParaRPr kumimoji="1" lang="en-US" altLang="zh-CN" sz="20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Properties of Cartesian Product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73238"/>
            <a:ext cx="8424862" cy="4475162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zh-CN" sz="2800"/>
              <a:t>A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</a:t>
            </a:r>
            <a:r>
              <a:rPr lang="en-US" altLang="zh-CN" sz="2800"/>
              <a:t>=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</a:t>
            </a:r>
            <a:r>
              <a:rPr lang="en-US" altLang="zh-CN" sz="2800"/>
              <a:t>A=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</a:t>
            </a:r>
            <a:endParaRPr lang="en-US" altLang="zh-CN" sz="2800"/>
          </a:p>
          <a:p>
            <a:pPr algn="just">
              <a:lnSpc>
                <a:spcPct val="90000"/>
              </a:lnSpc>
            </a:pPr>
            <a:r>
              <a:rPr lang="en-US" altLang="zh-CN" sz="2800"/>
              <a:t>A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sz="2800"/>
              <a:t>B=B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sz="2800"/>
              <a:t>A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2800"/>
              <a:t>A=B 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/>
              <a:t> A=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</a:t>
            </a:r>
            <a:r>
              <a:rPr lang="en-US" altLang="zh-CN" sz="2800"/>
              <a:t> 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/>
              <a:t> B=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</a:t>
            </a:r>
            <a:endParaRPr lang="en-US" altLang="zh-CN" sz="2800">
              <a:latin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US" altLang="zh-CN" sz="2400"/>
              <a:t>:Proof</a:t>
            </a:r>
          </a:p>
          <a:p>
            <a:pPr lvl="1" algn="just">
              <a:lnSpc>
                <a:spcPct val="90000"/>
              </a:lnSpc>
            </a:pPr>
            <a:r>
              <a:rPr lang="en-US" altLang="zh-CN" sz="2400">
                <a:sym typeface="Symbol" pitchFamily="18" charset="2"/>
              </a:rPr>
              <a:t> Note that for any set S, 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i="1">
                <a:sym typeface="Symbol" pitchFamily="18" charset="2"/>
              </a:rPr>
              <a:t>       S</a:t>
            </a:r>
            <a:r>
              <a:rPr lang="en-US" altLang="zh-CN" sz="2400">
                <a:sym typeface="Symbol" pitchFamily="18" charset="2"/>
              </a:rPr>
              <a:t>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=</a:t>
            </a:r>
            <a:r>
              <a:rPr lang="en-US" altLang="zh-CN" sz="2400">
                <a:sym typeface="Symbol" pitchFamily="18" charset="2"/>
              </a:rPr>
              <a:t>{(x,y)|x</a:t>
            </a:r>
            <a:r>
              <a:rPr lang="en-US" altLang="zh-CN" sz="2400" i="1">
                <a:sym typeface="Symbol" pitchFamily="18" charset="2"/>
              </a:rPr>
              <a:t>S</a:t>
            </a:r>
            <a:r>
              <a:rPr lang="en-US" altLang="zh-CN" sz="2400">
                <a:sym typeface="Symbol" pitchFamily="18" charset="2"/>
              </a:rPr>
              <a:t>,y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</a:t>
            </a:r>
            <a:r>
              <a:rPr lang="en-US" altLang="zh-CN" sz="2400">
                <a:sym typeface="Symbol" pitchFamily="18" charset="2"/>
              </a:rPr>
              <a:t>}, since no such y 		   	  exists, so A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=</a:t>
            </a:r>
            <a:r>
              <a:rPr lang="en-US" altLang="zh-CN" sz="2400">
                <a:sym typeface="Symbol" pitchFamily="18" charset="2"/>
              </a:rPr>
              <a:t>, and 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</a:t>
            </a:r>
            <a:r>
              <a:rPr lang="en-US" altLang="zh-CN" sz="2400">
                <a:sym typeface="Symbol" pitchFamily="18" charset="2"/>
              </a:rPr>
              <a:t></a:t>
            </a:r>
            <a:r>
              <a:rPr lang="en-US" altLang="zh-CN" sz="2400" i="1">
                <a:sym typeface="Symbol" pitchFamily="18" charset="2"/>
              </a:rPr>
              <a:t>S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 </a:t>
            </a:r>
            <a:r>
              <a:rPr lang="en-US" altLang="zh-CN" sz="2400">
                <a:sym typeface="Symbol" pitchFamily="18" charset="2"/>
              </a:rPr>
              <a:t>as well.</a:t>
            </a:r>
          </a:p>
          <a:p>
            <a:pPr lvl="1" algn="just">
              <a:lnSpc>
                <a:spcPct val="90000"/>
              </a:lnSpc>
            </a:pPr>
            <a:r>
              <a:rPr lang="zh-CN" altLang="en-US" sz="2400">
                <a:latin typeface="Times New Roman" pitchFamily="18" charset="0"/>
                <a:sym typeface="Symbol" pitchFamily="18" charset="2"/>
              </a:rPr>
              <a:t> </a:t>
            </a:r>
            <a:r>
              <a:rPr lang="en-US" altLang="zh-CN" sz="2400">
                <a:sym typeface="Symbol" pitchFamily="18" charset="2"/>
              </a:rPr>
              <a:t>If AB and A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, </a:t>
            </a:r>
            <a:r>
              <a:rPr lang="en-US" altLang="zh-CN" sz="2400">
                <a:sym typeface="Symbol" pitchFamily="18" charset="2"/>
              </a:rPr>
              <a:t>we can prove that </a:t>
            </a:r>
            <a:r>
              <a:rPr lang="en-US" altLang="zh-CN" sz="2400"/>
              <a:t>B=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 </a:t>
            </a:r>
            <a:r>
              <a:rPr lang="en-US" altLang="zh-CN" sz="2400">
                <a:sym typeface="Symbol" pitchFamily="18" charset="2"/>
              </a:rPr>
              <a:t>by 	    	  contradiction.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sym typeface="Symbol" pitchFamily="18" charset="2"/>
              </a:rPr>
              <a:t>		   </a:t>
            </a:r>
            <a:r>
              <a:rPr lang="en-US" altLang="zh-CN" sz="2400">
                <a:sym typeface="Symbol" pitchFamily="18" charset="2"/>
              </a:rPr>
              <a:t>Assume that B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, </a:t>
            </a:r>
            <a:r>
              <a:rPr lang="en-US" altLang="zh-CN" sz="2400">
                <a:sym typeface="Symbol" pitchFamily="18" charset="2"/>
              </a:rPr>
              <a:t>since AB, let aA, but aB; let 	   b is any element in B(may be in A or not), then 	   (a,b)AB, but (a,b)BA, contradiction.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Properties of Cartesian Product</a:t>
            </a:r>
          </a:p>
        </p:txBody>
      </p:sp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609600" y="1828800"/>
          <a:ext cx="8077200" cy="4343400"/>
        </p:xfrm>
        <a:graphic>
          <a:graphicData uri="http://schemas.openxmlformats.org/presentationml/2006/ole">
            <p:oleObj spid="_x0000_s68611" name="Equation" r:id="rId4" imgW="2717640" imgH="1396800" progId="Equation.3">
              <p:embed/>
            </p:oleObj>
          </a:graphicData>
        </a:graphic>
      </p:graphicFrame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3276600" y="4876800"/>
            <a:ext cx="5486400" cy="514350"/>
          </a:xfrm>
          <a:prstGeom prst="rect">
            <a:avLst/>
          </a:prstGeom>
          <a:solidFill>
            <a:srgbClr val="CCFFCC"/>
          </a:solidFill>
          <a:ln w="57150" cmpd="thinThick">
            <a:solidFill>
              <a:srgbClr val="99CC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These are called the first distribution laws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Relation as a Set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Let </a:t>
            </a:r>
            <a:r>
              <a:rPr lang="en-US" altLang="zh-CN" i="1"/>
              <a:t>A</a:t>
            </a:r>
            <a:r>
              <a:rPr lang="en-US" altLang="zh-CN"/>
              <a:t> and </a:t>
            </a:r>
            <a:r>
              <a:rPr lang="en-US" altLang="zh-CN" i="1"/>
              <a:t>B</a:t>
            </a:r>
            <a:r>
              <a:rPr lang="en-US" altLang="zh-CN"/>
              <a:t> be nonempty sets. A </a:t>
            </a:r>
            <a:r>
              <a:rPr lang="en-US" altLang="zh-CN" b="1">
                <a:solidFill>
                  <a:srgbClr val="FF3300"/>
                </a:solidFill>
              </a:rPr>
              <a:t>relation </a:t>
            </a:r>
            <a:r>
              <a:rPr lang="en-US" altLang="zh-CN" b="1" i="1">
                <a:solidFill>
                  <a:srgbClr val="FF3300"/>
                </a:solidFill>
              </a:rPr>
              <a:t>R</a:t>
            </a:r>
            <a:r>
              <a:rPr lang="en-US" altLang="zh-CN" b="1">
                <a:solidFill>
                  <a:srgbClr val="FF3300"/>
                </a:solidFill>
              </a:rPr>
              <a:t> from </a:t>
            </a:r>
            <a:r>
              <a:rPr lang="en-US" altLang="zh-CN" b="1" i="1">
                <a:solidFill>
                  <a:srgbClr val="FF3300"/>
                </a:solidFill>
              </a:rPr>
              <a:t>A</a:t>
            </a:r>
            <a:r>
              <a:rPr lang="en-US" altLang="zh-CN" b="1">
                <a:solidFill>
                  <a:srgbClr val="FF3300"/>
                </a:solidFill>
              </a:rPr>
              <a:t> to </a:t>
            </a:r>
            <a:r>
              <a:rPr lang="en-US" altLang="zh-CN" b="1" i="1">
                <a:solidFill>
                  <a:srgbClr val="FF3300"/>
                </a:solidFill>
              </a:rPr>
              <a:t>B</a:t>
            </a:r>
            <a:r>
              <a:rPr lang="en-US" altLang="zh-CN"/>
              <a:t> is a subset of A</a:t>
            </a:r>
            <a:r>
              <a:rPr lang="en-US" altLang="zh-CN">
                <a:sym typeface="Symbol" pitchFamily="18" charset="2"/>
              </a:rPr>
              <a:t>B.</a:t>
            </a:r>
          </a:p>
          <a:p>
            <a:pPr lvl="1"/>
            <a:r>
              <a:rPr lang="en-US" altLang="zh-CN"/>
              <a:t>If a</a:t>
            </a:r>
            <a:r>
              <a:rPr lang="en-US" altLang="zh-CN">
                <a:sym typeface="Symbol" pitchFamily="18" charset="2"/>
              </a:rPr>
              <a:t>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, b</a:t>
            </a:r>
            <a:r>
              <a:rPr lang="en-US" altLang="zh-CN" i="1">
                <a:sym typeface="Symbol" pitchFamily="18" charset="2"/>
              </a:rPr>
              <a:t>B</a:t>
            </a:r>
            <a:r>
              <a:rPr lang="en-US" altLang="zh-CN">
                <a:sym typeface="Symbol" pitchFamily="18" charset="2"/>
              </a:rPr>
              <a:t>, then “a is related to b by </a:t>
            </a:r>
            <a:r>
              <a:rPr lang="en-US" altLang="zh-CN" i="1">
                <a:sym typeface="Symbol" pitchFamily="18" charset="2"/>
              </a:rPr>
              <a:t>R</a:t>
            </a:r>
            <a:r>
              <a:rPr lang="en-US" altLang="zh-CN">
                <a:sym typeface="Symbol" pitchFamily="18" charset="2"/>
              </a:rPr>
              <a:t>” is written as:</a:t>
            </a:r>
          </a:p>
          <a:p>
            <a:pPr lvl="1" algn="ctr">
              <a:buFont typeface="Wingdings" pitchFamily="2" charset="2"/>
              <a:buNone/>
            </a:pPr>
            <a:r>
              <a:rPr lang="en-US" altLang="zh-CN">
                <a:sym typeface="Symbol" pitchFamily="18" charset="2"/>
              </a:rPr>
              <a:t>(a,b)</a:t>
            </a:r>
            <a:r>
              <a:rPr lang="en-US" altLang="zh-CN" i="1">
                <a:sym typeface="Symbol" pitchFamily="18" charset="2"/>
              </a:rPr>
              <a:t>R</a:t>
            </a:r>
            <a:r>
              <a:rPr lang="en-US" altLang="zh-CN">
                <a:sym typeface="Symbol" pitchFamily="18" charset="2"/>
              </a:rPr>
              <a:t>, or, a</a:t>
            </a:r>
            <a:r>
              <a:rPr lang="en-US" altLang="zh-CN" i="1">
                <a:sym typeface="Symbol" pitchFamily="18" charset="2"/>
              </a:rPr>
              <a:t>R</a:t>
            </a:r>
            <a:r>
              <a:rPr lang="en-US" altLang="zh-CN">
                <a:sym typeface="Symbol" pitchFamily="18" charset="2"/>
              </a:rPr>
              <a:t>b</a:t>
            </a:r>
          </a:p>
          <a:p>
            <a:pPr>
              <a:spcBef>
                <a:spcPct val="50000"/>
              </a:spcBef>
            </a:pPr>
            <a:r>
              <a:rPr lang="en-US" altLang="zh-CN" i="1">
                <a:sym typeface="Symbol" pitchFamily="18" charset="2"/>
              </a:rPr>
              <a:t>R</a:t>
            </a:r>
            <a:r>
              <a:rPr lang="en-US" altLang="zh-CN">
                <a:sym typeface="Symbol" pitchFamily="18" charset="2"/>
              </a:rPr>
              <a:t> is </a:t>
            </a:r>
            <a:r>
              <a:rPr lang="en-US" altLang="zh-CN" b="1">
                <a:solidFill>
                  <a:srgbClr val="FF3300"/>
                </a:solidFill>
                <a:sym typeface="Symbol" pitchFamily="18" charset="2"/>
              </a:rPr>
              <a:t>a relation on A</a:t>
            </a:r>
            <a:r>
              <a:rPr lang="en-US" altLang="zh-CN">
                <a:sym typeface="Symbol" pitchFamily="18" charset="2"/>
              </a:rPr>
              <a:t>, if </a:t>
            </a:r>
            <a:r>
              <a:rPr lang="en-US" altLang="zh-CN" i="1">
                <a:sym typeface="Symbol" pitchFamily="18" charset="2"/>
              </a:rPr>
              <a:t>R</a:t>
            </a:r>
            <a:r>
              <a:rPr lang="en-US" altLang="zh-CN">
                <a:sym typeface="Symbol" pitchFamily="18" charset="2"/>
              </a:rPr>
              <a:t>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 i="1">
                <a:sym typeface="Symbol" pitchFamily="18" charset="2"/>
              </a:rPr>
              <a:t>A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Some Relations as Examples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i="1"/>
              <a:t>A</a:t>
            </a:r>
            <a:r>
              <a:rPr lang="en-US" altLang="zh-CN" sz="2800"/>
              <a:t>={1,2,3}, </a:t>
            </a:r>
            <a:r>
              <a:rPr lang="en-US" altLang="zh-CN" sz="2800" i="1"/>
              <a:t>B</a:t>
            </a:r>
            <a:r>
              <a:rPr lang="en-US" altLang="zh-CN" sz="2800"/>
              <a:t>={r,s}, </a:t>
            </a:r>
            <a:r>
              <a:rPr lang="en-US" altLang="zh-CN" sz="2800" i="1"/>
              <a:t>R</a:t>
            </a:r>
            <a:r>
              <a:rPr lang="en-US" altLang="zh-CN" sz="2800"/>
              <a:t>={(1,r),(2,s),(3,r)}, then </a:t>
            </a:r>
            <a:r>
              <a:rPr lang="en-US" altLang="zh-CN" sz="2800" i="1"/>
              <a:t>R</a:t>
            </a:r>
            <a:r>
              <a:rPr lang="en-US" altLang="zh-CN" sz="2800"/>
              <a:t> is a relation from </a:t>
            </a:r>
            <a:r>
              <a:rPr lang="en-US" altLang="zh-CN" sz="2800" i="1"/>
              <a:t>A </a:t>
            </a:r>
            <a:r>
              <a:rPr lang="en-US" altLang="zh-CN" sz="2800"/>
              <a:t>to </a:t>
            </a:r>
            <a:r>
              <a:rPr lang="en-US" altLang="zh-CN" sz="2800" i="1"/>
              <a:t>B.</a:t>
            </a:r>
          </a:p>
          <a:p>
            <a:pPr>
              <a:lnSpc>
                <a:spcPct val="90000"/>
              </a:lnSpc>
            </a:pPr>
            <a:r>
              <a:rPr lang="en-US" altLang="zh-CN" sz="2800" i="1"/>
              <a:t>A</a:t>
            </a:r>
            <a:r>
              <a:rPr lang="en-US" altLang="zh-CN" sz="2800"/>
              <a:t>={1,2,3,4}, </a:t>
            </a:r>
            <a:r>
              <a:rPr lang="en-US" altLang="zh-CN" sz="2800" i="1"/>
              <a:t>R=</a:t>
            </a:r>
            <a:r>
              <a:rPr lang="en-US" altLang="zh-CN" sz="2800"/>
              <a:t>{(1,1),(1,2),(1,3),(1,4),(2,2),(2,3),(2,4),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         (3,3),(3,4),(4,4)}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    then </a:t>
            </a:r>
            <a:r>
              <a:rPr lang="en-US" altLang="zh-CN" sz="2800" i="1"/>
              <a:t>R</a:t>
            </a:r>
            <a:r>
              <a:rPr lang="en-US" altLang="zh-CN" sz="2800"/>
              <a:t> is a relation on </a:t>
            </a:r>
            <a:r>
              <a:rPr lang="en-US" altLang="zh-CN" sz="2800" i="1"/>
              <a:t>A</a:t>
            </a:r>
            <a:r>
              <a:rPr lang="en-US" altLang="zh-CN" sz="2800"/>
              <a:t>, i.e. not larger than.</a:t>
            </a:r>
          </a:p>
          <a:p>
            <a:pPr>
              <a:lnSpc>
                <a:spcPct val="90000"/>
              </a:lnSpc>
            </a:pPr>
            <a:r>
              <a:rPr lang="en-US" altLang="zh-CN" sz="2800" i="1"/>
              <a:t>N</a:t>
            </a:r>
            <a:r>
              <a:rPr lang="en-US" altLang="zh-CN" sz="2800"/>
              <a:t> is the set of all natural numbers (starting from 1), defining a relation </a:t>
            </a:r>
            <a:r>
              <a:rPr lang="en-US" altLang="zh-CN" sz="2800" i="1"/>
              <a:t>R</a:t>
            </a:r>
            <a:r>
              <a:rPr lang="en-US" altLang="zh-CN" sz="2800"/>
              <a:t> on </a:t>
            </a:r>
            <a:r>
              <a:rPr lang="en-US" altLang="zh-CN" sz="2800" i="1"/>
              <a:t>N, </a:t>
            </a:r>
            <a:r>
              <a:rPr lang="en-US" altLang="zh-CN" sz="2800"/>
              <a:t>such that, for any m,n</a:t>
            </a:r>
            <a:r>
              <a:rPr lang="en-US" altLang="zh-CN" sz="2800">
                <a:sym typeface="Symbol" pitchFamily="18" charset="2"/>
              </a:rPr>
              <a:t></a:t>
            </a:r>
            <a:r>
              <a:rPr lang="en-US" altLang="zh-CN" sz="2800" i="1">
                <a:sym typeface="Symbol" pitchFamily="18" charset="2"/>
              </a:rPr>
              <a:t>N</a:t>
            </a:r>
            <a:r>
              <a:rPr lang="en-US" altLang="zh-CN" sz="2800">
                <a:sym typeface="Symbol" pitchFamily="18" charset="2"/>
              </a:rPr>
              <a:t>, (m,n)</a:t>
            </a:r>
            <a:r>
              <a:rPr lang="en-US" altLang="zh-CN" sz="2800" i="1">
                <a:sym typeface="Symbol" pitchFamily="18" charset="2"/>
              </a:rPr>
              <a:t>R</a:t>
            </a:r>
            <a:r>
              <a:rPr lang="en-US" altLang="zh-CN" sz="2800">
                <a:sym typeface="Symbol" pitchFamily="18" charset="2"/>
              </a:rPr>
              <a:t> if and only if m divides n. So, </a:t>
            </a:r>
            <a:r>
              <a:rPr lang="en-US" altLang="zh-CN" sz="2800" i="1">
                <a:sym typeface="Symbol" pitchFamily="18" charset="2"/>
              </a:rPr>
              <a:t>R</a:t>
            </a:r>
            <a:r>
              <a:rPr lang="en-US" altLang="zh-CN" sz="2800">
                <a:sym typeface="Symbol" pitchFamily="18" charset="2"/>
              </a:rPr>
              <a:t></a:t>
            </a:r>
            <a:r>
              <a:rPr lang="en-US" altLang="zh-CN" sz="2800" i="1">
                <a:sym typeface="Symbol" pitchFamily="18" charset="2"/>
              </a:rPr>
              <a:t>N</a:t>
            </a:r>
            <a:r>
              <a:rPr lang="en-US" altLang="zh-CN" sz="2800">
                <a:sym typeface="Symbol" pitchFamily="18" charset="2"/>
              </a:rPr>
              <a:t></a:t>
            </a:r>
            <a:r>
              <a:rPr lang="en-US" altLang="zh-CN" sz="2800" i="1">
                <a:sym typeface="Symbol" pitchFamily="18" charset="2"/>
              </a:rPr>
              <a:t>N</a:t>
            </a:r>
            <a:r>
              <a:rPr lang="en-US" altLang="zh-CN" sz="2800">
                <a:sym typeface="Symbol" pitchFamily="18" charset="2"/>
              </a:rPr>
              <a:t>, and </a:t>
            </a:r>
            <a:r>
              <a:rPr lang="en-US" altLang="zh-CN" sz="2800" i="1">
                <a:sym typeface="Symbol" pitchFamily="18" charset="2"/>
              </a:rPr>
              <a:t>R</a:t>
            </a:r>
            <a:r>
              <a:rPr lang="en-US" altLang="zh-CN" sz="2800">
                <a:sym typeface="Symbol" pitchFamily="18" charset="2"/>
              </a:rPr>
              <a:t> contains (3,6), (5,25), (7,21), etc.</a:t>
            </a:r>
            <a:endParaRPr lang="en-US" altLang="zh-CN" sz="28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1">
      <a:dk1>
        <a:srgbClr val="000000"/>
      </a:dk1>
      <a:lt1>
        <a:srgbClr val="FFFFFF"/>
      </a:lt1>
      <a:dk2>
        <a:srgbClr val="000000"/>
      </a:dk2>
      <a:lt2>
        <a:srgbClr val="779F92"/>
      </a:lt2>
      <a:accent1>
        <a:srgbClr val="33CCCC"/>
      </a:accent1>
      <a:accent2>
        <a:srgbClr val="9DC2D7"/>
      </a:accent2>
      <a:accent3>
        <a:srgbClr val="FFFFFF"/>
      </a:accent3>
      <a:accent4>
        <a:srgbClr val="000000"/>
      </a:accent4>
      <a:accent5>
        <a:srgbClr val="ADE2E2"/>
      </a:accent5>
      <a:accent6>
        <a:srgbClr val="8EB0C3"/>
      </a:accent6>
      <a:hlink>
        <a:srgbClr val="006666"/>
      </a:hlink>
      <a:folHlink>
        <a:srgbClr val="CCCCFF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505</TotalTime>
  <Words>2451</Words>
  <Application>Microsoft Office PowerPoint</Application>
  <PresentationFormat>全屏显示(4:3)</PresentationFormat>
  <Paragraphs>350</Paragraphs>
  <Slides>38</Slides>
  <Notes>37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1" baseType="lpstr">
      <vt:lpstr>Pixel</vt:lpstr>
      <vt:lpstr>Equation</vt:lpstr>
      <vt:lpstr>公式</vt:lpstr>
      <vt:lpstr>Relations and Digraphs</vt:lpstr>
      <vt:lpstr>At the Last Class …</vt:lpstr>
      <vt:lpstr>Relations and Digraphs</vt:lpstr>
      <vt:lpstr>Ordered Pair and Cartesian Product</vt:lpstr>
      <vt:lpstr>Generalized Cartesian Product</vt:lpstr>
      <vt:lpstr>Properties of Cartesian Product</vt:lpstr>
      <vt:lpstr>Properties of Cartesian Product</vt:lpstr>
      <vt:lpstr>Relation as a Set</vt:lpstr>
      <vt:lpstr>Some Relations as Examples</vt:lpstr>
      <vt:lpstr>Special Binary Relations</vt:lpstr>
      <vt:lpstr>Domain and Range of Relations</vt:lpstr>
      <vt:lpstr>R-relative Set</vt:lpstr>
      <vt:lpstr>Properties of R-relative Sets</vt:lpstr>
      <vt:lpstr>Representing Relations as Matrices</vt:lpstr>
      <vt:lpstr>Representing Relations as Digraphs</vt:lpstr>
      <vt:lpstr>Path in Digraph</vt:lpstr>
      <vt:lpstr>New relations defined using Paths</vt:lpstr>
      <vt:lpstr>New relations defined using Paths</vt:lpstr>
      <vt:lpstr>R2 by Matrix Multiplication</vt:lpstr>
      <vt:lpstr>Rn by Matrix Multiplication</vt:lpstr>
      <vt:lpstr>Connectivity Relation</vt:lpstr>
      <vt:lpstr>Reflexivity</vt:lpstr>
      <vt:lpstr>Visualized Reflexivity</vt:lpstr>
      <vt:lpstr>Symmetry</vt:lpstr>
      <vt:lpstr>Visualized Symmetry</vt:lpstr>
      <vt:lpstr>Transitivity </vt:lpstr>
      <vt:lpstr>Visualized Transitivity</vt:lpstr>
      <vt:lpstr>Some Often Used Relations</vt:lpstr>
      <vt:lpstr>What’s Wrong?</vt:lpstr>
      <vt:lpstr>Equivalence Relation</vt:lpstr>
      <vt:lpstr>Partition of a Set</vt:lpstr>
      <vt:lpstr>Partition Generated by Equivalence</vt:lpstr>
      <vt:lpstr>Equivalence induced by Partition</vt:lpstr>
      <vt:lpstr>Product of Equivalence</vt:lpstr>
      <vt:lpstr>An Example with Geometry</vt:lpstr>
      <vt:lpstr>Another example, revisited</vt:lpstr>
      <vt:lpstr>The Proof</vt:lpstr>
      <vt:lpstr>Home Assignments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Daoxu</dc:creator>
  <cp:lastModifiedBy>Chen Daoxu</cp:lastModifiedBy>
  <cp:revision>31</cp:revision>
  <dcterms:created xsi:type="dcterms:W3CDTF">1601-01-01T00:00:00Z</dcterms:created>
  <dcterms:modified xsi:type="dcterms:W3CDTF">2011-10-25T03:28:29Z</dcterms:modified>
</cp:coreProperties>
</file>