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55"/>
  </p:notesMasterIdLst>
  <p:sldIdLst>
    <p:sldId id="256" r:id="rId2"/>
    <p:sldId id="263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312" r:id="rId25"/>
    <p:sldId id="313" r:id="rId26"/>
    <p:sldId id="318" r:id="rId27"/>
    <p:sldId id="319" r:id="rId28"/>
    <p:sldId id="321" r:id="rId29"/>
    <p:sldId id="322" r:id="rId30"/>
    <p:sldId id="323" r:id="rId31"/>
    <p:sldId id="324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259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4" autoAdjust="0"/>
  </p:normalViewPr>
  <p:slideViewPr>
    <p:cSldViewPr>
      <p:cViewPr varScale="1">
        <p:scale>
          <a:sx n="47" d="100"/>
          <a:sy n="47" d="100"/>
        </p:scale>
        <p:origin x="-58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466293C-3540-4369-967C-D2359E6A9C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FFEF2-3FA5-4D47-80DE-176D6DC8BF32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7333B-D902-4A59-8782-809D12025F18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69E65-6456-4D3E-9D00-B898EC9EDCC0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0E5C8-FED7-407F-8E36-336FFB137CF9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43945-E102-4312-8A4B-8B3CEB105BD8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E5F23-690B-41F8-8136-A123F42EE4FB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BC4E9-4E01-4AB6-BF5E-21A15DF55EAC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D5960-A5D5-4A88-940E-7A67325E8FF3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EE210-F4AA-4B46-B86B-CDD162A378F4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07600-FC43-45C4-AF8A-EB1C91F460F6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E7990-6626-4E78-973E-19950E7141DB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917-6B80-4C0C-A080-F629D6794704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F86E5-8A32-4359-8771-60AABC72C69E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79AF9-6263-40BC-9045-1D63599C2726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694BC-4648-4142-A00F-490A05E7D700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25326-ED91-4247-A869-86472E404CF4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73D9E-B063-4573-8950-D00843A96F5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69CC8-79CF-44F4-B79E-6B7AF5D4A72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B5C54-5388-4F0D-AAA3-E2A21A60C07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D3E73-8E56-4DCD-A1AE-44C44D7E2A5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36CBB-E7D5-4D4E-ADFC-AE7F978B4B2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01768-D025-4A31-AD2D-5BDA54F8116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9684A-70C5-480B-A85C-63045F84A92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C1904-CBE7-466C-81C6-6CAD40F2489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C6AA7-DED3-420E-84B3-653423F8D1B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22AE6-EAEA-4903-8A7B-17AF94214EC1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3B15-DBBE-44F0-A714-BC72EC6EF28F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97D78-2C48-49A6-8EC0-375912926826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23B1F-2605-4B72-8ABE-8560EFA7EA39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C6D25-3768-40E5-BC31-DB93143FBCFA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235D9-01EF-402C-8912-97528555FC52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B98B14-675F-4080-B7CE-72862E706388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E400-752F-496B-A88A-57C4D25EFE62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4FA3E-E9AD-4D45-A5D4-D3ADB9930612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155E4-0D0B-4A88-84B2-531A66D0FD79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F844C-CE01-46CA-B908-F0A11C2FB5B9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75702-1B42-4376-B3A2-6FE6298A35E8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31DD6-71F9-49B1-A7DB-AA10B40B1190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B63B4-E525-4107-A97B-D9DD30BD4406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E0E4F-9CD1-4C97-B450-B05FFB29EBE4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053B0-0934-45D8-ABDB-3CC59757CF2E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8E123-9BA0-4721-B37E-FDB3D815F9A6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5B2E43-899B-460E-BC73-5A649B8284A5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9976D-CC55-4ABE-956A-77A53BCBD01E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12AE9-9CAC-41F4-8920-CCE1477969FC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1936D-25A2-4220-8ACF-33B7F4063E20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23427-F9C0-4671-B04A-A11D364D19E1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F24BA-F74D-40EA-9522-D3F99C7F4823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C7FA-8B3D-4F3F-A634-899EB68E9D6A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7A16F-EA8A-40C0-AF32-7FE596F95F75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DB177-6410-40D7-BC14-A215DDEAA734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776E0-DB99-437E-999A-F8977C40614D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B6C37-C1E0-4086-9B94-E9FF82F5377D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6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63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9BDD5-A725-4374-958E-9BB6F98118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95D4-52E2-4680-92FD-F189E5027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BA533-1ADD-4F29-A049-C4F0F4C6B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3E045-78B0-432F-91A8-9C33DFE8B9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67E5-5552-4A5D-865D-B28793E283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91078-566A-47F6-962D-E5C5F2A9C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87295-F22C-45C4-B632-4249E4C774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C3FD-FD75-44FC-B051-482AAC0199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3242E-8780-4D14-8FDD-FEA45ACCA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B3EA7-029B-40D8-A73D-03FC0CD402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27C37-117D-4089-B4BF-FEEAA68645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B6B0D-37AE-4BA6-BA0E-08B3BCABE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65498BB-A3C9-439E-B806-AE6048F4CE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8038" y="1944688"/>
            <a:ext cx="5327650" cy="1570037"/>
          </a:xfrm>
        </p:spPr>
        <p:txBody>
          <a:bodyPr/>
          <a:lstStyle/>
          <a:p>
            <a:pPr eaLnBrk="1" hangingPunct="1"/>
            <a:r>
              <a:rPr lang="en-US" altLang="zh-CN" smtClean="0"/>
              <a:t>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4437063"/>
            <a:ext cx="6273800" cy="1752600"/>
          </a:xfrm>
        </p:spPr>
        <p:txBody>
          <a:bodyPr/>
          <a:lstStyle/>
          <a:p>
            <a:pPr eaLnBrk="1" hangingPunct="1"/>
            <a:r>
              <a:rPr lang="en-US" altLang="zh-CN" smtClean="0"/>
              <a:t>Lecture 6</a:t>
            </a:r>
          </a:p>
          <a:p>
            <a:pPr eaLnBrk="1" hangingPunct="1"/>
            <a:r>
              <a:rPr lang="en-US" altLang="zh-CN" smtClean="0"/>
              <a:t>Discrete Mathematical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Natural Function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smtClean="0"/>
              <a:t>R </a:t>
            </a:r>
            <a:r>
              <a:rPr lang="en-US" altLang="zh-CN" smtClean="0"/>
              <a:t>is an equivalence relation on set A, </a:t>
            </a:r>
            <a:r>
              <a:rPr lang="en-US" altLang="zh-CN" i="1" smtClean="0"/>
              <a:t>g</a:t>
            </a:r>
            <a:r>
              <a:rPr lang="en-US" altLang="zh-CN" smtClean="0"/>
              <a:t> : 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mtClean="0"/>
              <a:t>A/</a:t>
            </a:r>
            <a:r>
              <a:rPr lang="en-US" altLang="zh-CN" i="1" smtClean="0"/>
              <a:t>R</a:t>
            </a:r>
            <a:r>
              <a:rPr lang="en-US" altLang="zh-CN" smtClean="0"/>
              <a:t>, for all 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mtClean="0"/>
              <a:t>A,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)=</a:t>
            </a:r>
            <a:r>
              <a:rPr lang="en-US" altLang="zh-CN" i="1" smtClean="0"/>
              <a:t>R</a:t>
            </a:r>
            <a:r>
              <a:rPr lang="en-US" altLang="zh-CN" smtClean="0"/>
              <a:t>(a), then </a:t>
            </a:r>
            <a:r>
              <a:rPr lang="en-US" altLang="zh-CN" i="1" smtClean="0"/>
              <a:t>G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/>
              <a:t>is called a natural function on </a:t>
            </a:r>
            <a:r>
              <a:rPr lang="en-US" altLang="zh-CN" i="1" smtClean="0"/>
              <a:t>A</a:t>
            </a:r>
            <a:endParaRPr lang="zh-CN" altLang="en-US" smtClean="0">
              <a:latin typeface="Times New Roman" pitchFamily="18" charset="0"/>
            </a:endParaRPr>
          </a:p>
          <a:p>
            <a:pPr algn="just" eaLnBrk="1" hangingPunct="1"/>
            <a:endParaRPr lang="zh-CN" altLang="en-US" smtClean="0"/>
          </a:p>
          <a:p>
            <a:pPr algn="just" eaLnBrk="1" hangingPunct="1"/>
            <a:r>
              <a:rPr lang="en-US" altLang="zh-CN" smtClean="0"/>
              <a:t>Natural function is surjection </a:t>
            </a:r>
          </a:p>
          <a:p>
            <a:pPr lvl="1" algn="just" eaLnBrk="1" hangingPunct="1"/>
            <a:r>
              <a:rPr lang="en-US" altLang="zh-CN" smtClean="0"/>
              <a:t>For any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A/</a:t>
            </a:r>
            <a:r>
              <a:rPr lang="en-US" altLang="zh-CN" i="1" smtClean="0"/>
              <a:t>R, </a:t>
            </a:r>
            <a:r>
              <a:rPr lang="en-US" altLang="zh-CN" smtClean="0"/>
              <a:t>there exists some 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A，such that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)=</a:t>
            </a:r>
            <a:r>
              <a:rPr lang="en-US" altLang="zh-CN" i="1" smtClean="0"/>
              <a:t>R</a:t>
            </a:r>
            <a:r>
              <a:rPr lang="en-US" altLang="zh-CN" smtClean="0"/>
              <a:t>(x)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Images of Union and Intersection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Given </a:t>
            </a:r>
            <a:r>
              <a:rPr lang="en-US" altLang="zh-CN" i="1" smtClean="0"/>
              <a:t>f</a:t>
            </a:r>
            <a:r>
              <a:rPr lang="en-US" altLang="zh-CN" smtClean="0"/>
              <a:t>：</a:t>
            </a:r>
            <a:r>
              <a:rPr lang="en-US" altLang="zh-CN" i="1" smtClean="0"/>
              <a:t>A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，and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Y </a:t>
            </a:r>
            <a:r>
              <a:rPr lang="en-US" altLang="zh-CN" smtClean="0">
                <a:sym typeface="Symbol" pitchFamily="18" charset="2"/>
              </a:rPr>
              <a:t>are subsets of </a:t>
            </a:r>
            <a:r>
              <a:rPr lang="en-US" altLang="zh-CN" i="1" smtClean="0">
                <a:sym typeface="Symbol" pitchFamily="18" charset="2"/>
              </a:rPr>
              <a:t>A, </a:t>
            </a:r>
            <a:r>
              <a:rPr lang="en-US" altLang="zh-CN" smtClean="0">
                <a:sym typeface="Symbol" pitchFamily="18" charset="2"/>
              </a:rPr>
              <a:t>then:</a:t>
            </a:r>
            <a:endParaRPr lang="zh-CN" altLang="en-US" smtClean="0">
              <a:sym typeface="Symbol" pitchFamily="18" charset="2"/>
            </a:endParaRPr>
          </a:p>
          <a:p>
            <a:pPr lvl="1" eaLnBrk="1" hangingPunct="1"/>
            <a:r>
              <a:rPr lang="en-US" altLang="zh-CN" i="1" smtClean="0"/>
              <a:t>f </a:t>
            </a:r>
            <a:r>
              <a:rPr lang="en-US" altLang="zh-CN" smtClean="0"/>
              <a:t>(X</a:t>
            </a:r>
            <a:r>
              <a:rPr lang="en-US" altLang="zh-CN" smtClean="0">
                <a:sym typeface="Symbol" pitchFamily="18" charset="2"/>
              </a:rPr>
              <a:t>Y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smtClean="0"/>
              <a:t>(X)</a:t>
            </a:r>
            <a:r>
              <a:rPr lang="en-US" altLang="zh-CN" smtClean="0">
                <a:sym typeface="Symbol" pitchFamily="18" charset="2"/>
              </a:rPr>
              <a:t>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Y</a:t>
            </a:r>
            <a:r>
              <a:rPr lang="en-US" altLang="zh-CN" smtClean="0"/>
              <a:t>) </a:t>
            </a:r>
          </a:p>
          <a:p>
            <a:pPr lvl="1" eaLnBrk="1" hangingPunct="1"/>
            <a:r>
              <a:rPr lang="en-US" altLang="zh-CN" i="1" smtClean="0"/>
              <a:t>f </a:t>
            </a:r>
            <a:r>
              <a:rPr lang="en-US" altLang="zh-CN" smtClean="0"/>
              <a:t>(X</a:t>
            </a:r>
            <a:r>
              <a:rPr lang="en-US" altLang="zh-CN" smtClean="0">
                <a:sym typeface="Symbol" pitchFamily="18" charset="2"/>
              </a:rPr>
              <a:t>Y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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(X)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Y</a:t>
            </a:r>
            <a:r>
              <a:rPr lang="en-US" altLang="zh-CN" smtClean="0"/>
              <a:t>)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1026" name="Object 4" descr="花束"/>
          <p:cNvGraphicFramePr>
            <a:graphicFrameLocks noChangeAspect="1"/>
          </p:cNvGraphicFramePr>
          <p:nvPr/>
        </p:nvGraphicFramePr>
        <p:xfrm>
          <a:off x="1143000" y="4343400"/>
          <a:ext cx="6629400" cy="1981200"/>
        </p:xfrm>
        <a:graphic>
          <a:graphicData uri="http://schemas.openxmlformats.org/presentationml/2006/ole">
            <p:oleObj spid="_x0000_s1026" name="Equation" r:id="rId4" imgW="2958840" imgH="990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Composition of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Since function is relation as well,</a:t>
            </a:r>
            <a:r>
              <a:rPr lang="en-US" altLang="zh-CN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the  composition of relation </a:t>
            </a:r>
            <a:r>
              <a:rPr lang="en-US" altLang="zh-CN" smtClean="0"/>
              <a:t>can be applied for functions, with the results being </a:t>
            </a:r>
            <a:r>
              <a:rPr lang="en-US" altLang="zh-CN" i="1" smtClean="0">
                <a:solidFill>
                  <a:srgbClr val="FF0000"/>
                </a:solidFill>
              </a:rPr>
              <a:t>relation</a:t>
            </a:r>
            <a:r>
              <a:rPr lang="en-US" altLang="zh-CN" smtClean="0"/>
              <a:t>.</a:t>
            </a:r>
            <a:endParaRPr lang="zh-CN" altLang="en-US" b="1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i="1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336600"/>
                </a:solidFill>
                <a:latin typeface="Times New Roman" pitchFamily="18" charset="0"/>
              </a:rPr>
              <a:t>The composition of functions is still function</a:t>
            </a:r>
            <a:endParaRPr lang="en-US" altLang="zh-CN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is a relation from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we have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)). It is easy to prove that for every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there is just one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such that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))=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 So,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is a function.</a:t>
            </a:r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Composition of Functions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990600" y="3048000"/>
            <a:ext cx="1524000" cy="25146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505200" y="3048000"/>
            <a:ext cx="1524000" cy="25146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019800" y="3048000"/>
            <a:ext cx="1524000" cy="25146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71600" y="5562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733800" y="5486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477000" y="548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676400" y="4343400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447800" y="4267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a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191000" y="4267200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324600" y="4343400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810000" y="44196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b</a:t>
            </a:r>
            <a:r>
              <a:rPr kumimoji="1" lang="en-US" altLang="zh-CN" sz="2000">
                <a:latin typeface="Times New Roman" pitchFamily="18" charset="0"/>
              </a:rPr>
              <a:t>=</a:t>
            </a:r>
            <a:r>
              <a:rPr kumimoji="1" lang="en-US" altLang="zh-CN" sz="2000" i="1">
                <a:latin typeface="Times New Roman" pitchFamily="18" charset="0"/>
              </a:rPr>
              <a:t>f</a:t>
            </a:r>
            <a:r>
              <a:rPr kumimoji="1" lang="en-US" altLang="zh-CN" sz="2000">
                <a:latin typeface="Times New Roman" pitchFamily="18" charset="0"/>
              </a:rPr>
              <a:t>(</a:t>
            </a:r>
            <a:r>
              <a:rPr kumimoji="1" lang="en-US" altLang="zh-CN" sz="2000" i="1">
                <a:latin typeface="Times New Roman" pitchFamily="18" charset="0"/>
              </a:rPr>
              <a:t>a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477000" y="44196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c</a:t>
            </a:r>
            <a:r>
              <a:rPr kumimoji="1" lang="en-US" altLang="zh-CN" sz="2000">
                <a:latin typeface="Times New Roman" pitchFamily="18" charset="0"/>
              </a:rPr>
              <a:t>=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(</a:t>
            </a:r>
            <a:r>
              <a:rPr kumimoji="1" lang="en-US" altLang="zh-CN" sz="2000" i="1">
                <a:latin typeface="Times New Roman" pitchFamily="18" charset="0"/>
              </a:rPr>
              <a:t>b</a:t>
            </a:r>
            <a:r>
              <a:rPr kumimoji="1" lang="en-US" altLang="zh-CN" sz="2000">
                <a:latin typeface="Times New Roman" pitchFamily="18" charset="0"/>
              </a:rPr>
              <a:t>)=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MS Reference 1" pitchFamily="2" charset="2"/>
              </a:rPr>
              <a:t>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 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1752600" y="4105275"/>
            <a:ext cx="2419350" cy="238125"/>
          </a:xfrm>
          <a:custGeom>
            <a:avLst/>
            <a:gdLst>
              <a:gd name="T0" fmla="*/ 0 w 1524"/>
              <a:gd name="T1" fmla="*/ 238125 h 150"/>
              <a:gd name="T2" fmla="*/ 319087 w 1524"/>
              <a:gd name="T3" fmla="*/ 123825 h 150"/>
              <a:gd name="T4" fmla="*/ 661987 w 1524"/>
              <a:gd name="T5" fmla="*/ 52388 h 150"/>
              <a:gd name="T6" fmla="*/ 1090613 w 1524"/>
              <a:gd name="T7" fmla="*/ 9525 h 150"/>
              <a:gd name="T8" fmla="*/ 1476375 w 1524"/>
              <a:gd name="T9" fmla="*/ 9525 h 150"/>
              <a:gd name="T10" fmla="*/ 1833563 w 1524"/>
              <a:gd name="T11" fmla="*/ 66675 h 150"/>
              <a:gd name="T12" fmla="*/ 2147888 w 1524"/>
              <a:gd name="T13" fmla="*/ 138112 h 150"/>
              <a:gd name="T14" fmla="*/ 2419350 w 1524"/>
              <a:gd name="T15" fmla="*/ 195262 h 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24"/>
              <a:gd name="T25" fmla="*/ 0 h 150"/>
              <a:gd name="T26" fmla="*/ 1524 w 1524"/>
              <a:gd name="T27" fmla="*/ 150 h 1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24" h="150">
                <a:moveTo>
                  <a:pt x="0" y="150"/>
                </a:moveTo>
                <a:cubicBezTo>
                  <a:pt x="65" y="124"/>
                  <a:pt x="131" y="98"/>
                  <a:pt x="201" y="78"/>
                </a:cubicBezTo>
                <a:cubicBezTo>
                  <a:pt x="271" y="58"/>
                  <a:pt x="336" y="45"/>
                  <a:pt x="417" y="33"/>
                </a:cubicBezTo>
                <a:cubicBezTo>
                  <a:pt x="498" y="21"/>
                  <a:pt x="602" y="10"/>
                  <a:pt x="687" y="6"/>
                </a:cubicBezTo>
                <a:cubicBezTo>
                  <a:pt x="772" y="2"/>
                  <a:pt x="852" y="0"/>
                  <a:pt x="930" y="6"/>
                </a:cubicBezTo>
                <a:cubicBezTo>
                  <a:pt x="1008" y="12"/>
                  <a:pt x="1084" y="28"/>
                  <a:pt x="1155" y="42"/>
                </a:cubicBezTo>
                <a:cubicBezTo>
                  <a:pt x="1226" y="56"/>
                  <a:pt x="1292" y="74"/>
                  <a:pt x="1353" y="87"/>
                </a:cubicBezTo>
                <a:cubicBezTo>
                  <a:pt x="1414" y="100"/>
                  <a:pt x="1489" y="116"/>
                  <a:pt x="1524" y="123"/>
                </a:cubicBezTo>
              </a:path>
            </a:pathLst>
          </a:custGeom>
          <a:noFill/>
          <a:ln w="15875">
            <a:solidFill>
              <a:schemeClr val="tx2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6" name="Freeform 16"/>
          <p:cNvSpPr>
            <a:spLocks/>
          </p:cNvSpPr>
          <p:nvPr/>
        </p:nvSpPr>
        <p:spPr bwMode="auto">
          <a:xfrm>
            <a:off x="4343400" y="4124325"/>
            <a:ext cx="1985963" cy="247650"/>
          </a:xfrm>
          <a:custGeom>
            <a:avLst/>
            <a:gdLst>
              <a:gd name="T0" fmla="*/ 0 w 1251"/>
              <a:gd name="T1" fmla="*/ 142875 h 156"/>
              <a:gd name="T2" fmla="*/ 314325 w 1251"/>
              <a:gd name="T3" fmla="*/ 90487 h 156"/>
              <a:gd name="T4" fmla="*/ 542925 w 1251"/>
              <a:gd name="T5" fmla="*/ 47625 h 156"/>
              <a:gd name="T6" fmla="*/ 828675 w 1251"/>
              <a:gd name="T7" fmla="*/ 4762 h 156"/>
              <a:gd name="T8" fmla="*/ 1143000 w 1251"/>
              <a:gd name="T9" fmla="*/ 19050 h 156"/>
              <a:gd name="T10" fmla="*/ 1457325 w 1251"/>
              <a:gd name="T11" fmla="*/ 61913 h 156"/>
              <a:gd name="T12" fmla="*/ 1743076 w 1251"/>
              <a:gd name="T13" fmla="*/ 161925 h 156"/>
              <a:gd name="T14" fmla="*/ 1985963 w 1251"/>
              <a:gd name="T15" fmla="*/ 247650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51"/>
              <a:gd name="T25" fmla="*/ 0 h 156"/>
              <a:gd name="T26" fmla="*/ 1251 w 1251"/>
              <a:gd name="T27" fmla="*/ 156 h 1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51" h="156">
                <a:moveTo>
                  <a:pt x="0" y="90"/>
                </a:moveTo>
                <a:cubicBezTo>
                  <a:pt x="70" y="78"/>
                  <a:pt x="141" y="67"/>
                  <a:pt x="198" y="57"/>
                </a:cubicBezTo>
                <a:cubicBezTo>
                  <a:pt x="255" y="47"/>
                  <a:pt x="288" y="39"/>
                  <a:pt x="342" y="30"/>
                </a:cubicBezTo>
                <a:cubicBezTo>
                  <a:pt x="396" y="21"/>
                  <a:pt x="459" y="6"/>
                  <a:pt x="522" y="3"/>
                </a:cubicBezTo>
                <a:cubicBezTo>
                  <a:pt x="585" y="0"/>
                  <a:pt x="654" y="6"/>
                  <a:pt x="720" y="12"/>
                </a:cubicBezTo>
                <a:cubicBezTo>
                  <a:pt x="786" y="18"/>
                  <a:pt x="855" y="24"/>
                  <a:pt x="918" y="39"/>
                </a:cubicBezTo>
                <a:cubicBezTo>
                  <a:pt x="981" y="54"/>
                  <a:pt x="1042" y="82"/>
                  <a:pt x="1098" y="102"/>
                </a:cubicBezTo>
                <a:cubicBezTo>
                  <a:pt x="1154" y="122"/>
                  <a:pt x="1200" y="138"/>
                  <a:pt x="1251" y="156"/>
                </a:cubicBezTo>
              </a:path>
            </a:pathLst>
          </a:custGeom>
          <a:noFill/>
          <a:ln w="15875">
            <a:solidFill>
              <a:schemeClr val="tx2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743200" y="3657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5334000" y="3657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g</a:t>
            </a:r>
          </a:p>
        </p:txBody>
      </p:sp>
      <p:sp>
        <p:nvSpPr>
          <p:cNvPr id="20499" name="Freeform 19"/>
          <p:cNvSpPr>
            <a:spLocks/>
          </p:cNvSpPr>
          <p:nvPr/>
        </p:nvSpPr>
        <p:spPr bwMode="auto">
          <a:xfrm>
            <a:off x="1752600" y="3311525"/>
            <a:ext cx="4619625" cy="1046163"/>
          </a:xfrm>
          <a:custGeom>
            <a:avLst/>
            <a:gdLst>
              <a:gd name="T0" fmla="*/ 0 w 2910"/>
              <a:gd name="T1" fmla="*/ 1031875 h 659"/>
              <a:gd name="T2" fmla="*/ 261938 w 2910"/>
              <a:gd name="T3" fmla="*/ 717550 h 659"/>
              <a:gd name="T4" fmla="*/ 690562 w 2910"/>
              <a:gd name="T5" fmla="*/ 431800 h 659"/>
              <a:gd name="T6" fmla="*/ 1390650 w 2910"/>
              <a:gd name="T7" fmla="*/ 160338 h 659"/>
              <a:gd name="T8" fmla="*/ 2119313 w 2910"/>
              <a:gd name="T9" fmla="*/ 17463 h 659"/>
              <a:gd name="T10" fmla="*/ 2847975 w 2910"/>
              <a:gd name="T11" fmla="*/ 60325 h 659"/>
              <a:gd name="T12" fmla="*/ 3648075 w 2910"/>
              <a:gd name="T13" fmla="*/ 303213 h 659"/>
              <a:gd name="T14" fmla="*/ 4619625 w 2910"/>
              <a:gd name="T15" fmla="*/ 1046163 h 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10"/>
              <a:gd name="T25" fmla="*/ 0 h 659"/>
              <a:gd name="T26" fmla="*/ 2910 w 2910"/>
              <a:gd name="T27" fmla="*/ 659 h 6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10" h="659">
                <a:moveTo>
                  <a:pt x="0" y="650"/>
                </a:moveTo>
                <a:cubicBezTo>
                  <a:pt x="50" y="584"/>
                  <a:pt x="93" y="515"/>
                  <a:pt x="165" y="452"/>
                </a:cubicBezTo>
                <a:cubicBezTo>
                  <a:pt x="237" y="389"/>
                  <a:pt x="317" y="330"/>
                  <a:pt x="435" y="272"/>
                </a:cubicBezTo>
                <a:cubicBezTo>
                  <a:pt x="553" y="214"/>
                  <a:pt x="726" y="145"/>
                  <a:pt x="876" y="101"/>
                </a:cubicBezTo>
                <a:cubicBezTo>
                  <a:pt x="1026" y="57"/>
                  <a:pt x="1182" y="22"/>
                  <a:pt x="1335" y="11"/>
                </a:cubicBezTo>
                <a:cubicBezTo>
                  <a:pt x="1488" y="0"/>
                  <a:pt x="1634" y="8"/>
                  <a:pt x="1794" y="38"/>
                </a:cubicBezTo>
                <a:cubicBezTo>
                  <a:pt x="1954" y="68"/>
                  <a:pt x="2112" y="88"/>
                  <a:pt x="2298" y="191"/>
                </a:cubicBezTo>
                <a:cubicBezTo>
                  <a:pt x="2484" y="294"/>
                  <a:pt x="2783" y="562"/>
                  <a:pt x="2910" y="659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419475" y="2852738"/>
            <a:ext cx="7953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g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Associative Law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composition of function is simply the composition of relation, so it is an associative operation.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>
                <a:cs typeface="Times New Roman" pitchFamily="18" charset="0"/>
              </a:rPr>
              <a:t>For any functions </a:t>
            </a:r>
            <a:r>
              <a:rPr lang="en-US" altLang="zh-CN" i="1" smtClean="0">
                <a:cs typeface="Times New Roman" pitchFamily="18" charset="0"/>
              </a:rPr>
              <a:t>f </a:t>
            </a:r>
            <a:r>
              <a:rPr lang="en-US" altLang="zh-CN" smtClean="0">
                <a:cs typeface="Times New Roman" pitchFamily="18" charset="0"/>
              </a:rPr>
              <a:t>:</a:t>
            </a:r>
            <a:r>
              <a:rPr lang="en-US" altLang="zh-CN" i="1" smtClean="0">
                <a:cs typeface="Times New Roman" pitchFamily="18" charset="0"/>
              </a:rPr>
              <a:t>A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cs typeface="Times New Roman" pitchFamily="18" charset="0"/>
              </a:rPr>
              <a:t>B</a:t>
            </a:r>
            <a:r>
              <a:rPr lang="en-US" altLang="zh-CN" smtClean="0">
                <a:cs typeface="Times New Roman" pitchFamily="18" charset="0"/>
              </a:rPr>
              <a:t>, </a:t>
            </a:r>
            <a:r>
              <a:rPr lang="en-US" altLang="zh-CN" i="1" smtClean="0">
                <a:cs typeface="Times New Roman" pitchFamily="18" charset="0"/>
              </a:rPr>
              <a:t>g</a:t>
            </a:r>
            <a:r>
              <a:rPr lang="en-US" altLang="zh-CN" smtClean="0">
                <a:cs typeface="Times New Roman" pitchFamily="18" charset="0"/>
              </a:rPr>
              <a:t>:</a:t>
            </a:r>
            <a:r>
              <a:rPr lang="en-US" altLang="zh-CN" i="1" smtClean="0">
                <a:cs typeface="Times New Roman" pitchFamily="18" charset="0"/>
              </a:rPr>
              <a:t>B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cs typeface="Times New Roman" pitchFamily="18" charset="0"/>
              </a:rPr>
              <a:t>C</a:t>
            </a:r>
            <a:r>
              <a:rPr lang="en-US" altLang="zh-CN" smtClean="0">
                <a:cs typeface="Times New Roman" pitchFamily="18" charset="0"/>
              </a:rPr>
              <a:t>, </a:t>
            </a:r>
            <a:r>
              <a:rPr lang="en-US" altLang="zh-CN" i="1" smtClean="0">
                <a:cs typeface="Times New Roman" pitchFamily="18" charset="0"/>
              </a:rPr>
              <a:t>h:C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cs typeface="Times New Roman" pitchFamily="18" charset="0"/>
              </a:rPr>
              <a:t>D,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smtClean="0">
                <a:cs typeface="Times New Roman" pitchFamily="18" charset="0"/>
              </a:rPr>
              <a:t>			(h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i="1" smtClean="0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(</a:t>
            </a:r>
            <a:r>
              <a:rPr lang="en-US" altLang="zh-CN" i="1" smtClean="0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Composition of Surjections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mtClean="0">
                <a:cs typeface="Times New Roman" pitchFamily="18" charset="0"/>
              </a:rPr>
              <a:t>are both surjections, then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mtClean="0">
                <a:cs typeface="Times New Roman" pitchFamily="18" charset="0"/>
              </a:rPr>
              <a:t>is also surjection.</a:t>
            </a:r>
            <a:endParaRPr lang="zh-CN" altLang="en-US" smtClean="0">
              <a:latin typeface="Times New Roman" pitchFamily="18" charset="0"/>
            </a:endParaRPr>
          </a:p>
          <a:p>
            <a:pPr lvl="1" eaLnBrk="1" hangingPunct="1"/>
            <a:r>
              <a:rPr lang="en-US" altLang="zh-CN" smtClean="0"/>
              <a:t>Sketch of proof: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For any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C</a:t>
            </a:r>
            <a:r>
              <a:rPr lang="en-US" altLang="zh-CN" smtClean="0">
                <a:sym typeface="Symbol" pitchFamily="18" charset="2"/>
              </a:rPr>
              <a:t>, since </a:t>
            </a:r>
            <a:r>
              <a:rPr lang="en-US" altLang="zh-CN" i="1" smtClean="0">
                <a:sym typeface="Symbol" pitchFamily="18" charset="2"/>
              </a:rPr>
              <a:t>g </a:t>
            </a:r>
            <a:r>
              <a:rPr lang="en-US" altLang="zh-CN" smtClean="0">
                <a:sym typeface="Symbol" pitchFamily="18" charset="2"/>
              </a:rPr>
              <a:t>is a surjection, there must be some </a:t>
            </a:r>
            <a:r>
              <a:rPr lang="en-US" altLang="zh-CN" i="1" smtClean="0"/>
              <a:t>t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such that 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)=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. Similarily, since </a:t>
            </a:r>
            <a:r>
              <a:rPr lang="en-US" altLang="zh-CN" i="1" smtClean="0">
                <a:sym typeface="Symbol" pitchFamily="18" charset="2"/>
              </a:rPr>
              <a:t>f </a:t>
            </a:r>
            <a:r>
              <a:rPr lang="en-US" altLang="zh-CN" smtClean="0">
                <a:sym typeface="Symbol" pitchFamily="18" charset="2"/>
              </a:rPr>
              <a:t>is surjection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there must be some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such that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)=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, so,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)=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</a:rPr>
              <a:t>y</a:t>
            </a:r>
            <a:r>
              <a:rPr lang="en-US" altLang="zh-CN" smtClean="0"/>
              <a:t>.</a:t>
            </a:r>
            <a:endParaRPr lang="en-US" altLang="zh-CN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But…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</a:t>
            </a:r>
            <a:r>
              <a:rPr lang="en-US" altLang="zh-CN" i="1" smtClean="0">
                <a:latin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/>
              <a:t>is a surjection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smtClean="0"/>
              <a:t>can it be derived that 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smtClean="0"/>
              <a:t>and</a:t>
            </a:r>
            <a:r>
              <a:rPr lang="en-US" altLang="zh-CN" i="1" smtClean="0"/>
              <a:t> </a:t>
            </a:r>
            <a:r>
              <a:rPr lang="en-US" altLang="zh-CN" i="1" smtClean="0">
                <a:latin typeface="Times New Roman" pitchFamily="18" charset="0"/>
              </a:rPr>
              <a:t>g </a:t>
            </a:r>
            <a:r>
              <a:rPr lang="en-US" altLang="zh-CN" smtClean="0"/>
              <a:t>are both surjections as well</a:t>
            </a:r>
            <a:r>
              <a:rPr lang="zh-CN" altLang="en-US" sz="4800" b="1" smtClean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lang="zh-CN" altLang="en-US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zh-CN" smtClean="0"/>
              <a:t>Obviously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i="1" smtClean="0">
                <a:latin typeface="Times New Roman" pitchFamily="18" charset="0"/>
              </a:rPr>
              <a:t>g</a:t>
            </a:r>
            <a:r>
              <a:rPr lang="en-US" altLang="zh-CN" b="1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FF0000"/>
                </a:solidFill>
              </a:rPr>
              <a:t>must be </a:t>
            </a:r>
            <a:r>
              <a:rPr lang="en-US" altLang="zh-CN" smtClean="0"/>
              <a:t>a surjection. 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If there is some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mtClean="0">
                <a:sym typeface="Symbol" pitchFamily="18" charset="2"/>
              </a:rPr>
              <a:t>for any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)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(</a:t>
            </a:r>
            <a:r>
              <a:rPr lang="en-US" altLang="zh-CN" smtClean="0">
                <a:sym typeface="Symbol" pitchFamily="18" charset="2"/>
              </a:rPr>
              <a:t>i.e.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is not a surjection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！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mtClean="0">
                <a:sym typeface="Symbol" pitchFamily="18" charset="2"/>
              </a:rPr>
              <a:t> then if only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B-t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smtClean="0"/>
              <a:t>is still a surjection.</a:t>
            </a: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984250" y="1981200"/>
            <a:ext cx="6781800" cy="4238625"/>
            <a:chOff x="620" y="798"/>
            <a:chExt cx="4272" cy="3120"/>
          </a:xfrm>
        </p:grpSpPr>
        <p:sp>
          <p:nvSpPr>
            <p:cNvPr id="24581" name="Oval 3"/>
            <p:cNvSpPr>
              <a:spLocks noChangeArrowheads="1"/>
            </p:cNvSpPr>
            <p:nvPr/>
          </p:nvSpPr>
          <p:spPr bwMode="auto">
            <a:xfrm>
              <a:off x="737" y="952"/>
              <a:ext cx="1154" cy="246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4"/>
            <p:cNvSpPr>
              <a:spLocks noChangeArrowheads="1"/>
            </p:cNvSpPr>
            <p:nvPr/>
          </p:nvSpPr>
          <p:spPr bwMode="auto">
            <a:xfrm>
              <a:off x="2238" y="952"/>
              <a:ext cx="1154" cy="246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Oval 5"/>
            <p:cNvSpPr>
              <a:spLocks noChangeArrowheads="1"/>
            </p:cNvSpPr>
            <p:nvPr/>
          </p:nvSpPr>
          <p:spPr bwMode="auto">
            <a:xfrm>
              <a:off x="3738" y="952"/>
              <a:ext cx="1154" cy="246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>
              <a:off x="1661" y="3726"/>
              <a:ext cx="6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276" y="3726"/>
              <a:ext cx="693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2815" y="1414"/>
              <a:ext cx="36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2815" y="1877"/>
              <a:ext cx="36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2815" y="2493"/>
              <a:ext cx="36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Oval 11"/>
            <p:cNvSpPr>
              <a:spLocks noChangeArrowheads="1"/>
            </p:cNvSpPr>
            <p:nvPr/>
          </p:nvSpPr>
          <p:spPr bwMode="auto">
            <a:xfrm>
              <a:off x="2815" y="2955"/>
              <a:ext cx="36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Oval 12"/>
            <p:cNvSpPr>
              <a:spLocks noChangeArrowheads="1"/>
            </p:cNvSpPr>
            <p:nvPr/>
          </p:nvSpPr>
          <p:spPr bwMode="auto">
            <a:xfrm>
              <a:off x="4315" y="1569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Oval 13"/>
            <p:cNvSpPr>
              <a:spLocks noChangeArrowheads="1"/>
            </p:cNvSpPr>
            <p:nvPr/>
          </p:nvSpPr>
          <p:spPr bwMode="auto">
            <a:xfrm>
              <a:off x="4315" y="2185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Oval 14"/>
            <p:cNvSpPr>
              <a:spLocks noChangeArrowheads="1"/>
            </p:cNvSpPr>
            <p:nvPr/>
          </p:nvSpPr>
          <p:spPr bwMode="auto">
            <a:xfrm>
              <a:off x="1314" y="2647"/>
              <a:ext cx="37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Oval 15"/>
            <p:cNvSpPr>
              <a:spLocks noChangeArrowheads="1"/>
            </p:cNvSpPr>
            <p:nvPr/>
          </p:nvSpPr>
          <p:spPr bwMode="auto">
            <a:xfrm>
              <a:off x="1314" y="1569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Oval 16"/>
            <p:cNvSpPr>
              <a:spLocks noChangeArrowheads="1"/>
            </p:cNvSpPr>
            <p:nvPr/>
          </p:nvSpPr>
          <p:spPr bwMode="auto">
            <a:xfrm>
              <a:off x="1314" y="2031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Oval 17"/>
            <p:cNvSpPr>
              <a:spLocks noChangeArrowheads="1"/>
            </p:cNvSpPr>
            <p:nvPr/>
          </p:nvSpPr>
          <p:spPr bwMode="auto">
            <a:xfrm>
              <a:off x="4315" y="2801"/>
              <a:ext cx="37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8"/>
            <p:cNvSpPr>
              <a:spLocks noChangeShapeType="1"/>
            </p:cNvSpPr>
            <p:nvPr/>
          </p:nvSpPr>
          <p:spPr bwMode="auto">
            <a:xfrm>
              <a:off x="1314" y="1569"/>
              <a:ext cx="1501" cy="30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9"/>
            <p:cNvSpPr>
              <a:spLocks noChangeShapeType="1"/>
            </p:cNvSpPr>
            <p:nvPr/>
          </p:nvSpPr>
          <p:spPr bwMode="auto">
            <a:xfrm>
              <a:off x="1314" y="2031"/>
              <a:ext cx="1501" cy="46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0"/>
            <p:cNvSpPr>
              <a:spLocks noChangeShapeType="1"/>
            </p:cNvSpPr>
            <p:nvPr/>
          </p:nvSpPr>
          <p:spPr bwMode="auto">
            <a:xfrm>
              <a:off x="1314" y="2647"/>
              <a:ext cx="1501" cy="30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1"/>
            <p:cNvSpPr>
              <a:spLocks noChangeShapeType="1"/>
            </p:cNvSpPr>
            <p:nvPr/>
          </p:nvSpPr>
          <p:spPr bwMode="auto">
            <a:xfrm>
              <a:off x="2815" y="1414"/>
              <a:ext cx="1500" cy="155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2"/>
            <p:cNvSpPr>
              <a:spLocks noChangeShapeType="1"/>
            </p:cNvSpPr>
            <p:nvPr/>
          </p:nvSpPr>
          <p:spPr bwMode="auto">
            <a:xfrm flipV="1">
              <a:off x="2815" y="1569"/>
              <a:ext cx="1500" cy="924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23"/>
            <p:cNvSpPr txBox="1">
              <a:spLocks noChangeArrowheads="1"/>
            </p:cNvSpPr>
            <p:nvPr/>
          </p:nvSpPr>
          <p:spPr bwMode="auto">
            <a:xfrm>
              <a:off x="1872" y="3456"/>
              <a:ext cx="346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602" name="Text Box 24"/>
            <p:cNvSpPr txBox="1">
              <a:spLocks noChangeArrowheads="1"/>
            </p:cNvSpPr>
            <p:nvPr/>
          </p:nvSpPr>
          <p:spPr bwMode="auto">
            <a:xfrm>
              <a:off x="3456" y="3408"/>
              <a:ext cx="346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4603" name="Text Box 25"/>
            <p:cNvSpPr txBox="1">
              <a:spLocks noChangeArrowheads="1"/>
            </p:cNvSpPr>
            <p:nvPr/>
          </p:nvSpPr>
          <p:spPr bwMode="auto">
            <a:xfrm>
              <a:off x="620" y="955"/>
              <a:ext cx="346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604" name="Text Box 26"/>
            <p:cNvSpPr txBox="1">
              <a:spLocks noChangeArrowheads="1"/>
            </p:cNvSpPr>
            <p:nvPr/>
          </p:nvSpPr>
          <p:spPr bwMode="auto">
            <a:xfrm>
              <a:off x="2238" y="798"/>
              <a:ext cx="461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605" name="Text Box 27"/>
            <p:cNvSpPr txBox="1">
              <a:spLocks noChangeArrowheads="1"/>
            </p:cNvSpPr>
            <p:nvPr/>
          </p:nvSpPr>
          <p:spPr bwMode="auto">
            <a:xfrm>
              <a:off x="3738" y="955"/>
              <a:ext cx="462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606" name="Line 28"/>
            <p:cNvSpPr>
              <a:spLocks noChangeShapeType="1"/>
            </p:cNvSpPr>
            <p:nvPr/>
          </p:nvSpPr>
          <p:spPr bwMode="auto">
            <a:xfrm>
              <a:off x="2832" y="1920"/>
              <a:ext cx="1536" cy="91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29"/>
            <p:cNvSpPr>
              <a:spLocks noChangeShapeType="1"/>
            </p:cNvSpPr>
            <p:nvPr/>
          </p:nvSpPr>
          <p:spPr bwMode="auto">
            <a:xfrm flipV="1">
              <a:off x="2832" y="2208"/>
              <a:ext cx="1488" cy="76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30"/>
            <p:cNvSpPr>
              <a:spLocks noChangeShapeType="1"/>
            </p:cNvSpPr>
            <p:nvPr/>
          </p:nvSpPr>
          <p:spPr bwMode="auto">
            <a:xfrm>
              <a:off x="1344" y="1632"/>
              <a:ext cx="2976" cy="1200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31"/>
            <p:cNvSpPr>
              <a:spLocks noChangeShapeType="1"/>
            </p:cNvSpPr>
            <p:nvPr/>
          </p:nvSpPr>
          <p:spPr bwMode="auto">
            <a:xfrm flipV="1">
              <a:off x="1344" y="1584"/>
              <a:ext cx="2880" cy="48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Line 32"/>
            <p:cNvSpPr>
              <a:spLocks noChangeShapeType="1"/>
            </p:cNvSpPr>
            <p:nvPr/>
          </p:nvSpPr>
          <p:spPr bwMode="auto">
            <a:xfrm flipV="1">
              <a:off x="1344" y="2208"/>
              <a:ext cx="2976" cy="432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7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Composition is a Surjection</a:t>
            </a:r>
          </a:p>
        </p:txBody>
      </p:sp>
      <p:sp>
        <p:nvSpPr>
          <p:cNvPr id="24580" name="Text Box 34"/>
          <p:cNvSpPr txBox="1">
            <a:spLocks noChangeArrowheads="1"/>
          </p:cNvSpPr>
          <p:nvPr/>
        </p:nvSpPr>
        <p:spPr bwMode="auto">
          <a:xfrm>
            <a:off x="4191000" y="2438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9900CC"/>
                </a:solidFill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Composition of Injections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mtClean="0">
                <a:cs typeface="Times New Roman" pitchFamily="18" charset="0"/>
              </a:rPr>
              <a:t>are both injections, then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/>
              <a:t>is a injection as well.</a:t>
            </a:r>
            <a:endParaRPr lang="en-US" altLang="zh-CN" smtClean="0">
              <a:latin typeface="Times New Roman" pitchFamily="18" charset="0"/>
            </a:endParaRPr>
          </a:p>
          <a:p>
            <a:pPr lvl="1" eaLnBrk="1" hangingPunct="1"/>
            <a:r>
              <a:rPr lang="en-US" altLang="zh-CN" smtClean="0"/>
              <a:t>Sketch of proof: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By contradiction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smtClean="0"/>
              <a:t>suppose 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</a:rPr>
              <a:t>,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mtClean="0">
                <a:sym typeface="Symbol" pitchFamily="18" charset="2"/>
              </a:rPr>
              <a:t>and 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smtClean="0"/>
              <a:t>but </a:t>
            </a:r>
            <a:r>
              <a:rPr lang="en-US" altLang="zh-CN" i="1" smtClean="0">
                <a:cs typeface="Times New Roman" pitchFamily="18" charset="0"/>
              </a:rPr>
              <a:t>g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cs typeface="Times New Roman" pitchFamily="18" charset="0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)=</a:t>
            </a:r>
            <a:r>
              <a:rPr lang="en-US" altLang="zh-CN" i="1" smtClean="0">
                <a:cs typeface="Times New Roman" pitchFamily="18" charset="0"/>
              </a:rPr>
              <a:t>g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cs typeface="Times New Roman" pitchFamily="18" charset="0"/>
              </a:rPr>
              <a:t>f</a:t>
            </a:r>
            <a:r>
              <a:rPr lang="en-US" altLang="zh-CN" smtClean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i="1" smtClean="0"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cs typeface="Times New Roman" pitchFamily="18" charset="0"/>
                <a:sym typeface="Wingdings" pitchFamily="2" charset="2"/>
              </a:rPr>
              <a:t>)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smtClean="0"/>
              <a:t>let </a:t>
            </a: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</a:rPr>
              <a:t>)=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zh-CN" baseline="-2500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		</a:t>
            </a:r>
            <a:r>
              <a:rPr lang="en-US" altLang="zh-CN" smtClean="0"/>
              <a:t>If </a:t>
            </a: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=t</a:t>
            </a:r>
            <a:r>
              <a:rPr lang="en-US" altLang="zh-CN" baseline="-2500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smtClean="0"/>
              <a:t>then </a:t>
            </a:r>
            <a:r>
              <a:rPr lang="en-US" altLang="zh-CN" i="1" smtClean="0"/>
              <a:t>f</a:t>
            </a:r>
            <a:r>
              <a:rPr lang="en-US" altLang="zh-CN" smtClean="0"/>
              <a:t> is </a:t>
            </a:r>
            <a:r>
              <a:rPr lang="en-US" altLang="zh-CN" b="1" smtClean="0">
                <a:solidFill>
                  <a:srgbClr val="FF0000"/>
                </a:solidFill>
              </a:rPr>
              <a:t>not</a:t>
            </a:r>
            <a:r>
              <a:rPr lang="en-US" altLang="zh-CN" smtClean="0"/>
              <a:t> a injection.</a:t>
            </a:r>
            <a:endParaRPr lang="zh-CN" altLang="en-US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	</a:t>
            </a:r>
            <a:r>
              <a:rPr lang="en-US" altLang="zh-CN" smtClean="0"/>
              <a:t>If</a:t>
            </a:r>
            <a:r>
              <a:rPr lang="en-US" altLang="zh-CN" smtClean="0">
                <a:latin typeface="Times New Roman" pitchFamily="18" charset="0"/>
              </a:rPr>
              <a:t> 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aseline="-25000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zh-CN" baseline="-2500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smtClean="0"/>
              <a:t>then </a:t>
            </a:r>
            <a:r>
              <a:rPr lang="en-US" altLang="zh-CN" i="1" smtClean="0">
                <a:latin typeface="Times New Roman" pitchFamily="18" charset="0"/>
              </a:rPr>
              <a:t>g </a:t>
            </a:r>
            <a:r>
              <a:rPr lang="en-US" altLang="zh-CN" smtClean="0"/>
              <a:t>is </a:t>
            </a:r>
            <a:r>
              <a:rPr lang="en-US" altLang="zh-CN" b="1" smtClean="0">
                <a:solidFill>
                  <a:srgbClr val="FF0000"/>
                </a:solidFill>
              </a:rPr>
              <a:t>not</a:t>
            </a:r>
            <a:r>
              <a:rPr lang="en-US" altLang="zh-CN" smtClean="0"/>
              <a:t> a injection.</a:t>
            </a:r>
            <a:endParaRPr lang="zh-CN" altLang="en-US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But…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</a:t>
            </a:r>
            <a:r>
              <a:rPr lang="en-US" altLang="zh-CN" i="1" smtClean="0">
                <a:latin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smtClean="0"/>
              <a:t>is a injection, can it be derived that 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smtClean="0"/>
              <a:t>and</a:t>
            </a:r>
            <a:r>
              <a:rPr lang="en-US" altLang="zh-CN" i="1" smtClean="0"/>
              <a:t> </a:t>
            </a:r>
            <a:r>
              <a:rPr lang="en-US" altLang="zh-CN" i="1" smtClean="0">
                <a:latin typeface="Times New Roman" pitchFamily="18" charset="0"/>
              </a:rPr>
              <a:t>g </a:t>
            </a:r>
            <a:r>
              <a:rPr lang="en-US" altLang="zh-CN" smtClean="0"/>
              <a:t>are both injections</a:t>
            </a:r>
            <a:r>
              <a:rPr lang="zh-CN" altLang="en-US" sz="4800" b="1" smtClean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lang="zh-CN" altLang="en-US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zh-CN" smtClean="0"/>
              <a:t>Obviously, 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b="1" smtClean="0">
                <a:solidFill>
                  <a:srgbClr val="FF0000"/>
                </a:solidFill>
              </a:rPr>
              <a:t>must be</a:t>
            </a:r>
            <a:r>
              <a:rPr lang="en-US" altLang="zh-CN" smtClean="0"/>
              <a:t> a injection. 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Suppose that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</a:rPr>
              <a:t>,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2，</a:t>
            </a:r>
            <a:r>
              <a:rPr lang="en-US" altLang="zh-CN" smtClean="0"/>
              <a:t>but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 , (</a:t>
            </a:r>
            <a:r>
              <a:rPr lang="en-US" altLang="zh-CN" smtClean="0">
                <a:sym typeface="Symbol" pitchFamily="18" charset="2"/>
              </a:rPr>
              <a:t>i.e.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smtClean="0">
                <a:sym typeface="Symbol" pitchFamily="18" charset="2"/>
              </a:rPr>
              <a:t>is not a injection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!)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mtClean="0">
                <a:sym typeface="Symbol" pitchFamily="18" charset="2"/>
              </a:rPr>
              <a:t>If only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1 </a:t>
            </a:r>
            <a:r>
              <a:rPr lang="en-US" altLang="zh-CN" smtClean="0">
                <a:solidFill>
                  <a:srgbClr val="FF0000"/>
                </a:solidFill>
              </a:rPr>
              <a:t>or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baseline="-25000" smtClean="0">
                <a:latin typeface="Times New Roman" pitchFamily="18" charset="0"/>
              </a:rPr>
              <a:t>2 </a:t>
            </a:r>
            <a:r>
              <a:rPr lang="en-US" altLang="zh-CN" smtClean="0"/>
              <a:t>are not in Ran(</a:t>
            </a:r>
            <a:r>
              <a:rPr lang="en-US" altLang="zh-CN" i="1" smtClean="0">
                <a:latin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</a:rPr>
              <a:t>), </a:t>
            </a:r>
            <a:r>
              <a:rPr lang="en-US" altLang="zh-CN" smtClean="0"/>
              <a:t>then </a:t>
            </a:r>
            <a:r>
              <a:rPr lang="en-US" altLang="zh-CN" i="1" smtClean="0">
                <a:latin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</a:rPr>
              <a:t>f  </a:t>
            </a:r>
            <a:r>
              <a:rPr lang="en-US" altLang="zh-CN" smtClean="0"/>
              <a:t>still may be injection.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At the Last Class 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35975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Part I: Basic Operations on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Set operations on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Inverse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Closure of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Part II: Computer Representation and Warshall’s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Computer of Relations in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Transitive closure and Warshall’s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984250" y="1981200"/>
            <a:ext cx="6781800" cy="4238625"/>
            <a:chOff x="620" y="798"/>
            <a:chExt cx="4272" cy="3120"/>
          </a:xfrm>
        </p:grpSpPr>
        <p:sp>
          <p:nvSpPr>
            <p:cNvPr id="27654" name="Oval 3"/>
            <p:cNvSpPr>
              <a:spLocks noChangeArrowheads="1"/>
            </p:cNvSpPr>
            <p:nvPr/>
          </p:nvSpPr>
          <p:spPr bwMode="auto">
            <a:xfrm>
              <a:off x="737" y="952"/>
              <a:ext cx="1154" cy="246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Oval 4"/>
            <p:cNvSpPr>
              <a:spLocks noChangeArrowheads="1"/>
            </p:cNvSpPr>
            <p:nvPr/>
          </p:nvSpPr>
          <p:spPr bwMode="auto">
            <a:xfrm>
              <a:off x="2238" y="952"/>
              <a:ext cx="1154" cy="246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Oval 5"/>
            <p:cNvSpPr>
              <a:spLocks noChangeArrowheads="1"/>
            </p:cNvSpPr>
            <p:nvPr/>
          </p:nvSpPr>
          <p:spPr bwMode="auto">
            <a:xfrm>
              <a:off x="3738" y="952"/>
              <a:ext cx="1154" cy="246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>
              <a:off x="1661" y="3726"/>
              <a:ext cx="6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>
              <a:off x="3276" y="3726"/>
              <a:ext cx="693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2815" y="1414"/>
              <a:ext cx="36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Oval 9"/>
            <p:cNvSpPr>
              <a:spLocks noChangeArrowheads="1"/>
            </p:cNvSpPr>
            <p:nvPr/>
          </p:nvSpPr>
          <p:spPr bwMode="auto">
            <a:xfrm>
              <a:off x="2815" y="1877"/>
              <a:ext cx="36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Oval 10"/>
            <p:cNvSpPr>
              <a:spLocks noChangeArrowheads="1"/>
            </p:cNvSpPr>
            <p:nvPr/>
          </p:nvSpPr>
          <p:spPr bwMode="auto">
            <a:xfrm>
              <a:off x="2815" y="2493"/>
              <a:ext cx="36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Oval 11"/>
            <p:cNvSpPr>
              <a:spLocks noChangeArrowheads="1"/>
            </p:cNvSpPr>
            <p:nvPr/>
          </p:nvSpPr>
          <p:spPr bwMode="auto">
            <a:xfrm>
              <a:off x="2815" y="2955"/>
              <a:ext cx="36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Oval 12"/>
            <p:cNvSpPr>
              <a:spLocks noChangeArrowheads="1"/>
            </p:cNvSpPr>
            <p:nvPr/>
          </p:nvSpPr>
          <p:spPr bwMode="auto">
            <a:xfrm>
              <a:off x="4315" y="1569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Oval 13"/>
            <p:cNvSpPr>
              <a:spLocks noChangeArrowheads="1"/>
            </p:cNvSpPr>
            <p:nvPr/>
          </p:nvSpPr>
          <p:spPr bwMode="auto">
            <a:xfrm>
              <a:off x="4315" y="2185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Oval 14"/>
            <p:cNvSpPr>
              <a:spLocks noChangeArrowheads="1"/>
            </p:cNvSpPr>
            <p:nvPr/>
          </p:nvSpPr>
          <p:spPr bwMode="auto">
            <a:xfrm>
              <a:off x="1314" y="2647"/>
              <a:ext cx="37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Oval 15"/>
            <p:cNvSpPr>
              <a:spLocks noChangeArrowheads="1"/>
            </p:cNvSpPr>
            <p:nvPr/>
          </p:nvSpPr>
          <p:spPr bwMode="auto">
            <a:xfrm>
              <a:off x="1314" y="1569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Oval 16"/>
            <p:cNvSpPr>
              <a:spLocks noChangeArrowheads="1"/>
            </p:cNvSpPr>
            <p:nvPr/>
          </p:nvSpPr>
          <p:spPr bwMode="auto">
            <a:xfrm>
              <a:off x="1314" y="2031"/>
              <a:ext cx="37" cy="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Oval 17"/>
            <p:cNvSpPr>
              <a:spLocks noChangeArrowheads="1"/>
            </p:cNvSpPr>
            <p:nvPr/>
          </p:nvSpPr>
          <p:spPr bwMode="auto">
            <a:xfrm>
              <a:off x="4315" y="2801"/>
              <a:ext cx="37" cy="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>
              <a:off x="1314" y="1569"/>
              <a:ext cx="1501" cy="30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1314" y="2031"/>
              <a:ext cx="1501" cy="46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1314" y="2647"/>
              <a:ext cx="1501" cy="30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2815" y="1414"/>
              <a:ext cx="1500" cy="155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 flipV="1">
              <a:off x="2815" y="1569"/>
              <a:ext cx="1500" cy="924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23"/>
            <p:cNvSpPr txBox="1">
              <a:spLocks noChangeArrowheads="1"/>
            </p:cNvSpPr>
            <p:nvPr/>
          </p:nvSpPr>
          <p:spPr bwMode="auto">
            <a:xfrm>
              <a:off x="1872" y="3456"/>
              <a:ext cx="346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7675" name="Text Box 24"/>
            <p:cNvSpPr txBox="1">
              <a:spLocks noChangeArrowheads="1"/>
            </p:cNvSpPr>
            <p:nvPr/>
          </p:nvSpPr>
          <p:spPr bwMode="auto">
            <a:xfrm>
              <a:off x="3456" y="3408"/>
              <a:ext cx="346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7676" name="Text Box 25"/>
            <p:cNvSpPr txBox="1">
              <a:spLocks noChangeArrowheads="1"/>
            </p:cNvSpPr>
            <p:nvPr/>
          </p:nvSpPr>
          <p:spPr bwMode="auto">
            <a:xfrm>
              <a:off x="620" y="955"/>
              <a:ext cx="346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2238" y="798"/>
              <a:ext cx="461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3738" y="955"/>
              <a:ext cx="462" cy="46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2832" y="1920"/>
              <a:ext cx="1536" cy="91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 flipV="1">
              <a:off x="2832" y="2208"/>
              <a:ext cx="1488" cy="76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>
              <a:off x="1344" y="1632"/>
              <a:ext cx="2976" cy="1200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 flipV="1">
              <a:off x="1344" y="1584"/>
              <a:ext cx="2880" cy="48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32"/>
            <p:cNvSpPr>
              <a:spLocks noChangeShapeType="1"/>
            </p:cNvSpPr>
            <p:nvPr/>
          </p:nvSpPr>
          <p:spPr bwMode="auto">
            <a:xfrm flipV="1">
              <a:off x="1344" y="2208"/>
              <a:ext cx="2976" cy="432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5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Composition is a Injection</a:t>
            </a:r>
          </a:p>
        </p:txBody>
      </p:sp>
      <p:sp>
        <p:nvSpPr>
          <p:cNvPr id="27652" name="Text Box 34"/>
          <p:cNvSpPr txBox="1">
            <a:spLocks noChangeArrowheads="1"/>
          </p:cNvSpPr>
          <p:nvPr/>
        </p:nvSpPr>
        <p:spPr bwMode="auto">
          <a:xfrm>
            <a:off x="4267200" y="236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27653" name="Text Box 35"/>
          <p:cNvSpPr txBox="1">
            <a:spLocks noChangeArrowheads="1"/>
          </p:cNvSpPr>
          <p:nvPr/>
        </p:nvSpPr>
        <p:spPr bwMode="auto">
          <a:xfrm>
            <a:off x="4343400" y="4267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Identity Function on a Set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baseline="-25000" smtClean="0">
                <a:latin typeface="Times New Roman" pitchFamily="18" charset="0"/>
              </a:rPr>
              <a:t>A </a:t>
            </a:r>
            <a:r>
              <a:rPr lang="en-US" altLang="zh-CN" smtClean="0"/>
              <a:t>is the identity function on </a:t>
            </a:r>
            <a:r>
              <a:rPr lang="en-US" altLang="zh-CN" i="1" smtClean="0"/>
              <a:t>A</a:t>
            </a:r>
            <a:r>
              <a:rPr lang="en-US" altLang="zh-CN" smtClean="0"/>
              <a:t>：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baseline="-25000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</a:rPr>
              <a:t>)=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/>
              <a:t>for all 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A.</a:t>
            </a:r>
            <a:endParaRPr lang="en-US" altLang="zh-CN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For any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</a:rPr>
              <a:t>，</a:t>
            </a:r>
            <a:r>
              <a:rPr lang="en-US" altLang="zh-CN" i="1" smtClean="0">
                <a:latin typeface="Times New Roman" pitchFamily="18" charset="0"/>
              </a:rPr>
              <a:t>f=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baseline="-25000" smtClean="0">
                <a:latin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25000" smtClean="0">
                <a:latin typeface="Times New Roman" pitchFamily="18" charset="0"/>
              </a:rPr>
              <a:t>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= 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baseline="-25000" smtClean="0">
                <a:latin typeface="Times New Roman" pitchFamily="18" charset="0"/>
              </a:rPr>
              <a:t>A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Sketch of proof: </a:t>
            </a:r>
            <a:endParaRPr lang="en-US" altLang="zh-CN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Proving that the set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i="1" smtClean="0"/>
              <a:t> </a:t>
            </a:r>
            <a:r>
              <a:rPr lang="en-US" altLang="zh-CN" smtClean="0"/>
              <a:t>is equal to the set </a:t>
            </a:r>
            <a:r>
              <a:rPr lang="en-US" altLang="zh-CN" i="1" smtClean="0">
                <a:latin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baseline="-25000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/>
              <a:t>and 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baseline="-25000" smtClean="0">
                <a:latin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Note: if </a:t>
            </a:r>
            <a:r>
              <a:rPr lang="zh-CN" altLang="en-US" sz="2400" smtClean="0">
                <a:latin typeface="Times New Roman" pitchFamily="18" charset="0"/>
              </a:rPr>
              <a:t>&lt;</a:t>
            </a:r>
            <a:r>
              <a:rPr lang="en-US" altLang="zh-CN" sz="2400" smtClean="0">
                <a:latin typeface="Times New Roman" pitchFamily="18" charset="0"/>
              </a:rPr>
              <a:t>x,y&gt;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smtClean="0">
                <a:sym typeface="Symbol" pitchFamily="18" charset="2"/>
              </a:rPr>
              <a:t>then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x,y&gt;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smtClean="0">
                <a:sym typeface="Symbol" pitchFamily="18" charset="2"/>
              </a:rPr>
              <a:t>and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 &lt;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&gt;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en-US" altLang="zh-CN" sz="2400" baseline="-25000" smtClean="0">
                <a:latin typeface="Times New Roman" pitchFamily="18" charset="0"/>
              </a:rPr>
              <a:t>A</a:t>
            </a:r>
            <a:endParaRPr lang="en-US" altLang="zh-CN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aseline="-25000" smtClean="0">
                <a:latin typeface="Times New Roman" pitchFamily="18" charset="0"/>
              </a:rPr>
              <a:t>		        </a:t>
            </a:r>
            <a:r>
              <a:rPr lang="en-US" altLang="zh-CN" sz="2400" smtClean="0"/>
              <a:t>if </a:t>
            </a:r>
            <a:r>
              <a:rPr lang="zh-CN" altLang="en-US" sz="2400" smtClean="0">
                <a:latin typeface="Times New Roman" pitchFamily="18" charset="0"/>
              </a:rPr>
              <a:t>&lt;</a:t>
            </a:r>
            <a:r>
              <a:rPr lang="en-US" altLang="zh-CN" sz="2400" smtClean="0">
                <a:latin typeface="Times New Roman" pitchFamily="18" charset="0"/>
              </a:rPr>
              <a:t>x,y&gt;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smtClean="0">
                <a:latin typeface="Times New Roman" pitchFamily="18" charset="0"/>
              </a:rPr>
              <a:t>f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en-US" altLang="zh-CN" sz="2400" baseline="-25000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，</a:t>
            </a:r>
            <a:r>
              <a:rPr lang="zh-CN" altLang="en-US" sz="2400" smtClean="0">
                <a:latin typeface="Times New Roman" pitchFamily="18" charset="0"/>
              </a:rPr>
              <a:t>则&lt;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smtClean="0">
                <a:latin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en-US" altLang="zh-CN" sz="2400" smtClean="0">
                <a:latin typeface="Times New Roman" pitchFamily="18" charset="0"/>
              </a:rPr>
              <a:t>&gt;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smtClean="0">
                <a:latin typeface="Times New Roman" pitchFamily="18" charset="0"/>
              </a:rPr>
              <a:t>f </a:t>
            </a:r>
            <a:r>
              <a:rPr lang="en-US" altLang="zh-CN" sz="2400" smtClean="0">
                <a:latin typeface="Times New Roman" pitchFamily="18" charset="0"/>
              </a:rPr>
              <a:t>, </a:t>
            </a:r>
            <a:r>
              <a:rPr lang="zh-CN" altLang="en-US" sz="2400" smtClean="0">
                <a:latin typeface="Times New Roman" pitchFamily="18" charset="0"/>
              </a:rPr>
              <a:t>且&lt;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smtClean="0">
                <a:latin typeface="Times New Roman" pitchFamily="18" charset="0"/>
              </a:rPr>
              <a:t>&gt;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en-US" altLang="zh-CN" sz="2400" baseline="-25000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		      </a:t>
            </a:r>
            <a:r>
              <a:rPr lang="zh-CN" altLang="en-US" sz="2400" smtClean="0">
                <a:latin typeface="Times New Roman" pitchFamily="18" charset="0"/>
              </a:rPr>
              <a:t>则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smtClean="0">
                <a:latin typeface="Times New Roman" pitchFamily="18" charset="0"/>
              </a:rPr>
              <a:t>=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, </a:t>
            </a:r>
            <a:r>
              <a:rPr lang="zh-CN" altLang="en-US" sz="2400" smtClean="0">
                <a:latin typeface="Times New Roman" pitchFamily="18" charset="0"/>
              </a:rPr>
              <a:t>所以&lt;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en-US" altLang="zh-CN" sz="2400" smtClean="0">
                <a:latin typeface="Times New Roman" pitchFamily="18" charset="0"/>
              </a:rPr>
              <a:t>&gt;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f .</a:t>
            </a:r>
            <a:endParaRPr lang="en-US" altLang="zh-CN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Invertible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The inverse relation of </a:t>
            </a:r>
            <a:r>
              <a:rPr lang="en-US" altLang="zh-CN" sz="2800" i="1" smtClean="0"/>
              <a:t>f </a:t>
            </a:r>
            <a:r>
              <a:rPr lang="en-US" altLang="zh-CN" sz="2800" smtClean="0"/>
              <a:t>:</a:t>
            </a:r>
            <a:r>
              <a:rPr lang="en-US" altLang="zh-CN" sz="2800" i="1" smtClean="0"/>
              <a:t>A</a:t>
            </a:r>
            <a:r>
              <a:rPr lang="en-US" altLang="zh-CN" sz="2800" smtClean="0">
                <a:sym typeface="Symbol" pitchFamily="18" charset="2"/>
              </a:rPr>
              <a:t>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 is not necessarily a function, even though </a:t>
            </a:r>
            <a:r>
              <a:rPr lang="en-US" altLang="zh-CN" sz="2800" i="1" smtClean="0">
                <a:sym typeface="Symbol" pitchFamily="18" charset="2"/>
              </a:rPr>
              <a:t>f</a:t>
            </a:r>
            <a:r>
              <a:rPr lang="en-US" altLang="zh-CN" sz="2800" smtClean="0">
                <a:sym typeface="Symbol" pitchFamily="18" charset="2"/>
              </a:rPr>
              <a:t> is</a:t>
            </a:r>
            <a:r>
              <a:rPr lang="en-US" altLang="zh-CN" sz="2800" i="1" smtClean="0">
                <a:sym typeface="Symbol" pitchFamily="18" charset="2"/>
              </a:rPr>
              <a:t>.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Examples: </a:t>
            </a:r>
            <a:r>
              <a:rPr lang="en-US" altLang="zh-CN" sz="2400" smtClean="0">
                <a:latin typeface="Times New Roman" pitchFamily="18" charset="0"/>
                <a:sym typeface="Wingdings" pitchFamily="2" charset="2"/>
              </a:rPr>
              <a:t>(Let A={a,b,c}, B={1,2,3})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>
                <a:latin typeface="Times New Roman" pitchFamily="18" charset="0"/>
              </a:rPr>
              <a:t>	f </a:t>
            </a:r>
            <a:r>
              <a:rPr lang="en-US" altLang="zh-CN" sz="2400" smtClean="0">
                <a:latin typeface="Times New Roman" pitchFamily="18" charset="0"/>
              </a:rPr>
              <a:t>= {&lt;a,1&gt;, &lt;b,2&gt;, &lt;c,1&gt;} is a function, but </a:t>
            </a:r>
            <a:r>
              <a:rPr lang="en-US" altLang="zh-CN" sz="2400" i="1" smtClean="0">
                <a:latin typeface="Times New Roman" pitchFamily="18" charset="0"/>
              </a:rPr>
              <a:t>f</a:t>
            </a:r>
            <a:r>
              <a:rPr lang="en-US" altLang="zh-CN" sz="2400" baseline="30000" smtClean="0">
                <a:latin typeface="Times New Roman" pitchFamily="18" charset="0"/>
              </a:rPr>
              <a:t>-1</a:t>
            </a:r>
            <a:r>
              <a:rPr lang="en-US" altLang="zh-CN" sz="2400" smtClean="0">
                <a:latin typeface="Times New Roman" pitchFamily="18" charset="0"/>
              </a:rPr>
              <a:t>=</a:t>
            </a:r>
            <a:r>
              <a:rPr lang="zh-CN" altLang="en-US" sz="2400" smtClean="0">
                <a:latin typeface="Times New Roman" pitchFamily="18" charset="0"/>
              </a:rPr>
              <a:t>{&lt;1,</a:t>
            </a:r>
            <a:r>
              <a:rPr lang="en-US" altLang="zh-CN" sz="2400" smtClean="0">
                <a:latin typeface="Times New Roman" pitchFamily="18" charset="0"/>
              </a:rPr>
              <a:t>a&gt;, &lt;2,b&gt;, &lt;1,c&gt;} is not a function. </a:t>
            </a:r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smtClean="0">
                <a:cs typeface="Times New Roman" pitchFamily="18" charset="0"/>
              </a:rPr>
              <a:t> </a:t>
            </a:r>
            <a:r>
              <a:rPr lang="en-US" altLang="zh-CN" sz="2800" smtClean="0">
                <a:cs typeface="Times New Roman" pitchFamily="18" charset="0"/>
              </a:rPr>
              <a:t>is called</a:t>
            </a:r>
            <a:r>
              <a:rPr lang="en-US" altLang="zh-CN" sz="2800" i="1" smtClean="0">
                <a:cs typeface="Times New Roman" pitchFamily="18" charset="0"/>
              </a:rPr>
              <a:t> </a:t>
            </a:r>
            <a:r>
              <a:rPr lang="en-US" altLang="zh-CN" sz="2800" smtClean="0">
                <a:cs typeface="Times New Roman" pitchFamily="18" charset="0"/>
              </a:rPr>
              <a:t>an invertible function, if its inverse relation,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smtClean="0">
                <a:cs typeface="Times New Roman" pitchFamily="18" charset="0"/>
              </a:rPr>
              <a:t>is also a function.</a:t>
            </a:r>
            <a:endParaRPr lang="zh-CN" altLang="en-US" sz="2800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/>
              <a:t>Example: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i="1" smtClean="0">
                <a:latin typeface="Times New Roman" pitchFamily="18" charset="0"/>
              </a:rPr>
              <a:t>	</a:t>
            </a:r>
            <a:r>
              <a:rPr lang="en-US" altLang="zh-CN" sz="2400" i="1" smtClean="0">
                <a:latin typeface="Times New Roman" pitchFamily="18" charset="0"/>
              </a:rPr>
              <a:t>f </a:t>
            </a:r>
            <a:r>
              <a:rPr lang="en-US" altLang="zh-CN" sz="2400" smtClean="0">
                <a:latin typeface="Times New Roman" pitchFamily="18" charset="0"/>
              </a:rPr>
              <a:t>: 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,  </a:t>
            </a:r>
            <a:r>
              <a:rPr lang="en-US" altLang="zh-CN" sz="2400" i="1" smtClean="0">
                <a:latin typeface="Times New Roman" pitchFamily="18" charset="0"/>
              </a:rPr>
              <a:t>f </a:t>
            </a:r>
            <a:r>
              <a:rPr lang="en-US" altLang="zh-CN" sz="2400" smtClean="0">
                <a:latin typeface="Times New Roman" pitchFamily="18" charset="0"/>
              </a:rPr>
              <a:t>(&lt;i,j&gt;)=2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</a:rPr>
              <a:t>(2j+1)-1 </a:t>
            </a:r>
            <a:r>
              <a:rPr lang="en-US" altLang="zh-CN" sz="2400" smtClean="0"/>
              <a:t>is a bijection</a:t>
            </a:r>
            <a:endParaRPr lang="zh-CN" altLang="en-US" sz="2400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i="1" smtClean="0">
                <a:latin typeface="Times New Roman" pitchFamily="18" charset="0"/>
              </a:rPr>
              <a:t>    </a:t>
            </a:r>
            <a:r>
              <a:rPr lang="en-US" altLang="zh-CN" sz="2400" i="1" smtClean="0">
                <a:latin typeface="Times New Roman" pitchFamily="18" charset="0"/>
              </a:rPr>
              <a:t>f </a:t>
            </a:r>
            <a:r>
              <a:rPr lang="en-US" altLang="zh-CN" sz="2400" baseline="30000" smtClean="0">
                <a:latin typeface="Times New Roman" pitchFamily="18" charset="0"/>
              </a:rPr>
              <a:t>-1</a:t>
            </a:r>
            <a:r>
              <a:rPr lang="en-US" altLang="zh-CN" sz="2400" smtClean="0">
                <a:latin typeface="Times New Roman" pitchFamily="18" charset="0"/>
              </a:rPr>
              <a:t>(2</a:t>
            </a:r>
            <a:r>
              <a:rPr lang="en-US" altLang="zh-CN" sz="2400" baseline="30000" smtClean="0">
                <a:latin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</a:rPr>
              <a:t>(2j+1)-1)=&lt;i,j&gt;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i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Invertible Function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smtClean="0">
                <a:cs typeface="Times New Roman" pitchFamily="18" charset="0"/>
              </a:rPr>
              <a:t>has an invertible function is and only if </a:t>
            </a:r>
            <a:r>
              <a:rPr lang="en-US" altLang="zh-CN" sz="2800" i="1" smtClean="0">
                <a:cs typeface="Times New Roman" pitchFamily="18" charset="0"/>
              </a:rPr>
              <a:t>f</a:t>
            </a:r>
            <a:r>
              <a:rPr lang="en-US" altLang="zh-CN" sz="2800" smtClean="0">
                <a:cs typeface="Times New Roman" pitchFamily="18" charset="0"/>
              </a:rPr>
              <a:t> is a bijection. </a:t>
            </a:r>
            <a:endParaRPr lang="zh-CN" altLang="en-US" sz="28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Sketch of proof: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00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zh-CN" sz="2400" smtClean="0">
                <a:sym typeface="Symbol" pitchFamily="18" charset="2"/>
              </a:rPr>
              <a:t>If </a:t>
            </a:r>
            <a:r>
              <a:rPr lang="en-US" altLang="zh-CN" sz="2400" i="1" smtClean="0">
                <a:sym typeface="Symbol" pitchFamily="18" charset="2"/>
              </a:rPr>
              <a:t>f</a:t>
            </a:r>
            <a:r>
              <a:rPr lang="en-US" altLang="zh-CN" sz="2400" smtClean="0">
                <a:sym typeface="Symbol" pitchFamily="18" charset="2"/>
              </a:rPr>
              <a:t> is </a:t>
            </a:r>
            <a:r>
              <a:rPr lang="en-US" altLang="zh-CN" sz="2400" b="1" smtClean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CN" sz="2400" smtClean="0">
                <a:sym typeface="Symbol" pitchFamily="18" charset="2"/>
              </a:rPr>
              <a:t> a injection,</a:t>
            </a:r>
            <a:r>
              <a:rPr lang="en-US" altLang="zh-CN" sz="2000" smtClean="0">
                <a:sym typeface="Symbol" pitchFamily="18" charset="2"/>
              </a:rPr>
              <a:t> </a:t>
            </a:r>
            <a:r>
              <a:rPr lang="en-US" altLang="zh-CN" sz="2400" smtClean="0">
                <a:sym typeface="Symbol" pitchFamily="18" charset="2"/>
              </a:rPr>
              <a:t>then there must be </a:t>
            </a:r>
            <a:r>
              <a:rPr lang="zh-CN" altLang="en-US" sz="2000" smtClean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sz="2000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&gt;, &lt;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&gt;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smtClean="0">
                <a:cs typeface="Times New Roman" pitchFamily="18" charset="0"/>
              </a:rPr>
              <a:t> </a:t>
            </a:r>
            <a:r>
              <a:rPr lang="en-US" altLang="zh-CN" sz="2400" smtClean="0"/>
              <a:t>and 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/>
              <a:t>. On the other hand, if 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sz="2400" smtClean="0">
                <a:sym typeface="Symbol" pitchFamily="18" charset="2"/>
              </a:rPr>
              <a:t>is </a:t>
            </a:r>
            <a:r>
              <a:rPr lang="en-US" altLang="zh-CN" sz="2400" b="1" smtClean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CN" sz="2400" smtClean="0">
                <a:sym typeface="Symbol" pitchFamily="18" charset="2"/>
              </a:rPr>
              <a:t> a surjection</a:t>
            </a:r>
            <a:r>
              <a:rPr lang="en-US" altLang="zh-CN" sz="2400" i="1" smtClean="0">
                <a:sym typeface="Symbol" pitchFamily="18" charset="2"/>
              </a:rPr>
              <a:t>, </a:t>
            </a:r>
            <a:r>
              <a:rPr lang="en-US" altLang="zh-CN" sz="2400" smtClean="0">
                <a:sym typeface="Symbol" pitchFamily="18" charset="2"/>
              </a:rPr>
              <a:t>then</a:t>
            </a:r>
            <a:r>
              <a:rPr lang="en-US" altLang="zh-CN" sz="2400" i="1" smtClean="0">
                <a:sym typeface="Symbol" pitchFamily="18" charset="2"/>
              </a:rPr>
              <a:t> </a:t>
            </a:r>
            <a:r>
              <a:rPr lang="en-US" altLang="zh-CN" sz="2400" smtClean="0">
                <a:sym typeface="Symbol" pitchFamily="18" charset="2"/>
              </a:rPr>
              <a:t>there is at least on element in </a:t>
            </a:r>
            <a:r>
              <a:rPr lang="en-US" altLang="zh-CN" sz="2400" i="1" smtClean="0">
                <a:sym typeface="Symbol" pitchFamily="18" charset="2"/>
              </a:rPr>
              <a:t>B</a:t>
            </a:r>
            <a:r>
              <a:rPr lang="en-US" altLang="zh-CN" sz="2400" smtClean="0">
                <a:sym typeface="Symbol" pitchFamily="18" charset="2"/>
              </a:rPr>
              <a:t>, which has not an image in </a:t>
            </a:r>
            <a:r>
              <a:rPr lang="en-US" altLang="zh-CN" sz="2400" i="1" smtClean="0">
                <a:sym typeface="Symbol" pitchFamily="18" charset="2"/>
              </a:rPr>
              <a:t>A</a:t>
            </a:r>
            <a:r>
              <a:rPr lang="en-US" altLang="zh-CN" sz="2400" smtClean="0">
                <a:sym typeface="Symbol" pitchFamily="18" charset="2"/>
              </a:rPr>
              <a:t> under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smtClean="0">
                <a:latin typeface="Times New Roman" pitchFamily="18" charset="0"/>
              </a:rPr>
              <a:t>. </a:t>
            </a:r>
            <a:r>
              <a:rPr lang="en-US" altLang="zh-CN" sz="2400" smtClean="0"/>
              <a:t>Both cases are contradict to “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smtClean="0">
                <a:cs typeface="Times New Roman" pitchFamily="18" charset="0"/>
              </a:rPr>
              <a:t>is invertible”. </a:t>
            </a:r>
            <a:endParaRPr lang="zh-CN" altLang="en-US" sz="240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 </a:t>
            </a:r>
            <a:r>
              <a:rPr lang="en-US" altLang="zh-CN" sz="2400" smtClean="0">
                <a:sym typeface="Symbol" pitchFamily="18" charset="2"/>
              </a:rPr>
              <a:t>If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 smtClean="0">
                <a:cs typeface="Times New Roman" pitchFamily="18" charset="0"/>
              </a:rPr>
              <a:t>–</a:t>
            </a:r>
            <a:r>
              <a:rPr lang="en-US" altLang="zh-CN" sz="2400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smtClean="0"/>
              <a:t>is </a:t>
            </a:r>
            <a:r>
              <a:rPr lang="en-US" altLang="zh-CN" sz="2400" b="1" smtClean="0">
                <a:solidFill>
                  <a:srgbClr val="FF0000"/>
                </a:solidFill>
              </a:rPr>
              <a:t>not</a:t>
            </a:r>
            <a:r>
              <a:rPr lang="en-US" altLang="zh-CN" sz="2400" smtClean="0"/>
              <a:t> a function, then</a:t>
            </a:r>
            <a:r>
              <a:rPr lang="en-US" altLang="zh-CN" sz="2400" smtClean="0">
                <a:latin typeface="Times New Roman" pitchFamily="18" charset="0"/>
              </a:rPr>
              <a:t>，</a:t>
            </a:r>
            <a:r>
              <a:rPr lang="en-US" altLang="zh-CN" sz="2400" smtClean="0"/>
              <a:t>either there exist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&gt;, &lt;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&gt;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400" smtClean="0">
                <a:latin typeface="Times New Roman" pitchFamily="18" charset="0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smtClean="0">
                <a:latin typeface="Times New Roman" pitchFamily="18" charset="0"/>
              </a:rPr>
              <a:t>x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，</a:t>
            </a:r>
            <a:r>
              <a:rPr lang="en-US" altLang="zh-CN" sz="2400" smtClean="0"/>
              <a:t>then </a:t>
            </a:r>
            <a:r>
              <a:rPr lang="en-US" altLang="zh-CN" sz="2400" i="1" smtClean="0">
                <a:latin typeface="Times New Roman" pitchFamily="18" charset="0"/>
              </a:rPr>
              <a:t>f  </a:t>
            </a:r>
            <a:r>
              <a:rPr lang="en-US" altLang="zh-CN" sz="2400" smtClean="0"/>
              <a:t>is not a injection, or there must be at least on element in 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which has not an image in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 under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 smtClean="0">
                <a:cs typeface="Times New Roman" pitchFamily="18" charset="0"/>
              </a:rPr>
              <a:t>–</a:t>
            </a:r>
            <a:r>
              <a:rPr lang="en-US" altLang="zh-CN" sz="2400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. </a:t>
            </a:r>
            <a:r>
              <a:rPr lang="en-US" altLang="zh-CN" sz="2400" smtClean="0"/>
              <a:t>Both cases are contradict to “</a:t>
            </a:r>
            <a:r>
              <a:rPr lang="en-US" altLang="zh-CN" sz="2400" i="1" smtClean="0">
                <a:latin typeface="Times New Roman" pitchFamily="18" charset="0"/>
              </a:rPr>
              <a:t>f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smtClean="0"/>
              <a:t>is a bijection”.</a:t>
            </a:r>
            <a:endParaRPr lang="zh-CN" alt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Sets: Which is “larger”?</a:t>
            </a:r>
            <a:endParaRPr lang="zh-CN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848600" cy="4191000"/>
          </a:xfrm>
        </p:spPr>
        <p:txBody>
          <a:bodyPr/>
          <a:lstStyle/>
          <a:p>
            <a:r>
              <a:rPr lang="en-US" altLang="zh-CN" dirty="0" smtClean="0"/>
              <a:t>For finite sets, we can count the elements they contain, but…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How do we do with infinite sets?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Which is “larger”, the set of natural number and the set of even </a:t>
            </a:r>
            <a:r>
              <a:rPr lang="en-US" altLang="zh-CN" dirty="0" err="1" smtClean="0"/>
              <a:t>nunber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Equipotent Relation 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8001000" cy="44656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/>
              <a:t>Definition:</a:t>
            </a:r>
            <a:endParaRPr lang="zh-CN" altLang="en-US" sz="2400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itchFamily="18" charset="0"/>
              </a:rPr>
              <a:t>The sets A and B are equipotent if there is a one-to-one correspondence from A to B.</a:t>
            </a:r>
            <a:endParaRPr lang="zh-CN" altLang="en-US" sz="2400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itchFamily="18" charset="0"/>
              </a:rPr>
              <a:t>The notation: 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B,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otherwise A</a:t>
            </a:r>
            <a:r>
              <a:rPr lang="en-US" altLang="zh-CN" sz="24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≉B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If 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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B, we can let each elements of A correspond to exactly one element of B, and verse </a:t>
            </a:r>
            <a:r>
              <a:rPr lang="en-US" altLang="zh-CN" sz="2400" dirty="0" err="1" smtClean="0">
                <a:latin typeface="Times New Roman" pitchFamily="18" charset="0"/>
                <a:sym typeface="Symbol" pitchFamily="18" charset="2"/>
              </a:rPr>
              <a:t>vica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To prove 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B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find a one-to-one correspondence from A to B, any one.</a:t>
            </a:r>
            <a:endParaRPr lang="zh-CN" altLang="en-US" sz="24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Arial"/>
              </a:rPr>
              <a:t>Two equipotent sets can be think as with “the same size.”</a:t>
            </a:r>
            <a:endParaRPr lang="zh-CN" altLang="en-US" sz="24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(Infinite) Countable Set</a:t>
            </a:r>
            <a:endParaRPr lang="en-US" altLang="zh-CN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832"/>
            <a:ext cx="7776219" cy="440776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 smtClean="0"/>
              <a:t>A finite set is countable if it is equipotent to the set of natural number.</a:t>
            </a:r>
            <a:endParaRPr lang="zh-CN" altLang="en-US" sz="2400" dirty="0"/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Which means: we can put all the elements of the set in a line, with the elements next to any specified element, both before and after, determined.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The set of integer (including negative numbers) is equipotent to the set of natural number.</a:t>
            </a:r>
            <a:endParaRPr lang="zh-CN" altLang="en-US" sz="2400" dirty="0"/>
          </a:p>
          <a:p>
            <a:pPr algn="ctr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400" dirty="0"/>
              <a:t>0, -1, 1, -2, 2, -3, 3, -4, 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Finite Set and Infinite Set</a:t>
            </a:r>
            <a:endParaRPr lang="zh-CN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424862" cy="43925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A set S is finite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>
                <a:latin typeface="Times New Roman" pitchFamily="18" charset="0"/>
              </a:rPr>
              <a:t>iff</a:t>
            </a:r>
            <a:r>
              <a:rPr lang="en-US" altLang="zh-CN" sz="2000" dirty="0">
                <a:latin typeface="Times New Roman" pitchFamily="18" charset="0"/>
              </a:rPr>
              <a:t>. </a:t>
            </a:r>
            <a:r>
              <a:rPr lang="en-US" altLang="zh-CN" sz="2000" dirty="0" smtClean="0">
                <a:latin typeface="Times New Roman" pitchFamily="18" charset="0"/>
              </a:rPr>
              <a:t> S is equipotent to some natural number </a:t>
            </a:r>
            <a:r>
              <a:rPr lang="en-US" altLang="zh-CN" sz="2000" i="1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A set S is infinite, </a:t>
            </a:r>
            <a:r>
              <a:rPr lang="en-US" altLang="zh-CN" sz="2000" dirty="0" err="1" smtClean="0">
                <a:latin typeface="Times New Roman" pitchFamily="18" charset="0"/>
              </a:rPr>
              <a:t>iff</a:t>
            </a:r>
            <a:r>
              <a:rPr lang="en-US" altLang="zh-CN" sz="2000" dirty="0">
                <a:latin typeface="Times New Roman" pitchFamily="18" charset="0"/>
              </a:rPr>
              <a:t>. </a:t>
            </a:r>
            <a:r>
              <a:rPr lang="en-US" altLang="zh-CN" sz="2000" dirty="0" smtClean="0">
                <a:latin typeface="Times New Roman" pitchFamily="18" charset="0"/>
              </a:rPr>
              <a:t>existing a proper subset of S, say S’, S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 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Arial"/>
              </a:rPr>
              <a:t>’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000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smtClean="0">
                <a:solidFill>
                  <a:srgbClr val="800000"/>
                </a:solidFill>
                <a:latin typeface="Times New Roman" pitchFamily="18" charset="0"/>
              </a:rPr>
              <a:t>S must have a subset, M </a:t>
            </a:r>
            <a:r>
              <a:rPr lang="en-US" altLang="zh-CN" sz="2000" dirty="0">
                <a:solidFill>
                  <a:srgbClr val="800000"/>
                </a:solidFill>
                <a:latin typeface="Times New Roman" pitchFamily="18" charset="0"/>
              </a:rPr>
              <a:t>= {a</a:t>
            </a:r>
            <a:r>
              <a:rPr lang="en-US" altLang="zh-CN" sz="2000" baseline="-25000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800000"/>
                </a:solidFill>
                <a:latin typeface="Times New Roman" pitchFamily="18" charset="0"/>
              </a:rPr>
              <a:t>,a</a:t>
            </a:r>
            <a:r>
              <a:rPr lang="en-US" altLang="zh-CN" sz="2000" baseline="-25000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800000"/>
                </a:solidFill>
                <a:latin typeface="Times New Roman" pitchFamily="18" charset="0"/>
              </a:rPr>
              <a:t>,a</a:t>
            </a:r>
            <a:r>
              <a:rPr lang="en-US" altLang="zh-CN" sz="2000" baseline="-25000" dirty="0">
                <a:solidFill>
                  <a:srgbClr val="800000"/>
                </a:solidFill>
                <a:latin typeface="Times New Roman" pitchFamily="18" charset="0"/>
              </a:rPr>
              <a:t>3</a:t>
            </a:r>
            <a:r>
              <a:rPr lang="en-US" altLang="zh-CN" sz="2000" dirty="0" smtClean="0">
                <a:solidFill>
                  <a:srgbClr val="800000"/>
                </a:solidFill>
                <a:latin typeface="Times New Roman" pitchFamily="18" charset="0"/>
              </a:rPr>
              <a:t>,</a:t>
            </a:r>
            <a:r>
              <a:rPr lang="en-US" altLang="zh-CN" sz="2000" dirty="0" smtClean="0">
                <a:solidFill>
                  <a:srgbClr val="800000"/>
                </a:solidFill>
                <a:latin typeface="Arial"/>
              </a:rPr>
              <a:t>…</a:t>
            </a:r>
            <a:r>
              <a:rPr lang="en-US" altLang="zh-CN" sz="2000" dirty="0" smtClean="0">
                <a:solidFill>
                  <a:srgbClr val="800000"/>
                </a:solidFill>
                <a:latin typeface="Times New Roman" pitchFamily="18" charset="0"/>
              </a:rPr>
              <a:t>}, equipotent to the set of natural set    </a:t>
            </a:r>
            <a:r>
              <a:rPr lang="en-US" altLang="zh-CN" sz="2000" dirty="0" smtClean="0">
                <a:latin typeface="Times New Roman" pitchFamily="18" charset="0"/>
              </a:rPr>
              <a:t>(which means that the set of natural number is one of the “smallest” infinite set)</a:t>
            </a:r>
            <a:endParaRPr lang="en-US" altLang="zh-CN" sz="2000" dirty="0">
              <a:solidFill>
                <a:srgbClr val="800000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Let S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>
                <a:latin typeface="Times New Roman" pitchFamily="18" charset="0"/>
              </a:rPr>
              <a:t>=S-{a</a:t>
            </a:r>
            <a:r>
              <a:rPr lang="en-US" altLang="zh-CN" sz="2000" baseline="-25000" dirty="0">
                <a:latin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define </a:t>
            </a:r>
            <a:r>
              <a:rPr lang="en-US" altLang="zh-CN" sz="2000" dirty="0" smtClean="0">
                <a:latin typeface="Arial"/>
              </a:rPr>
              <a:t>ƒ</a:t>
            </a:r>
            <a:r>
              <a:rPr lang="en-US" altLang="zh-CN" sz="2000" dirty="0" smtClean="0">
                <a:latin typeface="Times New Roman" pitchFamily="18" charset="0"/>
              </a:rPr>
              <a:t>:S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S</a:t>
            </a:r>
            <a:r>
              <a:rPr lang="en-US" altLang="zh-CN" sz="2000" dirty="0" smtClean="0">
                <a:latin typeface="Arial"/>
                <a:sym typeface="Symbol" pitchFamily="18" charset="2"/>
              </a:rPr>
              <a:t>’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as follows:</a:t>
            </a:r>
            <a:endParaRPr lang="zh-CN" altLang="en-US" sz="2000" dirty="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for any 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dirty="0" err="1">
                <a:latin typeface="Times New Roman" pitchFamily="18" charset="0"/>
                <a:sym typeface="Symbol" pitchFamily="18" charset="2"/>
              </a:rPr>
              <a:t>M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000" dirty="0">
                <a:latin typeface="Arial"/>
              </a:rPr>
              <a:t>ƒ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a</a:t>
            </a:r>
            <a:r>
              <a:rPr lang="en-US" altLang="zh-CN" sz="2000" baseline="-25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)= a</a:t>
            </a:r>
            <a:r>
              <a:rPr lang="en-US" altLang="zh-CN" sz="2000" baseline="-25000" dirty="0">
                <a:latin typeface="Times New Roman" pitchFamily="18" charset="0"/>
              </a:rPr>
              <a:t>i+1</a:t>
            </a:r>
            <a:r>
              <a:rPr lang="zh-CN" altLang="en-US" sz="2000" dirty="0">
                <a:latin typeface="Times New Roman" pitchFamily="18" charset="0"/>
              </a:rPr>
              <a:t>；    </a:t>
            </a:r>
            <a:r>
              <a:rPr lang="en-US" altLang="zh-CN" sz="2000" dirty="0" smtClean="0">
                <a:latin typeface="Times New Roman" pitchFamily="18" charset="0"/>
              </a:rPr>
              <a:t>and for  any 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dirty="0" err="1">
                <a:latin typeface="Times New Roman" pitchFamily="18" charset="0"/>
                <a:sym typeface="Symbol" pitchFamily="18" charset="2"/>
              </a:rPr>
              <a:t>S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-M, </a:t>
            </a:r>
            <a:r>
              <a:rPr lang="en-US" altLang="zh-CN" sz="2000" dirty="0">
                <a:latin typeface="Arial"/>
              </a:rPr>
              <a:t>ƒ</a:t>
            </a:r>
            <a:r>
              <a:rPr lang="en-US" altLang="zh-CN" sz="2000" dirty="0">
                <a:latin typeface="Times New Roman" pitchFamily="18" charset="0"/>
              </a:rPr>
              <a:t>(x)= x</a:t>
            </a:r>
          </a:p>
          <a:p>
            <a:pPr lvl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Obviously, this is a one-to-one correspondence, so, </a:t>
            </a:r>
            <a:r>
              <a:rPr lang="en-US" altLang="zh-CN" sz="2000" i="1" dirty="0" smtClean="0">
                <a:latin typeface="Times New Roman" pitchFamily="18" charset="0"/>
              </a:rPr>
              <a:t>S </a:t>
            </a:r>
            <a:r>
              <a:rPr lang="en-US" altLang="zh-CN" sz="2000" dirty="0" smtClean="0">
                <a:latin typeface="Times New Roman" pitchFamily="18" charset="0"/>
              </a:rPr>
              <a:t>is equipotent to one of its proper subset, </a:t>
            </a:r>
            <a:r>
              <a:rPr lang="en-US" altLang="zh-CN" sz="2000" i="1" dirty="0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Arial"/>
              </a:rPr>
              <a:t>’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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If |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|=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then for any </a:t>
            </a:r>
            <a:r>
              <a:rPr lang="en-US" altLang="zh-CN" sz="2000" i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000" dirty="0">
                <a:latin typeface="Arial"/>
                <a:sym typeface="Symbol" pitchFamily="18" charset="2"/>
              </a:rPr>
              <a:t>’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a proper subset of </a:t>
            </a:r>
            <a:r>
              <a:rPr lang="en-US" altLang="zh-CN" sz="2000" i="1" dirty="0" smtClean="0">
                <a:latin typeface="Times New Roman" pitchFamily="18" charset="0"/>
                <a:sym typeface="Symbol" pitchFamily="18" charset="2"/>
              </a:rPr>
              <a:t>S,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if |</a:t>
            </a:r>
            <a:r>
              <a:rPr lang="en-US" altLang="zh-CN" sz="2000" i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000" dirty="0">
                <a:latin typeface="Arial"/>
                <a:sym typeface="Symbol" pitchFamily="18" charset="2"/>
              </a:rPr>
              <a:t>’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|=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then </a:t>
            </a:r>
            <a:r>
              <a:rPr lang="en-US" altLang="zh-CN" sz="2000" i="1" dirty="0" smtClean="0">
                <a:latin typeface="Times New Roman" pitchFamily="18" charset="0"/>
                <a:sym typeface="Symbol" pitchFamily="18" charset="2"/>
              </a:rPr>
              <a:t>m&lt;n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so, any injection form </a:t>
            </a:r>
            <a:r>
              <a:rPr lang="en-US" altLang="zh-CN" sz="2000" i="1" dirty="0" smtClean="0">
                <a:latin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 smtClean="0">
                <a:latin typeface="Arial"/>
                <a:sym typeface="Symbol" pitchFamily="18" charset="2"/>
              </a:rPr>
              <a:t>’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CN" sz="2000" i="1" dirty="0" smtClean="0">
                <a:latin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cannot be surjection.</a:t>
            </a:r>
            <a:endParaRPr lang="zh-CN" altLang="en-US" sz="2000" dirty="0">
              <a:latin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endParaRPr lang="en-US" altLang="zh-CN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Proving </a:t>
            </a:r>
            <a:r>
              <a:rPr lang="en-US" altLang="zh-CN" dirty="0" err="1" smtClean="0"/>
              <a:t>Equipotence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7974211" cy="387811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 altLang="zh-CN" sz="2600" dirty="0">
                <a:solidFill>
                  <a:srgbClr val="800000"/>
                </a:solidFill>
                <a:latin typeface="Times New Roman" pitchFamily="18" charset="0"/>
              </a:rPr>
              <a:t>(0,1</a:t>
            </a:r>
            <a:r>
              <a:rPr lang="en-US" altLang="zh-CN" sz="2600" dirty="0" smtClean="0">
                <a:solidFill>
                  <a:srgbClr val="800000"/>
                </a:solidFill>
                <a:latin typeface="Times New Roman" pitchFamily="18" charset="0"/>
              </a:rPr>
              <a:t>) is equipotent to the set of all real number:</a:t>
            </a:r>
            <a:endParaRPr lang="zh-CN" altLang="en-US" sz="2600" dirty="0">
              <a:solidFill>
                <a:srgbClr val="8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35000"/>
              </a:spcBef>
            </a:pPr>
            <a:r>
              <a:rPr lang="en-US" altLang="zh-CN" dirty="0" smtClean="0">
                <a:latin typeface="Times New Roman" pitchFamily="18" charset="0"/>
              </a:rPr>
              <a:t>One-to-one correspondence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 : (0,1)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文鼎齿轮体" pitchFamily="33" charset="-122"/>
                <a:ea typeface="文鼎齿轮体" pitchFamily="33" charset="-122"/>
                <a:sym typeface="Symbol" pitchFamily="18" charset="2"/>
              </a:rPr>
              <a:t>R 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: 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 (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) =</a:t>
            </a:r>
            <a:r>
              <a:rPr lang="en-US" altLang="zh-CN" dirty="0" err="1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tg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(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x-    </a:t>
            </a:r>
            <a:r>
              <a:rPr lang="en-US" altLang="zh-CN" dirty="0" smtClean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)</a:t>
            </a:r>
            <a:endParaRPr lang="en-US" altLang="zh-CN" sz="2600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2600" dirty="0" smtClean="0">
                <a:latin typeface="Times New Roman" pitchFamily="18" charset="0"/>
              </a:rPr>
              <a:t>For any two real numbers </a:t>
            </a:r>
            <a:r>
              <a:rPr lang="en-US" altLang="zh-CN" sz="2600" dirty="0" err="1" smtClean="0">
                <a:latin typeface="Times New Roman" pitchFamily="18" charset="0"/>
              </a:rPr>
              <a:t>a,b</a:t>
            </a:r>
            <a:r>
              <a:rPr lang="en-US" altLang="zh-CN" sz="2600" dirty="0" smtClean="0">
                <a:latin typeface="Times New Roman" pitchFamily="18" charset="0"/>
              </a:rPr>
              <a:t>(</a:t>
            </a:r>
            <a:r>
              <a:rPr lang="en-US" altLang="zh-CN" sz="2600" i="1" dirty="0" smtClean="0">
                <a:latin typeface="Times New Roman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</a:rPr>
              <a:t>&lt;</a:t>
            </a:r>
            <a:r>
              <a:rPr lang="en-US" altLang="zh-CN" sz="2600" i="1" dirty="0" smtClean="0">
                <a:latin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</a:rPr>
              <a:t>), </a:t>
            </a:r>
            <a:r>
              <a:rPr lang="en-US" altLang="zh-CN" sz="2600" dirty="0">
                <a:solidFill>
                  <a:srgbClr val="800000"/>
                </a:solidFill>
                <a:latin typeface="Times New Roman" pitchFamily="18" charset="0"/>
              </a:rPr>
              <a:t>[0,1</a:t>
            </a:r>
            <a:r>
              <a:rPr lang="en-US" altLang="zh-CN" sz="2600" dirty="0" smtClean="0">
                <a:solidFill>
                  <a:srgbClr val="800000"/>
                </a:solidFill>
                <a:latin typeface="Times New Roman" pitchFamily="18" charset="0"/>
              </a:rPr>
              <a:t>]</a:t>
            </a:r>
            <a:r>
              <a:rPr lang="zh-CN" altLang="en-US" sz="2600" dirty="0" smtClean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800000"/>
                </a:solidFill>
                <a:latin typeface="Times New Roman" pitchFamily="18" charset="0"/>
              </a:rPr>
              <a:t>and [</a:t>
            </a:r>
            <a:r>
              <a:rPr lang="en-US" altLang="zh-CN" sz="2600" dirty="0" err="1" smtClean="0">
                <a:solidFill>
                  <a:srgbClr val="800000"/>
                </a:solidFill>
                <a:latin typeface="Times New Roman" pitchFamily="18" charset="0"/>
              </a:rPr>
              <a:t>a,b</a:t>
            </a:r>
            <a:r>
              <a:rPr lang="en-US" altLang="zh-CN" sz="2600" dirty="0" smtClean="0">
                <a:solidFill>
                  <a:srgbClr val="800000"/>
                </a:solidFill>
                <a:latin typeface="Times New Roman" pitchFamily="18" charset="0"/>
              </a:rPr>
              <a:t>]</a:t>
            </a:r>
            <a:r>
              <a:rPr lang="zh-CN" altLang="en-US" sz="2600" dirty="0" smtClean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800000"/>
                </a:solidFill>
                <a:latin typeface="Times New Roman" pitchFamily="18" charset="0"/>
              </a:rPr>
              <a:t>are equipotent:</a:t>
            </a:r>
            <a:endParaRPr lang="zh-CN" altLang="en-US" sz="2600" dirty="0">
              <a:solidFill>
                <a:srgbClr val="8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35000"/>
              </a:spcBef>
            </a:pPr>
            <a:r>
              <a:rPr lang="en-US" altLang="zh-CN" dirty="0" smtClean="0">
                <a:latin typeface="Times New Roman" pitchFamily="18" charset="0"/>
              </a:rPr>
              <a:t>One-to-one correspondence </a:t>
            </a:r>
            <a:r>
              <a:rPr lang="zh-CN" altLang="en-US" dirty="0" smtClean="0">
                <a:latin typeface="Times New Roman" pitchFamily="18" charset="0"/>
              </a:rPr>
              <a:t>：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 : [0,1]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[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]: 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 (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) =(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-</a:t>
            </a:r>
            <a:r>
              <a:rPr lang="en-US" altLang="zh-CN" i="1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)</a:t>
            </a:r>
            <a:r>
              <a:rPr lang="en-US" altLang="zh-CN" i="1" dirty="0" err="1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x</a:t>
            </a:r>
            <a:r>
              <a:rPr lang="en-US" altLang="zh-CN" dirty="0" err="1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+</a:t>
            </a:r>
            <a:r>
              <a:rPr lang="en-US" altLang="zh-CN" i="1" dirty="0" err="1">
                <a:latin typeface="Times New Roman" pitchFamily="18" charset="0"/>
                <a:ea typeface="文鼎齿轮体" pitchFamily="33" charset="-122"/>
                <a:sym typeface="Symbol" pitchFamily="18" charset="2"/>
              </a:rPr>
              <a:t>a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  <a:p>
            <a:pPr lvl="1" algn="ctr">
              <a:lnSpc>
                <a:spcPct val="11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336600"/>
                </a:solidFill>
                <a:latin typeface="Times New Roman" pitchFamily="18" charset="0"/>
              </a:rPr>
              <a:t>(In fact, any two line segments with different length are equipotent.)</a:t>
            </a:r>
            <a:endParaRPr lang="en-US" altLang="zh-CN" sz="2000" dirty="0">
              <a:solidFill>
                <a:srgbClr val="336600"/>
              </a:solidFill>
              <a:latin typeface="Times New Roman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483768" y="2852936"/>
          <a:ext cx="319088" cy="762000"/>
        </p:xfrm>
        <a:graphic>
          <a:graphicData uri="http://schemas.openxmlformats.org/presentationml/2006/ole">
            <p:oleObj spid="_x0000_s108546" name="Equation" r:id="rId4" imgW="164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075613" cy="1295400"/>
          </a:xfrm>
        </p:spPr>
        <p:txBody>
          <a:bodyPr/>
          <a:lstStyle/>
          <a:p>
            <a:r>
              <a:rPr lang="en-US" altLang="zh-CN" dirty="0" smtClean="0"/>
              <a:t>Line and Plane</a:t>
            </a:r>
            <a:endParaRPr lang="zh-CN" altLang="en-US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769938" y="4810125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3708400" y="2133600"/>
            <a:ext cx="4495800" cy="3581400"/>
          </a:xfrm>
          <a:prstGeom prst="parallelogram">
            <a:avLst>
              <a:gd name="adj" fmla="val 313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803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660400" y="4114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0.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r>
              <a:rPr kumimoji="1" lang="en-US" altLang="zh-CN" sz="2400">
                <a:latin typeface="Times New Roman" pitchFamily="18" charset="0"/>
              </a:rPr>
              <a:t>.....</a:t>
            </a:r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auto">
          <a:xfrm>
            <a:off x="965200" y="3048000"/>
            <a:ext cx="7620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955800" y="2286000"/>
            <a:ext cx="2971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0.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r>
              <a:rPr kumimoji="1" lang="en-US" altLang="zh-CN" sz="2400">
                <a:latin typeface="Times New Roman" pitchFamily="18" charset="0"/>
              </a:rPr>
              <a:t>.......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0.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r>
              <a:rPr kumimoji="1" lang="en-US" altLang="zh-CN" sz="2400">
                <a:latin typeface="Times New Roman" pitchFamily="18" charset="0"/>
              </a:rPr>
              <a:t>......</a:t>
            </a:r>
            <a:endParaRPr kumimoji="1" lang="en-US" altLang="zh-CN" sz="2400" baseline="-25000">
              <a:latin typeface="Times New Roman" pitchFamily="18" charset="0"/>
            </a:endParaRPr>
          </a:p>
        </p:txBody>
      </p:sp>
      <p:sp>
        <p:nvSpPr>
          <p:cNvPr id="86026" name="AutoShape 10"/>
          <p:cNvSpPr>
            <a:spLocks/>
          </p:cNvSpPr>
          <p:nvPr/>
        </p:nvSpPr>
        <p:spPr bwMode="auto">
          <a:xfrm>
            <a:off x="1803400" y="2514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3479800" y="2743200"/>
            <a:ext cx="2438400" cy="12954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5918200" y="4038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3175000" y="4495800"/>
            <a:ext cx="5213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FF0000"/>
                </a:solidFill>
                <a:latin typeface="Comic Sans MS" pitchFamily="66" charset="0"/>
                <a:ea typeface="华文行楷" pitchFamily="2" charset="-122"/>
              </a:rPr>
              <a:t>Which means that: the “size” of the set of vertices in a line and the “size” of the set of vertices in a space of any finite dimension are same!</a:t>
            </a:r>
            <a:endParaRPr kumimoji="1" lang="zh-CN" altLang="en-US" sz="2000" b="1" dirty="0">
              <a:solidFill>
                <a:srgbClr val="FF0000"/>
              </a:solidFill>
              <a:latin typeface="Comic Sans MS" pitchFamily="66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353425" cy="44719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Part I: Basics of Functions</a:t>
            </a:r>
          </a:p>
          <a:p>
            <a:pPr lvl="1" eaLnBrk="1" hangingPunct="1"/>
            <a:r>
              <a:rPr lang="en-US" altLang="zh-CN" dirty="0" smtClean="0"/>
              <a:t>Function as a class of special relations</a:t>
            </a:r>
          </a:p>
          <a:p>
            <a:pPr lvl="1" eaLnBrk="1" hangingPunct="1"/>
            <a:r>
              <a:rPr lang="en-US" altLang="zh-CN" dirty="0" smtClean="0"/>
              <a:t>Types of functions</a:t>
            </a:r>
          </a:p>
          <a:p>
            <a:pPr lvl="1" eaLnBrk="1" hangingPunct="1"/>
            <a:r>
              <a:rPr lang="en-US" altLang="zh-CN" dirty="0" smtClean="0"/>
              <a:t>Function and Comparison of Set Size</a:t>
            </a:r>
          </a:p>
          <a:p>
            <a:pPr lvl="1" eaLnBrk="1" hangingPunct="1"/>
            <a:r>
              <a:rPr lang="en-US" altLang="zh-CN" dirty="0" smtClean="0"/>
              <a:t>Permutation: </a:t>
            </a:r>
            <a:r>
              <a:rPr lang="en-US" altLang="zh-CN" dirty="0" err="1" smtClean="0"/>
              <a:t>bijection</a:t>
            </a:r>
            <a:r>
              <a:rPr lang="en-US" altLang="zh-CN" dirty="0" smtClean="0"/>
              <a:t> on one set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Part II: Functions and Computer Science</a:t>
            </a:r>
          </a:p>
          <a:p>
            <a:pPr lvl="1" eaLnBrk="1" hangingPunct="1"/>
            <a:r>
              <a:rPr lang="en-US" altLang="zh-CN" dirty="0" smtClean="0"/>
              <a:t>Commonly used function in computer applications</a:t>
            </a:r>
          </a:p>
          <a:p>
            <a:pPr lvl="1" eaLnBrk="1" hangingPunct="1"/>
            <a:r>
              <a:rPr lang="en-US" altLang="zh-CN" dirty="0" smtClean="0"/>
              <a:t>Growth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543800" cy="941388"/>
          </a:xfrm>
        </p:spPr>
        <p:txBody>
          <a:bodyPr/>
          <a:lstStyle/>
          <a:p>
            <a:r>
              <a:rPr lang="en-US" altLang="zh-CN" dirty="0" smtClean="0"/>
              <a:t>Cantor’s Theorem</a:t>
            </a:r>
            <a:endParaRPr lang="zh-CN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600" dirty="0" smtClean="0"/>
              <a:t>A set </a:t>
            </a:r>
            <a:r>
              <a:rPr lang="en-US" altLang="zh-CN" sz="2600" i="1" dirty="0" smtClean="0"/>
              <a:t>S</a:t>
            </a:r>
            <a:r>
              <a:rPr lang="zh-CN" altLang="en-US" sz="2600" i="1" dirty="0" smtClean="0"/>
              <a:t> </a:t>
            </a:r>
            <a:r>
              <a:rPr lang="en-US" altLang="zh-CN" sz="2600" dirty="0" smtClean="0"/>
              <a:t>cannot be equipotent to its power set, that is, </a:t>
            </a:r>
            <a:r>
              <a:rPr lang="en-US" altLang="zh-CN" sz="2600" dirty="0" smtClean="0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≉</a:t>
            </a:r>
            <a:r>
              <a:rPr lang="en-US" altLang="zh-CN" sz="26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(A)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2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en-US" altLang="zh-CN" sz="2200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Sketch of the proof</a:t>
            </a:r>
            <a:endParaRPr lang="zh-CN" altLang="en-US" sz="2200" dirty="0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200" dirty="0" smtClean="0"/>
              <a:t>Let </a:t>
            </a:r>
            <a:r>
              <a:rPr lang="en-US" altLang="zh-CN" sz="2200" i="1" dirty="0" smtClean="0"/>
              <a:t>g</a:t>
            </a:r>
            <a:r>
              <a:rPr lang="zh-CN" altLang="en-US" sz="2200" i="1" dirty="0" smtClean="0"/>
              <a:t> </a:t>
            </a:r>
            <a:r>
              <a:rPr lang="en-US" altLang="zh-CN" sz="2200" dirty="0" smtClean="0"/>
              <a:t>be a function from 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 </a:t>
            </a:r>
            <a:r>
              <a:rPr lang="zh-CN" altLang="en-US" sz="2200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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(A</a:t>
            </a:r>
            <a:r>
              <a:rPr lang="en-US" altLang="zh-CN" sz="2200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), define a set </a:t>
            </a:r>
            <a:r>
              <a:rPr lang="en-US" altLang="zh-CN" sz="2200" i="1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</a:t>
            </a:r>
            <a:r>
              <a:rPr lang="en-US" altLang="zh-CN" sz="2200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as follows:</a:t>
            </a:r>
            <a:endParaRPr lang="zh-CN" altLang="en-US" sz="2200" dirty="0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B={x| </a:t>
            </a:r>
            <a:r>
              <a:rPr lang="en-US" altLang="zh-CN" sz="2200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xA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, </a:t>
            </a:r>
            <a:r>
              <a:rPr lang="zh-CN" altLang="en-US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但</a:t>
            </a:r>
            <a:r>
              <a:rPr lang="en-US" altLang="zh-CN" sz="2200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x</a:t>
            </a:r>
            <a:r>
              <a:rPr lang="en-US" altLang="zh-CN" sz="2200" i="1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g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(x)}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So, B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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(A)</a:t>
            </a:r>
            <a:r>
              <a:rPr lang="zh-CN" altLang="en-US" sz="2200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200" dirty="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but it is impossible that for some </a:t>
            </a:r>
            <a:r>
              <a:rPr lang="en-US" altLang="zh-CN" sz="2200" dirty="0" err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</a:t>
            </a:r>
            <a:r>
              <a:rPr lang="en-US" altLang="zh-CN" sz="2200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A</a:t>
            </a:r>
            <a:r>
              <a:rPr lang="zh-CN" altLang="en-US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such that </a:t>
            </a:r>
            <a:r>
              <a:rPr lang="en-US" altLang="zh-CN" sz="2200" i="1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g</a:t>
            </a:r>
            <a:r>
              <a:rPr lang="en-US" altLang="zh-CN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(x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)=B</a:t>
            </a:r>
            <a:r>
              <a:rPr lang="zh-CN" altLang="en-US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otherwise, </a:t>
            </a:r>
            <a:r>
              <a:rPr lang="en-US" altLang="zh-CN" sz="2200" dirty="0" err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</a:t>
            </a:r>
            <a:r>
              <a:rPr lang="en-US" altLang="zh-CN" sz="2200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B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200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iff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. </a:t>
            </a:r>
            <a:r>
              <a:rPr lang="en-US" altLang="zh-CN" sz="2200" dirty="0" err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x</a:t>
            </a:r>
            <a:r>
              <a:rPr lang="en-US" altLang="zh-CN" sz="2200" dirty="0" err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</a:t>
            </a:r>
            <a:r>
              <a:rPr lang="en-US" altLang="zh-CN" sz="2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.</a:t>
            </a:r>
            <a:endParaRPr lang="zh-CN" altLang="en-US" sz="2200" dirty="0">
              <a:latin typeface="Times New Roman" pitchFamily="18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So, </a:t>
            </a:r>
            <a:r>
              <a:rPr lang="en-US" altLang="zh-CN" sz="2200" i="1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g</a:t>
            </a:r>
            <a:r>
              <a:rPr lang="zh-CN" altLang="en-US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2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cannot be surjection, nor one-to-one correspondence, of course.</a:t>
            </a:r>
            <a:endParaRPr lang="zh-CN" altLang="en-US" sz="2200" dirty="0">
              <a:latin typeface="Times New Roman" pitchFamily="18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1" name="Oval 21" descr="蓝色砂纸"/>
          <p:cNvSpPr>
            <a:spLocks noChangeArrowheads="1"/>
          </p:cNvSpPr>
          <p:nvPr/>
        </p:nvSpPr>
        <p:spPr bwMode="auto">
          <a:xfrm>
            <a:off x="1905000" y="2184400"/>
            <a:ext cx="2590800" cy="23622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0" name="Oval 20" descr="信纸"/>
          <p:cNvSpPr>
            <a:spLocks noChangeArrowheads="1"/>
          </p:cNvSpPr>
          <p:nvPr/>
        </p:nvSpPr>
        <p:spPr bwMode="auto">
          <a:xfrm>
            <a:off x="1143000" y="2489200"/>
            <a:ext cx="1143000" cy="36576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Size of Set</a:t>
            </a:r>
            <a:r>
              <a:rPr lang="zh-CN" altLang="en-US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smtClean="0"/>
              <a:t>Cardinality</a:t>
            </a:r>
            <a:endParaRPr lang="zh-CN" altLang="en-US" dirty="0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1652588" y="2146300"/>
            <a:ext cx="5800725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1809750" y="2617788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409700" y="42560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finite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219200" y="4927600"/>
            <a:ext cx="182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The world we can feel.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2362200" y="2565400"/>
            <a:ext cx="4763" cy="1238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907704" y="3717032"/>
            <a:ext cx="1387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countable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286000" y="3251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文鼎齿轮体" pitchFamily="33" charset="-122"/>
                <a:ea typeface="文鼎齿轮体" pitchFamily="33" charset="-122"/>
              </a:rPr>
              <a:t>N</a:t>
            </a:r>
            <a:r>
              <a:rPr kumimoji="1" lang="en-US" altLang="zh-CN" sz="2400" baseline="-25000">
                <a:latin typeface="Times New Roman" pitchFamily="18" charset="0"/>
                <a:ea typeface="文鼎齿轮体" pitchFamily="33" charset="-122"/>
              </a:rPr>
              <a:t>0</a:t>
            </a:r>
            <a:endParaRPr kumimoji="1" lang="en-US" altLang="zh-CN" sz="2400" i="1">
              <a:latin typeface="Times New Roman" pitchFamily="18" charset="0"/>
              <a:ea typeface="文鼎齿轮体" pitchFamily="33" charset="-122"/>
            </a:endParaRPr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2971800" y="256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895600" y="264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文鼎齿轮体" pitchFamily="33" charset="-122"/>
                <a:ea typeface="文鼎齿轮体" pitchFamily="33" charset="-122"/>
              </a:rPr>
              <a:t>N</a:t>
            </a:r>
            <a:r>
              <a:rPr kumimoji="1" lang="en-US" altLang="zh-CN" sz="2400" baseline="-25000">
                <a:latin typeface="Times New Roman" pitchFamily="18" charset="0"/>
                <a:ea typeface="文鼎齿轮体" pitchFamily="33" charset="-122"/>
              </a:rPr>
              <a:t>1</a:t>
            </a:r>
            <a:endParaRPr kumimoji="1" lang="en-US" altLang="zh-CN" sz="2400" i="1">
              <a:latin typeface="文鼎齿轮体" pitchFamily="33" charset="-122"/>
              <a:ea typeface="文鼎齿轮体" pitchFamily="33" charset="-122"/>
            </a:endParaRP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771800" y="3140968"/>
            <a:ext cx="1008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points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3581400" y="256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3581400" y="2565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文鼎齿轮体" pitchFamily="33" charset="-122"/>
                <a:ea typeface="文鼎齿轮体" pitchFamily="33" charset="-122"/>
              </a:rPr>
              <a:t>N</a:t>
            </a:r>
            <a:r>
              <a:rPr kumimoji="1" lang="en-US" altLang="zh-CN" sz="2400" baseline="-25000">
                <a:latin typeface="Times New Roman" pitchFamily="18" charset="0"/>
                <a:ea typeface="文鼎齿轮体" pitchFamily="33" charset="-122"/>
              </a:rPr>
              <a:t>2</a:t>
            </a:r>
            <a:endParaRPr kumimoji="1" lang="en-US" altLang="zh-CN" sz="2400" i="1">
              <a:latin typeface="文鼎齿轮体" pitchFamily="33" charset="-122"/>
              <a:ea typeface="文鼎齿轮体" pitchFamily="33" charset="-122"/>
            </a:endParaRP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3491880" y="2924944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curves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3276600" y="3860800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The world we can imagine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5181600" y="2641600"/>
            <a:ext cx="3581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9600" b="1">
                <a:solidFill>
                  <a:srgbClr val="FF000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943600" y="3479800"/>
            <a:ext cx="213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And what’s beyond these?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ChangeArrowheads="1"/>
          </p:cNvSpPr>
          <p:nvPr/>
        </p:nvSpPr>
        <p:spPr bwMode="auto">
          <a:xfrm rot="10800000">
            <a:off x="5940425" y="5084763"/>
            <a:ext cx="1873250" cy="720725"/>
          </a:xfrm>
          <a:prstGeom prst="wedgeRectCallout">
            <a:avLst>
              <a:gd name="adj1" fmla="val 72625"/>
              <a:gd name="adj2" fmla="val 234801"/>
            </a:avLst>
          </a:prstGeom>
          <a:solidFill>
            <a:srgbClr val="FFFF99"/>
          </a:solidFill>
          <a:ln w="31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/>
          <a:p>
            <a:pPr algn="ctr">
              <a:defRPr/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Hashing: the Idea</a:t>
            </a:r>
          </a:p>
        </p:txBody>
      </p:sp>
      <p:sp>
        <p:nvSpPr>
          <p:cNvPr id="88068" name="Cloud"/>
          <p:cNvSpPr>
            <a:spLocks noChangeAspect="1" noEditPoints="1" noChangeArrowheads="1"/>
          </p:cNvSpPr>
          <p:nvPr/>
        </p:nvSpPr>
        <p:spPr bwMode="auto">
          <a:xfrm>
            <a:off x="5940425" y="270827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516688" y="3789363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Key Space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3132138" y="3284538"/>
            <a:ext cx="1800225" cy="10810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48038" y="3429000"/>
            <a:ext cx="1439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Hash Function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900113" y="2205038"/>
            <a:ext cx="719137" cy="4176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900113" y="25654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900113" y="29241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900113" y="32845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900113" y="60213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900113" y="56610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00113" y="5300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1258888" y="34290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516688" y="3213100"/>
            <a:ext cx="215900" cy="2159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4932363" y="3429000"/>
            <a:ext cx="1511300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50825" y="2133600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E[0]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50825" y="2565400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E[1]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0" y="5949950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E[</a:t>
            </a:r>
            <a:r>
              <a:rPr kumimoji="1" lang="en-US" altLang="zh-CN" sz="2000" i="1">
                <a:latin typeface="Times New Roman" pitchFamily="18" charset="0"/>
              </a:rPr>
              <a:t>h</a:t>
            </a:r>
            <a:r>
              <a:rPr kumimoji="1" lang="en-US" altLang="zh-CN" sz="2000">
                <a:latin typeface="Times New Roman" pitchFamily="18" charset="0"/>
              </a:rPr>
              <a:t>-1]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H="1">
            <a:off x="1908175" y="3933825"/>
            <a:ext cx="1150938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6011863" y="5084763"/>
            <a:ext cx="1728787" cy="67627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Value of a specific key</a:t>
            </a:r>
          </a:p>
        </p:txBody>
      </p:sp>
      <p:sp>
        <p:nvSpPr>
          <p:cNvPr id="88087" name="AutoShape 23"/>
          <p:cNvSpPr>
            <a:spLocks noChangeArrowheads="1"/>
          </p:cNvSpPr>
          <p:nvPr/>
        </p:nvSpPr>
        <p:spPr bwMode="auto">
          <a:xfrm rot="10800000">
            <a:off x="2484438" y="5300663"/>
            <a:ext cx="1800225" cy="1081087"/>
          </a:xfrm>
          <a:prstGeom prst="wedgeRectCallout">
            <a:avLst>
              <a:gd name="adj1" fmla="val 42769"/>
              <a:gd name="adj2" fmla="val 157926"/>
            </a:avLst>
          </a:prstGeom>
          <a:solidFill>
            <a:srgbClr val="FFFF99"/>
          </a:solidFill>
          <a:ln w="31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/>
          <a:p>
            <a:pPr algn="ctr">
              <a:defRPr/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555875" y="5373688"/>
            <a:ext cx="18716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A calculated array index for the key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084888" y="1557338"/>
            <a:ext cx="26638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Very large, but only a small part is used in an application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95288" y="17002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In feasible size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2700338" y="2349500"/>
            <a:ext cx="28797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Index distribution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 Collision handling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258888" y="45815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900113" y="41497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900113" y="45085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50825" y="4149725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E[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en-US" altLang="zh-CN" sz="2000">
                <a:latin typeface="Times New Roman" pitchFamily="18" charset="0"/>
              </a:rPr>
              <a:t>]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6732588" y="29972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492500" y="436562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H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loud"/>
          <p:cNvSpPr>
            <a:spLocks noChangeAspect="1" noEditPoints="1" noChangeArrowheads="1"/>
          </p:cNvSpPr>
          <p:nvPr/>
        </p:nvSpPr>
        <p:spPr bwMode="auto">
          <a:xfrm rot="3486519">
            <a:off x="-76200" y="3886200"/>
            <a:ext cx="3276600" cy="22098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Collision Handling: Closed Address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886200" y="2057400"/>
            <a:ext cx="746125" cy="4176713"/>
            <a:chOff x="2256" y="1296"/>
            <a:chExt cx="470" cy="2631"/>
          </a:xfrm>
        </p:grpSpPr>
        <p:sp>
          <p:nvSpPr>
            <p:cNvPr id="32837" name="Rectangle 5"/>
            <p:cNvSpPr>
              <a:spLocks noChangeArrowheads="1"/>
            </p:cNvSpPr>
            <p:nvPr/>
          </p:nvSpPr>
          <p:spPr bwMode="auto">
            <a:xfrm>
              <a:off x="2256" y="1296"/>
              <a:ext cx="470" cy="2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8" name="Line 6"/>
            <p:cNvSpPr>
              <a:spLocks noChangeShapeType="1"/>
            </p:cNvSpPr>
            <p:nvPr/>
          </p:nvSpPr>
          <p:spPr bwMode="auto">
            <a:xfrm>
              <a:off x="2265" y="1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9" name="Line 7"/>
            <p:cNvSpPr>
              <a:spLocks noChangeShapeType="1"/>
            </p:cNvSpPr>
            <p:nvPr/>
          </p:nvSpPr>
          <p:spPr bwMode="auto">
            <a:xfrm>
              <a:off x="2265" y="1741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0" name="Line 8"/>
            <p:cNvSpPr>
              <a:spLocks noChangeShapeType="1"/>
            </p:cNvSpPr>
            <p:nvPr/>
          </p:nvSpPr>
          <p:spPr bwMode="auto">
            <a:xfrm>
              <a:off x="2265" y="196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1" name="Line 9"/>
            <p:cNvSpPr>
              <a:spLocks noChangeShapeType="1"/>
            </p:cNvSpPr>
            <p:nvPr/>
          </p:nvSpPr>
          <p:spPr bwMode="auto">
            <a:xfrm>
              <a:off x="2265" y="36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2" name="Line 10"/>
            <p:cNvSpPr>
              <a:spLocks noChangeShapeType="1"/>
            </p:cNvSpPr>
            <p:nvPr/>
          </p:nvSpPr>
          <p:spPr bwMode="auto">
            <a:xfrm>
              <a:off x="2265" y="346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3" name="Line 11"/>
            <p:cNvSpPr>
              <a:spLocks noChangeShapeType="1"/>
            </p:cNvSpPr>
            <p:nvPr/>
          </p:nvSpPr>
          <p:spPr bwMode="auto">
            <a:xfrm>
              <a:off x="2265" y="323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4" name="Line 12"/>
            <p:cNvSpPr>
              <a:spLocks noChangeShapeType="1"/>
            </p:cNvSpPr>
            <p:nvPr/>
          </p:nvSpPr>
          <p:spPr bwMode="auto">
            <a:xfrm>
              <a:off x="2491" y="2059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5" name="Line 13"/>
            <p:cNvSpPr>
              <a:spLocks noChangeShapeType="1"/>
            </p:cNvSpPr>
            <p:nvPr/>
          </p:nvSpPr>
          <p:spPr bwMode="auto">
            <a:xfrm>
              <a:off x="2491" y="278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6" name="Line 14"/>
            <p:cNvSpPr>
              <a:spLocks noChangeShapeType="1"/>
            </p:cNvSpPr>
            <p:nvPr/>
          </p:nvSpPr>
          <p:spPr bwMode="auto">
            <a:xfrm>
              <a:off x="2265" y="25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7" name="Line 15"/>
            <p:cNvSpPr>
              <a:spLocks noChangeShapeType="1"/>
            </p:cNvSpPr>
            <p:nvPr/>
          </p:nvSpPr>
          <p:spPr bwMode="auto">
            <a:xfrm>
              <a:off x="2265" y="273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773" name="Group 16"/>
          <p:cNvGrpSpPr>
            <a:grpSpLocks/>
          </p:cNvGrpSpPr>
          <p:nvPr/>
        </p:nvGrpSpPr>
        <p:grpSpPr bwMode="auto">
          <a:xfrm>
            <a:off x="5181600" y="2743200"/>
            <a:ext cx="763588" cy="381000"/>
            <a:chOff x="3264" y="1728"/>
            <a:chExt cx="481" cy="240"/>
          </a:xfrm>
        </p:grpSpPr>
        <p:sp>
          <p:nvSpPr>
            <p:cNvPr id="32834" name="Rectangle 1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5" name="Line 1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6" name="Text Box 1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74" name="Group 20"/>
          <p:cNvGrpSpPr>
            <a:grpSpLocks/>
          </p:cNvGrpSpPr>
          <p:nvPr/>
        </p:nvGrpSpPr>
        <p:grpSpPr bwMode="auto">
          <a:xfrm>
            <a:off x="7467600" y="3962400"/>
            <a:ext cx="763588" cy="381000"/>
            <a:chOff x="3264" y="1728"/>
            <a:chExt cx="481" cy="240"/>
          </a:xfrm>
        </p:grpSpPr>
        <p:sp>
          <p:nvSpPr>
            <p:cNvPr id="32831" name="Rectangle 21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Line 22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3" name="Text Box 23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7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75" name="Group 24"/>
          <p:cNvGrpSpPr>
            <a:grpSpLocks/>
          </p:cNvGrpSpPr>
          <p:nvPr/>
        </p:nvGrpSpPr>
        <p:grpSpPr bwMode="auto">
          <a:xfrm>
            <a:off x="6248400" y="3962400"/>
            <a:ext cx="763588" cy="381000"/>
            <a:chOff x="3264" y="1728"/>
            <a:chExt cx="481" cy="240"/>
          </a:xfrm>
        </p:grpSpPr>
        <p:sp>
          <p:nvSpPr>
            <p:cNvPr id="32828" name="Rectangle 25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9" name="Line 26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0" name="Text Box 27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76" name="Group 28"/>
          <p:cNvGrpSpPr>
            <a:grpSpLocks/>
          </p:cNvGrpSpPr>
          <p:nvPr/>
        </p:nvGrpSpPr>
        <p:grpSpPr bwMode="auto">
          <a:xfrm>
            <a:off x="5105400" y="3962400"/>
            <a:ext cx="763588" cy="381000"/>
            <a:chOff x="3264" y="1728"/>
            <a:chExt cx="481" cy="240"/>
          </a:xfrm>
        </p:grpSpPr>
        <p:sp>
          <p:nvSpPr>
            <p:cNvPr id="32825" name="Rectangle 29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Line 30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7" name="Text Box 31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5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77" name="Group 32"/>
          <p:cNvGrpSpPr>
            <a:grpSpLocks/>
          </p:cNvGrpSpPr>
          <p:nvPr/>
        </p:nvGrpSpPr>
        <p:grpSpPr bwMode="auto">
          <a:xfrm>
            <a:off x="6629400" y="5486400"/>
            <a:ext cx="763588" cy="381000"/>
            <a:chOff x="3264" y="1728"/>
            <a:chExt cx="481" cy="240"/>
          </a:xfrm>
        </p:grpSpPr>
        <p:sp>
          <p:nvSpPr>
            <p:cNvPr id="32822" name="Rectangle 33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Line 34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4" name="Text Box 35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78" name="Group 36"/>
          <p:cNvGrpSpPr>
            <a:grpSpLocks/>
          </p:cNvGrpSpPr>
          <p:nvPr/>
        </p:nvGrpSpPr>
        <p:grpSpPr bwMode="auto">
          <a:xfrm>
            <a:off x="5257800" y="5486400"/>
            <a:ext cx="763588" cy="381000"/>
            <a:chOff x="3264" y="1728"/>
            <a:chExt cx="481" cy="240"/>
          </a:xfrm>
        </p:grpSpPr>
        <p:sp>
          <p:nvSpPr>
            <p:cNvPr id="32819" name="Rectangle 37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Line 38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1" name="Text Box 39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6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79" name="Group 40"/>
          <p:cNvGrpSpPr>
            <a:grpSpLocks/>
          </p:cNvGrpSpPr>
          <p:nvPr/>
        </p:nvGrpSpPr>
        <p:grpSpPr bwMode="auto">
          <a:xfrm>
            <a:off x="6477000" y="2743200"/>
            <a:ext cx="763588" cy="381000"/>
            <a:chOff x="3264" y="1728"/>
            <a:chExt cx="481" cy="240"/>
          </a:xfrm>
        </p:grpSpPr>
        <p:sp>
          <p:nvSpPr>
            <p:cNvPr id="32816" name="Rectangle 41"/>
            <p:cNvSpPr>
              <a:spLocks noChangeArrowheads="1"/>
            </p:cNvSpPr>
            <p:nvPr/>
          </p:nvSpPr>
          <p:spPr bwMode="auto">
            <a:xfrm>
              <a:off x="3265" y="1744"/>
              <a:ext cx="480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Line 42"/>
            <p:cNvSpPr>
              <a:spLocks noChangeShapeType="1"/>
            </p:cNvSpPr>
            <p:nvPr/>
          </p:nvSpPr>
          <p:spPr bwMode="auto">
            <a:xfrm>
              <a:off x="3505" y="1744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8" name="Text Box 43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4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sp>
        <p:nvSpPr>
          <p:cNvPr id="32780" name="Line 44"/>
          <p:cNvSpPr>
            <a:spLocks noChangeShapeType="1"/>
          </p:cNvSpPr>
          <p:nvPr/>
        </p:nvSpPr>
        <p:spPr bwMode="auto">
          <a:xfrm>
            <a:off x="4495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1" name="Line 45"/>
          <p:cNvSpPr>
            <a:spLocks noChangeShapeType="1"/>
          </p:cNvSpPr>
          <p:nvPr/>
        </p:nvSpPr>
        <p:spPr bwMode="auto">
          <a:xfrm>
            <a:off x="57912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2" name="Line 46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3" name="Line 47"/>
          <p:cNvSpPr>
            <a:spLocks noChangeShapeType="1"/>
          </p:cNvSpPr>
          <p:nvPr/>
        </p:nvSpPr>
        <p:spPr bwMode="auto">
          <a:xfrm>
            <a:off x="57150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Line 48"/>
          <p:cNvSpPr>
            <a:spLocks noChangeShapeType="1"/>
          </p:cNvSpPr>
          <p:nvPr/>
        </p:nvSpPr>
        <p:spPr bwMode="auto">
          <a:xfrm>
            <a:off x="68580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5" name="Line 49"/>
          <p:cNvSpPr>
            <a:spLocks noChangeShapeType="1"/>
          </p:cNvSpPr>
          <p:nvPr/>
        </p:nvSpPr>
        <p:spPr bwMode="auto">
          <a:xfrm>
            <a:off x="4495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6" name="Line 50"/>
          <p:cNvSpPr>
            <a:spLocks noChangeShapeType="1"/>
          </p:cNvSpPr>
          <p:nvPr/>
        </p:nvSpPr>
        <p:spPr bwMode="auto">
          <a:xfrm>
            <a:off x="58674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87" name="Group 51"/>
          <p:cNvGrpSpPr>
            <a:grpSpLocks/>
          </p:cNvGrpSpPr>
          <p:nvPr/>
        </p:nvGrpSpPr>
        <p:grpSpPr bwMode="auto">
          <a:xfrm>
            <a:off x="762000" y="3962400"/>
            <a:ext cx="609600" cy="373063"/>
            <a:chOff x="480" y="2496"/>
            <a:chExt cx="384" cy="235"/>
          </a:xfrm>
        </p:grpSpPr>
        <p:sp>
          <p:nvSpPr>
            <p:cNvPr id="32814" name="Oval 52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53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88" name="Group 54"/>
          <p:cNvGrpSpPr>
            <a:grpSpLocks/>
          </p:cNvGrpSpPr>
          <p:nvPr/>
        </p:nvGrpSpPr>
        <p:grpSpPr bwMode="auto">
          <a:xfrm>
            <a:off x="1676400" y="4419600"/>
            <a:ext cx="609600" cy="373063"/>
            <a:chOff x="480" y="2496"/>
            <a:chExt cx="384" cy="235"/>
          </a:xfrm>
        </p:grpSpPr>
        <p:sp>
          <p:nvSpPr>
            <p:cNvPr id="32812" name="Oval 55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3" name="Text Box 56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5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89" name="Group 57"/>
          <p:cNvGrpSpPr>
            <a:grpSpLocks/>
          </p:cNvGrpSpPr>
          <p:nvPr/>
        </p:nvGrpSpPr>
        <p:grpSpPr bwMode="auto">
          <a:xfrm>
            <a:off x="1371600" y="4724400"/>
            <a:ext cx="609600" cy="373063"/>
            <a:chOff x="480" y="2496"/>
            <a:chExt cx="384" cy="235"/>
          </a:xfrm>
        </p:grpSpPr>
        <p:sp>
          <p:nvSpPr>
            <p:cNvPr id="32810" name="Oval 58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Text Box 59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90" name="Group 60"/>
          <p:cNvGrpSpPr>
            <a:grpSpLocks/>
          </p:cNvGrpSpPr>
          <p:nvPr/>
        </p:nvGrpSpPr>
        <p:grpSpPr bwMode="auto">
          <a:xfrm>
            <a:off x="1219200" y="4191000"/>
            <a:ext cx="609600" cy="373063"/>
            <a:chOff x="480" y="2496"/>
            <a:chExt cx="384" cy="235"/>
          </a:xfrm>
        </p:grpSpPr>
        <p:sp>
          <p:nvSpPr>
            <p:cNvPr id="32808" name="Oval 61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62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4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91" name="Group 63"/>
          <p:cNvGrpSpPr>
            <a:grpSpLocks/>
          </p:cNvGrpSpPr>
          <p:nvPr/>
        </p:nvGrpSpPr>
        <p:grpSpPr bwMode="auto">
          <a:xfrm>
            <a:off x="838200" y="5181600"/>
            <a:ext cx="609600" cy="373063"/>
            <a:chOff x="480" y="2496"/>
            <a:chExt cx="384" cy="235"/>
          </a:xfrm>
        </p:grpSpPr>
        <p:sp>
          <p:nvSpPr>
            <p:cNvPr id="32806" name="Oval 64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Text Box 65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92" name="Group 66"/>
          <p:cNvGrpSpPr>
            <a:grpSpLocks/>
          </p:cNvGrpSpPr>
          <p:nvPr/>
        </p:nvGrpSpPr>
        <p:grpSpPr bwMode="auto">
          <a:xfrm>
            <a:off x="1524000" y="5029200"/>
            <a:ext cx="609600" cy="373063"/>
            <a:chOff x="480" y="2496"/>
            <a:chExt cx="384" cy="235"/>
          </a:xfrm>
        </p:grpSpPr>
        <p:sp>
          <p:nvSpPr>
            <p:cNvPr id="32804" name="Oval 67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Text Box 68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7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grpSp>
        <p:nvGrpSpPr>
          <p:cNvPr id="32793" name="Group 69"/>
          <p:cNvGrpSpPr>
            <a:grpSpLocks/>
          </p:cNvGrpSpPr>
          <p:nvPr/>
        </p:nvGrpSpPr>
        <p:grpSpPr bwMode="auto">
          <a:xfrm>
            <a:off x="1752600" y="5486400"/>
            <a:ext cx="609600" cy="373063"/>
            <a:chOff x="480" y="2496"/>
            <a:chExt cx="384" cy="235"/>
          </a:xfrm>
        </p:grpSpPr>
        <p:sp>
          <p:nvSpPr>
            <p:cNvPr id="32802" name="Oval 70"/>
            <p:cNvSpPr>
              <a:spLocks noChangeArrowheads="1"/>
            </p:cNvSpPr>
            <p:nvPr/>
          </p:nvSpPr>
          <p:spPr bwMode="auto">
            <a:xfrm>
              <a:off x="672" y="2640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71"/>
            <p:cNvSpPr txBox="1">
              <a:spLocks noChangeArrowheads="1"/>
            </p:cNvSpPr>
            <p:nvPr/>
          </p:nvSpPr>
          <p:spPr bwMode="auto">
            <a:xfrm>
              <a:off x="480" y="24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k</a:t>
              </a:r>
              <a:r>
                <a:rPr kumimoji="1" lang="en-US" altLang="zh-CN" baseline="-25000">
                  <a:latin typeface="Times New Roman" pitchFamily="18" charset="0"/>
                </a:rPr>
                <a:t>6</a:t>
              </a:r>
              <a:endParaRPr kumimoji="1" lang="en-US" altLang="zh-CN" i="1">
                <a:latin typeface="Times New Roman" pitchFamily="18" charset="0"/>
              </a:endParaRPr>
            </a:p>
          </p:txBody>
        </p:sp>
      </p:grpSp>
      <p:sp>
        <p:nvSpPr>
          <p:cNvPr id="32794" name="Line 72"/>
          <p:cNvSpPr>
            <a:spLocks noChangeShapeType="1"/>
          </p:cNvSpPr>
          <p:nvPr/>
        </p:nvSpPr>
        <p:spPr bwMode="auto">
          <a:xfrm flipV="1">
            <a:off x="1219200" y="2895600"/>
            <a:ext cx="2743200" cy="1371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5" name="Line 73"/>
          <p:cNvSpPr>
            <a:spLocks noChangeShapeType="1"/>
          </p:cNvSpPr>
          <p:nvPr/>
        </p:nvSpPr>
        <p:spPr bwMode="auto">
          <a:xfrm flipV="1">
            <a:off x="1638300" y="2971800"/>
            <a:ext cx="2400300" cy="1471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6" name="Line 74"/>
          <p:cNvSpPr>
            <a:spLocks noChangeShapeType="1"/>
          </p:cNvSpPr>
          <p:nvPr/>
        </p:nvSpPr>
        <p:spPr bwMode="auto">
          <a:xfrm flipV="1">
            <a:off x="2109788" y="4114800"/>
            <a:ext cx="1852612" cy="5826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7" name="Line 75"/>
          <p:cNvSpPr>
            <a:spLocks noChangeShapeType="1"/>
          </p:cNvSpPr>
          <p:nvPr/>
        </p:nvSpPr>
        <p:spPr bwMode="auto">
          <a:xfrm flipV="1">
            <a:off x="1831975" y="4191000"/>
            <a:ext cx="2130425" cy="79851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8" name="Line 76"/>
          <p:cNvSpPr>
            <a:spLocks noChangeShapeType="1"/>
          </p:cNvSpPr>
          <p:nvPr/>
        </p:nvSpPr>
        <p:spPr bwMode="auto">
          <a:xfrm flipV="1">
            <a:off x="1971675" y="4267200"/>
            <a:ext cx="2066925" cy="104140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9" name="Line 77"/>
          <p:cNvSpPr>
            <a:spLocks noChangeShapeType="1"/>
          </p:cNvSpPr>
          <p:nvPr/>
        </p:nvSpPr>
        <p:spPr bwMode="auto">
          <a:xfrm>
            <a:off x="1279525" y="5486400"/>
            <a:ext cx="2678113" cy="157163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0" name="Line 78"/>
          <p:cNvSpPr>
            <a:spLocks noChangeShapeType="1"/>
          </p:cNvSpPr>
          <p:nvPr/>
        </p:nvSpPr>
        <p:spPr bwMode="auto">
          <a:xfrm flipV="1">
            <a:off x="2193925" y="5721350"/>
            <a:ext cx="1763713" cy="77788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1" name="Text Box 79"/>
          <p:cNvSpPr txBox="1">
            <a:spLocks noChangeArrowheads="1"/>
          </p:cNvSpPr>
          <p:nvPr/>
        </p:nvSpPr>
        <p:spPr bwMode="auto">
          <a:xfrm>
            <a:off x="4953000" y="19812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Each address is a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Collision Handling: Open Address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ym typeface="Symbol" pitchFamily="18" charset="2"/>
              </a:rPr>
              <a:t>All elements are stored in the hash table, no linked list is used. So, , the load factor, can not be larger than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ym typeface="Symbol" pitchFamily="18" charset="2"/>
              </a:rPr>
              <a:t>Collision is settled by “rehashing”: a function is used to get a new hashing address for each collided address, i.e. the hash table slots are </a:t>
            </a:r>
            <a:r>
              <a:rPr lang="en-US" altLang="zh-CN" sz="2800" i="1" smtClean="0">
                <a:sym typeface="Symbol" pitchFamily="18" charset="2"/>
              </a:rPr>
              <a:t>probed</a:t>
            </a:r>
            <a:r>
              <a:rPr lang="en-US" altLang="zh-CN" sz="2800" smtClean="0">
                <a:sym typeface="Symbol" pitchFamily="18" charset="2"/>
              </a:rPr>
              <a:t> successively, until a valid location is found.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ym typeface="Symbol" pitchFamily="18" charset="2"/>
              </a:rPr>
              <a:t>The probe sequence can be seen as a permutation of (0,1,2,..., 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Linear Probing: an Example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466850" y="2349500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476375" y="43640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476375" y="3355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476375" y="2852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47637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1476375" y="5372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1476375" y="48688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476375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835150" y="184467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H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41313" y="1943100"/>
            <a:ext cx="103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Index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106488" y="23495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106488" y="28892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106488" y="33845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106488" y="38782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106488" y="437356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1106488" y="49149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5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106488" y="540861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6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106488" y="5903913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7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3581400" y="1943100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latin typeface="Times New Roman" pitchFamily="18" charset="0"/>
              </a:rPr>
              <a:t>Hash function: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h(x)=5x mod 8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692275" y="3878263"/>
            <a:ext cx="85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1055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692275" y="4373563"/>
            <a:ext cx="85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1492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736725" y="2349500"/>
            <a:ext cx="85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1776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1736725" y="5408613"/>
            <a:ext cx="85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1918</a:t>
            </a:r>
          </a:p>
        </p:txBody>
      </p:sp>
      <p:sp>
        <p:nvSpPr>
          <p:cNvPr id="91162" name="Cloud"/>
          <p:cNvSpPr>
            <a:spLocks noChangeAspect="1" noEditPoints="1" noChangeArrowheads="1"/>
          </p:cNvSpPr>
          <p:nvPr/>
        </p:nvSpPr>
        <p:spPr bwMode="auto">
          <a:xfrm>
            <a:off x="5202238" y="2933700"/>
            <a:ext cx="3284537" cy="256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921375" y="3563938"/>
            <a:ext cx="90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1812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597650" y="4508500"/>
            <a:ext cx="90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9900"/>
                </a:solidFill>
                <a:latin typeface="Times New Roman" pitchFamily="18" charset="0"/>
              </a:rPr>
              <a:t>1945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H="1">
            <a:off x="2816225" y="3789363"/>
            <a:ext cx="3151188" cy="8540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3762375" y="5678488"/>
            <a:ext cx="4814888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latin typeface="Times New Roman" pitchFamily="18" charset="0"/>
              </a:rPr>
              <a:t>Rehash function: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rh(j)=(j+1) mod 8</a:t>
            </a:r>
          </a:p>
        </p:txBody>
      </p:sp>
      <p:sp>
        <p:nvSpPr>
          <p:cNvPr id="34847" name="Freeform 31"/>
          <p:cNvSpPr>
            <a:spLocks/>
          </p:cNvSpPr>
          <p:nvPr/>
        </p:nvSpPr>
        <p:spPr bwMode="auto">
          <a:xfrm flipH="1">
            <a:off x="1106488" y="4778375"/>
            <a:ext cx="336550" cy="539750"/>
          </a:xfrm>
          <a:custGeom>
            <a:avLst/>
            <a:gdLst>
              <a:gd name="T0" fmla="*/ 46037 w 212"/>
              <a:gd name="T1" fmla="*/ 0 h 340"/>
              <a:gd name="T2" fmla="*/ 269875 w 212"/>
              <a:gd name="T3" fmla="*/ 90487 h 340"/>
              <a:gd name="T4" fmla="*/ 334963 w 212"/>
              <a:gd name="T5" fmla="*/ 266700 h 340"/>
              <a:gd name="T6" fmla="*/ 257175 w 212"/>
              <a:gd name="T7" fmla="*/ 460375 h 340"/>
              <a:gd name="T8" fmla="*/ 0 w 212"/>
              <a:gd name="T9" fmla="*/ 539750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 rot="-819025">
            <a:off x="3486150" y="3879850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hashing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0" y="4554538"/>
            <a:ext cx="1395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rehashing</a:t>
            </a:r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862263" y="4778375"/>
            <a:ext cx="3779837" cy="3159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1692275" y="4914900"/>
            <a:ext cx="90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1812</a:t>
            </a:r>
          </a:p>
        </p:txBody>
      </p:sp>
      <p:sp>
        <p:nvSpPr>
          <p:cNvPr id="34852" name="Freeform 36"/>
          <p:cNvSpPr>
            <a:spLocks/>
          </p:cNvSpPr>
          <p:nvPr/>
        </p:nvSpPr>
        <p:spPr bwMode="auto">
          <a:xfrm>
            <a:off x="2771775" y="5184775"/>
            <a:ext cx="336550" cy="539750"/>
          </a:xfrm>
          <a:custGeom>
            <a:avLst/>
            <a:gdLst>
              <a:gd name="T0" fmla="*/ 46037 w 212"/>
              <a:gd name="T1" fmla="*/ 0 h 340"/>
              <a:gd name="T2" fmla="*/ 269875 w 212"/>
              <a:gd name="T3" fmla="*/ 90487 h 340"/>
              <a:gd name="T4" fmla="*/ 334963 w 212"/>
              <a:gd name="T5" fmla="*/ 266700 h 340"/>
              <a:gd name="T6" fmla="*/ 257175 w 212"/>
              <a:gd name="T7" fmla="*/ 460375 h 340"/>
              <a:gd name="T8" fmla="*/ 0 w 212"/>
              <a:gd name="T9" fmla="*/ 539750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3" name="Freeform 37"/>
          <p:cNvSpPr>
            <a:spLocks/>
          </p:cNvSpPr>
          <p:nvPr/>
        </p:nvSpPr>
        <p:spPr bwMode="auto">
          <a:xfrm>
            <a:off x="2771775" y="5589588"/>
            <a:ext cx="336550" cy="539750"/>
          </a:xfrm>
          <a:custGeom>
            <a:avLst/>
            <a:gdLst>
              <a:gd name="T0" fmla="*/ 46037 w 212"/>
              <a:gd name="T1" fmla="*/ 0 h 340"/>
              <a:gd name="T2" fmla="*/ 269875 w 212"/>
              <a:gd name="T3" fmla="*/ 90487 h 340"/>
              <a:gd name="T4" fmla="*/ 334963 w 212"/>
              <a:gd name="T5" fmla="*/ 266700 h 340"/>
              <a:gd name="T6" fmla="*/ 257175 w 212"/>
              <a:gd name="T7" fmla="*/ 460375 h 340"/>
              <a:gd name="T8" fmla="*/ 0 w 212"/>
              <a:gd name="T9" fmla="*/ 539750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340"/>
              <a:gd name="T17" fmla="*/ 212 w 212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3446463" y="6354763"/>
            <a:ext cx="2700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chain of rehashings</a:t>
            </a:r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H="1" flipV="1">
            <a:off x="3176588" y="5634038"/>
            <a:ext cx="49530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1692275" y="5903913"/>
            <a:ext cx="90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9900"/>
                </a:solidFill>
                <a:latin typeface="Times New Roman" pitchFamily="18" charset="0"/>
              </a:rPr>
              <a:t>1945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 rot="-266024">
            <a:off x="3762375" y="4598988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Hashing Function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 good hash function satisfies the assumption of simple uniform hashing.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Heuristic hashing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divesion method: </a:t>
            </a:r>
            <a:r>
              <a:rPr lang="en-US" altLang="zh-CN" sz="2400" i="1" smtClean="0"/>
              <a:t>h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k</a:t>
            </a:r>
            <a:r>
              <a:rPr lang="en-US" altLang="zh-CN" sz="2400" smtClean="0"/>
              <a:t>)=</a:t>
            </a:r>
            <a:r>
              <a:rPr lang="en-US" altLang="zh-CN" sz="2400" i="1" smtClean="0"/>
              <a:t>k </a:t>
            </a:r>
            <a:r>
              <a:rPr lang="en-US" altLang="zh-CN" sz="2400" smtClean="0"/>
              <a:t>mod </a:t>
            </a:r>
            <a:r>
              <a:rPr lang="en-US" altLang="zh-CN" sz="2400" i="1" smtClean="0"/>
              <a:t>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multiplication method: </a:t>
            </a:r>
            <a:r>
              <a:rPr lang="en-US" altLang="zh-CN" sz="2400" i="1" smtClean="0"/>
              <a:t>h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k</a:t>
            </a:r>
            <a:r>
              <a:rPr lang="en-US" altLang="zh-CN" sz="2400" smtClean="0"/>
              <a:t>)=</a:t>
            </a:r>
            <a:r>
              <a:rPr lang="en-US" altLang="zh-CN" sz="2400" smtClean="0">
                <a:sym typeface="Symbol" pitchFamily="18" charset="2"/>
              </a:rPr>
              <a:t></a:t>
            </a:r>
            <a:r>
              <a:rPr lang="en-US" altLang="zh-CN" sz="2400" i="1" smtClean="0">
                <a:sym typeface="Symbol" pitchFamily="18" charset="2"/>
              </a:rPr>
              <a:t>m</a:t>
            </a:r>
            <a:r>
              <a:rPr lang="en-US" altLang="zh-CN" sz="2400" smtClean="0">
                <a:sym typeface="Symbol" pitchFamily="18" charset="2"/>
              </a:rPr>
              <a:t>(</a:t>
            </a:r>
            <a:r>
              <a:rPr lang="en-US" altLang="zh-CN" sz="2400" i="1" smtClean="0">
                <a:sym typeface="Symbol" pitchFamily="18" charset="2"/>
              </a:rPr>
              <a:t>kA </a:t>
            </a:r>
            <a:r>
              <a:rPr lang="en-US" altLang="zh-CN" sz="2400" smtClean="0">
                <a:sym typeface="Symbol" pitchFamily="18" charset="2"/>
              </a:rPr>
              <a:t>mod 1) </a:t>
            </a:r>
            <a:r>
              <a:rPr lang="en-US" altLang="zh-CN" sz="1800" smtClean="0">
                <a:sym typeface="Symbol" pitchFamily="18" charset="2"/>
              </a:rPr>
              <a:t>(0&lt;</a:t>
            </a:r>
            <a:r>
              <a:rPr lang="en-US" altLang="zh-CN" sz="1800" i="1" smtClean="0">
                <a:sym typeface="Symbol" pitchFamily="18" charset="2"/>
              </a:rPr>
              <a:t>A</a:t>
            </a:r>
            <a:r>
              <a:rPr lang="en-US" altLang="zh-CN" sz="1800" smtClean="0">
                <a:sym typeface="Symbol" pitchFamily="18" charset="2"/>
              </a:rPr>
              <a:t>&lt;1)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ym typeface="Symbol" pitchFamily="18" charset="2"/>
              </a:rPr>
              <a:t>No single function can avoid the worst case, so, “Universal hashing” is proposed.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0000CC"/>
                </a:solidFill>
                <a:sym typeface="Symbol" pitchFamily="18" charset="2"/>
              </a:rPr>
              <a:t>Rich resource about hashing function: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CC"/>
                </a:solidFill>
                <a:sym typeface="Symbol" pitchFamily="18" charset="2"/>
              </a:rPr>
              <a:t>     Gonnet and Baeza-Yates: </a:t>
            </a:r>
            <a:r>
              <a:rPr lang="en-US" altLang="zh-CN" sz="2200" i="1" smtClean="0">
                <a:solidFill>
                  <a:srgbClr val="0000CC"/>
                </a:solidFill>
                <a:sym typeface="Symbol" pitchFamily="18" charset="2"/>
              </a:rPr>
              <a:t>Handbook of Algorithms and Data Structures</a:t>
            </a:r>
            <a:r>
              <a:rPr lang="en-US" altLang="zh-CN" sz="2200" smtClean="0">
                <a:solidFill>
                  <a:srgbClr val="0000CC"/>
                </a:solidFill>
                <a:sym typeface="Symbol" pitchFamily="18" charset="2"/>
              </a:rPr>
              <a:t>, Addison-Wesley, 1991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1878013" y="3478213"/>
            <a:ext cx="1612900" cy="2449512"/>
          </a:xfrm>
          <a:prstGeom prst="ellipse">
            <a:avLst/>
          </a:prstGeom>
          <a:solidFill>
            <a:srgbClr val="00CCFF">
              <a:alpha val="47058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Relative Growth Rate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36869" name="AutoShape 5"/>
          <p:cNvSpPr>
            <a:spLocks noChangeAspect="1" noChangeArrowheads="1"/>
          </p:cNvSpPr>
          <p:nvPr/>
        </p:nvSpPr>
        <p:spPr bwMode="auto">
          <a:xfrm>
            <a:off x="755650" y="1412875"/>
            <a:ext cx="792003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878013" y="2078038"/>
            <a:ext cx="1612900" cy="2449512"/>
          </a:xfrm>
          <a:prstGeom prst="ellipse">
            <a:avLst/>
          </a:prstGeom>
          <a:solidFill>
            <a:srgbClr val="FF0000">
              <a:alpha val="3098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484438" y="3789363"/>
            <a:ext cx="604837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2000">
                <a:latin typeface="Times New Roman" pitchFamily="18" charset="0"/>
              </a:rPr>
              <a:t>g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779963" y="2500313"/>
            <a:ext cx="3128962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2000">
                <a:latin typeface="宋体" pitchFamily="2" charset="-122"/>
              </a:rPr>
              <a:t>Ω</a:t>
            </a:r>
            <a:r>
              <a:rPr kumimoji="1" lang="en-US" altLang="zh-CN" sz="2000">
                <a:latin typeface="Times New Roman" pitchFamily="18" charset="0"/>
              </a:rPr>
              <a:t>(g):functions that grow at least as fast as g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716463" y="3559175"/>
            <a:ext cx="3190875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2000">
                <a:latin typeface="宋体" pitchFamily="2" charset="-122"/>
              </a:rPr>
              <a:t>Θ</a:t>
            </a:r>
            <a:r>
              <a:rPr kumimoji="1" lang="en-US" altLang="zh-CN" sz="2000">
                <a:latin typeface="Times New Roman" pitchFamily="18" charset="0"/>
              </a:rPr>
              <a:t>(g):functions that grow at the same rate as g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779963" y="4710113"/>
            <a:ext cx="319246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2000">
                <a:latin typeface="宋体" pitchFamily="2" charset="-122"/>
              </a:rPr>
              <a:t>Ο</a:t>
            </a:r>
            <a:r>
              <a:rPr kumimoji="1" lang="en-US" altLang="zh-CN" sz="2000">
                <a:latin typeface="Times New Roman" pitchFamily="18" charset="0"/>
              </a:rPr>
              <a:t>(g):functions that grow no faster as g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3246438" y="2946400"/>
            <a:ext cx="140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3054350" y="4006850"/>
            <a:ext cx="1406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46438" y="5030788"/>
            <a:ext cx="140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Set “Big Oh”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Giving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:N</a:t>
            </a:r>
            <a:r>
              <a:rPr lang="en-US" altLang="zh-CN" sz="2400" smtClean="0">
                <a:cs typeface="Arial" charset="0"/>
              </a:rPr>
              <a:t>→R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, then </a:t>
            </a:r>
            <a:r>
              <a:rPr lang="el-GR" altLang="zh-CN" sz="2400" smtClean="0">
                <a:cs typeface="Arial" charset="0"/>
              </a:rPr>
              <a:t>Ο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g</a:t>
            </a:r>
            <a:r>
              <a:rPr lang="en-US" altLang="zh-CN" sz="2400" smtClean="0">
                <a:cs typeface="Arial" charset="0"/>
              </a:rPr>
              <a:t>) is the set of </a:t>
            </a:r>
            <a:r>
              <a:rPr lang="en-US" altLang="zh-CN" sz="2400" i="1" smtClean="0">
                <a:cs typeface="Arial" charset="0"/>
              </a:rPr>
              <a:t>f</a:t>
            </a:r>
            <a:r>
              <a:rPr lang="en-US" altLang="zh-CN" sz="2400" smtClean="0">
                <a:cs typeface="Arial" charset="0"/>
              </a:rPr>
              <a:t>:N→R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, such that for some c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</a:t>
            </a:r>
            <a:r>
              <a:rPr lang="en-US" altLang="zh-CN" sz="2400" smtClean="0">
                <a:cs typeface="Arial" charset="0"/>
              </a:rPr>
              <a:t>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 and some n</a:t>
            </a:r>
            <a:r>
              <a:rPr lang="en-US" altLang="zh-CN" sz="2400" baseline="-25000" smtClean="0">
                <a:cs typeface="Arial" charset="0"/>
              </a:rPr>
              <a:t>0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N</a:t>
            </a:r>
            <a:r>
              <a:rPr lang="en-US" altLang="zh-CN" sz="2400" smtClean="0">
                <a:cs typeface="Arial" charset="0"/>
              </a:rPr>
              <a:t>, </a:t>
            </a:r>
            <a:r>
              <a:rPr lang="en-US" altLang="zh-CN" sz="2400" i="1" smtClean="0">
                <a:cs typeface="Arial" charset="0"/>
              </a:rPr>
              <a:t>f</a:t>
            </a:r>
            <a:r>
              <a:rPr lang="en-US" altLang="zh-CN" sz="2400" smtClean="0">
                <a:cs typeface="Arial" charset="0"/>
              </a:rPr>
              <a:t>(n)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c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(n) for all n</a:t>
            </a:r>
            <a:r>
              <a:rPr lang="en-US" altLang="zh-CN" sz="2400" smtClean="0">
                <a:cs typeface="Arial" charset="0"/>
              </a:rPr>
              <a:t>n</a:t>
            </a:r>
            <a:r>
              <a:rPr lang="en-US" altLang="zh-CN" sz="2400" baseline="-25000" smtClean="0">
                <a:cs typeface="Arial" charset="0"/>
              </a:rPr>
              <a:t>0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cs typeface="Arial" charset="0"/>
                <a:sym typeface="Symbol" pitchFamily="18" charset="2"/>
              </a:rPr>
              <a:t>A function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</a:t>
            </a:r>
            <a:r>
              <a:rPr lang="el-GR" altLang="zh-CN" sz="2800" smtClean="0">
                <a:cs typeface="Arial" charset="0"/>
              </a:rPr>
              <a:t>Ο</a:t>
            </a:r>
            <a:r>
              <a:rPr lang="en-US" altLang="zh-CN" sz="2800" smtClean="0">
                <a:cs typeface="Arial" charset="0"/>
              </a:rPr>
              <a:t>(</a:t>
            </a:r>
            <a:r>
              <a:rPr lang="en-US" altLang="zh-CN" sz="2800" i="1" smtClean="0">
                <a:cs typeface="Arial" charset="0"/>
              </a:rPr>
              <a:t>g</a:t>
            </a:r>
            <a:r>
              <a:rPr lang="en-US" altLang="zh-CN" sz="2800" smtClean="0">
                <a:cs typeface="Arial" charset="0"/>
              </a:rPr>
              <a:t>) if lim</a:t>
            </a:r>
            <a:r>
              <a:rPr lang="en-US" altLang="zh-CN" sz="2800" baseline="-25000" smtClean="0">
                <a:cs typeface="Arial" charset="0"/>
              </a:rPr>
              <a:t>n→</a:t>
            </a:r>
            <a:r>
              <a:rPr lang="en-US" altLang="zh-CN" sz="28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[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(n)/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(n)]=c&lt;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cs typeface="Arial" charset="0"/>
                <a:sym typeface="Symbol" pitchFamily="18" charset="2"/>
              </a:rPr>
              <a:t>Note: c may be zero. In that case, 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(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), “little Oh”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cs typeface="Arial" charset="0"/>
                <a:sym typeface="Symbol" pitchFamily="18" charset="2"/>
              </a:rPr>
              <a:t>Example: let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)=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baseline="30000" smtClean="0">
                <a:cs typeface="Arial" charset="0"/>
                <a:sym typeface="Symbol" pitchFamily="18" charset="2"/>
              </a:rPr>
              <a:t>2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,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)=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lg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</a:t>
            </a:r>
            <a:r>
              <a:rPr lang="el-GR" altLang="zh-CN" sz="2400" smtClean="0">
                <a:cs typeface="Arial" charset="0"/>
              </a:rPr>
              <a:t>Ο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g</a:t>
            </a:r>
            <a:r>
              <a:rPr lang="en-US" altLang="zh-CN" sz="2400" smtClean="0">
                <a:cs typeface="Arial" charset="0"/>
              </a:rPr>
              <a:t>), since lim</a:t>
            </a:r>
            <a:r>
              <a:rPr lang="en-US" altLang="zh-CN" sz="2400" baseline="-25000" smtClean="0">
                <a:cs typeface="Arial" charset="0"/>
              </a:rPr>
              <a:t>n→</a:t>
            </a:r>
            <a:r>
              <a:rPr lang="en-US" altLang="zh-CN" sz="24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[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(n)/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(n)]= </a:t>
            </a:r>
            <a:r>
              <a:rPr lang="en-US" altLang="zh-CN" sz="2400" smtClean="0">
                <a:cs typeface="Arial" charset="0"/>
              </a:rPr>
              <a:t>lim</a:t>
            </a:r>
            <a:r>
              <a:rPr lang="en-US" altLang="zh-CN" sz="2400" baseline="-25000" smtClean="0">
                <a:cs typeface="Arial" charset="0"/>
              </a:rPr>
              <a:t>n→</a:t>
            </a:r>
            <a:r>
              <a:rPr lang="en-US" altLang="zh-CN" sz="24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[n</a:t>
            </a:r>
            <a:r>
              <a:rPr lang="en-US" altLang="zh-CN" sz="2400" baseline="30000" smtClean="0">
                <a:cs typeface="Arial" charset="0"/>
                <a:sym typeface="Symbol" pitchFamily="18" charset="2"/>
              </a:rPr>
              <a:t>2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/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lg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]= </a:t>
            </a:r>
            <a:r>
              <a:rPr lang="en-US" altLang="zh-CN" sz="2400" smtClean="0">
                <a:cs typeface="Arial" charset="0"/>
              </a:rPr>
              <a:t>lim</a:t>
            </a:r>
            <a:r>
              <a:rPr lang="en-US" altLang="zh-CN" sz="2400" baseline="-25000" smtClean="0">
                <a:cs typeface="Arial" charset="0"/>
              </a:rPr>
              <a:t>n→</a:t>
            </a:r>
            <a:r>
              <a:rPr lang="en-US" altLang="zh-CN" sz="24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[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/lg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]= </a:t>
            </a:r>
            <a:r>
              <a:rPr lang="en-US" altLang="zh-CN" sz="2400" smtClean="0">
                <a:cs typeface="Arial" charset="0"/>
              </a:rPr>
              <a:t>lim</a:t>
            </a:r>
            <a:r>
              <a:rPr lang="en-US" altLang="zh-CN" sz="2400" baseline="-25000" smtClean="0">
                <a:cs typeface="Arial" charset="0"/>
              </a:rPr>
              <a:t>n→</a:t>
            </a:r>
            <a:r>
              <a:rPr lang="en-US" altLang="zh-CN" sz="24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[1/(1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/n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ln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2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)]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=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</a:t>
            </a:r>
            <a:r>
              <a:rPr lang="el-GR" altLang="zh-CN" sz="2400" smtClean="0">
                <a:cs typeface="Arial" charset="0"/>
              </a:rPr>
              <a:t>Ο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f</a:t>
            </a:r>
            <a:r>
              <a:rPr lang="en-US" altLang="zh-CN" sz="2400" smtClean="0">
                <a:cs typeface="Arial" charset="0"/>
              </a:rPr>
              <a:t>), since lim</a:t>
            </a:r>
            <a:r>
              <a:rPr lang="en-US" altLang="zh-CN" sz="2400" baseline="-25000" smtClean="0">
                <a:cs typeface="Arial" charset="0"/>
              </a:rPr>
              <a:t>n→</a:t>
            </a:r>
            <a:r>
              <a:rPr lang="en-US" altLang="zh-CN" sz="24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[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(n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)/f(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n)]=0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Sets </a:t>
            </a:r>
            <a:r>
              <a:rPr lang="en-US" altLang="zh-CN" smtClean="0">
                <a:sym typeface="Symbol" pitchFamily="18" charset="2"/>
              </a:rPr>
              <a:t> and 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Giving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:N</a:t>
            </a:r>
            <a:r>
              <a:rPr lang="en-US" altLang="zh-CN" sz="2400" smtClean="0">
                <a:cs typeface="Arial" charset="0"/>
              </a:rPr>
              <a:t>→R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, then 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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g</a:t>
            </a:r>
            <a:r>
              <a:rPr lang="en-US" altLang="zh-CN" sz="2400" smtClean="0">
                <a:cs typeface="Arial" charset="0"/>
              </a:rPr>
              <a:t>) is the set of </a:t>
            </a:r>
            <a:r>
              <a:rPr lang="en-US" altLang="zh-CN" sz="2400" i="1" smtClean="0">
                <a:cs typeface="Arial" charset="0"/>
              </a:rPr>
              <a:t>f</a:t>
            </a:r>
            <a:r>
              <a:rPr lang="en-US" altLang="zh-CN" sz="2400" smtClean="0">
                <a:cs typeface="Arial" charset="0"/>
              </a:rPr>
              <a:t>:N→R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, such that for some c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</a:t>
            </a:r>
            <a:r>
              <a:rPr lang="en-US" altLang="zh-CN" sz="2400" smtClean="0">
                <a:cs typeface="Arial" charset="0"/>
              </a:rPr>
              <a:t>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 and some n</a:t>
            </a:r>
            <a:r>
              <a:rPr lang="en-US" altLang="zh-CN" sz="2400" baseline="-25000" smtClean="0">
                <a:cs typeface="Arial" charset="0"/>
              </a:rPr>
              <a:t>0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N</a:t>
            </a:r>
            <a:r>
              <a:rPr lang="en-US" altLang="zh-CN" sz="2400" smtClean="0">
                <a:cs typeface="Arial" charset="0"/>
              </a:rPr>
              <a:t>, </a:t>
            </a:r>
            <a:r>
              <a:rPr lang="en-US" altLang="zh-CN" sz="2400" i="1" smtClean="0">
                <a:cs typeface="Arial" charset="0"/>
              </a:rPr>
              <a:t>f</a:t>
            </a:r>
            <a:r>
              <a:rPr lang="en-US" altLang="zh-CN" sz="2400" smtClean="0">
                <a:cs typeface="Arial" charset="0"/>
              </a:rPr>
              <a:t>(n)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c</a:t>
            </a:r>
            <a:r>
              <a:rPr lang="en-US" altLang="zh-CN" sz="24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(n) for all n</a:t>
            </a:r>
            <a:r>
              <a:rPr lang="en-US" altLang="zh-CN" sz="2400" smtClean="0">
                <a:cs typeface="Arial" charset="0"/>
              </a:rPr>
              <a:t>n</a:t>
            </a:r>
            <a:r>
              <a:rPr lang="en-US" altLang="zh-CN" sz="2400" baseline="-25000" smtClean="0">
                <a:cs typeface="Arial" charset="0"/>
              </a:rPr>
              <a:t>0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cs typeface="Arial" charset="0"/>
                <a:sym typeface="Symbol" pitchFamily="18" charset="2"/>
              </a:rPr>
              <a:t>A function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</a:t>
            </a:r>
            <a:r>
              <a:rPr lang="el-GR" altLang="zh-CN" sz="2800" smtClean="0">
                <a:cs typeface="Arial" charset="0"/>
                <a:sym typeface="Symbol" pitchFamily="18" charset="2"/>
              </a:rPr>
              <a:t></a:t>
            </a:r>
            <a:r>
              <a:rPr lang="en-US" altLang="zh-CN" sz="2800" smtClean="0">
                <a:cs typeface="Arial" charset="0"/>
              </a:rPr>
              <a:t>(</a:t>
            </a:r>
            <a:r>
              <a:rPr lang="en-US" altLang="zh-CN" sz="2800" i="1" smtClean="0">
                <a:cs typeface="Arial" charset="0"/>
              </a:rPr>
              <a:t>g</a:t>
            </a:r>
            <a:r>
              <a:rPr lang="en-US" altLang="zh-CN" sz="2800" smtClean="0">
                <a:cs typeface="Arial" charset="0"/>
              </a:rPr>
              <a:t>) if lim</a:t>
            </a:r>
            <a:r>
              <a:rPr lang="en-US" altLang="zh-CN" sz="2800" baseline="-25000" smtClean="0">
                <a:cs typeface="Arial" charset="0"/>
              </a:rPr>
              <a:t>n→</a:t>
            </a:r>
            <a:r>
              <a:rPr lang="en-US" altLang="zh-CN" sz="28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[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(n)/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(n)]&gt;0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cs typeface="Arial" charset="0"/>
                <a:sym typeface="Symbol" pitchFamily="18" charset="2"/>
              </a:rPr>
              <a:t>Note: the limit may be infinity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CN" sz="28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Giving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:N</a:t>
            </a:r>
            <a:r>
              <a:rPr lang="en-US" altLang="zh-CN" sz="2400" smtClean="0">
                <a:cs typeface="Arial" charset="0"/>
              </a:rPr>
              <a:t>→R</a:t>
            </a:r>
            <a:r>
              <a:rPr lang="en-US" altLang="zh-CN" sz="2400" baseline="30000" smtClean="0">
                <a:cs typeface="Arial" charset="0"/>
              </a:rPr>
              <a:t>+</a:t>
            </a:r>
            <a:r>
              <a:rPr lang="en-US" altLang="zh-CN" sz="2400" smtClean="0">
                <a:cs typeface="Arial" charset="0"/>
              </a:rPr>
              <a:t>, then 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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g</a:t>
            </a:r>
            <a:r>
              <a:rPr lang="en-US" altLang="zh-CN" sz="2400" smtClean="0">
                <a:cs typeface="Arial" charset="0"/>
              </a:rPr>
              <a:t>) = </a:t>
            </a:r>
            <a:r>
              <a:rPr lang="el-GR" altLang="zh-CN" sz="2400" smtClean="0">
                <a:cs typeface="Arial" charset="0"/>
              </a:rPr>
              <a:t>Ο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g</a:t>
            </a:r>
            <a:r>
              <a:rPr lang="en-US" altLang="zh-CN" sz="2400" smtClean="0">
                <a:cs typeface="Arial" charset="0"/>
              </a:rPr>
              <a:t>)</a:t>
            </a:r>
            <a:r>
              <a:rPr lang="en-US" altLang="zh-CN" sz="2400" smtClean="0">
                <a:cs typeface="Arial" charset="0"/>
                <a:sym typeface="Symbol" pitchFamily="18" charset="2"/>
              </a:rPr>
              <a:t> </a:t>
            </a:r>
            <a:r>
              <a:rPr lang="el-GR" altLang="zh-CN" sz="2400" smtClean="0">
                <a:cs typeface="Arial" charset="0"/>
                <a:sym typeface="Symbol" pitchFamily="18" charset="2"/>
              </a:rPr>
              <a:t></a:t>
            </a:r>
            <a:r>
              <a:rPr lang="en-US" altLang="zh-CN" sz="2400" smtClean="0">
                <a:cs typeface="Arial" charset="0"/>
              </a:rPr>
              <a:t>(</a:t>
            </a:r>
            <a:r>
              <a:rPr lang="en-US" altLang="zh-CN" sz="2400" i="1" smtClean="0">
                <a:cs typeface="Arial" charset="0"/>
              </a:rPr>
              <a:t>g</a:t>
            </a:r>
            <a:r>
              <a:rPr lang="en-US" altLang="zh-CN" sz="2400" smtClean="0">
                <a:cs typeface="Arial" charset="0"/>
              </a:rPr>
              <a:t>) </a:t>
            </a:r>
            <a:endParaRPr lang="en-US" altLang="zh-CN" sz="2400" smtClean="0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cs typeface="Arial" charset="0"/>
                <a:sym typeface="Symbol" pitchFamily="18" charset="2"/>
              </a:rPr>
              <a:t>A function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</a:t>
            </a:r>
            <a:r>
              <a:rPr lang="el-GR" altLang="zh-CN" sz="2800" smtClean="0">
                <a:cs typeface="Arial" charset="0"/>
              </a:rPr>
              <a:t>Ο</a:t>
            </a:r>
            <a:r>
              <a:rPr lang="en-US" altLang="zh-CN" sz="2800" smtClean="0">
                <a:cs typeface="Arial" charset="0"/>
              </a:rPr>
              <a:t>(</a:t>
            </a:r>
            <a:r>
              <a:rPr lang="en-US" altLang="zh-CN" sz="2800" i="1" smtClean="0">
                <a:cs typeface="Arial" charset="0"/>
              </a:rPr>
              <a:t>g</a:t>
            </a:r>
            <a:r>
              <a:rPr lang="en-US" altLang="zh-CN" sz="2800" smtClean="0">
                <a:cs typeface="Arial" charset="0"/>
              </a:rPr>
              <a:t>) if lim</a:t>
            </a:r>
            <a:r>
              <a:rPr lang="en-US" altLang="zh-CN" sz="2800" baseline="-25000" smtClean="0">
                <a:cs typeface="Arial" charset="0"/>
              </a:rPr>
              <a:t>n→</a:t>
            </a:r>
            <a:r>
              <a:rPr lang="en-US" altLang="zh-CN" sz="2800" baseline="-25000" smtClean="0">
                <a:cs typeface="Arial" charset="0"/>
                <a:sym typeface="Symbol" pitchFamily="18" charset="2"/>
              </a:rPr>
              <a:t>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[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(n)/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(n)]=c,0&lt;c&lt;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 of Function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 smtClean="0"/>
              <a:t>Definition: Let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 be nonempty sets. A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function </a:t>
            </a:r>
            <a:r>
              <a:rPr lang="en-US" altLang="zh-CN" sz="2800" i="1" dirty="0" smtClean="0"/>
              <a:t>f</a:t>
            </a:r>
            <a:r>
              <a:rPr lang="en-US" altLang="zh-CN" sz="2800" dirty="0" smtClean="0"/>
              <a:t> from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 to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, which is denoted </a:t>
            </a:r>
            <a:r>
              <a:rPr lang="en-US" altLang="zh-CN" sz="2800" i="1" dirty="0" smtClean="0"/>
              <a:t>f</a:t>
            </a:r>
            <a:r>
              <a:rPr lang="en-US" altLang="zh-CN" sz="2800" dirty="0" smtClean="0"/>
              <a:t>: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B, is a relation from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 to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 such that for all </a:t>
            </a:r>
            <a:r>
              <a:rPr lang="en-US" altLang="zh-CN" sz="2800" i="1" dirty="0" err="1" smtClean="0"/>
              <a:t>a</a:t>
            </a:r>
            <a:r>
              <a:rPr lang="en-US" altLang="zh-CN" sz="2800" dirty="0" err="1" smtClean="0">
                <a:sym typeface="Symbol" pitchFamily="18" charset="2"/>
              </a:rPr>
              <a:t></a:t>
            </a:r>
            <a:r>
              <a:rPr lang="en-US" altLang="zh-CN" sz="2800" i="1" dirty="0" err="1" smtClean="0">
                <a:sym typeface="Symbol" pitchFamily="18" charset="2"/>
              </a:rPr>
              <a:t>A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f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en-US" altLang="zh-CN" sz="2800" i="1" dirty="0" smtClean="0">
                <a:sym typeface="Symbol" pitchFamily="18" charset="2"/>
              </a:rPr>
              <a:t>a</a:t>
            </a:r>
            <a:r>
              <a:rPr lang="en-US" altLang="zh-CN" sz="2800" dirty="0" smtClean="0">
                <a:sym typeface="Symbol" pitchFamily="18" charset="2"/>
              </a:rPr>
              <a:t>) contains just one element of </a:t>
            </a:r>
            <a:r>
              <a:rPr lang="en-US" altLang="zh-CN" sz="2800" i="1" dirty="0" smtClean="0">
                <a:sym typeface="Symbol" pitchFamily="18" charset="2"/>
              </a:rPr>
              <a:t>B</a:t>
            </a:r>
            <a:r>
              <a:rPr lang="en-US" altLang="zh-CN" sz="2800" dirty="0" smtClean="0">
                <a:sym typeface="Symbol" pitchFamily="18" charset="2"/>
              </a:rPr>
              <a:t>.</a:t>
            </a:r>
            <a:endParaRPr lang="en-US" altLang="zh-CN" sz="2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dirty="0" smtClean="0"/>
              <a:t>A special kind of binary relation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Under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</a:rPr>
              <a:t>, each element in the domain of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400" dirty="0" smtClean="0">
                <a:solidFill>
                  <a:srgbClr val="FF0000"/>
                </a:solidFill>
              </a:rPr>
              <a:t>has a unique value.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   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are nonempty finite sets, there are </a:t>
            </a:r>
            <a:r>
              <a:rPr lang="zh-CN" altLang="en-US" sz="2400" dirty="0" smtClean="0"/>
              <a:t>|</a:t>
            </a:r>
            <a:r>
              <a:rPr lang="en-US" altLang="zh-CN" sz="2400" dirty="0" smtClean="0"/>
              <a:t>B|</a:t>
            </a:r>
            <a:r>
              <a:rPr lang="en-US" altLang="zh-CN" sz="2400" baseline="30000" dirty="0" smtClean="0"/>
              <a:t>|A|</a:t>
            </a:r>
            <a:r>
              <a:rPr lang="en-US" altLang="zh-CN" sz="2400" dirty="0" smtClean="0"/>
              <a:t> different functions from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to </a:t>
            </a:r>
            <a:r>
              <a:rPr lang="en-US" altLang="zh-CN" sz="2400" i="1" dirty="0" smtClean="0"/>
              <a:t>B.</a:t>
            </a:r>
            <a:endParaRPr lang="en-US" altLang="zh-CN" sz="2400" dirty="0" smtClean="0"/>
          </a:p>
          <a:p>
            <a:pPr lvl="1" algn="just"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Functions Grow</a:t>
            </a:r>
          </a:p>
        </p:txBody>
      </p:sp>
      <p:graphicFrame>
        <p:nvGraphicFramePr>
          <p:cNvPr id="96259" name="Group 3"/>
          <p:cNvGraphicFramePr>
            <a:graphicFrameLocks noGrp="1"/>
          </p:cNvGraphicFramePr>
          <p:nvPr>
            <p:ph type="tbl" idx="1"/>
          </p:nvPr>
        </p:nvGraphicFramePr>
        <p:xfrm>
          <a:off x="0" y="1773238"/>
          <a:ext cx="9144000" cy="4414204"/>
        </p:xfrm>
        <a:graphic>
          <a:graphicData uri="http://schemas.openxmlformats.org/drawingml/2006/table">
            <a:tbl>
              <a:tblPr/>
              <a:tblGrid>
                <a:gridCol w="2339975"/>
                <a:gridCol w="1152525"/>
                <a:gridCol w="182563"/>
                <a:gridCol w="182562"/>
                <a:gridCol w="893763"/>
                <a:gridCol w="195262"/>
                <a:gridCol w="1217613"/>
                <a:gridCol w="247650"/>
                <a:gridCol w="1238250"/>
                <a:gridCol w="203200"/>
                <a:gridCol w="12906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Algorithm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function(ms)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lg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Input size(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Solution time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0.0015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0.0034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yr.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0.45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0.94 hr.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6.1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 min.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 days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 min.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 days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108 yr.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allowed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Maximum solvable input size (approx.)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second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minute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1,800,000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2,200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Increasing Computer Speed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>
            <p:ph type="tbl" idx="1"/>
          </p:nvPr>
        </p:nvGraphicFramePr>
        <p:xfrm>
          <a:off x="328613" y="2420938"/>
          <a:ext cx="8491537" cy="3562351"/>
        </p:xfrm>
        <a:graphic>
          <a:graphicData uri="http://schemas.openxmlformats.org/drawingml/2006/table">
            <a:tbl>
              <a:tblPr/>
              <a:tblGrid>
                <a:gridCol w="2830512"/>
                <a:gridCol w="2636838"/>
                <a:gridCol w="3024187"/>
              </a:tblGrid>
              <a:tr h="143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Number of steps performed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 input of size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Maximum feasible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input size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Maximum feasible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input size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times as much time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lg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 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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 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+lg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2"/>
          <p:cNvSpPr>
            <a:spLocks noChangeArrowheads="1"/>
          </p:cNvSpPr>
          <p:nvPr/>
        </p:nvSpPr>
        <p:spPr bwMode="auto">
          <a:xfrm rot="944915">
            <a:off x="914400" y="4267200"/>
            <a:ext cx="4876800" cy="2057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2743200" y="2057400"/>
            <a:ext cx="4876800" cy="2057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Sorting a Array of 1 Million Numbers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</a:t>
            </a:r>
          </a:p>
        </p:txBody>
      </p:sp>
      <p:pic>
        <p:nvPicPr>
          <p:cNvPr id="41990" name="Picture 6" descr="BS01043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905000"/>
            <a:ext cx="16144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 descr="BS0008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419600"/>
            <a:ext cx="1711325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371600" y="41148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Berlin Sans FB" pitchFamily="34" charset="0"/>
              </a:rPr>
              <a:t>Computer A</a:t>
            </a:r>
          </a:p>
          <a:p>
            <a:r>
              <a:rPr kumimoji="1" lang="en-US" altLang="zh-CN" sz="2400">
                <a:solidFill>
                  <a:srgbClr val="FF0000"/>
                </a:solidFill>
                <a:latin typeface="Berlin Sans FB" pitchFamily="34" charset="0"/>
              </a:rPr>
              <a:t>1000 Mips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48200" y="26670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Berlin Sans FB" pitchFamily="34" charset="0"/>
              </a:rPr>
              <a:t>Computer B</a:t>
            </a:r>
          </a:p>
          <a:p>
            <a:r>
              <a:rPr kumimoji="1" lang="en-US" altLang="zh-CN" sz="2400">
                <a:solidFill>
                  <a:srgbClr val="000099"/>
                </a:solidFill>
                <a:latin typeface="Berlin Sans FB" pitchFamily="34" charset="0"/>
              </a:rPr>
              <a:t>10 Mips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743200" y="5105400"/>
            <a:ext cx="5181600" cy="10255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latin typeface="Times New Roman" pitchFamily="18" charset="0"/>
              </a:rPr>
              <a:t>Using </a:t>
            </a:r>
            <a:r>
              <a:rPr kumimoji="1" lang="en-US" altLang="zh-CN" sz="2400" b="1" i="1">
                <a:solidFill>
                  <a:srgbClr val="FF6600"/>
                </a:solidFill>
                <a:latin typeface="Times New Roman" pitchFamily="18" charset="0"/>
              </a:rPr>
              <a:t>insertion sort</a:t>
            </a:r>
            <a:r>
              <a:rPr kumimoji="1" lang="en-US" altLang="zh-CN" sz="2400">
                <a:latin typeface="Times New Roman" pitchFamily="18" charset="0"/>
              </a:rPr>
              <a:t>, taking time 2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 baseline="30000">
                <a:latin typeface="Times New Roman" pitchFamily="18" charset="0"/>
              </a:rPr>
              <a:t>2</a:t>
            </a:r>
            <a:r>
              <a:rPr kumimoji="1" lang="en-US" altLang="zh-CN" sz="2400">
                <a:latin typeface="Times New Roman" pitchFamily="18" charset="0"/>
              </a:rPr>
              <a:t>:</a:t>
            </a:r>
          </a:p>
          <a:p>
            <a:pPr>
              <a:spcBef>
                <a:spcPct val="5000"/>
              </a:spcBef>
              <a:defRPr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2000 seconds!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524000" y="1981200"/>
            <a:ext cx="3048000" cy="139065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66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latin typeface="Times New Roman" pitchFamily="18" charset="0"/>
              </a:rPr>
              <a:t>Using </a:t>
            </a:r>
            <a:r>
              <a:rPr kumimoji="1" lang="en-US" altLang="zh-CN" sz="2400" b="1" i="1">
                <a:solidFill>
                  <a:srgbClr val="0099CC"/>
                </a:solidFill>
                <a:latin typeface="Times New Roman" pitchFamily="18" charset="0"/>
              </a:rPr>
              <a:t>merge sort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</a:p>
          <a:p>
            <a:pPr>
              <a:defRPr/>
            </a:pPr>
            <a:r>
              <a:rPr kumimoji="1" lang="en-US" altLang="zh-CN" sz="2400">
                <a:latin typeface="Times New Roman" pitchFamily="18" charset="0"/>
              </a:rPr>
              <a:t>taking time 50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log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:</a:t>
            </a:r>
          </a:p>
          <a:p>
            <a:pPr>
              <a:spcBef>
                <a:spcPct val="5000"/>
              </a:spcBef>
              <a:defRPr/>
            </a:pPr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100 seconds!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Complexity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Let </a:t>
            </a:r>
            <a:r>
              <a:rPr lang="en-US" altLang="zh-CN" sz="2800" i="1" smtClean="0"/>
              <a:t>S </a:t>
            </a:r>
            <a:r>
              <a:rPr lang="en-US" altLang="zh-CN" sz="2800" smtClean="0"/>
              <a:t>be a set of 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:N</a:t>
            </a:r>
            <a:r>
              <a:rPr lang="en-US" altLang="zh-CN" sz="2800" smtClean="0">
                <a:sym typeface="Symbol" pitchFamily="18" charset="2"/>
              </a:rPr>
              <a:t>R* under consideration, define the relation 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~ on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S 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as following: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~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 iff. 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f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(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cs typeface="Arial" charset="0"/>
                <a:sym typeface="Symbol" pitchFamily="18" charset="2"/>
              </a:rPr>
              <a:t>   then, ~ is an equivalence.</a:t>
            </a:r>
          </a:p>
          <a:p>
            <a:pPr eaLnBrk="1" hangingPunct="1"/>
            <a:r>
              <a:rPr lang="en-US" altLang="zh-CN" sz="2800" smtClean="0">
                <a:cs typeface="Arial" charset="0"/>
                <a:sym typeface="Symbol" pitchFamily="18" charset="2"/>
              </a:rPr>
              <a:t>Each set (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g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) is an equivalence class, called complexity class.</a:t>
            </a:r>
          </a:p>
          <a:p>
            <a:pPr eaLnBrk="1" hangingPunct="1"/>
            <a:r>
              <a:rPr lang="en-US" altLang="zh-CN" sz="2800" smtClean="0">
                <a:cs typeface="Arial" charset="0"/>
                <a:sym typeface="Symbol" pitchFamily="18" charset="2"/>
              </a:rPr>
              <a:t>We usually use the simplest element as possible as the representative, so, (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), (</a:t>
            </a:r>
            <a:r>
              <a:rPr lang="en-US" altLang="zh-CN" sz="2800" i="1" smtClean="0">
                <a:cs typeface="Arial" charset="0"/>
                <a:sym typeface="Symbol" pitchFamily="18" charset="2"/>
              </a:rPr>
              <a:t>n</a:t>
            </a:r>
            <a:r>
              <a:rPr lang="en-US" altLang="zh-CN" sz="2800" baseline="30000" smtClean="0">
                <a:cs typeface="Arial" charset="0"/>
                <a:sym typeface="Symbol" pitchFamily="18" charset="2"/>
              </a:rPr>
              <a:t>2</a:t>
            </a:r>
            <a:r>
              <a:rPr lang="en-US" altLang="zh-CN" sz="2800" smtClean="0">
                <a:cs typeface="Arial" charset="0"/>
                <a:sym typeface="Symbol" pitchFamily="18" charset="2"/>
              </a:rPr>
              <a:t>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22313"/>
            <a:ext cx="87264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Comparison of Often Used Orders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The log function grows more slowly than any positive power of </a:t>
            </a:r>
            <a:r>
              <a:rPr lang="en-US" altLang="zh-CN" i="1" smtClean="0"/>
              <a:t>n</a:t>
            </a:r>
            <a:endParaRPr lang="en-US" altLang="zh-CN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lg</a:t>
            </a:r>
            <a:r>
              <a:rPr lang="en-US" altLang="zh-CN" i="1" smtClean="0"/>
              <a:t>n </a:t>
            </a:r>
            <a:r>
              <a:rPr lang="en-US" altLang="zh-CN" smtClean="0">
                <a:sym typeface="Symbol" pitchFamily="18" charset="2"/>
              </a:rPr>
              <a:t> </a:t>
            </a:r>
            <a:r>
              <a:rPr lang="en-US" altLang="zh-CN" i="1" smtClean="0">
                <a:sym typeface="Symbol" pitchFamily="18" charset="2"/>
              </a:rPr>
              <a:t>o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i="1" baseline="30000" smtClean="0">
                <a:sym typeface="Symbol" pitchFamily="18" charset="2"/>
              </a:rPr>
              <a:t></a:t>
            </a:r>
            <a:r>
              <a:rPr lang="en-US" altLang="zh-CN" smtClean="0">
                <a:sym typeface="Symbol" pitchFamily="18" charset="2"/>
              </a:rPr>
              <a:t>) for any &gt;0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The power of </a:t>
            </a:r>
            <a:r>
              <a:rPr lang="en-US" altLang="zh-CN" i="1" smtClean="0"/>
              <a:t>n</a:t>
            </a:r>
            <a:r>
              <a:rPr lang="en-US" altLang="zh-CN" smtClean="0"/>
              <a:t> grows more slowly than any exponential function with base greater than 1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smtClean="0"/>
              <a:t>n</a:t>
            </a:r>
            <a:r>
              <a:rPr lang="en-US" altLang="zh-CN" baseline="30000" smtClean="0"/>
              <a:t>k</a:t>
            </a:r>
            <a:r>
              <a:rPr lang="en-US" altLang="zh-CN" smtClean="0"/>
              <a:t> 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 </a:t>
            </a:r>
            <a:r>
              <a:rPr lang="en-US" altLang="zh-CN" i="1" smtClean="0">
                <a:sym typeface="Symbol" pitchFamily="18" charset="2"/>
              </a:rPr>
              <a:t>o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i="1" baseline="30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) for any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&gt;1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sym typeface="Symbol" pitchFamily="18" charset="2"/>
              </a:rPr>
              <a:t>(The commonly seen base is 2)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Order of Common Sums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Bef>
                <a:spcPct val="130000"/>
              </a:spcBef>
              <a:buFont typeface="Wingdings" pitchFamily="2" charset="2"/>
              <a:buNone/>
            </a:pPr>
            <a:r>
              <a:rPr lang="en-US" altLang="zh-CN" sz="2400" smtClean="0"/>
              <a:t>                             r</a:t>
            </a:r>
            <a:r>
              <a:rPr lang="en-US" altLang="zh-CN" sz="2400" baseline="30000" smtClean="0"/>
              <a:t>k</a:t>
            </a:r>
            <a:r>
              <a:rPr lang="en-US" altLang="zh-CN" sz="2400" smtClean="0"/>
              <a:t> is the largest term in the sum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739775" y="2025650"/>
          <a:ext cx="4068763" cy="3167063"/>
        </p:xfrm>
        <a:graphic>
          <a:graphicData uri="http://schemas.openxmlformats.org/presentationml/2006/ole">
            <p:oleObj spid="_x0000_s2050" name="公式" r:id="rId4" imgW="1739880" imgH="1777680" progId="Equation.3">
              <p:embed/>
            </p:oleObj>
          </a:graphicData>
        </a:graphic>
      </p:graphicFrame>
      <p:sp>
        <p:nvSpPr>
          <p:cNvPr id="2053" name="AutoShape 5"/>
          <p:cNvSpPr>
            <a:spLocks noChangeAspect="1" noChangeArrowheads="1"/>
          </p:cNvSpPr>
          <p:nvPr/>
        </p:nvSpPr>
        <p:spPr bwMode="auto">
          <a:xfrm>
            <a:off x="4427538" y="2997200"/>
            <a:ext cx="5691187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759450" y="3590925"/>
            <a:ext cx="1566863" cy="1466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03988" y="4106863"/>
            <a:ext cx="822325" cy="9509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5541963" y="5057775"/>
            <a:ext cx="2103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V="1">
            <a:off x="5788025" y="3322638"/>
            <a:ext cx="0" cy="1951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5759450" y="3590925"/>
            <a:ext cx="1566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7326313" y="3590925"/>
            <a:ext cx="1587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6503988" y="4106863"/>
            <a:ext cx="0" cy="950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6503988" y="4106863"/>
            <a:ext cx="782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5759450" y="3590925"/>
            <a:ext cx="1566863" cy="1466850"/>
          </a:xfrm>
          <a:custGeom>
            <a:avLst/>
            <a:gdLst>
              <a:gd name="T0" fmla="*/ 0 w 2280"/>
              <a:gd name="T1" fmla="*/ 1466850 h 2109"/>
              <a:gd name="T2" fmla="*/ 117515 w 2280"/>
              <a:gd name="T3" fmla="*/ 1149693 h 2109"/>
              <a:gd name="T4" fmla="*/ 313373 w 2280"/>
              <a:gd name="T5" fmla="*/ 911826 h 2109"/>
              <a:gd name="T6" fmla="*/ 509230 w 2280"/>
              <a:gd name="T7" fmla="*/ 713603 h 2109"/>
              <a:gd name="T8" fmla="*/ 979289 w 2280"/>
              <a:gd name="T9" fmla="*/ 356801 h 2109"/>
              <a:gd name="T10" fmla="*/ 1566863 w 2280"/>
              <a:gd name="T11" fmla="*/ 0 h 2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0"/>
              <a:gd name="T19" fmla="*/ 0 h 2109"/>
              <a:gd name="T20" fmla="*/ 2280 w 2280"/>
              <a:gd name="T21" fmla="*/ 2109 h 2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0" h="2109">
                <a:moveTo>
                  <a:pt x="0" y="2109"/>
                </a:moveTo>
                <a:cubicBezTo>
                  <a:pt x="47" y="1947"/>
                  <a:pt x="95" y="1786"/>
                  <a:pt x="171" y="1653"/>
                </a:cubicBezTo>
                <a:cubicBezTo>
                  <a:pt x="247" y="1520"/>
                  <a:pt x="361" y="1415"/>
                  <a:pt x="456" y="1311"/>
                </a:cubicBezTo>
                <a:cubicBezTo>
                  <a:pt x="551" y="1207"/>
                  <a:pt x="580" y="1159"/>
                  <a:pt x="741" y="1026"/>
                </a:cubicBezTo>
                <a:cubicBezTo>
                  <a:pt x="902" y="893"/>
                  <a:pt x="1168" y="684"/>
                  <a:pt x="1425" y="513"/>
                </a:cubicBezTo>
                <a:cubicBezTo>
                  <a:pt x="1682" y="342"/>
                  <a:pt x="1981" y="171"/>
                  <a:pt x="228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7235825" y="5013325"/>
            <a:ext cx="3127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i="1">
                <a:latin typeface="Times New Roman" pitchFamily="18" charset="0"/>
              </a:rPr>
              <a:t>n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6227763" y="5013325"/>
            <a:ext cx="105727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i="1">
                <a:latin typeface="Times New Roman" pitchFamily="18" charset="0"/>
              </a:rPr>
              <a:t>rn</a:t>
            </a:r>
          </a:p>
          <a:p>
            <a:pPr algn="just">
              <a:lnSpc>
                <a:spcPct val="96000"/>
              </a:lnSpc>
            </a:pPr>
            <a:r>
              <a:rPr kumimoji="1" lang="en-US" altLang="zh-CN" sz="1400">
                <a:latin typeface="Times New Roman" pitchFamily="18" charset="0"/>
              </a:rPr>
              <a:t>(0&lt;</a:t>
            </a:r>
            <a:r>
              <a:rPr kumimoji="1" lang="en-US" altLang="zh-CN" sz="1400" i="1">
                <a:latin typeface="Times New Roman" pitchFamily="18" charset="0"/>
              </a:rPr>
              <a:t>r</a:t>
            </a:r>
            <a:r>
              <a:rPr kumimoji="1" lang="en-US" altLang="zh-CN" sz="1400">
                <a:latin typeface="Times New Roman" pitchFamily="18" charset="0"/>
              </a:rPr>
              <a:t>&lt;1)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7326313" y="3354388"/>
            <a:ext cx="5873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i="1">
                <a:latin typeface="Times New Roman" pitchFamily="18" charset="0"/>
              </a:rPr>
              <a:t>f</a:t>
            </a:r>
            <a:r>
              <a:rPr kumimoji="1" lang="en-US" altLang="zh-CN" sz="1600">
                <a:latin typeface="Times New Roman" pitchFamily="18" charset="0"/>
              </a:rPr>
              <a:t>(</a:t>
            </a:r>
            <a:r>
              <a:rPr kumimoji="1" lang="en-US" altLang="zh-CN" sz="1600" i="1">
                <a:latin typeface="Times New Roman" pitchFamily="18" charset="0"/>
              </a:rPr>
              <a:t>n)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7326313" y="3948113"/>
            <a:ext cx="86201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i="1">
                <a:latin typeface="Times New Roman" pitchFamily="18" charset="0"/>
              </a:rPr>
              <a:t>f</a:t>
            </a:r>
            <a:r>
              <a:rPr kumimoji="1" lang="en-US" altLang="zh-CN" sz="1600">
                <a:latin typeface="Times New Roman" pitchFamily="18" charset="0"/>
              </a:rPr>
              <a:t>(</a:t>
            </a:r>
            <a:r>
              <a:rPr kumimoji="1" lang="en-US" altLang="zh-CN" sz="1600" i="1">
                <a:latin typeface="Times New Roman" pitchFamily="18" charset="0"/>
              </a:rPr>
              <a:t>rn</a:t>
            </a:r>
            <a:r>
              <a:rPr kumimoji="1" lang="en-US" altLang="zh-CN" sz="1600">
                <a:latin typeface="Times New Roman" pitchFamily="18" charset="0"/>
              </a:rPr>
              <a:t>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4643438" y="3429000"/>
            <a:ext cx="1655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i="1">
                <a:latin typeface="Times New Roman" pitchFamily="18" charset="0"/>
              </a:rPr>
              <a:t>Area</a:t>
            </a:r>
            <a:r>
              <a:rPr kumimoji="1" lang="en-US" altLang="zh-CN" sz="1600">
                <a:latin typeface="Times New Roman" pitchFamily="18" charset="0"/>
              </a:rPr>
              <a:t>=</a:t>
            </a:r>
            <a:r>
              <a:rPr kumimoji="1" lang="en-US" altLang="zh-CN" sz="1600" i="1">
                <a:latin typeface="Times New Roman" pitchFamily="18" charset="0"/>
              </a:rPr>
              <a:t>nf</a:t>
            </a:r>
            <a:r>
              <a:rPr kumimoji="1" lang="en-US" altLang="zh-CN" sz="1600">
                <a:latin typeface="Times New Roman" pitchFamily="18" charset="0"/>
              </a:rPr>
              <a:t>(</a:t>
            </a:r>
            <a:r>
              <a:rPr kumimoji="1" lang="en-US" altLang="zh-CN" sz="1600" i="1">
                <a:latin typeface="Times New Roman" pitchFamily="18" charset="0"/>
              </a:rPr>
              <a:t>n</a:t>
            </a:r>
            <a:r>
              <a:rPr kumimoji="1" lang="en-US" altLang="zh-CN" sz="1600">
                <a:latin typeface="Times New Roman" pitchFamily="18" charset="0"/>
              </a:rPr>
              <a:t>)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7019925" y="5589588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i="1">
                <a:latin typeface="Times New Roman" pitchFamily="18" charset="0"/>
              </a:rPr>
              <a:t>Area</a:t>
            </a:r>
            <a:r>
              <a:rPr kumimoji="1" lang="en-US" altLang="zh-CN" sz="1600">
                <a:latin typeface="Times New Roman" pitchFamily="18" charset="0"/>
              </a:rPr>
              <a:t>=(1-</a:t>
            </a:r>
            <a:r>
              <a:rPr kumimoji="1" lang="en-US" altLang="zh-CN" sz="1600" i="1">
                <a:latin typeface="Times New Roman" pitchFamily="18" charset="0"/>
              </a:rPr>
              <a:t>r)nf(rn</a:t>
            </a:r>
            <a:r>
              <a:rPr kumimoji="1" lang="en-US" altLang="zh-CN" sz="1600">
                <a:latin typeface="Times New Roman" pitchFamily="18" charset="0"/>
              </a:rPr>
              <a:t>)</a:t>
            </a: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5292725" y="3716338"/>
            <a:ext cx="8636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 flipV="1">
            <a:off x="6948488" y="4652963"/>
            <a:ext cx="5032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Permutation Function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Definition: A bijection from a set </a:t>
            </a:r>
            <a:r>
              <a:rPr lang="en-US" altLang="zh-CN" i="1" smtClean="0"/>
              <a:t>A</a:t>
            </a:r>
            <a:r>
              <a:rPr lang="en-US" altLang="zh-CN" smtClean="0"/>
              <a:t> to itself is called a permutation of </a:t>
            </a:r>
            <a:r>
              <a:rPr lang="en-US" altLang="zh-CN" i="1" smtClean="0"/>
              <a:t>A.</a:t>
            </a:r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r>
              <a:rPr lang="en-US" altLang="zh-CN" smtClean="0"/>
              <a:t>Denotation: </a:t>
            </a:r>
          </a:p>
          <a:p>
            <a:pPr algn="just" eaLnBrk="1" hangingPunct="1"/>
            <a:endParaRPr lang="zh-CN" alt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200400" y="3276600"/>
          <a:ext cx="3886200" cy="1219200"/>
        </p:xfrm>
        <a:graphic>
          <a:graphicData uri="http://schemas.openxmlformats.org/presentationml/2006/ole">
            <p:oleObj spid="_x0000_s3074" name="Equation" r:id="rId4" imgW="19936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Permutation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7888"/>
            <a:ext cx="7772400" cy="4405312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S={1,2,3}, there are 6 different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	 permutations of </a:t>
            </a:r>
            <a:r>
              <a:rPr lang="en-US" altLang="zh-CN" i="1" smtClean="0"/>
              <a:t>S</a:t>
            </a:r>
            <a:r>
              <a:rPr lang="en-US" altLang="zh-CN" smtClean="0"/>
              <a:t>:</a:t>
            </a:r>
          </a:p>
          <a:p>
            <a:pPr algn="just" eaLnBrk="1" hangingPunct="1"/>
            <a:endParaRPr lang="en-US" altLang="zh-CN" smtClean="0"/>
          </a:p>
          <a:p>
            <a:pPr algn="just" eaLnBrk="1" hangingPunct="1"/>
            <a:endParaRPr lang="en-US" altLang="zh-CN" smtClean="0"/>
          </a:p>
          <a:p>
            <a:pPr algn="just" eaLnBrk="1" hangingPunct="1"/>
            <a:endParaRPr lang="en-US" altLang="zh-CN" smtClean="0"/>
          </a:p>
          <a:p>
            <a:pPr algn="just" eaLnBrk="1" hangingPunct="1"/>
            <a:endParaRPr lang="en-US" altLang="zh-CN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371600" y="3657600"/>
          <a:ext cx="6686550" cy="2951163"/>
        </p:xfrm>
        <a:graphic>
          <a:graphicData uri="http://schemas.openxmlformats.org/presentationml/2006/ole">
            <p:oleObj spid="_x0000_s4098" name="Document" r:id="rId4" imgW="3015000" imgH="1359360" progId="WPS.Document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Cyclic Permutation and Transposition</a:t>
            </a:r>
            <a:r>
              <a:rPr lang="en-US" altLang="zh-CN" smtClean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11480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en-US" altLang="zh-CN" sz="2800" smtClean="0"/>
              <a:t>If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 is a permutation of S={1,2,…,n}, and</a:t>
            </a:r>
            <a:endParaRPr lang="zh-CN" altLang="en-US" sz="2800" smtClean="0"/>
          </a:p>
          <a:p>
            <a:pPr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smtClean="0">
                <a:sym typeface="Symbol" pitchFamily="18" charset="2"/>
              </a:rPr>
              <a:t>    </a:t>
            </a:r>
            <a:r>
              <a:rPr lang="en-US" altLang="zh-CN" sz="2800" i="1" smtClean="0">
                <a:sym typeface="Symbol" pitchFamily="18" charset="2"/>
              </a:rPr>
              <a:t>p</a:t>
            </a:r>
            <a:r>
              <a:rPr lang="en-US" altLang="zh-CN" sz="2800" smtClean="0"/>
              <a:t>(i</a:t>
            </a:r>
            <a:r>
              <a:rPr lang="en-US" altLang="zh-CN" sz="2800" baseline="-30000" smtClean="0"/>
              <a:t>1</a:t>
            </a:r>
            <a:r>
              <a:rPr lang="en-US" altLang="zh-CN" sz="2800" smtClean="0"/>
              <a:t>)=i</a:t>
            </a:r>
            <a:r>
              <a:rPr lang="en-US" altLang="zh-CN" sz="2800" baseline="-30000" smtClean="0"/>
              <a:t>2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(i</a:t>
            </a:r>
            <a:r>
              <a:rPr lang="en-US" altLang="zh-CN" sz="2800" baseline="-30000" smtClean="0"/>
              <a:t>2</a:t>
            </a:r>
            <a:r>
              <a:rPr lang="en-US" altLang="zh-CN" sz="2800" smtClean="0"/>
              <a:t>)=i</a:t>
            </a:r>
            <a:r>
              <a:rPr lang="en-US" altLang="zh-CN" sz="2800" baseline="-30000" smtClean="0"/>
              <a:t>3</a:t>
            </a:r>
            <a:r>
              <a:rPr lang="en-US" altLang="zh-CN" sz="2800" smtClean="0"/>
              <a:t>, …,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(i</a:t>
            </a:r>
            <a:r>
              <a:rPr lang="en-US" altLang="zh-CN" sz="2800" baseline="-30000" smtClean="0"/>
              <a:t>k-1</a:t>
            </a:r>
            <a:r>
              <a:rPr lang="en-US" altLang="zh-CN" sz="2800" smtClean="0"/>
              <a:t>)=i</a:t>
            </a:r>
            <a:r>
              <a:rPr lang="en-US" altLang="zh-CN" sz="2800" baseline="-30000" smtClean="0"/>
              <a:t>k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(i</a:t>
            </a:r>
            <a:r>
              <a:rPr lang="en-US" altLang="zh-CN" sz="2800" baseline="-30000" smtClean="0"/>
              <a:t>k</a:t>
            </a:r>
            <a:r>
              <a:rPr lang="en-US" altLang="zh-CN" sz="2800" smtClean="0"/>
              <a:t>)=i</a:t>
            </a:r>
            <a:r>
              <a:rPr lang="en-US" altLang="zh-CN" sz="2800" baseline="-30000" smtClean="0"/>
              <a:t>1</a:t>
            </a:r>
            <a:r>
              <a:rPr lang="en-US" altLang="zh-CN" sz="2800" smtClean="0"/>
              <a:t>, for all other </a:t>
            </a:r>
            <a:r>
              <a:rPr lang="en-US" altLang="zh-CN" sz="2800" i="1" smtClean="0"/>
              <a:t>x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smtClean="0"/>
              <a:t>S,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)=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, then </a:t>
            </a:r>
            <a:r>
              <a:rPr lang="en-US" altLang="zh-CN" sz="2800" i="1" smtClean="0"/>
              <a:t>p </a:t>
            </a:r>
            <a:r>
              <a:rPr lang="en-US" altLang="zh-CN" sz="2800" smtClean="0"/>
              <a:t>is called a </a:t>
            </a:r>
            <a:r>
              <a:rPr lang="en-US" altLang="zh-CN" sz="2800" smtClean="0">
                <a:solidFill>
                  <a:srgbClr val="FF0000"/>
                </a:solidFill>
              </a:rPr>
              <a:t>cyclic permutation</a:t>
            </a:r>
            <a:r>
              <a:rPr lang="en-US" altLang="zh-CN" sz="2800" smtClean="0"/>
              <a:t> of S</a:t>
            </a:r>
            <a:r>
              <a:rPr lang="zh-CN" altLang="en-US" sz="2800" smtClean="0"/>
              <a:t>，</a:t>
            </a:r>
            <a:r>
              <a:rPr lang="en-US" altLang="zh-CN" sz="2800" smtClean="0"/>
              <a:t>when </a:t>
            </a:r>
            <a:r>
              <a:rPr lang="en-US" altLang="zh-CN" sz="2800" i="1" smtClean="0"/>
              <a:t>k</a:t>
            </a:r>
            <a:r>
              <a:rPr lang="en-US" altLang="zh-CN" sz="2800" smtClean="0"/>
              <a:t>=2, </a:t>
            </a:r>
            <a:r>
              <a:rPr lang="en-US" altLang="zh-CN" sz="2800" i="1" smtClean="0"/>
              <a:t>p </a:t>
            </a:r>
            <a:r>
              <a:rPr lang="en-US" altLang="zh-CN" sz="2800" smtClean="0"/>
              <a:t>is also called a </a:t>
            </a:r>
            <a:r>
              <a:rPr lang="en-US" altLang="zh-CN" sz="2800" smtClean="0">
                <a:solidFill>
                  <a:srgbClr val="FF0000"/>
                </a:solidFill>
              </a:rPr>
              <a:t>transposition</a:t>
            </a:r>
            <a:r>
              <a:rPr lang="en-US" altLang="zh-CN" sz="2800" smtClean="0"/>
              <a:t>. </a:t>
            </a:r>
            <a:endParaRPr lang="zh-CN" altLang="en-US" sz="2800" smtClean="0"/>
          </a:p>
          <a:p>
            <a:pPr algn="just" eaLnBrk="1" hangingPunct="1">
              <a:lnSpc>
                <a:spcPct val="115000"/>
              </a:lnSpc>
            </a:pPr>
            <a:r>
              <a:rPr lang="en-US" altLang="zh-CN" sz="2800" smtClean="0"/>
              <a:t>Denotation: (i</a:t>
            </a:r>
            <a:r>
              <a:rPr lang="en-US" altLang="zh-CN" sz="2800" baseline="-30000" smtClean="0"/>
              <a:t>1</a:t>
            </a:r>
            <a:r>
              <a:rPr lang="en-US" altLang="zh-CN" sz="2800" smtClean="0"/>
              <a:t> i</a:t>
            </a:r>
            <a:r>
              <a:rPr lang="en-US" altLang="zh-CN" sz="2800" baseline="-30000" smtClean="0"/>
              <a:t>2</a:t>
            </a:r>
            <a:r>
              <a:rPr lang="en-US" altLang="zh-CN" sz="2800" smtClean="0"/>
              <a:t> … i</a:t>
            </a:r>
            <a:r>
              <a:rPr lang="en-US" altLang="zh-CN" sz="2800" baseline="-30000" smtClean="0"/>
              <a:t>k </a:t>
            </a:r>
            <a:r>
              <a:rPr lang="en-US" altLang="zh-CN" sz="2800" smtClean="0"/>
              <a:t>)   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800" smtClean="0"/>
              <a:t>6 </a:t>
            </a:r>
            <a:r>
              <a:rPr lang="en-US" altLang="zh-CN" sz="2800" smtClean="0"/>
              <a:t>permutation of </a:t>
            </a:r>
            <a:r>
              <a:rPr lang="en-US" altLang="zh-CN" sz="2800" i="1" smtClean="0"/>
              <a:t>S</a:t>
            </a:r>
            <a:r>
              <a:rPr lang="en-US" altLang="zh-CN" sz="2800" smtClean="0"/>
              <a:t>={1,2,3}: 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2400" smtClean="0"/>
              <a:t>e=(1); </a:t>
            </a:r>
            <a:r>
              <a:rPr lang="en-US" altLang="zh-CN" sz="2400" smtClean="0">
                <a:sym typeface="Symbol" pitchFamily="18" charset="2"/>
              </a:rPr>
              <a:t></a:t>
            </a:r>
            <a:r>
              <a:rPr lang="en-US" altLang="zh-CN" sz="2400" smtClean="0"/>
              <a:t>=(1 2 3); </a:t>
            </a:r>
            <a:r>
              <a:rPr lang="en-US" altLang="zh-CN" sz="2400" smtClean="0">
                <a:sym typeface="Symbol" pitchFamily="18" charset="2"/>
              </a:rPr>
              <a:t></a:t>
            </a:r>
            <a:r>
              <a:rPr lang="en-US" altLang="zh-CN" sz="2400" smtClean="0"/>
              <a:t>=(1 3 2); </a:t>
            </a:r>
            <a:r>
              <a:rPr lang="en-US" altLang="zh-CN" sz="2400" smtClean="0">
                <a:sym typeface="Symbol" pitchFamily="18" charset="2"/>
              </a:rPr>
              <a:t></a:t>
            </a:r>
            <a:r>
              <a:rPr lang="en-US" altLang="zh-CN" sz="2400" smtClean="0"/>
              <a:t>=(2 3); </a:t>
            </a:r>
            <a:r>
              <a:rPr lang="en-US" altLang="zh-CN" sz="2400" smtClean="0">
                <a:sym typeface="Symbol" pitchFamily="18" charset="2"/>
              </a:rPr>
              <a:t></a:t>
            </a:r>
            <a:r>
              <a:rPr lang="en-US" altLang="zh-CN" sz="2400" smtClean="0"/>
              <a:t>=(1 3); </a:t>
            </a:r>
            <a:r>
              <a:rPr lang="en-US" altLang="zh-CN" sz="2400" smtClean="0">
                <a:sym typeface="Symbol" pitchFamily="18" charset="2"/>
              </a:rPr>
              <a:t></a:t>
            </a:r>
            <a:r>
              <a:rPr lang="en-US" altLang="zh-CN" sz="2400" smtClean="0"/>
              <a:t>=(1 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Disjoint Cyclic Permutations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662987" cy="4114800"/>
          </a:xfrm>
        </p:spPr>
        <p:txBody>
          <a:bodyPr/>
          <a:lstStyle/>
          <a:p>
            <a:pPr algn="just" eaLnBrk="1" hangingPunct="1"/>
            <a:r>
              <a:rPr lang="en-US" altLang="zh-CN" sz="2400" smtClean="0"/>
              <a:t>Given two cyclic permutations of S: </a:t>
            </a:r>
            <a:endParaRPr lang="zh-CN" altLang="en-US" sz="24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ym typeface="Symbol" pitchFamily="18" charset="2"/>
              </a:rPr>
              <a:t>         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/>
              <a:t> =(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 …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k </a:t>
            </a:r>
            <a:r>
              <a:rPr lang="en-US" altLang="zh-CN" sz="2400" smtClean="0"/>
              <a:t>), </a:t>
            </a:r>
            <a:r>
              <a:rPr lang="en-US" altLang="zh-CN" sz="2400" i="1" smtClean="0"/>
              <a:t>q </a:t>
            </a:r>
            <a:r>
              <a:rPr lang="en-US" altLang="zh-CN" sz="2400" smtClean="0"/>
              <a:t>=(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 … 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s </a:t>
            </a:r>
            <a:r>
              <a:rPr lang="en-US" altLang="zh-CN" sz="2400" smtClean="0"/>
              <a:t>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/>
              <a:t>  if </a:t>
            </a:r>
            <a:r>
              <a:rPr lang="zh-CN" altLang="en-US" sz="2400" smtClean="0"/>
              <a:t>{</a:t>
            </a:r>
            <a:r>
              <a:rPr lang="en-US" altLang="zh-CN" sz="2400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i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, …, i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} </a:t>
            </a:r>
            <a:r>
              <a:rPr lang="en-US" altLang="zh-CN" sz="2400" smtClean="0">
                <a:sym typeface="Symbol" pitchFamily="18" charset="2"/>
              </a:rPr>
              <a:t> </a:t>
            </a:r>
            <a:r>
              <a:rPr lang="en-US" altLang="zh-CN" sz="2400" smtClean="0"/>
              <a:t>{j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j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, …, j</a:t>
            </a:r>
            <a:r>
              <a:rPr lang="en-US" altLang="zh-CN" sz="2400" baseline="-30000" smtClean="0"/>
              <a:t>s</a:t>
            </a:r>
            <a:r>
              <a:rPr lang="en-US" altLang="zh-CN" sz="2400" smtClean="0"/>
              <a:t>}=</a:t>
            </a:r>
            <a:r>
              <a:rPr lang="en-US" altLang="zh-CN" sz="2400" smtClean="0">
                <a:sym typeface="Symbol" pitchFamily="18" charset="2"/>
              </a:rPr>
              <a:t>，then 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 and 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 are disjoint.</a:t>
            </a:r>
            <a:r>
              <a:rPr lang="zh-CN" altLang="en-US" sz="2400" smtClean="0">
                <a:sym typeface="Symbol" pitchFamily="18" charset="2"/>
              </a:rPr>
              <a:t> </a:t>
            </a:r>
            <a:endParaRPr lang="zh-CN" altLang="en-US" sz="2400" smtClean="0"/>
          </a:p>
          <a:p>
            <a:pPr algn="just" eaLnBrk="1" hangingPunct="1"/>
            <a:r>
              <a:rPr lang="en-US" altLang="zh-CN" sz="2400" smtClean="0"/>
              <a:t>If 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 and </a:t>
            </a:r>
            <a:r>
              <a:rPr lang="en-US" altLang="zh-CN" sz="2400" i="1" smtClean="0"/>
              <a:t>q</a:t>
            </a:r>
            <a:r>
              <a:rPr lang="en-US" altLang="zh-CN" sz="2400" smtClean="0"/>
              <a:t> are disjoint, then </a:t>
            </a:r>
            <a:r>
              <a:rPr lang="en-US" altLang="zh-CN" sz="2400" i="1" smtClean="0"/>
              <a:t>p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  <a:sym typeface="MS Reference 1" pitchFamily="2" charset="2"/>
              </a:rPr>
              <a:t>◦</a:t>
            </a:r>
            <a:r>
              <a:rPr lang="en-US" altLang="zh-CN" sz="2400" i="1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400" i="1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  <a:sym typeface="MS Reference 1" pitchFamily="2" charset="2"/>
              </a:rPr>
              <a:t>◦</a:t>
            </a:r>
            <a:r>
              <a:rPr lang="en-US" altLang="zh-CN" sz="2400" i="1" smtClean="0">
                <a:ea typeface="Arial Unicode MS" pitchFamily="34" charset="-122"/>
                <a:cs typeface="Arial Unicode MS" pitchFamily="34" charset="-122"/>
              </a:rPr>
              <a:t>p</a:t>
            </a:r>
            <a:endParaRPr lang="en-US" altLang="zh-CN" sz="2400" smtClean="0"/>
          </a:p>
          <a:p>
            <a:pPr lvl="1" algn="just" eaLnBrk="1" hangingPunct="1"/>
            <a:r>
              <a:rPr lang="en-US" altLang="zh-CN" sz="2400" smtClean="0"/>
              <a:t>For any 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S, there are three cases: </a:t>
            </a:r>
            <a:endParaRPr lang="zh-CN" altLang="en-US" sz="2400" smtClean="0"/>
          </a:p>
          <a:p>
            <a:pPr lvl="1" algn="just" eaLnBrk="1" hangingPunct="1"/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}; </a:t>
            </a:r>
          </a:p>
          <a:p>
            <a:pPr lvl="1" algn="just" eaLnBrk="1" hangingPunct="1"/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s</a:t>
            </a:r>
            <a:r>
              <a:rPr lang="en-US" altLang="zh-CN" sz="2400" smtClean="0"/>
              <a:t>}; </a:t>
            </a:r>
          </a:p>
          <a:p>
            <a:pPr lvl="1" algn="just" eaLnBrk="1" hangingPunct="1"/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-({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}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j</a:t>
            </a:r>
            <a:r>
              <a:rPr lang="en-US" altLang="zh-CN" sz="2400" baseline="-30000" smtClean="0"/>
              <a:t>s</a:t>
            </a:r>
            <a:r>
              <a:rPr lang="en-US" altLang="zh-CN" sz="2400" smtClean="0"/>
              <a:t>})，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smtClean="0"/>
              <a:t>   it is easy to see (</a:t>
            </a:r>
            <a:r>
              <a:rPr lang="en-US" altLang="zh-CN" sz="2400" i="1" smtClean="0"/>
              <a:t>p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  <a:sym typeface="MS Reference 1" pitchFamily="2" charset="2"/>
              </a:rPr>
              <a:t>◦</a:t>
            </a:r>
            <a:r>
              <a:rPr lang="en-US" altLang="zh-CN" sz="2400" i="1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smtClean="0">
                <a:sym typeface="Symbol" pitchFamily="18" charset="2"/>
              </a:rPr>
              <a:t>(</a:t>
            </a:r>
            <a:r>
              <a:rPr lang="en-US" altLang="zh-CN" sz="2400" i="1" smtClean="0">
                <a:sym typeface="Symbol" pitchFamily="18" charset="2"/>
              </a:rPr>
              <a:t>x</a:t>
            </a:r>
            <a:r>
              <a:rPr lang="en-US" altLang="zh-CN" sz="2400" smtClean="0">
                <a:sym typeface="Symbol" pitchFamily="18" charset="2"/>
              </a:rPr>
              <a:t>)</a:t>
            </a:r>
            <a:r>
              <a:rPr lang="en-US" altLang="zh-CN" sz="2400" smtClean="0"/>
              <a:t> = (</a:t>
            </a:r>
            <a:r>
              <a:rPr lang="en-US" altLang="zh-CN" sz="2400" i="1" smtClean="0"/>
              <a:t>q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  <a:sym typeface="MS Reference 1" pitchFamily="2" charset="2"/>
              </a:rPr>
              <a:t>◦</a:t>
            </a:r>
            <a:r>
              <a:rPr lang="en-US" altLang="zh-CN" sz="2400" i="1" smtClean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smtClean="0">
                <a:sym typeface="Symbol" pitchFamily="18" charset="2"/>
              </a:rPr>
              <a:t>(</a:t>
            </a:r>
            <a:r>
              <a:rPr lang="en-US" altLang="zh-CN" sz="2400" i="1" smtClean="0">
                <a:sym typeface="Symbol" pitchFamily="18" charset="2"/>
              </a:rPr>
              <a:t>x</a:t>
            </a:r>
            <a:r>
              <a:rPr lang="en-US" altLang="zh-CN" sz="2400" smtClean="0">
                <a:sym typeface="Symbol" pitchFamily="18" charset="2"/>
              </a:rPr>
              <a:t>)</a:t>
            </a:r>
            <a:r>
              <a:rPr lang="en-US" altLang="zh-CN" sz="2400" smtClean="0"/>
              <a:t> in all the three cases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Image and counterimage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pPr algn="just" eaLnBrk="1" hangingPunct="1"/>
            <a:r>
              <a:rPr lang="en-US" altLang="zh-CN" smtClean="0">
                <a:sym typeface="Symbol" pitchFamily="18" charset="2"/>
              </a:rPr>
              <a:t>Let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: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’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then </a:t>
            </a:r>
            <a:r>
              <a:rPr lang="zh-CN" altLang="en-US" smtClean="0">
                <a:sym typeface="Symbol" pitchFamily="18" charset="2"/>
              </a:rPr>
              <a:t>(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’)={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|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)，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’} is called the image of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’ under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lvl="1" algn="just" eaLnBrk="1" hangingPunct="1"/>
            <a:r>
              <a:rPr lang="en-US" altLang="zh-CN" smtClean="0"/>
              <a:t>An element in Dom(</a:t>
            </a:r>
            <a:r>
              <a:rPr lang="en-US" altLang="zh-CN" i="1" smtClean="0"/>
              <a:t>f</a:t>
            </a:r>
            <a:r>
              <a:rPr lang="en-US" altLang="zh-CN" smtClean="0"/>
              <a:t>) corresponds a value</a:t>
            </a:r>
          </a:p>
          <a:p>
            <a:pPr lvl="1" algn="just" eaLnBrk="1" hangingPunct="1"/>
            <a:r>
              <a:rPr lang="en-US" altLang="zh-CN" smtClean="0"/>
              <a:t>A subset of Dom(</a:t>
            </a:r>
            <a:r>
              <a:rPr lang="en-US" altLang="zh-CN" i="1" smtClean="0"/>
              <a:t>f</a:t>
            </a:r>
            <a:r>
              <a:rPr lang="en-US" altLang="zh-CN" smtClean="0"/>
              <a:t>) corresponds an image</a:t>
            </a:r>
            <a:endParaRPr lang="zh-CN" altLang="en-US" smtClean="0"/>
          </a:p>
          <a:p>
            <a:pPr algn="just" eaLnBrk="1" hangingPunct="1"/>
            <a:r>
              <a:rPr lang="en-US" altLang="zh-CN" smtClean="0"/>
              <a:t>Let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’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then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30000" smtClean="0">
                <a:sym typeface="Symbol" pitchFamily="18" charset="2"/>
              </a:rPr>
              <a:t>- 1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latin typeface="Tahoma" pitchFamily="34" charset="0"/>
                <a:sym typeface="Symbol" pitchFamily="18" charset="2"/>
              </a:rPr>
              <a:t>’</a:t>
            </a:r>
            <a:r>
              <a:rPr lang="en-US" altLang="zh-CN" smtClean="0">
                <a:sym typeface="Symbol" pitchFamily="18" charset="2"/>
              </a:rPr>
              <a:t>)={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|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)</a:t>
            </a:r>
            <a:r>
              <a:rPr lang="en-US" altLang="zh-CN" i="1" smtClean="0">
                <a:sym typeface="Symbol" pitchFamily="18" charset="2"/>
              </a:rPr>
              <a:t>B’ </a:t>
            </a:r>
            <a:r>
              <a:rPr lang="en-US" altLang="zh-CN" smtClean="0">
                <a:sym typeface="Symbol" pitchFamily="18" charset="2"/>
              </a:rPr>
              <a:t>} is called the counterimage of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’ under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.</a:t>
            </a:r>
            <a:endParaRPr lang="zh-CN" altLang="en-US" smtClean="0">
              <a:sym typeface="Symbol" pitchFamily="18" charset="2"/>
            </a:endParaRPr>
          </a:p>
          <a:p>
            <a:pPr lvl="1" algn="just" eaLnBrk="1" hangingPunct="1"/>
            <a:r>
              <a:rPr lang="en-US" altLang="zh-CN" smtClean="0"/>
              <a:t>Note: </a:t>
            </a:r>
            <a:r>
              <a:rPr lang="en-US" altLang="zh-CN" i="1" smtClean="0"/>
              <a:t>A</a:t>
            </a:r>
            <a:r>
              <a:rPr lang="en-US" altLang="zh-CN" smtClean="0"/>
              <a:t>’</a:t>
            </a:r>
            <a:r>
              <a:rPr lang="en-US" altLang="zh-CN" smtClean="0">
                <a:sym typeface="Symbol" pitchFamily="18" charset="2"/>
              </a:rPr>
              <a:t> </a:t>
            </a:r>
            <a:r>
              <a:rPr lang="en-US" altLang="zh-CN" i="1" smtClean="0">
                <a:sym typeface="Symbol" pitchFamily="18" charset="2"/>
              </a:rPr>
              <a:t>f </a:t>
            </a:r>
            <a:r>
              <a:rPr lang="en-US" altLang="zh-CN" baseline="30000" smtClean="0">
                <a:sym typeface="Symbol" pitchFamily="18" charset="2"/>
              </a:rPr>
              <a:t>-1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’)) for all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’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but the equality is not necessarily holding.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98525"/>
            <a:ext cx="7772400" cy="7016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Permutation as Product of Cycles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458200" cy="4052888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CN" altLang="en-US" smtClean="0"/>
              <a:t>                            =  (1 5 7) (4 8) </a:t>
            </a:r>
          </a:p>
          <a:p>
            <a:pPr eaLnBrk="1" hangingPunct="1">
              <a:spcBef>
                <a:spcPct val="60000"/>
              </a:spcBef>
            </a:pPr>
            <a:endParaRPr lang="zh-CN" altLang="en-US" smtClean="0"/>
          </a:p>
          <a:p>
            <a:pPr eaLnBrk="1" hangingPunct="1">
              <a:spcBef>
                <a:spcPct val="60000"/>
              </a:spcBef>
            </a:pPr>
            <a:r>
              <a:rPr lang="zh-CN" altLang="en-US" smtClean="0"/>
              <a:t>                                =(1 2 3 5) (4 8 7 6)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62000" y="1981200"/>
          <a:ext cx="2971800" cy="1219200"/>
        </p:xfrm>
        <a:graphic>
          <a:graphicData uri="http://schemas.openxmlformats.org/presentationml/2006/ole">
            <p:oleObj spid="_x0000_s5122" name="Document" r:id="rId4" imgW="1478880" imgH="393840" progId="WPS.Document.6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914400" y="3581400"/>
          <a:ext cx="3152775" cy="1143000"/>
        </p:xfrm>
        <a:graphic>
          <a:graphicData uri="http://schemas.openxmlformats.org/presentationml/2006/ole">
            <p:oleObj spid="_x0000_s5123" name="Equation" r:id="rId5" imgW="1777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569325" cy="1154112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Permutation as Product of Transpositions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4321175"/>
          </a:xfrm>
        </p:spPr>
        <p:txBody>
          <a:bodyPr/>
          <a:lstStyle/>
          <a:p>
            <a:pPr algn="just" eaLnBrk="1" hangingPunct="1"/>
            <a:r>
              <a:rPr lang="en-US" altLang="zh-CN" sz="2400" smtClean="0"/>
              <a:t>Every cycle 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=(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 … 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k </a:t>
            </a:r>
            <a:r>
              <a:rPr lang="en-US" altLang="zh-CN" sz="2400" smtClean="0"/>
              <a:t>) can be represented as a product of </a:t>
            </a:r>
            <a:r>
              <a:rPr lang="en-US" altLang="zh-CN" sz="2400" i="1" smtClean="0"/>
              <a:t>k</a:t>
            </a:r>
            <a:r>
              <a:rPr lang="en-US" altLang="zh-CN" sz="2400" smtClean="0"/>
              <a:t>-1 transpositions (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k</a:t>
            </a:r>
            <a:r>
              <a:rPr lang="en-US" altLang="zh-CN" sz="2400" smtClean="0"/>
              <a:t>)(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k-1</a:t>
            </a:r>
            <a:r>
              <a:rPr lang="en-US" altLang="zh-CN" sz="2400" smtClean="0"/>
              <a:t>),…, </a:t>
            </a:r>
            <a:r>
              <a:rPr lang="zh-CN" altLang="en-US" sz="2400" smtClean="0"/>
              <a:t>(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1</a:t>
            </a:r>
            <a:r>
              <a:rPr lang="en-US" altLang="zh-CN" sz="2400" i="1" smtClean="0"/>
              <a:t>i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)</a:t>
            </a:r>
          </a:p>
          <a:p>
            <a:pPr lvl="2" algn="just" eaLnBrk="1" hangingPunct="1"/>
            <a:r>
              <a:rPr lang="en-US" altLang="zh-CN" sz="1800" smtClean="0"/>
              <a:t>The order cannot be changed.</a:t>
            </a:r>
          </a:p>
          <a:p>
            <a:pPr lvl="1" algn="just" eaLnBrk="1" hangingPunct="1"/>
            <a:r>
              <a:rPr lang="en-US" altLang="zh-CN" sz="2000" smtClean="0"/>
              <a:t>Proof by induction on </a:t>
            </a:r>
            <a:r>
              <a:rPr lang="en-US" altLang="zh-CN" sz="2000" i="1" smtClean="0"/>
              <a:t>k</a:t>
            </a:r>
            <a:r>
              <a:rPr lang="en-US" altLang="zh-CN" sz="2000" smtClean="0"/>
              <a:t>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k=2 is trivial. Considering </a:t>
            </a:r>
            <a:r>
              <a:rPr lang="en-US" altLang="zh-CN" sz="2000" i="1" smtClean="0"/>
              <a:t>p</a:t>
            </a:r>
            <a:r>
              <a:rPr lang="zh-CN" altLang="en-US" sz="2000" smtClean="0"/>
              <a:t>=(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1</a:t>
            </a:r>
            <a:r>
              <a:rPr lang="en-US" altLang="zh-CN" sz="2000" smtClean="0"/>
              <a:t>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2</a:t>
            </a:r>
            <a:r>
              <a:rPr lang="en-US" altLang="zh-CN" sz="2000" smtClean="0"/>
              <a:t> …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</a:t>
            </a:r>
            <a:r>
              <a:rPr lang="en-US" altLang="zh-CN" sz="2000" smtClean="0"/>
              <a:t>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k+1 </a:t>
            </a:r>
            <a:r>
              <a:rPr lang="en-US" altLang="zh-CN" sz="2000" smtClean="0"/>
              <a:t>),  we need only to prove that </a:t>
            </a:r>
            <a:r>
              <a:rPr lang="en-US" altLang="zh-CN" sz="2000" i="1" smtClean="0"/>
              <a:t>p</a:t>
            </a:r>
            <a:r>
              <a:rPr lang="zh-CN" altLang="en-US" sz="2000" smtClean="0"/>
              <a:t>=</a:t>
            </a:r>
            <a:r>
              <a:rPr lang="en-US" altLang="zh-CN" sz="2000" smtClean="0"/>
              <a:t>(i</a:t>
            </a:r>
            <a:r>
              <a:rPr lang="en-US" altLang="zh-CN" sz="2000" baseline="-30000" smtClean="0"/>
              <a:t>1</a:t>
            </a:r>
            <a:r>
              <a:rPr lang="en-US" altLang="zh-CN" sz="2000" smtClean="0"/>
              <a:t> i</a:t>
            </a:r>
            <a:r>
              <a:rPr lang="en-US" altLang="zh-CN" sz="2000" baseline="-30000" smtClean="0"/>
              <a:t>k+1 </a:t>
            </a:r>
            <a:r>
              <a:rPr lang="en-US" altLang="zh-CN" sz="2000" smtClean="0"/>
              <a:t>)</a:t>
            </a:r>
            <a:r>
              <a:rPr lang="zh-CN" altLang="en-US" sz="2000" smtClean="0"/>
              <a:t>(</a:t>
            </a:r>
            <a:r>
              <a:rPr lang="en-US" altLang="zh-CN" sz="2000" smtClean="0"/>
              <a:t>i</a:t>
            </a:r>
            <a:r>
              <a:rPr lang="en-US" altLang="zh-CN" sz="2000" baseline="-30000" smtClean="0"/>
              <a:t>1</a:t>
            </a:r>
            <a:r>
              <a:rPr lang="en-US" altLang="zh-CN" sz="2000" smtClean="0"/>
              <a:t> i</a:t>
            </a:r>
            <a:r>
              <a:rPr lang="en-US" altLang="zh-CN" sz="2000" baseline="-30000" smtClean="0"/>
              <a:t>2</a:t>
            </a:r>
            <a:r>
              <a:rPr lang="en-US" altLang="zh-CN" sz="2000" smtClean="0"/>
              <a:t> … i</a:t>
            </a:r>
            <a:r>
              <a:rPr lang="en-US" altLang="zh-CN" sz="2000" baseline="-30000" smtClean="0"/>
              <a:t>k</a:t>
            </a:r>
            <a:r>
              <a:rPr lang="en-US" altLang="zh-CN" sz="2000" smtClean="0"/>
              <a:t>) 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smtClean="0"/>
              <a:t>   There are four cases for any </a:t>
            </a:r>
            <a:r>
              <a:rPr lang="en-US" altLang="zh-CN" sz="2000" i="1" smtClean="0"/>
              <a:t>x</a:t>
            </a:r>
            <a:r>
              <a:rPr lang="en-US" altLang="zh-CN" sz="2000" smtClean="0">
                <a:sym typeface="Symbol" pitchFamily="18" charset="2"/>
              </a:rPr>
              <a:t></a:t>
            </a:r>
            <a:r>
              <a:rPr lang="en-US" altLang="zh-CN" sz="2000" smtClean="0"/>
              <a:t>A, </a:t>
            </a:r>
            <a:r>
              <a:rPr lang="en-US" altLang="zh-CN" sz="2000" i="1" smtClean="0"/>
              <a:t>p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)=(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1</a:t>
            </a:r>
            <a:r>
              <a:rPr lang="en-US" altLang="zh-CN" sz="2000" smtClean="0"/>
              <a:t>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k+1 </a:t>
            </a:r>
            <a:r>
              <a:rPr lang="en-US" altLang="zh-CN" sz="2000" smtClean="0"/>
              <a:t>)(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1</a:t>
            </a:r>
            <a:r>
              <a:rPr lang="en-US" altLang="zh-CN" sz="2000" smtClean="0"/>
              <a:t>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2</a:t>
            </a:r>
            <a:r>
              <a:rPr lang="en-US" altLang="zh-CN" sz="2000" smtClean="0"/>
              <a:t> …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</a:t>
            </a:r>
            <a:r>
              <a:rPr lang="en-US" altLang="zh-CN" sz="2000" smtClean="0"/>
              <a:t>) (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2000" smtClean="0"/>
              <a:t>(1) </a:t>
            </a:r>
            <a:r>
              <a:rPr lang="en-US" altLang="zh-CN" sz="2000" i="1" smtClean="0"/>
              <a:t>x</a:t>
            </a:r>
            <a:r>
              <a:rPr lang="en-US" altLang="zh-CN" sz="2000" smtClean="0">
                <a:sym typeface="Symbol" pitchFamily="18" charset="2"/>
              </a:rPr>
              <a:t></a:t>
            </a:r>
            <a:r>
              <a:rPr lang="en-US" altLang="zh-CN" sz="2000" smtClean="0"/>
              <a:t>{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1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2</a:t>
            </a:r>
            <a:r>
              <a:rPr lang="en-US" altLang="zh-CN" sz="2000" smtClean="0"/>
              <a:t>, …, 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k-1</a:t>
            </a:r>
            <a:r>
              <a:rPr lang="en-US" altLang="zh-CN" sz="2000" smtClean="0"/>
              <a:t>}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2000" smtClean="0"/>
              <a:t>(2) 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</a:t>
            </a:r>
            <a:endParaRPr lang="en-US" altLang="zh-CN" sz="2000" smtClean="0"/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2000" smtClean="0"/>
              <a:t>(3) 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i</a:t>
            </a:r>
            <a:r>
              <a:rPr lang="en-US" altLang="zh-CN" sz="2000" baseline="-30000" smtClean="0"/>
              <a:t>k+1</a:t>
            </a:r>
            <a:endParaRPr lang="en-US" altLang="zh-CN" sz="20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smtClean="0"/>
              <a:t>(4) otherwise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98525"/>
            <a:ext cx="7772400" cy="7016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Permutation as Product of Cycles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458200" cy="4052888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CN" altLang="en-US" smtClean="0"/>
              <a:t>                             =  (1 5 7) (4 8) </a:t>
            </a:r>
          </a:p>
          <a:p>
            <a:pPr eaLnBrk="1" hangingPunct="1">
              <a:spcBef>
                <a:spcPct val="60000"/>
              </a:spcBef>
            </a:pPr>
            <a:endParaRPr lang="zh-CN" altLang="en-US" smtClean="0"/>
          </a:p>
          <a:p>
            <a:pPr eaLnBrk="1" hangingPunct="1">
              <a:spcBef>
                <a:spcPct val="60000"/>
              </a:spcBef>
            </a:pPr>
            <a:r>
              <a:rPr lang="zh-CN" altLang="en-US" smtClean="0"/>
              <a:t>                              =(1 2 3 5) (4 8 7 6)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2000" y="1981200"/>
          <a:ext cx="2971800" cy="1219200"/>
        </p:xfrm>
        <a:graphic>
          <a:graphicData uri="http://schemas.openxmlformats.org/presentationml/2006/ole">
            <p:oleObj spid="_x0000_s6146" name="Document" r:id="rId4" imgW="1478880" imgH="393840" progId="WPS.Document.6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914400" y="3581400"/>
          <a:ext cx="3009900" cy="1143000"/>
        </p:xfrm>
        <a:graphic>
          <a:graphicData uri="http://schemas.openxmlformats.org/presentationml/2006/ole">
            <p:oleObj spid="_x0000_s6147" name="Equation" r:id="rId5" imgW="1777680" imgH="457200" progId="Equation.3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343400" y="2819400"/>
            <a:ext cx="419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=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(1 7) (1 5) (4 8)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810000" y="44196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=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(1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5) (1 3) (1 2) (4 6) (4 7) (4 8)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934200" y="1828800"/>
            <a:ext cx="838200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Odd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64008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914400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Even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4191000" y="4876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 Assignments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395128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To be checked</a:t>
            </a:r>
          </a:p>
          <a:p>
            <a:pPr lvl="1" eaLnBrk="1" hangingPunct="1"/>
            <a:r>
              <a:rPr lang="en-US" altLang="zh-CN" sz="2400" dirty="0" smtClean="0"/>
              <a:t>Ex.5.1: 5-8, 11-15, 29-31, 33-34, 40-41</a:t>
            </a:r>
          </a:p>
          <a:p>
            <a:pPr lvl="1" eaLnBrk="1" hangingPunct="1"/>
            <a:r>
              <a:rPr lang="en-US" altLang="zh-CN" sz="2400" dirty="0" smtClean="0"/>
              <a:t>: Ex.5.2: 7-8, 18, 20, 28-29, </a:t>
            </a:r>
          </a:p>
          <a:p>
            <a:pPr lvl="1" eaLnBrk="1" hangingPunct="1"/>
            <a:r>
              <a:rPr lang="en-US" altLang="zh-CN" sz="2400" dirty="0" smtClean="0"/>
              <a:t>Ex.5.3: 11-13, 20-29</a:t>
            </a:r>
          </a:p>
          <a:p>
            <a:pPr lvl="1" eaLnBrk="1" hangingPunct="1"/>
            <a:r>
              <a:rPr lang="en-US" altLang="zh-CN" sz="2400" dirty="0" smtClean="0"/>
              <a:t>Ex.5.4: 12-16, 20, ,26, 28-30, 37-39</a:t>
            </a:r>
          </a:p>
          <a:p>
            <a:pPr eaLnBrk="1" hangingPunct="1"/>
            <a:endParaRPr lang="en-US" altLang="zh-CN" sz="2800" dirty="0" smtClean="0"/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lvl="1"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143000" y="2057400"/>
            <a:ext cx="7337425" cy="3973513"/>
            <a:chOff x="720" y="720"/>
            <a:chExt cx="4622" cy="3092"/>
          </a:xfrm>
        </p:grpSpPr>
        <p:sp>
          <p:nvSpPr>
            <p:cNvPr id="14340" name="Oval 3"/>
            <p:cNvSpPr>
              <a:spLocks noChangeArrowheads="1"/>
            </p:cNvSpPr>
            <p:nvPr/>
          </p:nvSpPr>
          <p:spPr bwMode="auto">
            <a:xfrm>
              <a:off x="856" y="720"/>
              <a:ext cx="1490" cy="28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" name="Oval 4"/>
            <p:cNvSpPr>
              <a:spLocks noChangeArrowheads="1"/>
            </p:cNvSpPr>
            <p:nvPr/>
          </p:nvSpPr>
          <p:spPr bwMode="auto">
            <a:xfrm>
              <a:off x="3431" y="720"/>
              <a:ext cx="1490" cy="28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3837" y="1820"/>
              <a:ext cx="813" cy="1512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4244" y="2095"/>
              <a:ext cx="43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4800" y="2784"/>
              <a:ext cx="54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4108" y="2507"/>
              <a:ext cx="407" cy="5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Times New Roman" pitchFamily="18" charset="0"/>
                </a:rPr>
                <a:t>B’</a:t>
              </a: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1669" y="1407"/>
              <a:ext cx="2575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 flipV="1">
              <a:off x="1669" y="3332"/>
              <a:ext cx="2575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1804" y="1132"/>
              <a:ext cx="2440" cy="9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2482" y="3744"/>
              <a:ext cx="1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1262" y="857"/>
              <a:ext cx="678" cy="2750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720" y="2919"/>
              <a:ext cx="407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52" name="Oval 15"/>
            <p:cNvSpPr>
              <a:spLocks noChangeArrowheads="1"/>
            </p:cNvSpPr>
            <p:nvPr/>
          </p:nvSpPr>
          <p:spPr bwMode="auto">
            <a:xfrm>
              <a:off x="1262" y="1407"/>
              <a:ext cx="678" cy="2062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6"/>
            <p:cNvSpPr>
              <a:spLocks noChangeArrowheads="1"/>
            </p:cNvSpPr>
            <p:nvPr/>
          </p:nvSpPr>
          <p:spPr bwMode="auto">
            <a:xfrm>
              <a:off x="1714" y="1072"/>
              <a:ext cx="43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1398" y="2095"/>
              <a:ext cx="406" cy="5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>
                  <a:latin typeface="Times New Roman" pitchFamily="18" charset="0"/>
                </a:rPr>
                <a:t>A’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2832" y="3456"/>
              <a:ext cx="24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43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Image and Counterimage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Special Types of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algn="just" eaLnBrk="1" hangingPunct="1"/>
            <a:r>
              <a:rPr lang="en-US" altLang="zh-CN" sz="2800" smtClean="0">
                <a:cs typeface="Arial" charset="0"/>
              </a:rPr>
              <a:t>Surjection</a:t>
            </a:r>
          </a:p>
          <a:p>
            <a:pPr lvl="1" algn="just" eaLnBrk="1" hangingPunct="1"/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400" smtClean="0"/>
              <a:t>:</a:t>
            </a:r>
            <a:r>
              <a:rPr lang="en-US" altLang="zh-CN" sz="2400" smtClean="0"/>
              <a:t>A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smtClean="0"/>
              <a:t>B is a surjection or “onto” iff. Ran(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)</a:t>
            </a:r>
            <a:r>
              <a:rPr lang="en-US" altLang="zh-CN" sz="2400" smtClean="0"/>
              <a:t>=B, iff.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smtClean="0"/>
              <a:t>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B,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smtClean="0"/>
              <a:t>x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A, such that </a:t>
            </a:r>
            <a:r>
              <a:rPr lang="en-US" altLang="zh-CN" sz="2400" i="1" smtClean="0">
                <a:sym typeface="Symbol" pitchFamily="18" charset="2"/>
              </a:rPr>
              <a:t>f</a:t>
            </a:r>
            <a:r>
              <a:rPr lang="en-US" altLang="zh-CN" sz="2400" smtClean="0"/>
              <a:t>(x)=y</a:t>
            </a:r>
          </a:p>
          <a:p>
            <a:pPr algn="just" eaLnBrk="1" hangingPunct="1"/>
            <a:r>
              <a:rPr lang="en-US" altLang="zh-CN" sz="2800" smtClean="0">
                <a:ea typeface="黑体" pitchFamily="2" charset="-122"/>
              </a:rPr>
              <a:t>Injection (one-to-one)</a:t>
            </a:r>
            <a:endParaRPr lang="zh-CN" altLang="en-US" sz="2800" b="1" smtClean="0">
              <a:cs typeface="Arial" charset="0"/>
            </a:endParaRPr>
          </a:p>
          <a:p>
            <a:pPr lvl="1" algn="just" eaLnBrk="1" hangingPunct="1"/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400" smtClean="0"/>
              <a:t>:</a:t>
            </a:r>
            <a:r>
              <a:rPr lang="en-US" altLang="zh-CN" sz="2400" smtClean="0"/>
              <a:t>A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smtClean="0"/>
              <a:t>B is one-to-one </a:t>
            </a:r>
            <a:r>
              <a:rPr lang="en-US" altLang="zh-CN" sz="2400" smtClean="0">
                <a:solidFill>
                  <a:schemeClr val="tx2"/>
                </a:solidFill>
              </a:rPr>
              <a:t>iff.</a:t>
            </a:r>
            <a:r>
              <a:rPr lang="en-US" altLang="zh-CN" sz="2400" smtClean="0"/>
              <a:t>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smtClean="0"/>
              <a:t>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>
                <a:sym typeface="Symbol" pitchFamily="18" charset="2"/>
              </a:rPr>
              <a:t>R</a:t>
            </a:r>
            <a:r>
              <a:rPr lang="en-US" altLang="zh-CN" sz="2400" smtClean="0"/>
              <a:t>an(</a:t>
            </a:r>
            <a:r>
              <a:rPr lang="en-US" altLang="zh-CN" sz="2400" i="1" smtClean="0">
                <a:sym typeface="Symbol" pitchFamily="18" charset="2"/>
              </a:rPr>
              <a:t>f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400" smtClean="0"/>
              <a:t>, there is at most one 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A, such that</a:t>
            </a:r>
            <a:r>
              <a:rPr lang="zh-CN" altLang="en-US" sz="2400" i="1" smtClean="0">
                <a:sym typeface="Symbol" pitchFamily="18" charset="2"/>
              </a:rPr>
              <a:t> </a:t>
            </a:r>
            <a:r>
              <a:rPr lang="en-US" altLang="zh-CN" sz="2400" i="1" smtClean="0">
                <a:sym typeface="Symbol" pitchFamily="18" charset="2"/>
              </a:rPr>
              <a:t>f</a:t>
            </a:r>
            <a:r>
              <a:rPr lang="en-US" altLang="zh-CN" sz="2400" smtClean="0"/>
              <a:t>(x)=y </a:t>
            </a:r>
            <a:r>
              <a:rPr lang="en-US" altLang="zh-CN" sz="2400" smtClean="0">
                <a:solidFill>
                  <a:schemeClr val="tx2"/>
                </a:solidFill>
              </a:rPr>
              <a:t>iff.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,x</a:t>
            </a:r>
            <a:r>
              <a:rPr lang="en-US" altLang="zh-CN" sz="2400" baseline="-30000" smtClean="0"/>
              <a:t>2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A, if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2</a:t>
            </a:r>
            <a:r>
              <a:rPr lang="en-US" altLang="zh-CN" sz="2400" smtClean="0">
                <a:latin typeface="Times New Roman" pitchFamily="18" charset="0"/>
              </a:rPr>
              <a:t>，</a:t>
            </a:r>
            <a:r>
              <a:rPr lang="en-US" altLang="zh-CN" sz="2400" smtClean="0"/>
              <a:t>then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400" smtClean="0"/>
              <a:t>(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)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</a:t>
            </a:r>
            <a:r>
              <a:rPr lang="en-US" altLang="zh-CN" sz="2400" smtClean="0"/>
              <a:t>(x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) </a:t>
            </a:r>
            <a:r>
              <a:rPr lang="en-US" altLang="zh-CN" sz="2400" smtClean="0">
                <a:solidFill>
                  <a:schemeClr val="tx2"/>
                </a:solidFill>
              </a:rPr>
              <a:t>iff.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,x</a:t>
            </a:r>
            <a:r>
              <a:rPr lang="en-US" altLang="zh-CN" sz="2400" baseline="-30000" smtClean="0"/>
              <a:t>2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A, if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400" smtClean="0"/>
              <a:t>(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) =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 smtClean="0"/>
              <a:t>(x</a:t>
            </a:r>
            <a:r>
              <a:rPr lang="en-US" altLang="zh-CN" sz="2400" baseline="-30000" smtClean="0"/>
              <a:t>2</a:t>
            </a:r>
            <a:r>
              <a:rPr lang="en-US" altLang="zh-CN" sz="2400" smtClean="0"/>
              <a:t>)</a:t>
            </a:r>
            <a:r>
              <a:rPr lang="en-US" altLang="zh-CN" sz="2400" smtClean="0">
                <a:latin typeface="Times New Roman" pitchFamily="18" charset="0"/>
              </a:rPr>
              <a:t>，</a:t>
            </a:r>
            <a:r>
              <a:rPr lang="en-US" altLang="zh-CN" sz="2400" smtClean="0"/>
              <a:t>then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smtClean="0"/>
              <a:t>x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=x</a:t>
            </a:r>
            <a:r>
              <a:rPr lang="en-US" altLang="zh-CN" sz="2400" baseline="-30000" smtClean="0"/>
              <a:t>2</a:t>
            </a:r>
            <a:endParaRPr lang="en-US" altLang="zh-CN" sz="2400" smtClean="0"/>
          </a:p>
          <a:p>
            <a:pPr algn="just" eaLnBrk="1" hangingPunct="1"/>
            <a:r>
              <a:rPr lang="en-US" altLang="zh-CN" sz="2800" smtClean="0">
                <a:ea typeface="黑体" pitchFamily="2" charset="-122"/>
              </a:rPr>
              <a:t>Bijection(one-to-one correspondence)</a:t>
            </a:r>
          </a:p>
          <a:p>
            <a:pPr lvl="1" algn="just" eaLnBrk="1" hangingPunct="1"/>
            <a:r>
              <a:rPr lang="en-US" altLang="zh-CN" sz="2400" smtClean="0"/>
              <a:t>surjection plus injection</a:t>
            </a:r>
            <a:endParaRPr lang="zh-CN" altLang="en-US" sz="2400" smtClean="0">
              <a:latin typeface="宋体" pitchFamily="2" charset="-122"/>
            </a:endParaRPr>
          </a:p>
          <a:p>
            <a:pPr eaLnBrk="1" hangingPunct="1"/>
            <a:endParaRPr lang="zh-CN" altLang="en-US" sz="28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82638"/>
            <a:ext cx="8802688" cy="7016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Special Types of Functions: 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800" smtClean="0"/>
              <a:t>: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(x)= -x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+2x-1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:</a:t>
            </a:r>
            <a:r>
              <a:rPr lang="en-US" altLang="zh-CN" sz="2800" i="1" smtClean="0"/>
              <a:t>Z</a:t>
            </a:r>
            <a:r>
              <a:rPr lang="en-US" altLang="zh-CN" sz="2800" baseline="30000" smtClean="0"/>
              <a:t>+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(x)= ln x, one-to-one</a:t>
            </a:r>
            <a:endParaRPr lang="zh-CN" alt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800" smtClean="0"/>
              <a:t>: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smtClean="0"/>
              <a:t>Z,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(x)=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800" smtClean="0"/>
              <a:t>x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800" smtClean="0"/>
              <a:t>, onto</a:t>
            </a:r>
            <a:endParaRPr lang="zh-CN" alt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800" smtClean="0"/>
              <a:t>: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(x)= 2x-1</a:t>
            </a:r>
            <a:r>
              <a:rPr lang="en-US" altLang="zh-CN" sz="2800" smtClean="0">
                <a:latin typeface="Times New Roman" pitchFamily="18" charset="0"/>
              </a:rPr>
              <a:t>，</a:t>
            </a:r>
            <a:r>
              <a:rPr lang="en-US" altLang="zh-CN" sz="2800" smtClean="0"/>
              <a:t>bijection</a:t>
            </a:r>
            <a:endParaRPr lang="zh-CN" alt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800" smtClean="0"/>
              <a:t>:</a:t>
            </a:r>
            <a:r>
              <a:rPr lang="en-US" altLang="zh-CN" sz="2800" i="1" smtClean="0"/>
              <a:t>R</a:t>
            </a:r>
            <a:r>
              <a:rPr lang="en-US" altLang="zh-CN" sz="2800" baseline="30000" smtClean="0"/>
              <a:t>+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/>
              <a:t>R</a:t>
            </a:r>
            <a:r>
              <a:rPr lang="en-US" altLang="zh-CN" sz="2800" baseline="30000" smtClean="0"/>
              <a:t>+</a:t>
            </a:r>
            <a:r>
              <a:rPr lang="en-US" altLang="zh-CN" sz="2800" smtClean="0"/>
              <a:t>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(x)= (x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+1)/x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: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(&lt;x,y&gt;) = &lt;x+y, x-y&gt;, bijection</a:t>
            </a:r>
            <a:endParaRPr lang="zh-CN" altLang="en-US" sz="2800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sym typeface="Symbol" pitchFamily="18" charset="2"/>
              </a:rPr>
              <a:t>Note: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 </a:t>
            </a:r>
            <a:r>
              <a:rPr lang="en-US" altLang="zh-CN" sz="2400" smtClean="0"/>
              <a:t>({&lt;x,y&gt;|x,y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smtClean="0"/>
              <a:t>R, </a:t>
            </a:r>
            <a:r>
              <a:rPr lang="en-US" altLang="zh-CN" sz="2400" smtClean="0"/>
              <a:t>y=x+1})=</a:t>
            </a:r>
            <a:r>
              <a:rPr lang="en-US" altLang="zh-CN" sz="2400" i="1" smtClean="0"/>
              <a:t>R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smtClean="0"/>
              <a:t>{-1}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:N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smtClean="0"/>
              <a:t>N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smtClean="0"/>
              <a:t>N,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 smtClean="0"/>
              <a:t>(&lt;x,y&gt;) = | x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-y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|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sym typeface="Symbol" pitchFamily="18" charset="2"/>
              </a:rPr>
              <a:t>Note: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 smtClean="0"/>
              <a:t>(N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smtClean="0"/>
              <a:t>{0}) ={ n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|n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N}, but </a:t>
            </a:r>
            <a:r>
              <a:rPr lang="zh-CN" altLang="en-US" sz="2400" smtClean="0">
                <a:latin typeface="Times New Roman" pitchFamily="18" charset="0"/>
                <a:sym typeface="Symbol" pitchFamily="18" charset="2"/>
              </a:rPr>
              <a:t></a:t>
            </a:r>
            <a:r>
              <a:rPr lang="zh-CN" altLang="en-US" sz="2400" baseline="30000" smtClean="0"/>
              <a:t>-1</a:t>
            </a:r>
            <a:r>
              <a:rPr lang="zh-CN" altLang="en-US" sz="2400" smtClean="0"/>
              <a:t>({0}) ={&lt;</a:t>
            </a:r>
            <a:r>
              <a:rPr lang="en-US" altLang="zh-CN" sz="2400" smtClean="0"/>
              <a:t>n,n&gt;|n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smtClean="0"/>
              <a:t>N}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Characteristic Function of Set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Let </a:t>
            </a:r>
            <a:r>
              <a:rPr lang="en-US" altLang="zh-CN" i="1" smtClean="0"/>
              <a:t>U</a:t>
            </a:r>
            <a:r>
              <a:rPr lang="en-US" altLang="zh-CN" smtClean="0"/>
              <a:t> is the universal set, for any </a:t>
            </a:r>
            <a:r>
              <a:rPr lang="en-US" altLang="zh-CN" i="1" smtClean="0"/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 smtClean="0"/>
              <a:t>U</a:t>
            </a:r>
            <a:r>
              <a:rPr lang="en-US" altLang="zh-CN" smtClean="0"/>
              <a:t>, the characteristic function of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zh-CN" altLang="en-US" i="1" smtClean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i="1" baseline="-30000" smtClean="0"/>
              <a:t>A</a:t>
            </a:r>
            <a:r>
              <a:rPr lang="en-US" altLang="zh-CN" smtClean="0">
                <a:latin typeface="Times New Roman" pitchFamily="18" charset="0"/>
              </a:rPr>
              <a:t>:</a:t>
            </a:r>
            <a:r>
              <a:rPr lang="en-US" altLang="zh-CN" i="1" smtClean="0"/>
              <a:t>U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mtClean="0"/>
              <a:t>{0,1} is defined as </a:t>
            </a:r>
            <a:r>
              <a:rPr lang="zh-CN" altLang="en-US" i="1" smtClean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i="1" baseline="-30000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)=1 iff. </a:t>
            </a:r>
            <a:r>
              <a:rPr lang="en-US" altLang="zh-CN" i="1" smtClean="0"/>
              <a:t>x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/>
              <a:t>A</a:t>
            </a:r>
            <a:endParaRPr lang="en-US" altLang="zh-CN" i="1" smtClean="0">
              <a:latin typeface="Times New Roman" pitchFamily="18" charset="0"/>
            </a:endParaRPr>
          </a:p>
          <a:p>
            <a:pPr algn="just" eaLnBrk="1" hangingPunct="1"/>
            <a:endParaRPr lang="en-US" altLang="zh-CN" smtClean="0"/>
          </a:p>
          <a:p>
            <a:pPr algn="just" eaLnBrk="1" hangingPunct="1"/>
            <a:r>
              <a:rPr lang="en-US" altLang="zh-CN" smtClean="0"/>
              <a:t>The one-to-one correspondence between </a:t>
            </a:r>
            <a:r>
              <a:rPr lang="en-US" altLang="zh-CN" i="1" smtClean="0">
                <a:sym typeface="Symbol" pitchFamily="18" charset="2"/>
              </a:rPr>
              <a:t>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), the power set of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,  and all possible characteristic functions of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zh-CN" altLang="en-US" i="1" smtClean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i="1" baseline="-30000" smtClean="0"/>
              <a:t>A</a:t>
            </a:r>
            <a:r>
              <a:rPr lang="en-US" altLang="zh-CN" smtClean="0">
                <a:latin typeface="Times New Roman" pitchFamily="18" charset="0"/>
              </a:rPr>
              <a:t>:</a:t>
            </a:r>
            <a:r>
              <a:rPr lang="en-US" altLang="zh-CN" i="1" smtClean="0"/>
              <a:t>U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mtClean="0"/>
              <a:t>{0,1}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941</TotalTime>
  <Words>3514</Words>
  <Application>Microsoft Office PowerPoint</Application>
  <PresentationFormat>全屏显示(4:3)</PresentationFormat>
  <Paragraphs>511</Paragraphs>
  <Slides>53</Slides>
  <Notes>53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Pixel</vt:lpstr>
      <vt:lpstr>Equation</vt:lpstr>
      <vt:lpstr>公式</vt:lpstr>
      <vt:lpstr>Document</vt:lpstr>
      <vt:lpstr>Functions</vt:lpstr>
      <vt:lpstr>At the Last Class …</vt:lpstr>
      <vt:lpstr>Functions</vt:lpstr>
      <vt:lpstr>Definition of Function </vt:lpstr>
      <vt:lpstr>Image and counterimage</vt:lpstr>
      <vt:lpstr>Image and Counterimage</vt:lpstr>
      <vt:lpstr>Special Types of Functions</vt:lpstr>
      <vt:lpstr>Special Types of Functions: Examples</vt:lpstr>
      <vt:lpstr>Characteristic Function of Set</vt:lpstr>
      <vt:lpstr>Natural Function </vt:lpstr>
      <vt:lpstr>Images of Union and Intersection</vt:lpstr>
      <vt:lpstr>Composition of Functions</vt:lpstr>
      <vt:lpstr>Composition of Functions</vt:lpstr>
      <vt:lpstr>Associative Law</vt:lpstr>
      <vt:lpstr>Composition of Surjections </vt:lpstr>
      <vt:lpstr>But…</vt:lpstr>
      <vt:lpstr>Composition is a Surjection</vt:lpstr>
      <vt:lpstr>Composition of Injections</vt:lpstr>
      <vt:lpstr>But…</vt:lpstr>
      <vt:lpstr>Composition is a Injection</vt:lpstr>
      <vt:lpstr>Identity Function on a Set </vt:lpstr>
      <vt:lpstr>Invertible Function</vt:lpstr>
      <vt:lpstr>Invertible Function</vt:lpstr>
      <vt:lpstr>Two Sets: Which is “larger”?</vt:lpstr>
      <vt:lpstr>Equipotent Relation </vt:lpstr>
      <vt:lpstr>(Infinite) Countable Set</vt:lpstr>
      <vt:lpstr>Finite Set and Infinite Set</vt:lpstr>
      <vt:lpstr>Proving Equipotence</vt:lpstr>
      <vt:lpstr>Line and Plane</vt:lpstr>
      <vt:lpstr>Cantor’s Theorem</vt:lpstr>
      <vt:lpstr>Size of Set – Cardinality</vt:lpstr>
      <vt:lpstr>Hashing: the Idea</vt:lpstr>
      <vt:lpstr>Collision Handling: Closed Address</vt:lpstr>
      <vt:lpstr>Collision Handling: Open Address</vt:lpstr>
      <vt:lpstr>Linear Probing: an Example</vt:lpstr>
      <vt:lpstr>Hashing Function</vt:lpstr>
      <vt:lpstr>Relative Growth Rate</vt:lpstr>
      <vt:lpstr>The Set “Big Oh”</vt:lpstr>
      <vt:lpstr>The Sets  and </vt:lpstr>
      <vt:lpstr>How Functions Grow</vt:lpstr>
      <vt:lpstr>Increasing Computer Speed</vt:lpstr>
      <vt:lpstr>Sorting a Array of 1 Million Numbers</vt:lpstr>
      <vt:lpstr>Complexity Class</vt:lpstr>
      <vt:lpstr>Comparison of Often Used Orders</vt:lpstr>
      <vt:lpstr>Order of Common Sums</vt:lpstr>
      <vt:lpstr>Permutation Function</vt:lpstr>
      <vt:lpstr>Example of Permutation</vt:lpstr>
      <vt:lpstr>Cyclic Permutation and Transposition </vt:lpstr>
      <vt:lpstr>Disjoint Cyclic Permutations</vt:lpstr>
      <vt:lpstr>Permutation as Product of Cycles</vt:lpstr>
      <vt:lpstr>Permutation as Product of Transpositions</vt:lpstr>
      <vt:lpstr>Permutation as Product of Cycles</vt:lpstr>
      <vt:lpstr>Home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Daoxu</dc:creator>
  <cp:lastModifiedBy>Chen Daoxu</cp:lastModifiedBy>
  <cp:revision>43</cp:revision>
  <dcterms:created xsi:type="dcterms:W3CDTF">1601-01-01T00:00:00Z</dcterms:created>
  <dcterms:modified xsi:type="dcterms:W3CDTF">2011-11-08T08:50:24Z</dcterms:modified>
</cp:coreProperties>
</file>