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39"/>
  </p:notesMasterIdLst>
  <p:sldIdLst>
    <p:sldId id="256" r:id="rId2"/>
    <p:sldId id="264" r:id="rId3"/>
    <p:sldId id="265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59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4" autoAdjust="0"/>
  </p:normalViewPr>
  <p:slideViewPr>
    <p:cSldViewPr>
      <p:cViewPr varScale="1">
        <p:scale>
          <a:sx n="61" d="100"/>
          <a:sy n="61" d="100"/>
        </p:scale>
        <p:origin x="-1027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EA6305F9-F686-41B1-A8BE-378AA771B64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459E22-5B8F-414B-989A-449ACED4ADB2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B3763-0A33-440E-B1DC-C0696A06F7FF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FC14AE-7B9C-4E92-ACC9-ED10EBE78D3F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9ED7E7-FEFB-4F50-BB0A-C5189E4EAD8D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2A701-C10F-4CED-BBED-3777984F479D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D13E2-4C3C-46A1-8D84-B0AA3CD988B0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32482-4746-46C4-86B8-A44A7F13148D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F939D-EB37-4D34-A134-B885C2C58D9C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10E48-A705-4EF4-B668-715404DAF161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8B800-AF46-4D5D-B8D6-E88282E4256C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40ABB-2A26-40A3-9397-B6D32F311C1C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7FE0C0-CD56-469E-9F6E-01BEA1DC4527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22D098-1966-4BAA-A39A-0BA163B0B502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56D11-EAB8-4950-8AE5-127197A62094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9162FE-497B-48BB-9592-C6F05894AFA3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5E17FD-BC86-4D12-9386-0E5CCB3AB444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91A3A-71B7-4C1C-8DC3-981841140E62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D17527-AE1C-4749-9DC5-0CE1E0007166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2F42A-4FF6-4A5B-9BFF-4D88C714328A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F666A-BBFB-4B33-AE37-D6C39E0516B1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D93C7-8F74-410D-97AA-4F99C0E0CD4F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3A2F1-5D11-4F9D-B2E0-8CEB10BD3488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11655-ADE1-452D-992E-7D28D09D96F9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CA435E-437F-46DE-A057-DD54D82AAE6C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0E289-8AF4-42B6-91A3-CB383D11F5E2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7A5829-12B9-41A8-AA6B-0CB65834FDFA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229DB-E7F0-4BE6-B5FA-825E339D8093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A28EC7-257B-4A5E-872A-A20561E38690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4D695-62BB-44A4-A637-E1E7489BC0FC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B2F920-7A10-495F-84E3-0A05F08EE865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8397DD-3C84-43A2-901E-1C7CC17E7C59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968987-50AB-451B-A688-5CF3B6BDC749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7F822D-F70C-43C9-BA6C-8F6416D9C64E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6DD05B-027D-4DE9-A744-70628F018AB9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4E2E3-4BEB-44BA-AB89-F809C1CFB668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55FFA-F119-4A27-87B4-602BB88EAF6E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8C049B-2663-45C2-B149-692F509252CD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63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63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563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632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5632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5632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5632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5633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5633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5633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5633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5633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5633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633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633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633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71AE23-9D03-42D8-B746-B8AEF51720B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63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63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E1A26B-F60F-4AF9-858C-3EFD491AFA4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F3F311-12CB-4DD9-BB90-AD9414D03D9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05F4D1-2C92-4AA3-8D09-A398F626B84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EADC8-0EA8-49C3-AE01-13C24B886AA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597F6E-F596-4DC5-BDF9-C4DAF75591A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9B4BA7-ABAC-4F14-8023-FD8E21452BF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3CE7C2-41BE-43D5-874B-C3A611713CA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95C973-A670-4DB1-9927-BADF79BC63C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EA4678-F1B8-4CDF-80AF-DCEEA424945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7E11B3-6F71-41D3-A0C2-58B824ACB1D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B9212780-CB92-4101-8B20-E1106A32C0DC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53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553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553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53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53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8038" y="1944688"/>
            <a:ext cx="5327650" cy="1570037"/>
          </a:xfrm>
        </p:spPr>
        <p:txBody>
          <a:bodyPr/>
          <a:lstStyle/>
          <a:p>
            <a:r>
              <a:rPr lang="en-US" altLang="zh-CN" sz="4600"/>
              <a:t>Partial Order and Lattices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4437063"/>
            <a:ext cx="6273800" cy="1752600"/>
          </a:xfrm>
        </p:spPr>
        <p:txBody>
          <a:bodyPr/>
          <a:lstStyle/>
          <a:p>
            <a:r>
              <a:rPr lang="en-US" altLang="zh-CN"/>
              <a:t>Lecture </a:t>
            </a:r>
            <a:r>
              <a:rPr lang="en-US" altLang="zh-CN" smtClean="0"/>
              <a:t>7</a:t>
            </a:r>
            <a:endParaRPr lang="en-US" altLang="zh-CN"/>
          </a:p>
          <a:p>
            <a:r>
              <a:rPr lang="en-US" altLang="zh-CN" dirty="0"/>
              <a:t>Discrete Mathematical Structures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Isomophism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Let (</a:t>
            </a:r>
            <a:r>
              <a:rPr lang="en-US" altLang="zh-CN" sz="2800" i="1"/>
              <a:t>A</a:t>
            </a:r>
            <a:r>
              <a:rPr lang="en-US" altLang="zh-CN" sz="2800"/>
              <a:t>,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</a:rPr>
              <a:t>≼) and (</a:t>
            </a:r>
            <a:r>
              <a:rPr lang="en-US" altLang="zh-CN" sz="2800" i="1">
                <a:ea typeface="Arial Unicode MS" pitchFamily="34" charset="-122"/>
                <a:cs typeface="Arial Unicode MS" pitchFamily="34" charset="-122"/>
              </a:rPr>
              <a:t>A’, 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</a:rPr>
              <a:t>≼’) be posets and let </a:t>
            </a:r>
            <a:r>
              <a:rPr lang="en-US" altLang="zh-CN" sz="2800" i="1">
                <a:ea typeface="Arial Unicode MS" pitchFamily="34" charset="-122"/>
                <a:cs typeface="Arial Unicode MS" pitchFamily="34" charset="-122"/>
              </a:rPr>
              <a:t>f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</a:rPr>
              <a:t>:</a:t>
            </a:r>
            <a:r>
              <a:rPr lang="en-US" altLang="zh-CN" sz="2800" i="1"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</a:t>
            </a:r>
            <a:r>
              <a:rPr lang="en-US" altLang="zh-CN" sz="28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’ be a one-to-one correspondence between </a:t>
            </a:r>
            <a:r>
              <a:rPr lang="en-US" altLang="zh-CN" sz="28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and </a:t>
            </a:r>
            <a:r>
              <a:rPr lang="en-US" altLang="zh-CN" sz="28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’. The function </a:t>
            </a:r>
            <a:r>
              <a:rPr lang="en-US" altLang="zh-CN" sz="28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f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is called an isomophism from </a:t>
            </a:r>
            <a:r>
              <a:rPr lang="en-US" altLang="zh-CN" sz="2800"/>
              <a:t>(</a:t>
            </a:r>
            <a:r>
              <a:rPr lang="en-US" altLang="zh-CN" sz="2800" i="1"/>
              <a:t>A</a:t>
            </a:r>
            <a:r>
              <a:rPr lang="en-US" altLang="zh-CN" sz="2800"/>
              <a:t>,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</a:rPr>
              <a:t>≼) to (</a:t>
            </a:r>
            <a:r>
              <a:rPr lang="en-US" altLang="zh-CN" sz="2800" i="1">
                <a:ea typeface="Arial Unicode MS" pitchFamily="34" charset="-122"/>
                <a:cs typeface="Arial Unicode MS" pitchFamily="34" charset="-122"/>
              </a:rPr>
              <a:t>A’, 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</a:rPr>
              <a:t>≼’) if for any </a:t>
            </a:r>
            <a:r>
              <a:rPr lang="en-US" altLang="zh-CN" sz="2800" i="1"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</a:rPr>
              <a:t> and </a:t>
            </a:r>
            <a:r>
              <a:rPr lang="en-US" altLang="zh-CN" sz="2800" i="1">
                <a:ea typeface="Arial Unicode MS" pitchFamily="34" charset="-122"/>
                <a:cs typeface="Arial Unicode MS" pitchFamily="34" charset="-122"/>
              </a:rPr>
              <a:t>b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</a:rPr>
              <a:t> in </a:t>
            </a:r>
            <a:r>
              <a:rPr lang="en-US" altLang="zh-CN" sz="2800" i="1">
                <a:ea typeface="Arial Unicode MS" pitchFamily="34" charset="-122"/>
                <a:cs typeface="Arial Unicode MS" pitchFamily="34" charset="-122"/>
              </a:rPr>
              <a:t>A, a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en-US" altLang="zh-CN" sz="2800" i="1">
                <a:ea typeface="Arial Unicode MS" pitchFamily="34" charset="-122"/>
                <a:cs typeface="Arial Unicode MS" pitchFamily="34" charset="-122"/>
              </a:rPr>
              <a:t>b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</a:rPr>
              <a:t> iff. </a:t>
            </a:r>
            <a:r>
              <a:rPr lang="en-US" altLang="zh-CN" sz="2800" i="1">
                <a:ea typeface="Arial Unicode MS" pitchFamily="34" charset="-122"/>
                <a:cs typeface="Arial Unicode MS" pitchFamily="34" charset="-122"/>
              </a:rPr>
              <a:t>f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800" i="1"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</a:rPr>
              <a:t>)≼’</a:t>
            </a:r>
            <a:r>
              <a:rPr lang="en-US" altLang="zh-CN" sz="2800" i="1">
                <a:ea typeface="Arial Unicode MS" pitchFamily="34" charset="-122"/>
                <a:cs typeface="Arial Unicode MS" pitchFamily="34" charset="-122"/>
              </a:rPr>
              <a:t>f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800" i="1">
                <a:ea typeface="Arial Unicode MS" pitchFamily="34" charset="-122"/>
                <a:cs typeface="Arial Unicode MS" pitchFamily="34" charset="-122"/>
              </a:rPr>
              <a:t>b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</a:rPr>
              <a:t>). The two posets are called isomophic posets.</a:t>
            </a:r>
          </a:p>
          <a:p>
            <a:r>
              <a:rPr lang="en-US" altLang="zh-CN" sz="2800">
                <a:ea typeface="Arial Unicode MS" pitchFamily="34" charset="-122"/>
                <a:cs typeface="Arial Unicode MS" pitchFamily="34" charset="-122"/>
              </a:rPr>
              <a:t>Example: Z</a:t>
            </a:r>
            <a:r>
              <a:rPr lang="en-US" altLang="zh-CN" sz="2800" baseline="30000">
                <a:ea typeface="Arial Unicode MS" pitchFamily="34" charset="-122"/>
                <a:cs typeface="Arial Unicode MS" pitchFamily="34" charset="-122"/>
              </a:rPr>
              <a:t>+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</a:rPr>
              <a:t> and the set of positive even number are isomophic under “≤”</a:t>
            </a:r>
          </a:p>
          <a:p>
            <a:r>
              <a:rPr lang="en-US" altLang="zh-CN" sz="2800">
                <a:ea typeface="Arial Unicode MS" pitchFamily="34" charset="-122"/>
                <a:cs typeface="Arial Unicode MS" pitchFamily="34" charset="-122"/>
              </a:rPr>
              <a:t>Principle of Correspondence.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5150"/>
            <a:ext cx="8229600" cy="1263650"/>
          </a:xfrm>
        </p:spPr>
        <p:txBody>
          <a:bodyPr/>
          <a:lstStyle/>
          <a:p>
            <a:r>
              <a:rPr lang="en-US" altLang="zh-CN" sz="4000"/>
              <a:t>Maximal and Minimal Elements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/>
              <a:t>an element </a:t>
            </a:r>
            <a:r>
              <a:rPr lang="en-US" altLang="zh-CN" i="1"/>
              <a:t>a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 is called a 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maximal element</a:t>
            </a:r>
            <a:r>
              <a:rPr lang="en-US" altLang="zh-CN">
                <a:sym typeface="Symbol" pitchFamily="18" charset="2"/>
              </a:rPr>
              <a:t> of </a:t>
            </a:r>
            <a:r>
              <a:rPr lang="en-US" altLang="zh-CN" i="1">
                <a:sym typeface="Symbol" pitchFamily="18" charset="2"/>
              </a:rPr>
              <a:t>a </a:t>
            </a:r>
            <a:r>
              <a:rPr lang="en-US" altLang="zh-CN">
                <a:sym typeface="Symbol" pitchFamily="18" charset="2"/>
              </a:rPr>
              <a:t>if there is no element </a:t>
            </a:r>
            <a:r>
              <a:rPr lang="en-US" altLang="zh-CN" i="1">
                <a:sym typeface="Symbol" pitchFamily="18" charset="2"/>
              </a:rPr>
              <a:t>c</a:t>
            </a:r>
            <a:r>
              <a:rPr lang="en-US" altLang="zh-CN">
                <a:sym typeface="Symbol" pitchFamily="18" charset="2"/>
              </a:rPr>
              <a:t> in 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 such that 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≺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c.</a:t>
            </a:r>
          </a:p>
          <a:p>
            <a:pPr algn="just"/>
            <a:r>
              <a:rPr lang="en-US" altLang="zh-CN"/>
              <a:t>an element </a:t>
            </a:r>
            <a:r>
              <a:rPr lang="en-US" altLang="zh-CN" i="1"/>
              <a:t>b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 is called a 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minimal element</a:t>
            </a:r>
            <a:r>
              <a:rPr lang="en-US" altLang="zh-CN">
                <a:sym typeface="Symbol" pitchFamily="18" charset="2"/>
              </a:rPr>
              <a:t> of </a:t>
            </a:r>
            <a:r>
              <a:rPr lang="en-US" altLang="zh-CN" i="1">
                <a:sym typeface="Symbol" pitchFamily="18" charset="2"/>
              </a:rPr>
              <a:t>a </a:t>
            </a:r>
            <a:r>
              <a:rPr lang="en-US" altLang="zh-CN">
                <a:sym typeface="Symbol" pitchFamily="18" charset="2"/>
              </a:rPr>
              <a:t>if there is no element </a:t>
            </a:r>
            <a:r>
              <a:rPr lang="en-US" altLang="zh-CN" i="1">
                <a:sym typeface="Symbol" pitchFamily="18" charset="2"/>
              </a:rPr>
              <a:t>c</a:t>
            </a:r>
            <a:r>
              <a:rPr lang="en-US" altLang="zh-CN">
                <a:sym typeface="Symbol" pitchFamily="18" charset="2"/>
              </a:rPr>
              <a:t> in 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 such that </a:t>
            </a:r>
            <a:r>
              <a:rPr lang="en-US" altLang="zh-CN" i="1">
                <a:sym typeface="Symbol" pitchFamily="18" charset="2"/>
              </a:rPr>
              <a:t>c</a:t>
            </a:r>
            <a:r>
              <a:rPr lang="en-US" altLang="zh-CN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≺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b.</a:t>
            </a:r>
          </a:p>
          <a:p>
            <a:pPr algn="just"/>
            <a:endParaRPr lang="en-US" altLang="zh-CN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4688"/>
            <a:ext cx="8229600" cy="1154112"/>
          </a:xfrm>
        </p:spPr>
        <p:txBody>
          <a:bodyPr/>
          <a:lstStyle/>
          <a:p>
            <a:r>
              <a:rPr lang="en-US" altLang="zh-CN" sz="3600"/>
              <a:t>Existence of Maximal/Minimal Elements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Given a poset (</a:t>
            </a:r>
            <a:r>
              <a:rPr lang="en-US" altLang="zh-CN" sz="2800" i="1"/>
              <a:t>a</a:t>
            </a:r>
            <a:r>
              <a:rPr lang="en-US" altLang="zh-CN" sz="2800"/>
              <a:t>,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</a:rPr>
              <a:t>⋞), if </a:t>
            </a:r>
            <a:r>
              <a:rPr lang="en-US" altLang="zh-CN" sz="2800" i="1"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</a:rPr>
              <a:t> is finite, then there is at least one maximal element and at least one minimal element.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Proof: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Let </a:t>
            </a:r>
            <a:r>
              <a:rPr lang="en-US" altLang="zh-CN" sz="2400" i="1"/>
              <a:t>a</a:t>
            </a:r>
            <a:r>
              <a:rPr lang="en-US" altLang="zh-CN" sz="2400"/>
              <a:t> be any element of </a:t>
            </a:r>
            <a:r>
              <a:rPr lang="en-US" altLang="zh-CN" sz="2400" i="1"/>
              <a:t>a</a:t>
            </a:r>
            <a:r>
              <a:rPr lang="en-US" altLang="zh-CN" sz="2400"/>
              <a:t>, If </a:t>
            </a:r>
            <a:r>
              <a:rPr lang="en-US" altLang="zh-CN" sz="2400" i="1"/>
              <a:t>a</a:t>
            </a:r>
            <a:r>
              <a:rPr lang="en-US" altLang="zh-CN" sz="2400"/>
              <a:t> is not maximal, there must be some 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, such that </a:t>
            </a:r>
            <a:r>
              <a:rPr lang="en-US" altLang="zh-CN" sz="2400" i="1"/>
              <a:t>a</a:t>
            </a:r>
            <a:r>
              <a:rPr lang="en-US" altLang="zh-CN" sz="2400">
                <a:ea typeface="Arial Unicode MS" pitchFamily="34" charset="-122"/>
                <a:cs typeface="Arial Unicode MS" pitchFamily="34" charset="-122"/>
              </a:rPr>
              <a:t>⋞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. If 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 is not maximal either, there must be some 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such that 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>
                <a:ea typeface="Arial Unicode MS" pitchFamily="34" charset="-122"/>
                <a:cs typeface="Arial Unicode MS" pitchFamily="34" charset="-122"/>
              </a:rPr>
              <a:t>⋞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. Since </a:t>
            </a:r>
            <a:r>
              <a:rPr lang="en-US" altLang="zh-CN" sz="2400" i="1"/>
              <a:t>a</a:t>
            </a:r>
            <a:r>
              <a:rPr lang="en-US" altLang="zh-CN" sz="2400"/>
              <a:t> is finite, we can’t continue this procedure indefinitely, and find some </a:t>
            </a:r>
            <a:r>
              <a:rPr lang="en-US" altLang="zh-CN" sz="2400" i="1"/>
              <a:t>a</a:t>
            </a:r>
            <a:r>
              <a:rPr lang="en-US" altLang="zh-CN" sz="2400" baseline="-25000"/>
              <a:t>k</a:t>
            </a:r>
            <a:r>
              <a:rPr lang="en-US" altLang="zh-CN" sz="2400"/>
              <a:t>, which is maximal.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Same for the minimal element.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Oval 2"/>
          <p:cNvSpPr>
            <a:spLocks noChangeArrowheads="1"/>
          </p:cNvSpPr>
          <p:nvPr/>
        </p:nvSpPr>
        <p:spPr bwMode="auto">
          <a:xfrm>
            <a:off x="3671888" y="5591175"/>
            <a:ext cx="287337" cy="2873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812800"/>
            <a:ext cx="8802688" cy="671513"/>
          </a:xfrm>
        </p:spPr>
        <p:txBody>
          <a:bodyPr/>
          <a:lstStyle/>
          <a:p>
            <a:r>
              <a:rPr lang="en-US" altLang="zh-CN" sz="3800"/>
              <a:t>Examples of Maximal/Minimal Elements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Divisibility on {2,3,4, 5, 6,8,12,18}</a:t>
            </a:r>
          </a:p>
          <a:p>
            <a:pPr lvl="1"/>
            <a:r>
              <a:rPr lang="en-US" altLang="zh-CN"/>
              <a:t>Maximal elements: 5, 8, 12, 18</a:t>
            </a:r>
          </a:p>
          <a:p>
            <a:pPr lvl="1"/>
            <a:r>
              <a:rPr lang="en-US" altLang="zh-CN"/>
              <a:t>Minimal elements: 2, 3, 5</a:t>
            </a:r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1343025" y="3886200"/>
            <a:ext cx="179388" cy="1793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2552700" y="3886200"/>
            <a:ext cx="179388" cy="1793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3733800" y="3886200"/>
            <a:ext cx="179388" cy="1793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2" name="Oval 8"/>
          <p:cNvSpPr>
            <a:spLocks noChangeArrowheads="1"/>
          </p:cNvSpPr>
          <p:nvPr/>
        </p:nvSpPr>
        <p:spPr bwMode="auto">
          <a:xfrm>
            <a:off x="1357313" y="4738688"/>
            <a:ext cx="179387" cy="179387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2576513" y="4752975"/>
            <a:ext cx="179387" cy="179388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 flipH="1">
            <a:off x="1443038" y="4086225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>
            <a:off x="2643188" y="4071938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6" name="Oval 12"/>
          <p:cNvSpPr>
            <a:spLocks noChangeArrowheads="1"/>
          </p:cNvSpPr>
          <p:nvPr/>
        </p:nvSpPr>
        <p:spPr bwMode="auto">
          <a:xfrm>
            <a:off x="1381125" y="564832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1457325" y="4914900"/>
            <a:ext cx="0" cy="72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8" name="Oval 14"/>
          <p:cNvSpPr>
            <a:spLocks noChangeArrowheads="1"/>
          </p:cNvSpPr>
          <p:nvPr/>
        </p:nvSpPr>
        <p:spPr bwMode="auto">
          <a:xfrm>
            <a:off x="2590800" y="56388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9" name="Oval 15"/>
          <p:cNvSpPr>
            <a:spLocks noChangeArrowheads="1"/>
          </p:cNvSpPr>
          <p:nvPr/>
        </p:nvSpPr>
        <p:spPr bwMode="auto">
          <a:xfrm>
            <a:off x="3733800" y="56388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>
            <a:off x="2671763" y="4929188"/>
            <a:ext cx="0" cy="72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 flipV="1">
            <a:off x="1514475" y="4043363"/>
            <a:ext cx="1057275" cy="72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842" name="Line 18"/>
          <p:cNvSpPr>
            <a:spLocks noChangeShapeType="1"/>
          </p:cNvSpPr>
          <p:nvPr/>
        </p:nvSpPr>
        <p:spPr bwMode="auto">
          <a:xfrm flipV="1">
            <a:off x="2728913" y="4043363"/>
            <a:ext cx="1028700" cy="757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V="1">
            <a:off x="1543050" y="4900613"/>
            <a:ext cx="1071563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1066800" y="3657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77845" name="Text Box 21"/>
          <p:cNvSpPr txBox="1">
            <a:spLocks noChangeArrowheads="1"/>
          </p:cNvSpPr>
          <p:nvPr/>
        </p:nvSpPr>
        <p:spPr bwMode="auto">
          <a:xfrm>
            <a:off x="1066800" y="4572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77846" name="Text Box 22"/>
          <p:cNvSpPr txBox="1">
            <a:spLocks noChangeArrowheads="1"/>
          </p:cNvSpPr>
          <p:nvPr/>
        </p:nvSpPr>
        <p:spPr bwMode="auto">
          <a:xfrm>
            <a:off x="1066800" y="5410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77847" name="Text Box 23"/>
          <p:cNvSpPr txBox="1">
            <a:spLocks noChangeArrowheads="1"/>
          </p:cNvSpPr>
          <p:nvPr/>
        </p:nvSpPr>
        <p:spPr bwMode="auto">
          <a:xfrm>
            <a:off x="2133600" y="3733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12</a:t>
            </a: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2262188" y="45624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77849" name="Text Box 25"/>
          <p:cNvSpPr txBox="1">
            <a:spLocks noChangeArrowheads="1"/>
          </p:cNvSpPr>
          <p:nvPr/>
        </p:nvSpPr>
        <p:spPr bwMode="auto">
          <a:xfrm>
            <a:off x="2305050" y="539591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3276600" y="3657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18</a:t>
            </a:r>
          </a:p>
        </p:txBody>
      </p:sp>
      <p:sp>
        <p:nvSpPr>
          <p:cNvPr id="77851" name="Text Box 27"/>
          <p:cNvSpPr txBox="1">
            <a:spLocks noChangeArrowheads="1"/>
          </p:cNvSpPr>
          <p:nvPr/>
        </p:nvSpPr>
        <p:spPr bwMode="auto">
          <a:xfrm>
            <a:off x="3429000" y="5334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77852" name="Oval 28"/>
          <p:cNvSpPr>
            <a:spLocks noChangeArrowheads="1"/>
          </p:cNvSpPr>
          <p:nvPr/>
        </p:nvSpPr>
        <p:spPr bwMode="auto">
          <a:xfrm>
            <a:off x="4876800" y="4191000"/>
            <a:ext cx="179388" cy="1793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5105400" y="40386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Maximal</a:t>
            </a:r>
          </a:p>
        </p:txBody>
      </p:sp>
      <p:sp>
        <p:nvSpPr>
          <p:cNvPr id="77854" name="Oval 30"/>
          <p:cNvSpPr>
            <a:spLocks noChangeArrowheads="1"/>
          </p:cNvSpPr>
          <p:nvPr/>
        </p:nvSpPr>
        <p:spPr bwMode="auto">
          <a:xfrm>
            <a:off x="4876800" y="47244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5" name="Text Box 31"/>
          <p:cNvSpPr txBox="1">
            <a:spLocks noChangeArrowheads="1"/>
          </p:cNvSpPr>
          <p:nvPr/>
        </p:nvSpPr>
        <p:spPr bwMode="auto">
          <a:xfrm>
            <a:off x="5181600" y="45720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Minimal</a:t>
            </a:r>
          </a:p>
        </p:txBody>
      </p:sp>
      <p:sp>
        <p:nvSpPr>
          <p:cNvPr id="77856" name="Text Box 32"/>
          <p:cNvSpPr txBox="1">
            <a:spLocks noChangeArrowheads="1"/>
          </p:cNvSpPr>
          <p:nvPr/>
        </p:nvSpPr>
        <p:spPr bwMode="auto">
          <a:xfrm>
            <a:off x="4191000" y="5181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Note: 5 is maximal and minimal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5150"/>
            <a:ext cx="8229600" cy="1263650"/>
          </a:xfrm>
        </p:spPr>
        <p:txBody>
          <a:bodyPr/>
          <a:lstStyle/>
          <a:p>
            <a:r>
              <a:rPr lang="en-US" altLang="zh-CN" sz="4000"/>
              <a:t>Greatest and Least Elements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/>
              <a:t>an element </a:t>
            </a:r>
            <a:r>
              <a:rPr lang="en-US" altLang="zh-CN" i="1"/>
              <a:t>a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 is called a 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greatest element</a:t>
            </a:r>
            <a:r>
              <a:rPr lang="en-US" altLang="zh-CN">
                <a:sym typeface="Symbol" pitchFamily="18" charset="2"/>
              </a:rPr>
              <a:t> of 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 if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≼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</a:t>
            </a:r>
            <a:r>
              <a:rPr lang="en-US" altLang="zh-CN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for all 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.</a:t>
            </a:r>
          </a:p>
          <a:p>
            <a:pPr algn="just"/>
            <a:r>
              <a:rPr lang="en-US" altLang="zh-CN"/>
              <a:t>an element </a:t>
            </a:r>
            <a:r>
              <a:rPr lang="en-US" altLang="zh-CN" i="1"/>
              <a:t>a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 is called a 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least element</a:t>
            </a:r>
            <a:r>
              <a:rPr lang="en-US" altLang="zh-CN">
                <a:sym typeface="Symbol" pitchFamily="18" charset="2"/>
              </a:rPr>
              <a:t> of 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 if 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≼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x</a:t>
            </a:r>
            <a:r>
              <a:rPr lang="en-US" altLang="zh-CN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for all 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.</a:t>
            </a:r>
          </a:p>
          <a:p>
            <a:pPr algn="just"/>
            <a:endParaRPr lang="en-US" altLang="zh-CN">
              <a:sym typeface="Symbol" pitchFamily="18" charset="2"/>
            </a:endParaRPr>
          </a:p>
          <a:p>
            <a:pPr algn="just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3263"/>
            <a:ext cx="8229600" cy="1125537"/>
          </a:xfrm>
        </p:spPr>
        <p:txBody>
          <a:bodyPr/>
          <a:lstStyle/>
          <a:p>
            <a:r>
              <a:rPr lang="en-US" altLang="zh-CN" sz="3500"/>
              <a:t>Examples of Greatest and Least Elements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Containment on </a:t>
            </a:r>
            <a:r>
              <a:rPr lang="en-US" altLang="zh-CN">
                <a:sym typeface="Symbol" pitchFamily="18" charset="2"/>
              </a:rPr>
              <a:t>({a,b,c})</a:t>
            </a:r>
          </a:p>
          <a:p>
            <a:pPr lvl="1"/>
            <a:r>
              <a:rPr lang="en-US" altLang="zh-CN"/>
              <a:t>Greatest element: {a,b,c}</a:t>
            </a:r>
          </a:p>
          <a:p>
            <a:pPr lvl="1"/>
            <a:r>
              <a:rPr lang="en-US" altLang="zh-CN"/>
              <a:t>Least element: </a:t>
            </a:r>
            <a:r>
              <a:rPr lang="en-US" altLang="zh-CN">
                <a:sym typeface="Symbol" pitchFamily="18" charset="2"/>
              </a:rPr>
              <a:t></a:t>
            </a:r>
          </a:p>
          <a:p>
            <a:r>
              <a:rPr lang="en-US" altLang="zh-CN"/>
              <a:t>Divisibility on {2,3,4, 6,12}</a:t>
            </a:r>
          </a:p>
          <a:p>
            <a:pPr lvl="1"/>
            <a:r>
              <a:rPr lang="en-US" altLang="zh-CN"/>
              <a:t>Greatest element: 12</a:t>
            </a:r>
          </a:p>
          <a:p>
            <a:pPr lvl="1"/>
            <a:r>
              <a:rPr lang="en-US" altLang="zh-CN"/>
              <a:t>Least element: none (Note: there are two minimal elements: 2 and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Uniqueness of Largest Element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poset has </a:t>
            </a:r>
            <a:r>
              <a:rPr lang="en-US" altLang="zh-CN" b="1">
                <a:solidFill>
                  <a:srgbClr val="FF0000"/>
                </a:solidFill>
              </a:rPr>
              <a:t>at most</a:t>
            </a:r>
            <a:r>
              <a:rPr lang="en-US" altLang="zh-CN"/>
              <a:t> one greatest element.</a:t>
            </a:r>
          </a:p>
          <a:p>
            <a:pPr lvl="1"/>
            <a:r>
              <a:rPr lang="en-US" altLang="zh-CN"/>
              <a:t>Proof</a:t>
            </a:r>
          </a:p>
          <a:p>
            <a:pPr lvl="1"/>
            <a:r>
              <a:rPr lang="en-US" altLang="zh-CN"/>
              <a:t>Suppose that there are two greatest elements, </a:t>
            </a:r>
            <a:r>
              <a:rPr lang="en-US" altLang="zh-CN" i="1"/>
              <a:t>a</a:t>
            </a:r>
            <a:r>
              <a:rPr lang="en-US" altLang="zh-CN"/>
              <a:t> and </a:t>
            </a:r>
            <a:r>
              <a:rPr lang="en-US" altLang="zh-CN" i="1"/>
              <a:t>b</a:t>
            </a:r>
            <a:r>
              <a:rPr lang="en-US" altLang="zh-CN"/>
              <a:t>. By the definition of the greatest elements, we have </a:t>
            </a:r>
            <a:r>
              <a:rPr lang="en-US" altLang="zh-CN" i="1"/>
              <a:t>a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</a:rPr>
              <a:t>b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, and 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</a:rPr>
              <a:t>b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. So, 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</a:rPr>
              <a:t>b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, by the antisymmetry property</a:t>
            </a:r>
          </a:p>
          <a:p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It is same for the least element.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5150"/>
            <a:ext cx="8229600" cy="1263650"/>
          </a:xfrm>
        </p:spPr>
        <p:txBody>
          <a:bodyPr/>
          <a:lstStyle/>
          <a:p>
            <a:r>
              <a:rPr lang="en-US" altLang="zh-CN" sz="4000"/>
              <a:t>Bounds of Subsets of Poset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800"/>
              <a:t>Given a poset </a:t>
            </a:r>
            <a:r>
              <a:rPr lang="en-US" altLang="zh-CN" sz="2800" i="1"/>
              <a:t>A</a:t>
            </a:r>
            <a:r>
              <a:rPr lang="en-US" altLang="zh-CN" sz="2800"/>
              <a:t> and its subset </a:t>
            </a:r>
            <a:r>
              <a:rPr lang="en-US" altLang="zh-CN" sz="2800" i="1"/>
              <a:t>B</a:t>
            </a:r>
            <a:r>
              <a:rPr lang="en-US" altLang="zh-CN" sz="2800"/>
              <a:t>, an element </a:t>
            </a:r>
            <a:r>
              <a:rPr lang="en-US" altLang="zh-CN" sz="2800" i="1"/>
              <a:t>a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 i="1">
                <a:sym typeface="Symbol" pitchFamily="18" charset="2"/>
              </a:rPr>
              <a:t>A</a:t>
            </a:r>
            <a:r>
              <a:rPr lang="en-US" altLang="zh-CN" sz="2800">
                <a:sym typeface="Symbol" pitchFamily="18" charset="2"/>
              </a:rPr>
              <a:t> is called an 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upper bound</a:t>
            </a:r>
            <a:r>
              <a:rPr lang="en-US" altLang="zh-CN" sz="2800">
                <a:sym typeface="Symbol" pitchFamily="18" charset="2"/>
              </a:rPr>
              <a:t> of </a:t>
            </a:r>
            <a:r>
              <a:rPr lang="en-US" altLang="zh-CN" sz="2800" i="1">
                <a:sym typeface="Symbol" pitchFamily="18" charset="2"/>
              </a:rPr>
              <a:t>B</a:t>
            </a:r>
            <a:r>
              <a:rPr lang="en-US" altLang="zh-CN" sz="2800">
                <a:sym typeface="Symbol" pitchFamily="18" charset="2"/>
              </a:rPr>
              <a:t> if </a:t>
            </a:r>
            <a:r>
              <a:rPr lang="en-US" altLang="zh-CN" sz="2800" i="1">
                <a:sym typeface="Symbol" pitchFamily="18" charset="2"/>
              </a:rPr>
              <a:t>b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≼</a:t>
            </a:r>
            <a:r>
              <a:rPr lang="en-US" altLang="zh-CN" sz="28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for all </a:t>
            </a:r>
            <a:r>
              <a:rPr lang="en-US" altLang="zh-CN" sz="28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b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</a:t>
            </a:r>
            <a:r>
              <a:rPr lang="en-US" altLang="zh-CN" sz="28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B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. 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For a given subset </a:t>
            </a:r>
            <a:r>
              <a:rPr lang="en-US" altLang="zh-CN" sz="28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B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, upper bound may not exist. On the other hand, there may be more than one upper bound. The least element(if existing) of the poset consisting of all upper bounds of </a:t>
            </a:r>
            <a:r>
              <a:rPr lang="en-US" altLang="zh-CN" sz="28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B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is called the </a:t>
            </a:r>
            <a:r>
              <a:rPr lang="en-US" altLang="zh-CN" sz="28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least upper bound(LUB)</a:t>
            </a:r>
            <a:endParaRPr lang="en-US" altLang="zh-CN" sz="2800"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 b="1">
                <a:solidFill>
                  <a:srgbClr val="333399"/>
                </a:solidFill>
                <a:ea typeface="Arial Unicode MS" pitchFamily="34" charset="-122"/>
                <a:cs typeface="Arial Unicode MS" pitchFamily="34" charset="-122"/>
              </a:rPr>
              <a:t>Lower Bound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</a:rPr>
              <a:t> and </a:t>
            </a:r>
            <a:r>
              <a:rPr lang="en-US" altLang="zh-CN" sz="2800" b="1">
                <a:solidFill>
                  <a:srgbClr val="333399"/>
                </a:solidFill>
                <a:ea typeface="Arial Unicode MS" pitchFamily="34" charset="-122"/>
                <a:cs typeface="Arial Unicode MS" pitchFamily="34" charset="-122"/>
              </a:rPr>
              <a:t>Greatest Lower Bound</a:t>
            </a:r>
            <a:r>
              <a:rPr lang="en-US" altLang="zh-CN" sz="2800">
                <a:ea typeface="Arial Unicode MS" pitchFamily="34" charset="-122"/>
                <a:cs typeface="Arial Unicode MS" pitchFamily="34" charset="-122"/>
              </a:rPr>
              <a:t> can be defined similarily.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Oval 2"/>
          <p:cNvSpPr>
            <a:spLocks noChangeArrowheads="1"/>
          </p:cNvSpPr>
          <p:nvPr/>
        </p:nvSpPr>
        <p:spPr bwMode="auto">
          <a:xfrm>
            <a:off x="5562600" y="3581400"/>
            <a:ext cx="2362200" cy="1219200"/>
          </a:xfrm>
          <a:prstGeom prst="ellipse">
            <a:avLst/>
          </a:prstGeom>
          <a:solidFill>
            <a:srgbClr val="99CC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7" name="Oval 3"/>
          <p:cNvSpPr>
            <a:spLocks noChangeArrowheads="1"/>
          </p:cNvSpPr>
          <p:nvPr/>
        </p:nvSpPr>
        <p:spPr bwMode="auto">
          <a:xfrm>
            <a:off x="895350" y="4856163"/>
            <a:ext cx="2286000" cy="914400"/>
          </a:xfrm>
          <a:prstGeom prst="ellipse">
            <a:avLst/>
          </a:pr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of Bounds</a:t>
            </a:r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1962150" y="241776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1352550" y="302736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1352550" y="386556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2" name="Oval 8"/>
          <p:cNvSpPr>
            <a:spLocks noChangeArrowheads="1"/>
          </p:cNvSpPr>
          <p:nvPr/>
        </p:nvSpPr>
        <p:spPr bwMode="auto">
          <a:xfrm>
            <a:off x="2571750" y="386556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2571750" y="302736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1352550" y="516096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5" name="Oval 11"/>
          <p:cNvSpPr>
            <a:spLocks noChangeArrowheads="1"/>
          </p:cNvSpPr>
          <p:nvPr/>
        </p:nvSpPr>
        <p:spPr bwMode="auto">
          <a:xfrm>
            <a:off x="2571750" y="516096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1123950" y="516096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2495550" y="523716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971550" y="378936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82959" name="Oval 15"/>
          <p:cNvSpPr>
            <a:spLocks noChangeArrowheads="1"/>
          </p:cNvSpPr>
          <p:nvPr/>
        </p:nvSpPr>
        <p:spPr bwMode="auto">
          <a:xfrm>
            <a:off x="1962150" y="455136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1657350" y="439896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2724150" y="378936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971550" y="287496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f</a:t>
            </a:r>
          </a:p>
        </p:txBody>
      </p:sp>
      <p:sp>
        <p:nvSpPr>
          <p:cNvPr id="82963" name="Text Box 19"/>
          <p:cNvSpPr txBox="1">
            <a:spLocks noChangeArrowheads="1"/>
          </p:cNvSpPr>
          <p:nvPr/>
        </p:nvSpPr>
        <p:spPr bwMode="auto">
          <a:xfrm>
            <a:off x="2800350" y="279876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g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>
            <a:off x="2038350" y="203676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h</a:t>
            </a:r>
          </a:p>
        </p:txBody>
      </p:sp>
      <p:sp>
        <p:nvSpPr>
          <p:cNvPr id="82965" name="Line 21"/>
          <p:cNvSpPr>
            <a:spLocks noChangeShapeType="1"/>
          </p:cNvSpPr>
          <p:nvPr/>
        </p:nvSpPr>
        <p:spPr bwMode="auto">
          <a:xfrm flipV="1">
            <a:off x="1495425" y="2565400"/>
            <a:ext cx="48577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2124075" y="2536825"/>
            <a:ext cx="471488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 flipV="1">
            <a:off x="1452563" y="3208338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8" name="Line 24"/>
          <p:cNvSpPr>
            <a:spLocks noChangeShapeType="1"/>
          </p:cNvSpPr>
          <p:nvPr/>
        </p:nvSpPr>
        <p:spPr bwMode="auto">
          <a:xfrm flipV="1">
            <a:off x="2652713" y="3194050"/>
            <a:ext cx="0" cy="671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9" name="Line 25"/>
          <p:cNvSpPr>
            <a:spLocks noChangeShapeType="1"/>
          </p:cNvSpPr>
          <p:nvPr/>
        </p:nvSpPr>
        <p:spPr bwMode="auto">
          <a:xfrm>
            <a:off x="1495425" y="4037013"/>
            <a:ext cx="500063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970" name="Line 26"/>
          <p:cNvSpPr>
            <a:spLocks noChangeShapeType="1"/>
          </p:cNvSpPr>
          <p:nvPr/>
        </p:nvSpPr>
        <p:spPr bwMode="auto">
          <a:xfrm>
            <a:off x="2109788" y="4708525"/>
            <a:ext cx="48577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971" name="Line 27"/>
          <p:cNvSpPr>
            <a:spLocks noChangeShapeType="1"/>
          </p:cNvSpPr>
          <p:nvPr/>
        </p:nvSpPr>
        <p:spPr bwMode="auto">
          <a:xfrm flipH="1">
            <a:off x="1524000" y="4737100"/>
            <a:ext cx="48577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972" name="Line 28"/>
          <p:cNvSpPr>
            <a:spLocks noChangeShapeType="1"/>
          </p:cNvSpPr>
          <p:nvPr/>
        </p:nvSpPr>
        <p:spPr bwMode="auto">
          <a:xfrm flipV="1">
            <a:off x="2109788" y="4037013"/>
            <a:ext cx="528637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973" name="Line 29"/>
          <p:cNvSpPr>
            <a:spLocks noChangeShapeType="1"/>
          </p:cNvSpPr>
          <p:nvPr/>
        </p:nvSpPr>
        <p:spPr bwMode="auto">
          <a:xfrm flipV="1">
            <a:off x="1524000" y="3165475"/>
            <a:ext cx="1071563" cy="757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974" name="Line 30"/>
          <p:cNvSpPr>
            <a:spLocks noChangeShapeType="1"/>
          </p:cNvSpPr>
          <p:nvPr/>
        </p:nvSpPr>
        <p:spPr bwMode="auto">
          <a:xfrm>
            <a:off x="1524000" y="3136900"/>
            <a:ext cx="1057275" cy="77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2190750" y="5694363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baseline="-25000">
                <a:latin typeface="Times New Roman" pitchFamily="18" charset="0"/>
              </a:rPr>
              <a:t>1</a:t>
            </a:r>
            <a:endParaRPr kumimoji="1" lang="en-US" altLang="zh-CN" sz="2400" i="1">
              <a:latin typeface="Times New Roman" pitchFamily="18" charset="0"/>
            </a:endParaRPr>
          </a:p>
        </p:txBody>
      </p:sp>
      <p:sp>
        <p:nvSpPr>
          <p:cNvPr id="82976" name="Oval 32"/>
          <p:cNvSpPr>
            <a:spLocks noChangeArrowheads="1"/>
          </p:cNvSpPr>
          <p:nvPr/>
        </p:nvSpPr>
        <p:spPr bwMode="auto">
          <a:xfrm>
            <a:off x="6629400" y="23622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7" name="Oval 33"/>
          <p:cNvSpPr>
            <a:spLocks noChangeArrowheads="1"/>
          </p:cNvSpPr>
          <p:nvPr/>
        </p:nvSpPr>
        <p:spPr bwMode="auto">
          <a:xfrm>
            <a:off x="6019800" y="29718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8" name="Oval 34"/>
          <p:cNvSpPr>
            <a:spLocks noChangeArrowheads="1"/>
          </p:cNvSpPr>
          <p:nvPr/>
        </p:nvSpPr>
        <p:spPr bwMode="auto">
          <a:xfrm>
            <a:off x="6019800" y="38100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9" name="Oval 35"/>
          <p:cNvSpPr>
            <a:spLocks noChangeArrowheads="1"/>
          </p:cNvSpPr>
          <p:nvPr/>
        </p:nvSpPr>
        <p:spPr bwMode="auto">
          <a:xfrm>
            <a:off x="7239000" y="38100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80" name="Oval 36"/>
          <p:cNvSpPr>
            <a:spLocks noChangeArrowheads="1"/>
          </p:cNvSpPr>
          <p:nvPr/>
        </p:nvSpPr>
        <p:spPr bwMode="auto">
          <a:xfrm>
            <a:off x="7239000" y="29718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81" name="Oval 37"/>
          <p:cNvSpPr>
            <a:spLocks noChangeArrowheads="1"/>
          </p:cNvSpPr>
          <p:nvPr/>
        </p:nvSpPr>
        <p:spPr bwMode="auto">
          <a:xfrm>
            <a:off x="6019800" y="51054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82" name="Oval 38"/>
          <p:cNvSpPr>
            <a:spLocks noChangeArrowheads="1"/>
          </p:cNvSpPr>
          <p:nvPr/>
        </p:nvSpPr>
        <p:spPr bwMode="auto">
          <a:xfrm>
            <a:off x="7239000" y="51054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83" name="Text Box 39"/>
          <p:cNvSpPr txBox="1">
            <a:spLocks noChangeArrowheads="1"/>
          </p:cNvSpPr>
          <p:nvPr/>
        </p:nvSpPr>
        <p:spPr bwMode="auto">
          <a:xfrm>
            <a:off x="5791200" y="5105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82984" name="Text Box 40"/>
          <p:cNvSpPr txBox="1">
            <a:spLocks noChangeArrowheads="1"/>
          </p:cNvSpPr>
          <p:nvPr/>
        </p:nvSpPr>
        <p:spPr bwMode="auto">
          <a:xfrm>
            <a:off x="7162800" y="5181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82985" name="Text Box 41"/>
          <p:cNvSpPr txBox="1">
            <a:spLocks noChangeArrowheads="1"/>
          </p:cNvSpPr>
          <p:nvPr/>
        </p:nvSpPr>
        <p:spPr bwMode="auto">
          <a:xfrm>
            <a:off x="5638800" y="3733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82986" name="Oval 42"/>
          <p:cNvSpPr>
            <a:spLocks noChangeArrowheads="1"/>
          </p:cNvSpPr>
          <p:nvPr/>
        </p:nvSpPr>
        <p:spPr bwMode="auto">
          <a:xfrm>
            <a:off x="6629400" y="44958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87" name="Text Box 43"/>
          <p:cNvSpPr txBox="1">
            <a:spLocks noChangeArrowheads="1"/>
          </p:cNvSpPr>
          <p:nvPr/>
        </p:nvSpPr>
        <p:spPr bwMode="auto">
          <a:xfrm>
            <a:off x="6324600" y="4343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82988" name="Text Box 44"/>
          <p:cNvSpPr txBox="1">
            <a:spLocks noChangeArrowheads="1"/>
          </p:cNvSpPr>
          <p:nvPr/>
        </p:nvSpPr>
        <p:spPr bwMode="auto">
          <a:xfrm>
            <a:off x="7391400" y="3733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82989" name="Text Box 45"/>
          <p:cNvSpPr txBox="1">
            <a:spLocks noChangeArrowheads="1"/>
          </p:cNvSpPr>
          <p:nvPr/>
        </p:nvSpPr>
        <p:spPr bwMode="auto">
          <a:xfrm>
            <a:off x="5638800" y="2819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f</a:t>
            </a:r>
          </a:p>
        </p:txBody>
      </p:sp>
      <p:sp>
        <p:nvSpPr>
          <p:cNvPr id="82990" name="Text Box 46"/>
          <p:cNvSpPr txBox="1">
            <a:spLocks noChangeArrowheads="1"/>
          </p:cNvSpPr>
          <p:nvPr/>
        </p:nvSpPr>
        <p:spPr bwMode="auto">
          <a:xfrm>
            <a:off x="7467600" y="2743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g</a:t>
            </a:r>
          </a:p>
        </p:txBody>
      </p:sp>
      <p:sp>
        <p:nvSpPr>
          <p:cNvPr id="82991" name="Text Box 47"/>
          <p:cNvSpPr txBox="1">
            <a:spLocks noChangeArrowheads="1"/>
          </p:cNvSpPr>
          <p:nvPr/>
        </p:nvSpPr>
        <p:spPr bwMode="auto">
          <a:xfrm>
            <a:off x="6705600" y="1981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h</a:t>
            </a:r>
          </a:p>
        </p:txBody>
      </p:sp>
      <p:sp>
        <p:nvSpPr>
          <p:cNvPr id="82992" name="Line 48"/>
          <p:cNvSpPr>
            <a:spLocks noChangeShapeType="1"/>
          </p:cNvSpPr>
          <p:nvPr/>
        </p:nvSpPr>
        <p:spPr bwMode="auto">
          <a:xfrm flipV="1">
            <a:off x="6162675" y="2509838"/>
            <a:ext cx="48577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993" name="Line 49"/>
          <p:cNvSpPr>
            <a:spLocks noChangeShapeType="1"/>
          </p:cNvSpPr>
          <p:nvPr/>
        </p:nvSpPr>
        <p:spPr bwMode="auto">
          <a:xfrm>
            <a:off x="6791325" y="2481263"/>
            <a:ext cx="471488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994" name="Line 50"/>
          <p:cNvSpPr>
            <a:spLocks noChangeShapeType="1"/>
          </p:cNvSpPr>
          <p:nvPr/>
        </p:nvSpPr>
        <p:spPr bwMode="auto">
          <a:xfrm flipV="1">
            <a:off x="6119813" y="3152775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995" name="Line 51"/>
          <p:cNvSpPr>
            <a:spLocks noChangeShapeType="1"/>
          </p:cNvSpPr>
          <p:nvPr/>
        </p:nvSpPr>
        <p:spPr bwMode="auto">
          <a:xfrm flipV="1">
            <a:off x="7319963" y="3138488"/>
            <a:ext cx="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996" name="Line 52"/>
          <p:cNvSpPr>
            <a:spLocks noChangeShapeType="1"/>
          </p:cNvSpPr>
          <p:nvPr/>
        </p:nvSpPr>
        <p:spPr bwMode="auto">
          <a:xfrm>
            <a:off x="6162675" y="3981450"/>
            <a:ext cx="500063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997" name="Line 53"/>
          <p:cNvSpPr>
            <a:spLocks noChangeShapeType="1"/>
          </p:cNvSpPr>
          <p:nvPr/>
        </p:nvSpPr>
        <p:spPr bwMode="auto">
          <a:xfrm>
            <a:off x="6777038" y="4652963"/>
            <a:ext cx="48577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998" name="Line 54"/>
          <p:cNvSpPr>
            <a:spLocks noChangeShapeType="1"/>
          </p:cNvSpPr>
          <p:nvPr/>
        </p:nvSpPr>
        <p:spPr bwMode="auto">
          <a:xfrm flipH="1">
            <a:off x="6191250" y="4681538"/>
            <a:ext cx="48577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999" name="Line 55"/>
          <p:cNvSpPr>
            <a:spLocks noChangeShapeType="1"/>
          </p:cNvSpPr>
          <p:nvPr/>
        </p:nvSpPr>
        <p:spPr bwMode="auto">
          <a:xfrm flipV="1">
            <a:off x="6777038" y="3981450"/>
            <a:ext cx="528637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000" name="Line 56"/>
          <p:cNvSpPr>
            <a:spLocks noChangeShapeType="1"/>
          </p:cNvSpPr>
          <p:nvPr/>
        </p:nvSpPr>
        <p:spPr bwMode="auto">
          <a:xfrm flipV="1">
            <a:off x="6191250" y="3109913"/>
            <a:ext cx="1071563" cy="757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001" name="Line 57"/>
          <p:cNvSpPr>
            <a:spLocks noChangeShapeType="1"/>
          </p:cNvSpPr>
          <p:nvPr/>
        </p:nvSpPr>
        <p:spPr bwMode="auto">
          <a:xfrm>
            <a:off x="6191250" y="3081338"/>
            <a:ext cx="1057275" cy="77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002" name="Text Box 58"/>
          <p:cNvSpPr txBox="1">
            <a:spLocks noChangeArrowheads="1"/>
          </p:cNvSpPr>
          <p:nvPr/>
        </p:nvSpPr>
        <p:spPr bwMode="auto">
          <a:xfrm>
            <a:off x="7620000" y="4343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baseline="-25000">
                <a:latin typeface="Times New Roman" pitchFamily="18" charset="0"/>
              </a:rPr>
              <a:t>2</a:t>
            </a:r>
            <a:endParaRPr kumimoji="1" lang="en-US" altLang="zh-CN" sz="2400" i="1">
              <a:latin typeface="Times New Roman" pitchFamily="18" charset="0"/>
            </a:endParaRPr>
          </a:p>
        </p:txBody>
      </p:sp>
      <p:sp>
        <p:nvSpPr>
          <p:cNvPr id="83003" name="Oval 59"/>
          <p:cNvSpPr>
            <a:spLocks noChangeArrowheads="1"/>
          </p:cNvSpPr>
          <p:nvPr/>
        </p:nvSpPr>
        <p:spPr bwMode="auto">
          <a:xfrm>
            <a:off x="971550" y="1960563"/>
            <a:ext cx="2209800" cy="3048000"/>
          </a:xfrm>
          <a:prstGeom prst="ellipse">
            <a:avLst/>
          </a:prstGeom>
          <a:noFill/>
          <a:ln w="28575">
            <a:solidFill>
              <a:srgbClr val="00FF00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04" name="Text Box 60"/>
          <p:cNvSpPr txBox="1">
            <a:spLocks noChangeArrowheads="1"/>
          </p:cNvSpPr>
          <p:nvPr/>
        </p:nvSpPr>
        <p:spPr bwMode="auto">
          <a:xfrm>
            <a:off x="2647950" y="1960563"/>
            <a:ext cx="1676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Upper bounds</a:t>
            </a:r>
          </a:p>
        </p:txBody>
      </p:sp>
      <p:sp>
        <p:nvSpPr>
          <p:cNvPr id="83005" name="Text Box 61"/>
          <p:cNvSpPr txBox="1">
            <a:spLocks noChangeArrowheads="1"/>
          </p:cNvSpPr>
          <p:nvPr/>
        </p:nvSpPr>
        <p:spPr bwMode="auto">
          <a:xfrm>
            <a:off x="3257550" y="4398963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LUB</a:t>
            </a:r>
          </a:p>
        </p:txBody>
      </p:sp>
      <p:sp>
        <p:nvSpPr>
          <p:cNvPr id="83006" name="Line 62"/>
          <p:cNvSpPr>
            <a:spLocks noChangeShapeType="1"/>
          </p:cNvSpPr>
          <p:nvPr/>
        </p:nvSpPr>
        <p:spPr bwMode="auto">
          <a:xfrm flipH="1">
            <a:off x="2195513" y="4627563"/>
            <a:ext cx="985837" cy="38100"/>
          </a:xfrm>
          <a:prstGeom prst="line">
            <a:avLst/>
          </a:prstGeom>
          <a:noFill/>
          <a:ln w="9525">
            <a:solidFill>
              <a:srgbClr val="00FF00"/>
            </a:solidFill>
            <a:prstDash val="lg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007" name="Oval 63"/>
          <p:cNvSpPr>
            <a:spLocks noChangeArrowheads="1"/>
          </p:cNvSpPr>
          <p:nvPr/>
        </p:nvSpPr>
        <p:spPr bwMode="auto">
          <a:xfrm>
            <a:off x="5715000" y="4343400"/>
            <a:ext cx="1981200" cy="1447800"/>
          </a:xfrm>
          <a:prstGeom prst="ellipse">
            <a:avLst/>
          </a:prstGeom>
          <a:noFill/>
          <a:ln w="28575">
            <a:solidFill>
              <a:srgbClr val="FF9900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08" name="Text Box 64"/>
          <p:cNvSpPr txBox="1">
            <a:spLocks noChangeArrowheads="1"/>
          </p:cNvSpPr>
          <p:nvPr/>
        </p:nvSpPr>
        <p:spPr bwMode="auto">
          <a:xfrm>
            <a:off x="6553200" y="54864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Lower bounds</a:t>
            </a:r>
          </a:p>
        </p:txBody>
      </p:sp>
      <p:sp>
        <p:nvSpPr>
          <p:cNvPr id="83009" name="Oval 65"/>
          <p:cNvSpPr>
            <a:spLocks noChangeArrowheads="1"/>
          </p:cNvSpPr>
          <p:nvPr/>
        </p:nvSpPr>
        <p:spPr bwMode="auto">
          <a:xfrm>
            <a:off x="5638800" y="2133600"/>
            <a:ext cx="2209800" cy="1600200"/>
          </a:xfrm>
          <a:prstGeom prst="ellipse">
            <a:avLst/>
          </a:prstGeom>
          <a:noFill/>
          <a:ln w="28575">
            <a:solidFill>
              <a:srgbClr val="339966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10" name="Text Box 66"/>
          <p:cNvSpPr txBox="1">
            <a:spLocks noChangeArrowheads="1"/>
          </p:cNvSpPr>
          <p:nvPr/>
        </p:nvSpPr>
        <p:spPr bwMode="auto">
          <a:xfrm>
            <a:off x="4572000" y="2133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Upper bounds</a:t>
            </a:r>
          </a:p>
        </p:txBody>
      </p:sp>
      <p:sp>
        <p:nvSpPr>
          <p:cNvPr id="83011" name="Text Box 67"/>
          <p:cNvSpPr txBox="1">
            <a:spLocks noChangeArrowheads="1"/>
          </p:cNvSpPr>
          <p:nvPr/>
        </p:nvSpPr>
        <p:spPr bwMode="auto">
          <a:xfrm>
            <a:off x="4267200" y="3886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GLB</a:t>
            </a:r>
          </a:p>
        </p:txBody>
      </p:sp>
      <p:sp>
        <p:nvSpPr>
          <p:cNvPr id="83012" name="Line 68"/>
          <p:cNvSpPr>
            <a:spLocks noChangeShapeType="1"/>
          </p:cNvSpPr>
          <p:nvPr/>
        </p:nvSpPr>
        <p:spPr bwMode="auto">
          <a:xfrm>
            <a:off x="5029200" y="4114800"/>
            <a:ext cx="1447800" cy="381000"/>
          </a:xfrm>
          <a:prstGeom prst="line">
            <a:avLst/>
          </a:prstGeom>
          <a:noFill/>
          <a:ln w="9525">
            <a:solidFill>
              <a:srgbClr val="00FF00"/>
            </a:solidFill>
            <a:prstDash val="lg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5150"/>
            <a:ext cx="8229600" cy="847725"/>
          </a:xfrm>
        </p:spPr>
        <p:txBody>
          <a:bodyPr/>
          <a:lstStyle/>
          <a:p>
            <a:r>
              <a:rPr lang="en-US" altLang="zh-CN" sz="4000"/>
              <a:t>Linear Ordering and Well-Ordering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507413" cy="54451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≼) is a poset. </a:t>
            </a:r>
          </a:p>
          <a:p>
            <a:pPr lvl="1" algn="just">
              <a:lnSpc>
                <a:spcPct val="90000"/>
              </a:lnSpc>
            </a:pP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Linear-ordering – any two element of 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 are comparable. </a:t>
            </a:r>
          </a:p>
          <a:p>
            <a:pPr lvl="1" algn="just">
              <a:lnSpc>
                <a:spcPct val="90000"/>
              </a:lnSpc>
            </a:pP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Well-ordering - every nonempty subset of 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 has a least element </a:t>
            </a:r>
          </a:p>
          <a:p>
            <a:pPr lvl="1" algn="just">
              <a:lnSpc>
                <a:spcPct val="90000"/>
              </a:lnSpc>
            </a:pP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If every nonempty subset of 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 has a least element, then any two elements of 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 are comparable.</a:t>
            </a:r>
          </a:p>
          <a:p>
            <a:pPr lvl="1" algn="just">
              <a:lnSpc>
                <a:spcPct val="90000"/>
              </a:lnSpc>
            </a:pP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If any two elements of 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</a:rPr>
              <a:t>A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are comparable, can it be implied that every nonempty subset of 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</a:rPr>
              <a:t>A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has a least element?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   No, for infinite 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At the Last Classes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353425" cy="4471987"/>
          </a:xfrm>
        </p:spPr>
        <p:txBody>
          <a:bodyPr/>
          <a:lstStyle/>
          <a:p>
            <a:r>
              <a:rPr lang="en-US" altLang="zh-CN"/>
              <a:t>Part I: Basics of Functions</a:t>
            </a:r>
          </a:p>
          <a:p>
            <a:pPr lvl="1"/>
            <a:r>
              <a:rPr lang="en-US" altLang="zh-CN"/>
              <a:t>Function as a class of special relations</a:t>
            </a:r>
          </a:p>
          <a:p>
            <a:pPr lvl="1"/>
            <a:r>
              <a:rPr lang="en-US" altLang="zh-CN"/>
              <a:t>Types of functions</a:t>
            </a:r>
          </a:p>
          <a:p>
            <a:pPr lvl="1"/>
            <a:r>
              <a:rPr lang="en-US" altLang="zh-CN"/>
              <a:t>Permutation: bijection on one set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Part II: Functions and Computer Science</a:t>
            </a:r>
          </a:p>
          <a:p>
            <a:pPr lvl="1"/>
            <a:r>
              <a:rPr lang="en-US" altLang="zh-CN"/>
              <a:t>Commonly used function in computer applications</a:t>
            </a:r>
          </a:p>
          <a:p>
            <a:pPr lvl="1"/>
            <a:r>
              <a:rPr lang="en-US" altLang="zh-CN"/>
              <a:t>Growth of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Oval 2" descr="新闻纸"/>
          <p:cNvSpPr>
            <a:spLocks noChangeArrowheads="1"/>
          </p:cNvSpPr>
          <p:nvPr/>
        </p:nvSpPr>
        <p:spPr bwMode="auto">
          <a:xfrm>
            <a:off x="1143000" y="2743200"/>
            <a:ext cx="3733800" cy="37338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5" name="AutoShape 3"/>
          <p:cNvSpPr>
            <a:spLocks noChangeArrowheads="1"/>
          </p:cNvSpPr>
          <p:nvPr/>
        </p:nvSpPr>
        <p:spPr bwMode="auto">
          <a:xfrm>
            <a:off x="2286000" y="5181600"/>
            <a:ext cx="5886400" cy="11430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57150" cmpd="thickThin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6" name="Oval 4" descr="粉色砂纸"/>
          <p:cNvSpPr>
            <a:spLocks noChangeArrowheads="1"/>
          </p:cNvSpPr>
          <p:nvPr/>
        </p:nvSpPr>
        <p:spPr bwMode="auto">
          <a:xfrm>
            <a:off x="838200" y="4038600"/>
            <a:ext cx="4419600" cy="76200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Chain and Anti-chain</a:t>
            </a:r>
          </a:p>
        </p:txBody>
      </p:sp>
      <p:sp>
        <p:nvSpPr>
          <p:cNvPr id="84998" name="Oval 6"/>
          <p:cNvSpPr>
            <a:spLocks noChangeArrowheads="1"/>
          </p:cNvSpPr>
          <p:nvPr/>
        </p:nvSpPr>
        <p:spPr bwMode="auto">
          <a:xfrm>
            <a:off x="1447800" y="4267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1752600" y="4267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0" name="Oval 8"/>
          <p:cNvSpPr>
            <a:spLocks noChangeArrowheads="1"/>
          </p:cNvSpPr>
          <p:nvPr/>
        </p:nvSpPr>
        <p:spPr bwMode="auto">
          <a:xfrm>
            <a:off x="3200400" y="4267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4419600" y="4267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2305050" y="4105275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….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3671888" y="405765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….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3657600" y="2743200"/>
            <a:ext cx="5181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An antichain with elements as many as possible, including </a:t>
            </a:r>
            <a:r>
              <a:rPr kumimoji="1" lang="en-US" altLang="zh-CN" sz="2400" i="1">
                <a:latin typeface="Times New Roman" pitchFamily="18" charset="0"/>
              </a:rPr>
              <a:t>k</a:t>
            </a:r>
            <a:r>
              <a:rPr kumimoji="1" lang="en-US" altLang="zh-CN" sz="2400">
                <a:latin typeface="Times New Roman" pitchFamily="18" charset="0"/>
              </a:rPr>
              <a:t> elements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85005" name="Line 13"/>
          <p:cNvSpPr>
            <a:spLocks noChangeShapeType="1"/>
          </p:cNvSpPr>
          <p:nvPr/>
        </p:nvSpPr>
        <p:spPr bwMode="auto">
          <a:xfrm flipH="1">
            <a:off x="4800600" y="32004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 flipV="1">
            <a:off x="1557338" y="3686175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>
            <a:off x="1557338" y="4500563"/>
            <a:ext cx="0" cy="5286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1557338" y="5114925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>
            <a:off x="1552575" y="325278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 flipV="1">
            <a:off x="1852613" y="3681413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>
            <a:off x="1852613" y="4510088"/>
            <a:ext cx="0" cy="5286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5012" name="Freeform 20"/>
          <p:cNvSpPr>
            <a:spLocks/>
          </p:cNvSpPr>
          <p:nvPr/>
        </p:nvSpPr>
        <p:spPr bwMode="auto">
          <a:xfrm>
            <a:off x="1743075" y="3186113"/>
            <a:ext cx="133350" cy="423862"/>
          </a:xfrm>
          <a:custGeom>
            <a:avLst/>
            <a:gdLst/>
            <a:ahLst/>
            <a:cxnLst>
              <a:cxn ang="0">
                <a:pos x="72" y="267"/>
              </a:cxn>
              <a:cxn ang="0">
                <a:pos x="72" y="144"/>
              </a:cxn>
              <a:cxn ang="0">
                <a:pos x="0" y="0"/>
              </a:cxn>
            </a:cxnLst>
            <a:rect l="0" t="0" r="r" b="b"/>
            <a:pathLst>
              <a:path w="84" h="267">
                <a:moveTo>
                  <a:pt x="72" y="267"/>
                </a:moveTo>
                <a:cubicBezTo>
                  <a:pt x="78" y="227"/>
                  <a:pt x="84" y="188"/>
                  <a:pt x="72" y="144"/>
                </a:cubicBezTo>
                <a:cubicBezTo>
                  <a:pt x="60" y="100"/>
                  <a:pt x="12" y="27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5013" name="Freeform 21"/>
          <p:cNvSpPr>
            <a:spLocks/>
          </p:cNvSpPr>
          <p:nvPr/>
        </p:nvSpPr>
        <p:spPr bwMode="auto">
          <a:xfrm>
            <a:off x="1857375" y="5072063"/>
            <a:ext cx="171450" cy="485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180"/>
              </a:cxn>
              <a:cxn ang="0">
                <a:pos x="108" y="306"/>
              </a:cxn>
            </a:cxnLst>
            <a:rect l="0" t="0" r="r" b="b"/>
            <a:pathLst>
              <a:path w="108" h="306">
                <a:moveTo>
                  <a:pt x="0" y="0"/>
                </a:moveTo>
                <a:cubicBezTo>
                  <a:pt x="0" y="64"/>
                  <a:pt x="0" y="129"/>
                  <a:pt x="18" y="180"/>
                </a:cubicBezTo>
                <a:cubicBezTo>
                  <a:pt x="36" y="231"/>
                  <a:pt x="93" y="285"/>
                  <a:pt x="108" y="30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>
            <a:off x="1557338" y="5586413"/>
            <a:ext cx="0" cy="6715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>
            <a:off x="1552575" y="2552700"/>
            <a:ext cx="0" cy="6715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1214438" y="428625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i="1">
                <a:latin typeface="Times New Roman" pitchFamily="18" charset="0"/>
              </a:rPr>
              <a:t>a</a:t>
            </a:r>
            <a:r>
              <a:rPr kumimoji="1" lang="en-US" altLang="zh-CN" sz="2000" baseline="-25000">
                <a:latin typeface="Times New Roman" pitchFamily="18" charset="0"/>
              </a:rPr>
              <a:t>1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85017" name="Text Box 25"/>
          <p:cNvSpPr txBox="1">
            <a:spLocks noChangeArrowheads="1"/>
          </p:cNvSpPr>
          <p:nvPr/>
        </p:nvSpPr>
        <p:spPr bwMode="auto">
          <a:xfrm>
            <a:off x="1852613" y="432435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i="1">
                <a:latin typeface="Times New Roman" pitchFamily="18" charset="0"/>
              </a:rPr>
              <a:t>a</a:t>
            </a:r>
            <a:r>
              <a:rPr kumimoji="1" lang="en-US" altLang="zh-CN" sz="2000" baseline="-25000">
                <a:latin typeface="Times New Roman" pitchFamily="18" charset="0"/>
              </a:rPr>
              <a:t>2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85018" name="Text Box 26"/>
          <p:cNvSpPr txBox="1">
            <a:spLocks noChangeArrowheads="1"/>
          </p:cNvSpPr>
          <p:nvPr/>
        </p:nvSpPr>
        <p:spPr bwMode="auto">
          <a:xfrm>
            <a:off x="3238500" y="4424363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i="1">
                <a:latin typeface="Times New Roman" pitchFamily="18" charset="0"/>
              </a:rPr>
              <a:t>a</a:t>
            </a:r>
            <a:r>
              <a:rPr kumimoji="1" lang="en-US" altLang="zh-CN" sz="2000" i="1" baseline="-25000">
                <a:latin typeface="Times New Roman" pitchFamily="18" charset="0"/>
              </a:rPr>
              <a:t>i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4495800" y="439578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i="1">
                <a:latin typeface="Times New Roman" pitchFamily="18" charset="0"/>
              </a:rPr>
              <a:t>a</a:t>
            </a:r>
            <a:r>
              <a:rPr kumimoji="1" lang="en-US" altLang="zh-CN" sz="2000" i="1" baseline="-25000">
                <a:latin typeface="Times New Roman" pitchFamily="18" charset="0"/>
              </a:rPr>
              <a:t>k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85020" name="Text Box 28"/>
          <p:cNvSpPr txBox="1">
            <a:spLocks noChangeArrowheads="1"/>
          </p:cNvSpPr>
          <p:nvPr/>
        </p:nvSpPr>
        <p:spPr bwMode="auto">
          <a:xfrm>
            <a:off x="5486400" y="3733800"/>
            <a:ext cx="3429000" cy="1673225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FF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For </a:t>
            </a:r>
            <a:r>
              <a:rPr kumimoji="1" lang="en-US" altLang="zh-CN" sz="2000" i="1">
                <a:latin typeface="Times New Roman" pitchFamily="18" charset="0"/>
              </a:rPr>
              <a:t>i</a:t>
            </a:r>
            <a:r>
              <a:rPr kumimoji="1" lang="en-US" altLang="zh-CN" sz="2000">
                <a:latin typeface="Times New Roman" pitchFamily="18" charset="0"/>
              </a:rPr>
              <a:t>=1,2,…,</a:t>
            </a:r>
            <a:r>
              <a:rPr kumimoji="1" lang="en-US" altLang="zh-CN" sz="2000" i="1">
                <a:latin typeface="Times New Roman" pitchFamily="18" charset="0"/>
              </a:rPr>
              <a:t>k</a:t>
            </a:r>
            <a:r>
              <a:rPr kumimoji="1" lang="en-US" altLang="zh-CN" sz="2000">
                <a:latin typeface="Times New Roman" pitchFamily="18" charset="0"/>
              </a:rPr>
              <a:t>, starting from </a:t>
            </a:r>
            <a:r>
              <a:rPr kumimoji="1" lang="en-US" altLang="zh-CN" sz="2000" i="1">
                <a:latin typeface="Times New Roman" pitchFamily="18" charset="0"/>
              </a:rPr>
              <a:t>a</a:t>
            </a:r>
            <a:r>
              <a:rPr kumimoji="1" lang="en-US" altLang="zh-CN" sz="2000" baseline="-25000">
                <a:latin typeface="Times New Roman" pitchFamily="18" charset="0"/>
              </a:rPr>
              <a:t>i</a:t>
            </a:r>
            <a:r>
              <a:rPr kumimoji="1" lang="zh-CN" altLang="en-US" sz="2000">
                <a:latin typeface="Times New Roman" pitchFamily="18" charset="0"/>
              </a:rPr>
              <a:t>, </a:t>
            </a:r>
            <a:r>
              <a:rPr kumimoji="1" lang="en-US" altLang="zh-CN" sz="2000">
                <a:latin typeface="Times New Roman" pitchFamily="18" charset="0"/>
              </a:rPr>
              <a:t>constructing a chain </a:t>
            </a:r>
            <a:r>
              <a:rPr kumimoji="1" lang="en-US" altLang="zh-CN" sz="2000" i="1">
                <a:latin typeface="Times New Roman" pitchFamily="18" charset="0"/>
              </a:rPr>
              <a:t>L</a:t>
            </a:r>
            <a:r>
              <a:rPr kumimoji="1" lang="en-US" altLang="zh-CN" sz="2000" baseline="-25000">
                <a:latin typeface="Times New Roman" pitchFamily="18" charset="0"/>
              </a:rPr>
              <a:t>i</a:t>
            </a:r>
            <a:r>
              <a:rPr kumimoji="1" lang="en-US" altLang="zh-CN" sz="2000">
                <a:latin typeface="Times New Roman" pitchFamily="18" charset="0"/>
              </a:rPr>
              <a:t>, including as many elements as possible. </a:t>
            </a:r>
            <a:r>
              <a:rPr kumimoji="1" lang="en-US" altLang="zh-CN" sz="2000" i="1">
                <a:latin typeface="Times New Roman" pitchFamily="18" charset="0"/>
              </a:rPr>
              <a:t>L</a:t>
            </a:r>
            <a:r>
              <a:rPr kumimoji="1" lang="en-US" altLang="zh-CN" sz="2000" baseline="-25000">
                <a:latin typeface="Times New Roman" pitchFamily="18" charset="0"/>
              </a:rPr>
              <a:t>i</a:t>
            </a:r>
            <a:r>
              <a:rPr kumimoji="1" lang="en-US" altLang="zh-CN" sz="2000">
                <a:latin typeface="Times New Roman" pitchFamily="18" charset="0"/>
              </a:rPr>
              <a:t> doesn’t contain elements in </a:t>
            </a:r>
            <a:r>
              <a:rPr kumimoji="1" lang="en-US" altLang="zh-CN" sz="2000" i="1">
                <a:latin typeface="Times New Roman" pitchFamily="18" charset="0"/>
              </a:rPr>
              <a:t>L</a:t>
            </a:r>
            <a:r>
              <a:rPr kumimoji="1" lang="en-US" altLang="zh-CN" sz="2000" baseline="-25000">
                <a:latin typeface="Times New Roman" pitchFamily="18" charset="0"/>
              </a:rPr>
              <a:t>1</a:t>
            </a:r>
            <a:r>
              <a:rPr kumimoji="1" lang="en-US" altLang="zh-CN" sz="2000">
                <a:latin typeface="Times New Roman" pitchFamily="18" charset="0"/>
              </a:rPr>
              <a:t>,…, </a:t>
            </a:r>
            <a:r>
              <a:rPr kumimoji="1" lang="en-US" altLang="zh-CN" sz="2000" i="1">
                <a:latin typeface="Times New Roman" pitchFamily="18" charset="0"/>
              </a:rPr>
              <a:t>L</a:t>
            </a:r>
            <a:r>
              <a:rPr kumimoji="1" lang="en-US" altLang="zh-CN" sz="2000" baseline="-25000">
                <a:latin typeface="Times New Roman" pitchFamily="18" charset="0"/>
              </a:rPr>
              <a:t>i-1</a:t>
            </a:r>
            <a:r>
              <a:rPr kumimoji="1" lang="en-US" altLang="zh-CN" sz="2000">
                <a:latin typeface="Times New Roman" pitchFamily="18" charset="0"/>
              </a:rPr>
              <a:t> .</a:t>
            </a:r>
            <a:endParaRPr kumimoji="1" lang="zh-CN" altLang="en-US" sz="2000">
              <a:latin typeface="Times New Roman" pitchFamily="18" charset="0"/>
            </a:endParaRPr>
          </a:p>
        </p:txBody>
      </p:sp>
      <p:sp>
        <p:nvSpPr>
          <p:cNvPr id="85021" name="Text Box 29"/>
          <p:cNvSpPr txBox="1">
            <a:spLocks noChangeArrowheads="1"/>
          </p:cNvSpPr>
          <p:nvPr/>
        </p:nvSpPr>
        <p:spPr bwMode="auto">
          <a:xfrm>
            <a:off x="2819400" y="5334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85022" name="Object 30"/>
          <p:cNvGraphicFramePr>
            <a:graphicFrameLocks noChangeAspect="1"/>
          </p:cNvGraphicFramePr>
          <p:nvPr/>
        </p:nvGraphicFramePr>
        <p:xfrm>
          <a:off x="2438400" y="5181600"/>
          <a:ext cx="838200" cy="1143000"/>
        </p:xfrm>
        <a:graphic>
          <a:graphicData uri="http://schemas.openxmlformats.org/presentationml/2006/ole">
            <p:oleObj spid="_x0000_s85022" name="Equation" r:id="rId6" imgW="342720" imgH="431640" progId="Equation.3">
              <p:embed/>
            </p:oleObj>
          </a:graphicData>
        </a:graphic>
      </p:graphicFrame>
      <p:sp>
        <p:nvSpPr>
          <p:cNvPr id="85023" name="Text Box 31"/>
          <p:cNvSpPr txBox="1">
            <a:spLocks noChangeArrowheads="1"/>
          </p:cNvSpPr>
          <p:nvPr/>
        </p:nvSpPr>
        <p:spPr bwMode="auto">
          <a:xfrm>
            <a:off x="3186113" y="5524500"/>
            <a:ext cx="4986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must contain all elements in the </a:t>
            </a:r>
            <a:r>
              <a:rPr kumimoji="1" lang="en-US" altLang="zh-CN" sz="2400" dirty="0" err="1">
                <a:latin typeface="Times New Roman" pitchFamily="18" charset="0"/>
              </a:rPr>
              <a:t>poset</a:t>
            </a:r>
            <a:r>
              <a:rPr kumimoji="1" lang="en-US" altLang="zh-CN" sz="2400" dirty="0">
                <a:latin typeface="Times New Roman" pitchFamily="18" charset="0"/>
              </a:rPr>
              <a:t>. 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Order in Disorder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167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In any permutation of natural numbers 1,</a:t>
            </a:r>
            <a:r>
              <a:rPr lang="zh-CN" altLang="en-US" sz="2800"/>
              <a:t>2,3,…,</a:t>
            </a:r>
            <a:r>
              <a:rPr lang="en-US" altLang="zh-CN" sz="2800"/>
              <a:t>n</a:t>
            </a:r>
            <a:r>
              <a:rPr lang="en-US" altLang="zh-CN" sz="2800" baseline="30000"/>
              <a:t>2</a:t>
            </a:r>
            <a:r>
              <a:rPr lang="en-US" altLang="zh-CN" sz="2800"/>
              <a:t>+1, there must be a strictly increasing or decreasing sequence with length not less than n+1.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Proof: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Given a permutation, labeling each number using a pair (</a:t>
            </a:r>
            <a:r>
              <a:rPr lang="en-US" altLang="zh-CN" sz="2400" i="1"/>
              <a:t>p</a:t>
            </a:r>
            <a:r>
              <a:rPr lang="en-US" altLang="zh-CN" sz="2400"/>
              <a:t>,</a:t>
            </a:r>
            <a:r>
              <a:rPr lang="en-US" altLang="zh-CN" sz="2400" i="1"/>
              <a:t>q</a:t>
            </a:r>
            <a:r>
              <a:rPr lang="en-US" altLang="zh-CN" sz="2400"/>
              <a:t>), where </a:t>
            </a:r>
            <a:r>
              <a:rPr lang="en-US" altLang="zh-CN" sz="2400" i="1"/>
              <a:t>p</a:t>
            </a:r>
            <a:r>
              <a:rPr lang="en-US" altLang="zh-CN" sz="2400"/>
              <a:t> is the length of the largest increasing sequence ending at the number, and </a:t>
            </a:r>
            <a:r>
              <a:rPr lang="en-US" altLang="zh-CN" sz="2400" i="1"/>
              <a:t>q</a:t>
            </a:r>
            <a:r>
              <a:rPr lang="en-US" altLang="zh-CN" sz="2400"/>
              <a:t> is the length of the largest decreasing sequence ending at the number. Note, each number has a unique label (Why?). If </a:t>
            </a:r>
            <a:r>
              <a:rPr lang="en-US" altLang="zh-CN" sz="2400" i="1"/>
              <a:t>p</a:t>
            </a:r>
            <a:r>
              <a:rPr lang="en-US" altLang="zh-CN" sz="2400"/>
              <a:t> and </a:t>
            </a:r>
            <a:r>
              <a:rPr lang="en-US" altLang="zh-CN" sz="2400" i="1"/>
              <a:t>q</a:t>
            </a:r>
            <a:r>
              <a:rPr lang="en-US" altLang="zh-CN" sz="2400"/>
              <a:t> are both not larger than </a:t>
            </a:r>
            <a:r>
              <a:rPr lang="en-US" altLang="zh-CN" sz="2400" i="1"/>
              <a:t>n</a:t>
            </a:r>
            <a:r>
              <a:rPr lang="en-US" altLang="zh-CN" sz="2400"/>
              <a:t>, there are only </a:t>
            </a:r>
            <a:r>
              <a:rPr lang="en-US" altLang="zh-CN" sz="2400" i="1"/>
              <a:t>n</a:t>
            </a:r>
            <a:r>
              <a:rPr lang="en-US" altLang="zh-CN" sz="2400" baseline="30000"/>
              <a:t>2</a:t>
            </a:r>
            <a:r>
              <a:rPr lang="en-US" altLang="zh-CN" sz="2400"/>
              <a:t> possible label value.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558800"/>
            <a:ext cx="8062912" cy="823913"/>
          </a:xfrm>
        </p:spPr>
        <p:txBody>
          <a:bodyPr/>
          <a:lstStyle/>
          <a:p>
            <a:r>
              <a:rPr lang="en-US" altLang="zh-CN" sz="4800"/>
              <a:t>Order in Disorder: PO Model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8"/>
            <a:ext cx="8610600" cy="4967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In any permutation of natural numbers 1,</a:t>
            </a:r>
            <a:r>
              <a:rPr lang="zh-CN" altLang="en-US" sz="2400"/>
              <a:t>2,3,…,</a:t>
            </a:r>
            <a:r>
              <a:rPr lang="en-US" altLang="zh-CN" sz="2400"/>
              <a:t>n</a:t>
            </a:r>
            <a:r>
              <a:rPr lang="en-US" altLang="zh-CN" sz="2400" baseline="30000"/>
              <a:t>2</a:t>
            </a:r>
            <a:r>
              <a:rPr lang="en-US" altLang="zh-CN" sz="2400"/>
              <a:t>+1, there must be a strictly increasing or decreasing sequence with length not less than n+1.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The model of partial order: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Set: A={ &lt;</a:t>
            </a:r>
            <a:r>
              <a:rPr lang="en-US" altLang="zh-CN" sz="2400" i="1"/>
              <a:t>i,v</a:t>
            </a:r>
            <a:r>
              <a:rPr lang="en-US" altLang="zh-CN" sz="2400" baseline="-25000"/>
              <a:t>i</a:t>
            </a:r>
            <a:r>
              <a:rPr lang="en-US" altLang="zh-CN" sz="2400"/>
              <a:t>&gt;</a:t>
            </a:r>
            <a:r>
              <a:rPr lang="en-US" altLang="zh-CN" sz="2400" i="1"/>
              <a:t> |i=</a:t>
            </a:r>
            <a:r>
              <a:rPr lang="en-US" altLang="zh-CN" sz="2400"/>
              <a:t>1,2,…,</a:t>
            </a:r>
            <a:r>
              <a:rPr lang="en-US" altLang="zh-CN" sz="2400" i="1"/>
              <a:t>n</a:t>
            </a:r>
            <a:r>
              <a:rPr lang="en-US" altLang="zh-CN" sz="2400" baseline="30000"/>
              <a:t>2</a:t>
            </a:r>
            <a:r>
              <a:rPr lang="en-US" altLang="zh-CN" sz="2400"/>
              <a:t>+1, each </a:t>
            </a:r>
            <a:r>
              <a:rPr lang="en-US" altLang="zh-CN" sz="2400" i="1"/>
              <a:t>v</a:t>
            </a:r>
            <a:r>
              <a:rPr lang="en-US" altLang="zh-CN" sz="2400" baseline="-25000"/>
              <a:t>i</a:t>
            </a:r>
            <a:r>
              <a:rPr lang="en-US" altLang="zh-CN" sz="2400"/>
              <a:t> has an unique value in </a:t>
            </a:r>
            <a:r>
              <a:rPr lang="zh-CN" altLang="en-US" sz="2400"/>
              <a:t>1,2,…,</a:t>
            </a:r>
            <a:r>
              <a:rPr lang="en-US" altLang="zh-CN" sz="2400" i="1"/>
              <a:t>n</a:t>
            </a:r>
            <a:r>
              <a:rPr lang="en-US" altLang="zh-CN" sz="2400" baseline="30000"/>
              <a:t>2</a:t>
            </a:r>
            <a:r>
              <a:rPr lang="en-US" altLang="zh-CN" sz="2400"/>
              <a:t>+1</a:t>
            </a:r>
            <a:r>
              <a:rPr lang="zh-CN" altLang="en-US" sz="2400"/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Two partial orderings</a:t>
            </a:r>
          </a:p>
          <a:p>
            <a:pPr lvl="2">
              <a:lnSpc>
                <a:spcPct val="90000"/>
              </a:lnSpc>
            </a:pP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: &lt;</a:t>
            </a:r>
            <a:r>
              <a:rPr lang="en-US" altLang="zh-CN" i="1"/>
              <a:t>i</a:t>
            </a:r>
            <a:r>
              <a:rPr lang="en-US" altLang="zh-CN"/>
              <a:t>,</a:t>
            </a:r>
            <a:r>
              <a:rPr lang="en-US" altLang="zh-CN" i="1"/>
              <a:t>v</a:t>
            </a:r>
            <a:r>
              <a:rPr lang="en-US" altLang="zh-CN" baseline="-25000"/>
              <a:t>i</a:t>
            </a:r>
            <a:r>
              <a:rPr lang="en-US" altLang="zh-CN"/>
              <a:t>&gt;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&lt;</a:t>
            </a:r>
            <a:r>
              <a:rPr lang="en-US" altLang="zh-CN" i="1"/>
              <a:t>j</a:t>
            </a:r>
            <a:r>
              <a:rPr lang="en-US" altLang="zh-CN"/>
              <a:t>,</a:t>
            </a:r>
            <a:r>
              <a:rPr lang="en-US" altLang="zh-CN" i="1"/>
              <a:t>v</a:t>
            </a:r>
            <a:r>
              <a:rPr lang="en-US" altLang="zh-CN" baseline="-25000"/>
              <a:t>j</a:t>
            </a:r>
            <a:r>
              <a:rPr lang="en-US" altLang="zh-CN"/>
              <a:t>&gt; iff. </a:t>
            </a:r>
            <a:r>
              <a:rPr lang="en-US" altLang="zh-CN" i="1"/>
              <a:t>i&lt;j</a:t>
            </a:r>
            <a:r>
              <a:rPr lang="en-US" altLang="zh-CN"/>
              <a:t> and </a:t>
            </a:r>
            <a:r>
              <a:rPr lang="en-US" altLang="zh-CN" i="1"/>
              <a:t>v</a:t>
            </a:r>
            <a:r>
              <a:rPr lang="en-US" altLang="zh-CN" baseline="-25000"/>
              <a:t>i</a:t>
            </a:r>
            <a:r>
              <a:rPr lang="en-US" altLang="zh-CN"/>
              <a:t>&lt;</a:t>
            </a:r>
            <a:r>
              <a:rPr lang="en-US" altLang="zh-CN" i="1"/>
              <a:t>v</a:t>
            </a:r>
            <a:r>
              <a:rPr lang="en-US" altLang="zh-CN" baseline="-25000"/>
              <a:t>j</a:t>
            </a:r>
            <a:r>
              <a:rPr lang="en-US" altLang="zh-CN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: &lt;</a:t>
            </a:r>
            <a:r>
              <a:rPr lang="en-US" altLang="zh-CN" i="1"/>
              <a:t>i</a:t>
            </a:r>
            <a:r>
              <a:rPr lang="en-US" altLang="zh-CN"/>
              <a:t>,</a:t>
            </a:r>
            <a:r>
              <a:rPr lang="en-US" altLang="zh-CN" i="1"/>
              <a:t>v</a:t>
            </a:r>
            <a:r>
              <a:rPr lang="en-US" altLang="zh-CN" baseline="-25000"/>
              <a:t>i</a:t>
            </a:r>
            <a:r>
              <a:rPr lang="en-US" altLang="zh-CN"/>
              <a:t>&gt;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&lt;</a:t>
            </a:r>
            <a:r>
              <a:rPr lang="en-US" altLang="zh-CN" i="1"/>
              <a:t>j</a:t>
            </a:r>
            <a:r>
              <a:rPr lang="en-US" altLang="zh-CN"/>
              <a:t>,</a:t>
            </a:r>
            <a:r>
              <a:rPr lang="en-US" altLang="zh-CN" i="1"/>
              <a:t>v</a:t>
            </a:r>
            <a:r>
              <a:rPr lang="en-US" altLang="zh-CN" baseline="-25000"/>
              <a:t>j</a:t>
            </a:r>
            <a:r>
              <a:rPr lang="en-US" altLang="zh-CN"/>
              <a:t>&gt; iff. </a:t>
            </a:r>
            <a:r>
              <a:rPr lang="en-US" altLang="zh-CN" i="1"/>
              <a:t>i&lt;j</a:t>
            </a:r>
            <a:r>
              <a:rPr lang="en-US" altLang="zh-CN"/>
              <a:t> and </a:t>
            </a:r>
            <a:r>
              <a:rPr lang="en-US" altLang="zh-CN" i="1"/>
              <a:t>v</a:t>
            </a:r>
            <a:r>
              <a:rPr lang="en-US" altLang="zh-CN" baseline="-25000"/>
              <a:t>i</a:t>
            </a:r>
            <a:r>
              <a:rPr lang="en-US" altLang="zh-CN"/>
              <a:t>&gt;</a:t>
            </a:r>
            <a:r>
              <a:rPr lang="en-US" altLang="zh-CN" i="1"/>
              <a:t>v</a:t>
            </a:r>
            <a:r>
              <a:rPr lang="en-US" altLang="zh-CN" baseline="-25000"/>
              <a:t>j</a:t>
            </a:r>
            <a:r>
              <a:rPr lang="en-US" altLang="zh-CN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Problem: Prove that there must a subset of </a:t>
            </a:r>
            <a:r>
              <a:rPr lang="en-US" altLang="zh-CN" sz="2400" i="1"/>
              <a:t>A </a:t>
            </a:r>
            <a:r>
              <a:rPr lang="en-US" altLang="zh-CN" sz="2400"/>
              <a:t>with no less than </a:t>
            </a:r>
            <a:r>
              <a:rPr lang="en-US" altLang="zh-CN" sz="2400" i="1"/>
              <a:t>n</a:t>
            </a:r>
            <a:r>
              <a:rPr lang="en-US" altLang="zh-CN" sz="2400"/>
              <a:t>+1 elements, which is a chain of </a:t>
            </a:r>
            <a:r>
              <a:rPr lang="en-US" altLang="zh-CN" sz="2400" i="1"/>
              <a:t>R</a:t>
            </a:r>
            <a:r>
              <a:rPr lang="en-US" altLang="zh-CN" sz="2400" baseline="-25000"/>
              <a:t>1</a:t>
            </a:r>
            <a:r>
              <a:rPr lang="zh-CN" altLang="en-US" sz="2400"/>
              <a:t> </a:t>
            </a:r>
            <a:r>
              <a:rPr lang="en-US" altLang="zh-CN" sz="2400"/>
              <a:t>or </a:t>
            </a:r>
            <a:r>
              <a:rPr lang="en-US" altLang="zh-CN" sz="2400" i="1"/>
              <a:t>R</a:t>
            </a:r>
            <a:r>
              <a:rPr lang="en-US" altLang="zh-CN" sz="2400" baseline="-25000"/>
              <a:t>2</a:t>
            </a:r>
            <a:r>
              <a:rPr lang="zh-CN" altLang="en-US" sz="24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Note: a chain of </a:t>
            </a:r>
            <a:r>
              <a:rPr lang="en-US" altLang="zh-CN" sz="2400" i="1"/>
              <a:t>R</a:t>
            </a:r>
            <a:r>
              <a:rPr lang="en-US" altLang="zh-CN" sz="2400" baseline="-25000"/>
              <a:t>1</a:t>
            </a:r>
            <a:r>
              <a:rPr lang="zh-CN" altLang="en-US" sz="2400"/>
              <a:t> </a:t>
            </a:r>
            <a:r>
              <a:rPr lang="en-US" altLang="zh-CN" sz="2400"/>
              <a:t>is a antichain of </a:t>
            </a:r>
            <a:r>
              <a:rPr lang="en-US" altLang="zh-CN" sz="2400" i="1"/>
              <a:t>R</a:t>
            </a:r>
            <a:r>
              <a:rPr lang="en-US" altLang="zh-CN" sz="2400" baseline="-25000"/>
              <a:t>2</a:t>
            </a:r>
            <a:r>
              <a:rPr lang="zh-CN" altLang="en-US" sz="2400"/>
              <a:t>, </a:t>
            </a:r>
            <a:r>
              <a:rPr lang="en-US" altLang="zh-CN" sz="2400"/>
              <a:t>and vice versa.</a:t>
            </a:r>
            <a:r>
              <a:rPr lang="en-US" altLang="zh-CN"/>
              <a:t> </a:t>
            </a:r>
            <a:endParaRPr lang="zh-CN" alt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Lattices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/>
              <a:t>Definition</a:t>
            </a:r>
          </a:p>
          <a:p>
            <a:pPr algn="just"/>
            <a:r>
              <a:rPr lang="zh-CN" altLang="en-US"/>
              <a:t>(</a:t>
            </a:r>
            <a:r>
              <a:rPr lang="en-US" altLang="zh-CN" i="1"/>
              <a:t>L</a:t>
            </a:r>
            <a:r>
              <a:rPr lang="en-US" altLang="zh-CN"/>
              <a:t>,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≼) is called a lattice if</a:t>
            </a:r>
            <a:endParaRPr lang="en-US" altLang="zh-CN"/>
          </a:p>
          <a:p>
            <a:pPr lvl="1" algn="just"/>
            <a:r>
              <a:rPr lang="en-US" altLang="zh-CN"/>
              <a:t>(</a:t>
            </a:r>
            <a:r>
              <a:rPr lang="en-US" altLang="zh-CN" i="1"/>
              <a:t>L,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≼) </a:t>
            </a:r>
            <a:r>
              <a:rPr lang="en-US" altLang="zh-CN"/>
              <a:t>is a poset</a:t>
            </a:r>
            <a:endParaRPr lang="zh-CN" altLang="en-US">
              <a:latin typeface="Times New Roman" pitchFamily="18" charset="0"/>
            </a:endParaRPr>
          </a:p>
          <a:p>
            <a:pPr lvl="1" algn="just"/>
            <a:r>
              <a:rPr lang="en-US" altLang="zh-CN">
                <a:sym typeface="Symbol" pitchFamily="18" charset="2"/>
              </a:rPr>
              <a:t>For any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/>
              <a:t>L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/>
              <a:t>{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} has a LUB</a:t>
            </a:r>
            <a:r>
              <a:rPr lang="en-US" altLang="zh-CN" i="1"/>
              <a:t>,</a:t>
            </a:r>
            <a:r>
              <a:rPr lang="en-US" altLang="zh-CN"/>
              <a:t> which is denoted as </a:t>
            </a:r>
            <a:r>
              <a:rPr lang="en-US" altLang="zh-CN" i="1"/>
              <a:t>x</a:t>
            </a:r>
            <a:r>
              <a:rPr lang="en-US" altLang="zh-CN">
                <a:sym typeface="Symbol" pitchFamily="18" charset="2"/>
              </a:rPr>
              <a:t>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 (join)</a:t>
            </a:r>
          </a:p>
          <a:p>
            <a:pPr lvl="1" algn="just"/>
            <a:r>
              <a:rPr lang="en-US" altLang="zh-CN">
                <a:sym typeface="Symbol" pitchFamily="18" charset="2"/>
              </a:rPr>
              <a:t>For any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/>
              <a:t>L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/>
              <a:t>{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} has a GLB</a:t>
            </a:r>
            <a:r>
              <a:rPr lang="en-US" altLang="zh-CN" i="1"/>
              <a:t>,</a:t>
            </a:r>
            <a:r>
              <a:rPr lang="en-US" altLang="zh-CN"/>
              <a:t> which is denoted as </a:t>
            </a:r>
            <a:r>
              <a:rPr lang="en-US" altLang="zh-CN" i="1"/>
              <a:t>x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 (meet)</a:t>
            </a:r>
            <a:r>
              <a:rPr lang="en-US" altLang="zh-CN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 of Lattice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>
                <a:latin typeface="Times New Roman" pitchFamily="18" charset="0"/>
              </a:rPr>
              <a:t>({1,2,3,4,6,8,12,16,24,48},|)</a:t>
            </a:r>
          </a:p>
          <a:p>
            <a:pPr lvl="1" algn="just"/>
            <a:r>
              <a:rPr lang="en-US" altLang="zh-CN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y=gcd(x,y), 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y=lcm(x,y)</a:t>
            </a:r>
          </a:p>
          <a:p>
            <a:pPr algn="just">
              <a:spcBef>
                <a:spcPct val="60000"/>
              </a:spcBef>
            </a:pP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altLang="zh-CN">
                <a:latin typeface="Times New Roman" pitchFamily="18" charset="0"/>
              </a:rPr>
              <a:t>(B),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pPr lvl="1" algn="just"/>
            <a:r>
              <a:rPr lang="en-US" altLang="zh-CN">
                <a:latin typeface="Times New Roman" pitchFamily="18" charset="0"/>
              </a:rPr>
              <a:t> 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y=x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⋂</a:t>
            </a:r>
            <a:r>
              <a:rPr lang="en-US" altLang="zh-CN">
                <a:latin typeface="Times New Roman" pitchFamily="18" charset="0"/>
              </a:rPr>
              <a:t>y, 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y=x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⋃</a:t>
            </a:r>
            <a:r>
              <a:rPr lang="en-US" altLang="zh-CN">
                <a:latin typeface="Times New Roman" pitchFamily="18" charset="0"/>
              </a:rPr>
              <a:t>y</a:t>
            </a:r>
          </a:p>
          <a:p>
            <a:pPr>
              <a:spcBef>
                <a:spcPct val="60000"/>
              </a:spcBef>
            </a:pPr>
            <a:r>
              <a:rPr lang="en-US" altLang="zh-CN">
                <a:latin typeface="Times New Roman" pitchFamily="18" charset="0"/>
              </a:rPr>
              <a:t>(Z,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</a:t>
            </a:r>
            <a:r>
              <a:rPr lang="zh-CN" altLang="en-US">
                <a:latin typeface="Times New Roman" pitchFamily="18" charset="0"/>
              </a:rPr>
              <a:t>)</a:t>
            </a:r>
          </a:p>
          <a:p>
            <a:pPr lvl="1"/>
            <a:r>
              <a:rPr lang="zh-CN" altLang="en-US"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altLang="zh-CN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y=min{x,y}, 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y=max{x,y}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Lattice and Hasse Diagram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The posets represented by the two hasse diagram on the right are </a:t>
            </a:r>
            <a:r>
              <a:rPr lang="en-US" altLang="zh-CN" sz="2800" b="1">
                <a:solidFill>
                  <a:srgbClr val="FF0000"/>
                </a:solidFill>
              </a:rPr>
              <a:t>not</a:t>
            </a:r>
            <a:r>
              <a:rPr lang="en-US" altLang="zh-CN" sz="2800"/>
              <a:t> lattices.</a:t>
            </a: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609600" y="2971800"/>
          <a:ext cx="10515600" cy="2789238"/>
        </p:xfrm>
        <a:graphic>
          <a:graphicData uri="http://schemas.openxmlformats.org/presentationml/2006/ole">
            <p:oleObj spid="_x0000_s90116" name="Document" r:id="rId4" imgW="5274360" imgH="1158120" progId="WPS.Document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Formula about Lattices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/>
              <a:t>By the definitions of LUB and GLB, it is easy to prove that:</a:t>
            </a:r>
          </a:p>
          <a:p>
            <a:pPr lvl="1" algn="just"/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b, 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b</a:t>
            </a:r>
          </a:p>
          <a:p>
            <a:pPr lvl="1" algn="just"/>
            <a:r>
              <a:rPr lang="en-US" altLang="zh-CN">
                <a:latin typeface="Times New Roman" pitchFamily="18" charset="0"/>
              </a:rPr>
              <a:t>If 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c, 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c, then 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c</a:t>
            </a:r>
          </a:p>
          <a:p>
            <a:pPr lvl="1" algn="just"/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a, 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b</a:t>
            </a:r>
          </a:p>
          <a:p>
            <a:pPr lvl="1" algn="just"/>
            <a:r>
              <a:rPr lang="en-US" altLang="zh-CN">
                <a:latin typeface="Times New Roman" pitchFamily="18" charset="0"/>
              </a:rPr>
              <a:t>If c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a, c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b, then c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b</a:t>
            </a:r>
          </a:p>
          <a:p>
            <a:endParaRPr lang="zh-CN" alt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Algebraic Properties of Lattice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Idempotent properties</a:t>
            </a:r>
          </a:p>
          <a:p>
            <a:pPr lvl="1">
              <a:lnSpc>
                <a:spcPct val="90000"/>
              </a:lnSpc>
            </a:pPr>
            <a:r>
              <a:rPr lang="en-US" altLang="zh-CN" i="1"/>
              <a:t>a</a:t>
            </a:r>
            <a:r>
              <a:rPr lang="en-US" altLang="zh-CN">
                <a:sym typeface="Symbol" pitchFamily="18" charset="2"/>
              </a:rPr>
              <a:t>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 = 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 =</a:t>
            </a:r>
            <a:r>
              <a:rPr lang="en-US" altLang="zh-CN" i="1">
                <a:sym typeface="Symbol" pitchFamily="18" charset="2"/>
              </a:rPr>
              <a:t>a</a:t>
            </a:r>
            <a:endParaRPr lang="en-US" altLang="zh-CN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/>
              <a:t>Commutative properties</a:t>
            </a:r>
          </a:p>
          <a:p>
            <a:pPr lvl="1">
              <a:lnSpc>
                <a:spcPct val="90000"/>
              </a:lnSpc>
            </a:pPr>
            <a:r>
              <a:rPr lang="en-US" altLang="zh-CN" i="1"/>
              <a:t>a</a:t>
            </a:r>
            <a:r>
              <a:rPr lang="en-US" altLang="zh-CN">
                <a:sym typeface="Symbol" pitchFamily="18" charset="2"/>
              </a:rPr>
              <a:t>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=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</a:t>
            </a:r>
            <a:r>
              <a:rPr lang="en-US" altLang="zh-CN" i="1">
                <a:sym typeface="Symbol" pitchFamily="18" charset="2"/>
              </a:rPr>
              <a:t>a; a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 i="1">
                <a:sym typeface="Symbol" pitchFamily="18" charset="2"/>
              </a:rPr>
              <a:t>b=b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 i="1">
                <a:sym typeface="Symbol" pitchFamily="18" charset="2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altLang="zh-CN">
                <a:sym typeface="Symbol" pitchFamily="18" charset="2"/>
              </a:rPr>
              <a:t>Associative properties</a:t>
            </a:r>
          </a:p>
          <a:p>
            <a:pPr lvl="1">
              <a:lnSpc>
                <a:spcPct val="90000"/>
              </a:lnSpc>
            </a:pP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(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</a:t>
            </a:r>
            <a:r>
              <a:rPr lang="en-US" altLang="zh-CN" i="1">
                <a:sym typeface="Symbol" pitchFamily="18" charset="2"/>
              </a:rPr>
              <a:t>c</a:t>
            </a:r>
            <a:r>
              <a:rPr lang="en-US" altLang="zh-CN">
                <a:sym typeface="Symbol" pitchFamily="18" charset="2"/>
              </a:rPr>
              <a:t>)=(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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)</a:t>
            </a:r>
            <a:r>
              <a:rPr lang="en-US" altLang="zh-CN" i="1">
                <a:sym typeface="Symbol" pitchFamily="18" charset="2"/>
              </a:rPr>
              <a:t>c</a:t>
            </a:r>
            <a:r>
              <a:rPr lang="en-US" altLang="zh-CN">
                <a:sym typeface="Symbol" pitchFamily="18" charset="2"/>
              </a:rPr>
              <a:t>; 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(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 i="1">
                <a:sym typeface="Symbol" pitchFamily="18" charset="2"/>
              </a:rPr>
              <a:t>c</a:t>
            </a:r>
            <a:r>
              <a:rPr lang="en-US" altLang="zh-CN">
                <a:sym typeface="Symbol" pitchFamily="18" charset="2"/>
              </a:rPr>
              <a:t>)=(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)</a:t>
            </a:r>
            <a:r>
              <a:rPr lang="en-US" altLang="zh-CN" i="1">
                <a:sym typeface="Symbol" pitchFamily="18" charset="2"/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altLang="zh-CN">
                <a:sym typeface="Symbol" pitchFamily="18" charset="2"/>
              </a:rPr>
              <a:t>Absorption properties</a:t>
            </a:r>
          </a:p>
          <a:p>
            <a:pPr lvl="1">
              <a:lnSpc>
                <a:spcPct val="90000"/>
              </a:lnSpc>
            </a:pP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(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)=a; 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(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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)=</a:t>
            </a:r>
            <a:r>
              <a:rPr lang="en-US" altLang="zh-CN" i="1">
                <a:sym typeface="Symbol" pitchFamily="18" charset="2"/>
              </a:rPr>
              <a:t>a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7772400" cy="762000"/>
          </a:xfrm>
        </p:spPr>
        <p:txBody>
          <a:bodyPr/>
          <a:lstStyle/>
          <a:p>
            <a:r>
              <a:rPr lang="en-US" altLang="zh-CN"/>
              <a:t>More Properties of Lattices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510088"/>
          </a:xfrm>
        </p:spPr>
        <p:txBody>
          <a:bodyPr/>
          <a:lstStyle/>
          <a:p>
            <a:r>
              <a:rPr lang="en-US" altLang="zh-CN"/>
              <a:t>Let </a:t>
            </a:r>
            <a:r>
              <a:rPr lang="en-US" altLang="zh-CN" i="1"/>
              <a:t>L</a:t>
            </a:r>
            <a:r>
              <a:rPr lang="en-US" altLang="zh-CN"/>
              <a:t> be a lattice</a:t>
            </a:r>
            <a:r>
              <a:rPr lang="en-US" altLang="zh-CN">
                <a:latin typeface="Times New Roman" pitchFamily="18" charset="0"/>
              </a:rPr>
              <a:t>，</a:t>
            </a:r>
            <a:r>
              <a:rPr lang="en-US" altLang="zh-CN">
                <a:sym typeface="Symbol" pitchFamily="18" charset="2"/>
              </a:rPr>
              <a:t>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d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/>
              <a:t>L</a:t>
            </a:r>
            <a:r>
              <a:rPr lang="en-US" altLang="zh-CN"/>
              <a:t>, If 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≼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>
                <a:ea typeface="MS PMincho" pitchFamily="18" charset="-128"/>
              </a:rPr>
              <a:t>≼</a:t>
            </a:r>
            <a:r>
              <a:rPr lang="en-US" altLang="zh-CN" i="1"/>
              <a:t>d</a:t>
            </a:r>
            <a:r>
              <a:rPr lang="en-US" altLang="zh-CN"/>
              <a:t>, then 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 i="1"/>
              <a:t>c</a:t>
            </a:r>
            <a:r>
              <a:rPr lang="en-US" altLang="zh-CN">
                <a:ea typeface="MS PMincho" pitchFamily="18" charset="-128"/>
              </a:rPr>
              <a:t>≼</a:t>
            </a:r>
            <a:r>
              <a:rPr lang="en-US" altLang="zh-CN" i="1"/>
              <a:t>b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 i="1"/>
              <a:t>d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/>
              <a:t>c</a:t>
            </a:r>
            <a:r>
              <a:rPr lang="en-US" altLang="zh-CN">
                <a:ea typeface="MS PMincho" pitchFamily="18" charset="-128"/>
              </a:rPr>
              <a:t>≼</a:t>
            </a:r>
            <a:r>
              <a:rPr lang="en-US" altLang="zh-CN" i="1"/>
              <a:t>b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/>
              <a:t>d</a:t>
            </a:r>
          </a:p>
          <a:p>
            <a:pPr lvl="1"/>
            <a:r>
              <a:rPr lang="en-US" altLang="zh-CN">
                <a:sym typeface="MT Extra" pitchFamily="18" charset="2"/>
              </a:rPr>
              <a:t>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 i="1"/>
              <a:t>c</a:t>
            </a:r>
            <a:r>
              <a:rPr lang="en-US" altLang="zh-CN">
                <a:ea typeface="MS PMincho" pitchFamily="18" charset="-128"/>
              </a:rPr>
              <a:t>≼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≼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 i="1"/>
              <a:t>c</a:t>
            </a:r>
            <a:r>
              <a:rPr lang="en-US" altLang="zh-CN">
                <a:ea typeface="MS PMincho" pitchFamily="18" charset="-128"/>
              </a:rPr>
              <a:t>≼</a:t>
            </a:r>
            <a:r>
              <a:rPr lang="en-US" altLang="zh-CN" i="1"/>
              <a:t>c</a:t>
            </a:r>
            <a:r>
              <a:rPr lang="en-US" altLang="zh-CN">
                <a:ea typeface="MS PMincho" pitchFamily="18" charset="-128"/>
              </a:rPr>
              <a:t>≼</a:t>
            </a:r>
            <a:r>
              <a:rPr lang="en-US" altLang="zh-CN" i="1"/>
              <a:t>d</a:t>
            </a:r>
            <a:r>
              <a:rPr lang="en-US" altLang="zh-CN"/>
              <a:t>, then a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/>
              <a:t>c is one lower bound of </a:t>
            </a:r>
            <a:r>
              <a:rPr lang="zh-CN" altLang="en-US"/>
              <a:t>{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d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zh-CN" altLang="en-US">
                <a:sym typeface="Symbol" pitchFamily="18" charset="2"/>
              </a:rPr>
              <a:t>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 i="1"/>
              <a:t>c</a:t>
            </a:r>
            <a:r>
              <a:rPr lang="en-US" altLang="zh-CN">
                <a:ea typeface="MS PMincho" pitchFamily="18" charset="-128"/>
              </a:rPr>
              <a:t>≼</a:t>
            </a:r>
            <a:r>
              <a:rPr lang="en-US" altLang="zh-CN" i="1"/>
              <a:t>b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 i="1"/>
              <a:t>d</a:t>
            </a:r>
            <a:r>
              <a:rPr lang="en-US" altLang="zh-CN"/>
              <a:t>; </a:t>
            </a:r>
          </a:p>
          <a:p>
            <a:pPr lvl="1"/>
            <a:r>
              <a:rPr lang="en-US" altLang="zh-CN">
                <a:sym typeface="MT Extra" pitchFamily="18" charset="2"/>
              </a:rPr>
              <a:t>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≼</a:t>
            </a:r>
            <a:r>
              <a:rPr lang="en-US" altLang="zh-CN" i="1"/>
              <a:t>b</a:t>
            </a:r>
            <a:r>
              <a:rPr lang="en-US" altLang="zh-CN">
                <a:ea typeface="MS PMincho" pitchFamily="18" charset="-128"/>
              </a:rPr>
              <a:t>≼</a:t>
            </a:r>
            <a:r>
              <a:rPr lang="en-US" altLang="zh-CN" i="1"/>
              <a:t>b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/>
              <a:t>d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>
                <a:ea typeface="MS PMincho" pitchFamily="18" charset="-128"/>
              </a:rPr>
              <a:t>≼</a:t>
            </a:r>
            <a:r>
              <a:rPr lang="en-US" altLang="zh-CN" i="1"/>
              <a:t>d</a:t>
            </a:r>
            <a:r>
              <a:rPr lang="en-US" altLang="zh-CN">
                <a:ea typeface="MS PMincho" pitchFamily="18" charset="-128"/>
              </a:rPr>
              <a:t>≼</a:t>
            </a:r>
            <a:r>
              <a:rPr lang="en-US" altLang="zh-CN" i="1"/>
              <a:t>b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/>
              <a:t>d</a:t>
            </a:r>
            <a:r>
              <a:rPr lang="en-US" altLang="zh-CN"/>
              <a:t>, so, </a:t>
            </a:r>
            <a:r>
              <a:rPr lang="en-US" altLang="zh-CN" i="1"/>
              <a:t>b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/>
              <a:t>d </a:t>
            </a:r>
            <a:r>
              <a:rPr lang="en-US" altLang="zh-CN"/>
              <a:t>is one of the upper bound of </a:t>
            </a:r>
            <a:r>
              <a:rPr lang="zh-CN" altLang="en-US"/>
              <a:t>{</a:t>
            </a:r>
            <a:r>
              <a:rPr lang="en-US" altLang="zh-CN"/>
              <a:t>a,c}, </a:t>
            </a:r>
            <a:r>
              <a:rPr lang="zh-CN" altLang="en-US">
                <a:sym typeface="Symbol" pitchFamily="18" charset="2"/>
              </a:rPr>
              <a:t></a:t>
            </a:r>
            <a:r>
              <a:rPr lang="en-US" altLang="zh-CN"/>
              <a:t>a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/>
              <a:t>c</a:t>
            </a:r>
            <a:r>
              <a:rPr lang="en-US" altLang="zh-CN">
                <a:ea typeface="MS PMincho" pitchFamily="18" charset="-128"/>
              </a:rPr>
              <a:t>≼</a:t>
            </a:r>
            <a:r>
              <a:rPr lang="en-US" altLang="zh-CN"/>
              <a:t>b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772400" cy="762000"/>
          </a:xfrm>
        </p:spPr>
        <p:txBody>
          <a:bodyPr/>
          <a:lstStyle/>
          <a:p>
            <a:r>
              <a:rPr lang="en-US" altLang="zh-CN"/>
              <a:t>More Properties of Lattice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357688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Distributive Inequality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sym typeface="Symbol" pitchFamily="18" charset="2"/>
              </a:rPr>
              <a:t>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/>
              <a:t>L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 i="1"/>
              <a:t>c</a:t>
            </a:r>
            <a:r>
              <a:rPr lang="en-US" altLang="zh-CN"/>
              <a:t>)</a:t>
            </a:r>
            <a:r>
              <a:rPr lang="en-US" altLang="zh-CN">
                <a:ea typeface="MS PMincho" pitchFamily="18" charset="-128"/>
              </a:rPr>
              <a:t>≼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/>
              <a:t>c</a:t>
            </a:r>
            <a:r>
              <a:rPr lang="en-US" altLang="zh-CN"/>
              <a:t>)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Since 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≼</a:t>
            </a:r>
            <a:r>
              <a:rPr lang="en-US" altLang="zh-CN" i="1"/>
              <a:t>a</a:t>
            </a:r>
            <a:r>
              <a:rPr lang="en-US" altLang="zh-CN"/>
              <a:t> and </a:t>
            </a:r>
            <a:r>
              <a:rPr lang="en-US" altLang="zh-CN" i="1"/>
              <a:t>b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 i="1"/>
              <a:t>c</a:t>
            </a:r>
            <a:r>
              <a:rPr lang="en-US" altLang="zh-CN">
                <a:ea typeface="MS PMincho" pitchFamily="18" charset="-128"/>
              </a:rPr>
              <a:t>≼</a:t>
            </a:r>
            <a:r>
              <a:rPr lang="en-US" altLang="zh-CN" i="1"/>
              <a:t>b</a:t>
            </a:r>
            <a:r>
              <a:rPr lang="en-US" altLang="zh-CN"/>
              <a:t>, we have 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 i="1"/>
              <a:t>c</a:t>
            </a:r>
            <a:r>
              <a:rPr lang="en-US" altLang="zh-CN"/>
              <a:t>)</a:t>
            </a:r>
            <a:r>
              <a:rPr lang="en-US" altLang="zh-CN">
                <a:ea typeface="MS PMincho" pitchFamily="18" charset="-128"/>
              </a:rPr>
              <a:t>≼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/>
              <a:t>b</a:t>
            </a:r>
            <a:r>
              <a:rPr lang="en-US" altLang="zh-CN"/>
              <a:t>), on the other hand, since 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≼</a:t>
            </a:r>
            <a:r>
              <a:rPr lang="en-US" altLang="zh-CN" i="1"/>
              <a:t>a</a:t>
            </a:r>
            <a:r>
              <a:rPr lang="en-US" altLang="zh-CN"/>
              <a:t> and </a:t>
            </a:r>
            <a:r>
              <a:rPr lang="en-US" altLang="zh-CN" i="1"/>
              <a:t>b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 i="1"/>
              <a:t>c</a:t>
            </a:r>
            <a:r>
              <a:rPr lang="en-US" altLang="zh-CN">
                <a:ea typeface="MS PMincho" pitchFamily="18" charset="-128"/>
              </a:rPr>
              <a:t>≼</a:t>
            </a:r>
            <a:r>
              <a:rPr lang="en-US" altLang="zh-CN" i="1"/>
              <a:t>c</a:t>
            </a:r>
            <a:r>
              <a:rPr lang="en-US" altLang="zh-CN"/>
              <a:t>, we have 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 i="1"/>
              <a:t>c</a:t>
            </a:r>
            <a:r>
              <a:rPr lang="en-US" altLang="zh-CN"/>
              <a:t>)</a:t>
            </a:r>
            <a:r>
              <a:rPr lang="en-US" altLang="zh-CN">
                <a:ea typeface="MS PMincho" pitchFamily="18" charset="-128"/>
              </a:rPr>
              <a:t>≼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/>
              <a:t>c</a:t>
            </a:r>
            <a:r>
              <a:rPr lang="en-US" altLang="zh-CN"/>
              <a:t>), i.e. 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 i="1"/>
              <a:t>c</a:t>
            </a:r>
            <a:r>
              <a:rPr lang="en-US" altLang="zh-CN"/>
              <a:t>) is a lower bound of </a:t>
            </a:r>
            <a:r>
              <a:rPr lang="zh-CN" altLang="en-US"/>
              <a:t>{(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ea typeface="MS PMincho" pitchFamily="18" charset="-128"/>
              </a:rPr>
              <a:t>,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/>
              <a:t>c</a:t>
            </a:r>
            <a:r>
              <a:rPr lang="en-US" altLang="zh-CN"/>
              <a:t>)}</a:t>
            </a:r>
            <a:endParaRPr lang="zh-CN" altLang="en-US"/>
          </a:p>
          <a:p>
            <a:pPr lvl="1" algn="just">
              <a:lnSpc>
                <a:spcPct val="90000"/>
              </a:lnSpc>
            </a:pPr>
            <a:r>
              <a:rPr lang="zh-CN" altLang="en-US">
                <a:sym typeface="Symbol" pitchFamily="18" charset="2"/>
              </a:rPr>
              <a:t></a:t>
            </a:r>
            <a:r>
              <a:rPr lang="zh-CN" altLang="en-US"/>
              <a:t> 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 i="1"/>
              <a:t>c</a:t>
            </a:r>
            <a:r>
              <a:rPr lang="en-US" altLang="zh-CN"/>
              <a:t>)</a:t>
            </a:r>
            <a:r>
              <a:rPr lang="en-US" altLang="zh-CN">
                <a:ea typeface="MS PMincho" pitchFamily="18" charset="-128"/>
              </a:rPr>
              <a:t>≼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/>
              <a:t>c</a:t>
            </a:r>
            <a:r>
              <a:rPr lang="en-US" altLang="zh-CN"/>
              <a:t>)</a:t>
            </a:r>
          </a:p>
          <a:p>
            <a:pPr lvl="1" algn="just">
              <a:lnSpc>
                <a:spcPct val="9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</a:rPr>
              <a:t>Similarily, it is easy to prove that: </a:t>
            </a:r>
          </a:p>
          <a:p>
            <a:pPr lvl="1" algn="ctr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b)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(a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c)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(b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c)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zh-CN" altLang="en-US" sz="240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Partial Order and Lattices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Part I: Partial Order</a:t>
            </a:r>
          </a:p>
          <a:p>
            <a:pPr lvl="1"/>
            <a:r>
              <a:rPr lang="en-US" altLang="zh-CN"/>
              <a:t>Order relations and Hasse Diagrams</a:t>
            </a:r>
          </a:p>
          <a:p>
            <a:pPr lvl="1"/>
            <a:r>
              <a:rPr lang="en-US" altLang="zh-CN"/>
              <a:t>Extremal elements in partially ordered sets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Part II: Lattices</a:t>
            </a:r>
          </a:p>
          <a:p>
            <a:pPr lvl="1"/>
            <a:r>
              <a:rPr lang="en-US" altLang="zh-CN"/>
              <a:t>Lattices as a mathematical structure </a:t>
            </a:r>
          </a:p>
          <a:p>
            <a:pPr lvl="1"/>
            <a:r>
              <a:rPr lang="en-US" altLang="zh-CN"/>
              <a:t>Isomorphic lattices</a:t>
            </a:r>
          </a:p>
          <a:p>
            <a:pPr lvl="1"/>
            <a:r>
              <a:rPr lang="en-US" altLang="zh-CN"/>
              <a:t>Properties of lattices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Sublattice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358187" cy="4114800"/>
          </a:xfrm>
        </p:spPr>
        <p:txBody>
          <a:bodyPr/>
          <a:lstStyle/>
          <a:p>
            <a:pPr algn="just"/>
            <a:r>
              <a:rPr lang="en-US" altLang="zh-CN" sz="2800"/>
              <a:t>Let (</a:t>
            </a:r>
            <a:r>
              <a:rPr lang="en-US" altLang="zh-CN" sz="2800" i="1"/>
              <a:t>L</a:t>
            </a:r>
            <a:r>
              <a:rPr lang="en-US" altLang="zh-CN" sz="2800">
                <a:latin typeface="Times New Roman" pitchFamily="18" charset="0"/>
              </a:rPr>
              <a:t>,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800">
                <a:latin typeface="Times New Roman" pitchFamily="18" charset="0"/>
              </a:rPr>
              <a:t>,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800">
                <a:ea typeface="MS PMincho" pitchFamily="18" charset="-128"/>
              </a:rPr>
              <a:t>) is a lattice, S is a nonempty subset of </a:t>
            </a:r>
            <a:r>
              <a:rPr lang="en-US" altLang="zh-CN" sz="2800" i="1">
                <a:ea typeface="MS PMincho" pitchFamily="18" charset="-128"/>
              </a:rPr>
              <a:t>L</a:t>
            </a:r>
            <a:r>
              <a:rPr lang="en-US" altLang="zh-CN" sz="2800">
                <a:ea typeface="MS PMincho" pitchFamily="18" charset="-128"/>
              </a:rPr>
              <a:t>. If </a:t>
            </a:r>
            <a:r>
              <a:rPr lang="en-US" altLang="zh-CN" sz="2800" i="1">
                <a:ea typeface="MS PMincho" pitchFamily="18" charset="-128"/>
              </a:rPr>
              <a:t>S</a:t>
            </a:r>
            <a:r>
              <a:rPr lang="en-US" altLang="zh-CN" sz="2800">
                <a:ea typeface="MS PMincho" pitchFamily="18" charset="-128"/>
              </a:rPr>
              <a:t> is close under the operations </a:t>
            </a:r>
            <a:r>
              <a:rPr lang="zh-CN" altLang="en-US" sz="2800">
                <a:latin typeface="Times New Roman" pitchFamily="18" charset="0"/>
                <a:ea typeface="MS PMincho" pitchFamily="18" charset="-128"/>
              </a:rPr>
              <a:t>⋀ 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and </a:t>
            </a:r>
            <a:r>
              <a:rPr lang="zh-CN" altLang="en-US" sz="2800">
                <a:latin typeface="Times New Roman" pitchFamily="18" charset="0"/>
                <a:ea typeface="MS PMincho" pitchFamily="18" charset="-128"/>
              </a:rPr>
              <a:t>⋁, </a:t>
            </a:r>
            <a:r>
              <a:rPr lang="en-US" altLang="zh-CN" sz="2800">
                <a:ea typeface="MS PMincho" pitchFamily="18" charset="-128"/>
              </a:rPr>
              <a:t>then </a:t>
            </a:r>
            <a:r>
              <a:rPr lang="en-US" altLang="zh-CN" sz="2800" i="1">
                <a:ea typeface="MS PMincho" pitchFamily="18" charset="-128"/>
              </a:rPr>
              <a:t>S</a:t>
            </a:r>
            <a:r>
              <a:rPr lang="en-US" altLang="zh-CN" sz="2800">
                <a:ea typeface="MS PMincho" pitchFamily="18" charset="-128"/>
              </a:rPr>
              <a:t> is a sublattice of </a:t>
            </a:r>
            <a:r>
              <a:rPr lang="en-US" altLang="zh-CN" sz="2800" i="1">
                <a:ea typeface="MS PMincho" pitchFamily="18" charset="-128"/>
              </a:rPr>
              <a:t>L.</a:t>
            </a:r>
            <a:r>
              <a:rPr lang="zh-CN" altLang="en-US" sz="2800">
                <a:latin typeface="Times New Roman" pitchFamily="18" charset="0"/>
              </a:rPr>
              <a:t> </a:t>
            </a:r>
          </a:p>
          <a:p>
            <a:pPr algn="just"/>
            <a:r>
              <a:rPr lang="en-US" altLang="zh-CN" sz="2800"/>
              <a:t>Example: </a:t>
            </a:r>
            <a:endParaRPr lang="zh-CN" altLang="en-US" sz="2800">
              <a:latin typeface="Times New Roman" pitchFamily="18" charset="0"/>
            </a:endParaRPr>
          </a:p>
          <a:p>
            <a:pPr lvl="1" algn="just"/>
            <a:r>
              <a:rPr lang="en-US" altLang="zh-CN">
                <a:latin typeface="Times New Roman" pitchFamily="18" charset="0"/>
              </a:rPr>
              <a:t>Let S</a:t>
            </a:r>
            <a:r>
              <a:rPr lang="en-US" altLang="zh-CN" baseline="-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={a,b,d,h}; S</a:t>
            </a:r>
            <a:r>
              <a:rPr lang="en-US" altLang="zh-CN" baseline="-30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={a,b,d,f}</a:t>
            </a:r>
          </a:p>
          <a:p>
            <a:pPr lvl="1" algn="just"/>
            <a:r>
              <a:rPr lang="en-US" altLang="zh-CN">
                <a:latin typeface="Times New Roman" pitchFamily="18" charset="0"/>
              </a:rPr>
              <a:t>Then S</a:t>
            </a:r>
            <a:r>
              <a:rPr lang="en-US" altLang="zh-CN" baseline="-30000">
                <a:latin typeface="Times New Roman" pitchFamily="18" charset="0"/>
              </a:rPr>
              <a:t>2 </a:t>
            </a:r>
            <a:r>
              <a:rPr lang="en-US" altLang="zh-CN">
                <a:latin typeface="Times New Roman" pitchFamily="18" charset="0"/>
              </a:rPr>
              <a:t>is a sublattice, 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</a:rPr>
              <a:t>         but S</a:t>
            </a:r>
            <a:r>
              <a:rPr lang="en-US" altLang="zh-CN" baseline="-30000">
                <a:latin typeface="Times New Roman" pitchFamily="18" charset="0"/>
              </a:rPr>
              <a:t>1 </a:t>
            </a:r>
            <a:r>
              <a:rPr lang="en-US" altLang="zh-CN">
                <a:latin typeface="Times New Roman" pitchFamily="18" charset="0"/>
              </a:rPr>
              <a:t>is not (b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</a:t>
            </a:r>
            <a:r>
              <a:rPr lang="en-US" altLang="zh-CN">
                <a:latin typeface="Times New Roman" pitchFamily="18" charset="0"/>
              </a:rPr>
              <a:t>S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2819400" y="3733800"/>
          <a:ext cx="9220200" cy="2362200"/>
        </p:xfrm>
        <a:graphic>
          <a:graphicData uri="http://schemas.openxmlformats.org/presentationml/2006/ole">
            <p:oleObj spid="_x0000_s95236" name="Document" r:id="rId4" imgW="5274360" imgH="1443960" progId="WPS.Document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Several Special Lattice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2800"/>
              <a:t>(1) </a:t>
            </a:r>
            <a:r>
              <a:rPr lang="en-US" altLang="zh-CN" sz="2800"/>
              <a:t>Chain</a:t>
            </a:r>
          </a:p>
          <a:p>
            <a:pPr algn="just"/>
            <a:r>
              <a:rPr lang="zh-CN" altLang="en-US" sz="2800"/>
              <a:t>(2) </a:t>
            </a:r>
            <a:r>
              <a:rPr lang="en-US" altLang="zh-CN" sz="2800"/>
              <a:t>Diamond lattice</a:t>
            </a:r>
          </a:p>
          <a:p>
            <a:pPr lvl="1" algn="just"/>
            <a:r>
              <a:rPr lang="zh-CN" altLang="en-US" sz="2400"/>
              <a:t>   </a:t>
            </a:r>
            <a:r>
              <a:rPr lang="en-US" altLang="zh-CN" sz="2400"/>
              <a:t>Note: b</a:t>
            </a:r>
            <a:r>
              <a:rPr lang="en-US" altLang="zh-CN" sz="2400">
                <a:ea typeface="MS PMincho" pitchFamily="18" charset="-128"/>
              </a:rPr>
              <a:t>⋁</a:t>
            </a:r>
            <a:r>
              <a:rPr lang="en-US" altLang="zh-CN" sz="2400"/>
              <a:t>(</a:t>
            </a:r>
            <a:r>
              <a:rPr lang="en-US" altLang="zh-CN" sz="2400">
                <a:solidFill>
                  <a:srgbClr val="339966"/>
                </a:solidFill>
              </a:rPr>
              <a:t>c</a:t>
            </a:r>
            <a:r>
              <a:rPr lang="en-US" altLang="zh-CN" sz="2400">
                <a:ea typeface="MS PMincho" pitchFamily="18" charset="-128"/>
              </a:rPr>
              <a:t>⋀</a:t>
            </a:r>
            <a:r>
              <a:rPr lang="en-US" altLang="zh-CN" sz="2400"/>
              <a:t>a)=(b</a:t>
            </a:r>
            <a:r>
              <a:rPr lang="en-US" altLang="zh-CN" sz="2400"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rgbClr val="339966"/>
                </a:solidFill>
              </a:rPr>
              <a:t>c</a:t>
            </a:r>
            <a:r>
              <a:rPr lang="en-US" altLang="zh-CN" sz="2400"/>
              <a:t>)</a:t>
            </a:r>
            <a:r>
              <a:rPr lang="en-US" altLang="zh-CN" sz="2400">
                <a:ea typeface="MS PMincho" pitchFamily="18" charset="-128"/>
              </a:rPr>
              <a:t>⋀</a:t>
            </a:r>
            <a:r>
              <a:rPr lang="en-US" altLang="zh-CN" sz="2400"/>
              <a:t>a=a</a:t>
            </a:r>
          </a:p>
          <a:p>
            <a:pPr algn="just"/>
            <a:r>
              <a:rPr lang="en-US" altLang="zh-CN" sz="2800"/>
              <a:t>(3) Pentagon lattice</a:t>
            </a:r>
            <a:endParaRPr lang="zh-CN" altLang="en-US" sz="2800"/>
          </a:p>
          <a:p>
            <a:pPr lvl="1" algn="just"/>
            <a:r>
              <a:rPr lang="zh-CN" altLang="en-US" sz="2400"/>
              <a:t>   </a:t>
            </a:r>
            <a:r>
              <a:rPr lang="en-US" altLang="zh-CN" sz="2400"/>
              <a:t>Note: c</a:t>
            </a:r>
            <a:r>
              <a:rPr lang="en-US" altLang="zh-CN" sz="2400">
                <a:ea typeface="MS PMincho" pitchFamily="18" charset="-128"/>
              </a:rPr>
              <a:t>⋁</a:t>
            </a:r>
            <a:r>
              <a:rPr lang="en-US" altLang="zh-CN" sz="2400"/>
              <a:t>(</a:t>
            </a:r>
            <a:r>
              <a:rPr lang="en-US" altLang="zh-CN" sz="2400">
                <a:solidFill>
                  <a:srgbClr val="339966"/>
                </a:solidFill>
              </a:rPr>
              <a:t>b</a:t>
            </a:r>
            <a:r>
              <a:rPr lang="en-US" altLang="zh-CN" sz="2400">
                <a:ea typeface="MS PMincho" pitchFamily="18" charset="-128"/>
              </a:rPr>
              <a:t>⋀</a:t>
            </a:r>
            <a:r>
              <a:rPr lang="en-US" altLang="zh-CN" sz="2400"/>
              <a:t>d)=c</a:t>
            </a:r>
            <a:r>
              <a:rPr lang="en-US" altLang="zh-CN" sz="2400">
                <a:ea typeface="MS PMincho" pitchFamily="18" charset="-128"/>
              </a:rPr>
              <a:t>⋁</a:t>
            </a:r>
            <a:r>
              <a:rPr lang="en-US" altLang="zh-CN" sz="2400"/>
              <a:t>e=c 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altLang="zh-CN" sz="2400">
                <a:sym typeface="Symbol" pitchFamily="18" charset="2"/>
              </a:rPr>
              <a:t> </a:t>
            </a:r>
            <a:r>
              <a:rPr lang="en-US" altLang="zh-CN" sz="2400"/>
              <a:t>(c</a:t>
            </a:r>
            <a:r>
              <a:rPr lang="en-US" altLang="zh-CN" sz="2400"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rgbClr val="339966"/>
                </a:solidFill>
              </a:rPr>
              <a:t>b</a:t>
            </a:r>
            <a:r>
              <a:rPr lang="en-US" altLang="zh-CN" sz="2400"/>
              <a:t>)</a:t>
            </a:r>
            <a:r>
              <a:rPr lang="en-US" altLang="zh-CN" sz="2400">
                <a:ea typeface="MS PMincho" pitchFamily="18" charset="-128"/>
              </a:rPr>
              <a:t>⋀</a:t>
            </a:r>
            <a:r>
              <a:rPr lang="en-US" altLang="zh-CN" sz="2400"/>
              <a:t>d=a</a:t>
            </a:r>
            <a:r>
              <a:rPr lang="en-US" altLang="zh-CN" sz="2400">
                <a:ea typeface="MS PMincho" pitchFamily="18" charset="-128"/>
              </a:rPr>
              <a:t>⋀d=d</a:t>
            </a:r>
            <a:endParaRPr lang="en-US" altLang="zh-CN" sz="2400"/>
          </a:p>
          <a:p>
            <a:endParaRPr lang="zh-CN" altLang="en-US" sz="2800"/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1533525" y="4702175"/>
          <a:ext cx="3644900" cy="762000"/>
        </p:xfrm>
        <a:graphic>
          <a:graphicData uri="http://schemas.openxmlformats.org/presentationml/2006/ole">
            <p:oleObj spid="_x0000_s96260" name="Document" r:id="rId4" imgW="3645000" imgH="761400" progId="WPS.Document.6">
              <p:embed/>
            </p:oleObj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2362200" y="4572000"/>
          <a:ext cx="7772400" cy="1905000"/>
        </p:xfrm>
        <a:graphic>
          <a:graphicData uri="http://schemas.openxmlformats.org/presentationml/2006/ole">
            <p:oleObj spid="_x0000_s96261" name="Document" r:id="rId5" imgW="5274360" imgH="1417320" progId="WPS.Document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Distributive Lattice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439150" cy="5157787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/>
              <a:t>Definition: </a:t>
            </a:r>
            <a:r>
              <a:rPr lang="en-US" altLang="zh-CN" i="1"/>
              <a:t>L</a:t>
            </a:r>
            <a:r>
              <a:rPr lang="en-US" altLang="zh-CN"/>
              <a:t> is a lattice, if for all 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/>
              <a:t>L</a:t>
            </a:r>
            <a:r>
              <a:rPr lang="en-US" altLang="zh-CN"/>
              <a:t>,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/>
              <a:t>c</a:t>
            </a:r>
            <a:r>
              <a:rPr lang="en-US" altLang="zh-CN"/>
              <a:t>)=(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 i="1"/>
              <a:t>c</a:t>
            </a:r>
            <a:r>
              <a:rPr lang="en-US" altLang="zh-CN"/>
              <a:t>),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/>
              <a:t>then </a:t>
            </a:r>
            <a:r>
              <a:rPr lang="en-US" altLang="zh-CN" i="1"/>
              <a:t>L</a:t>
            </a:r>
            <a:r>
              <a:rPr lang="en-US" altLang="zh-CN"/>
              <a:t> is called a distributive lattice.</a:t>
            </a:r>
            <a:endParaRPr lang="zh-CN" altLang="en-US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/>
              <a:t>Note: a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/>
              <a:t>(b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/>
              <a:t>c)=(a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/>
              <a:t>b)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/>
              <a:t>(a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/>
              <a:t>c) iff. a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/>
              <a:t>(b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/>
              <a:t>c)=(a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/>
              <a:t>b)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/>
              <a:t>(a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/>
              <a:t>c)</a:t>
            </a:r>
            <a:r>
              <a:rPr lang="zh-CN" altLang="en-US"/>
              <a:t> 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zh-CN"/>
              <a:t>Diamond</a:t>
            </a:r>
            <a:r>
              <a:rPr lang="en-US" altLang="zh-CN">
                <a:latin typeface="Times New Roman" pitchFamily="18" charset="0"/>
              </a:rPr>
              <a:t>(2) </a:t>
            </a:r>
            <a:r>
              <a:rPr lang="en-US" altLang="zh-CN"/>
              <a:t>and pentagon(3) are not distributive lattices.</a:t>
            </a:r>
            <a:endParaRPr lang="zh-CN" altLang="en-US">
              <a:latin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altLang="zh-CN"/>
              <a:t>In (2)</a:t>
            </a:r>
            <a:r>
              <a:rPr lang="zh-CN" altLang="en-US"/>
              <a:t>，</a:t>
            </a:r>
            <a:r>
              <a:rPr lang="en-US" altLang="zh-CN" i="1"/>
              <a:t>b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/>
              <a:t>(</a:t>
            </a:r>
            <a:r>
              <a:rPr lang="en-US" altLang="zh-CN" i="1"/>
              <a:t>c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/>
              <a:t>d</a:t>
            </a:r>
            <a:r>
              <a:rPr lang="en-US" altLang="zh-CN"/>
              <a:t>)=</a:t>
            </a:r>
            <a:r>
              <a:rPr lang="en-US" altLang="zh-CN" i="1"/>
              <a:t>b</a:t>
            </a:r>
            <a:r>
              <a:rPr lang="en-US" altLang="zh-CN"/>
              <a:t>, 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    but </a:t>
            </a:r>
            <a:r>
              <a:rPr lang="zh-CN" altLang="en-US"/>
              <a:t>(</a:t>
            </a:r>
            <a:r>
              <a:rPr lang="en-US" altLang="zh-CN" i="1"/>
              <a:t>b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 i="1"/>
              <a:t>c</a:t>
            </a:r>
            <a:r>
              <a:rPr lang="en-US" altLang="zh-CN"/>
              <a:t>)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 i="1"/>
              <a:t>d</a:t>
            </a:r>
            <a:r>
              <a:rPr lang="en-US" altLang="zh-CN"/>
              <a:t>)=e</a:t>
            </a:r>
            <a:endParaRPr lang="en-US" altLang="zh-CN" i="1"/>
          </a:p>
          <a:p>
            <a:pPr lvl="2" algn="just">
              <a:lnSpc>
                <a:spcPct val="90000"/>
              </a:lnSpc>
            </a:pPr>
            <a:r>
              <a:rPr lang="en-US" altLang="zh-CN"/>
              <a:t>In (3) </a:t>
            </a:r>
            <a:r>
              <a:rPr lang="en-US" altLang="zh-CN" i="1"/>
              <a:t>d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 i="1"/>
              <a:t>c</a:t>
            </a:r>
            <a:r>
              <a:rPr lang="en-US" altLang="zh-CN"/>
              <a:t>)=</a:t>
            </a:r>
            <a:r>
              <a:rPr lang="en-US" altLang="zh-CN" i="1"/>
              <a:t>d</a:t>
            </a:r>
            <a:r>
              <a:rPr lang="en-US" altLang="zh-CN"/>
              <a:t>, 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    but </a:t>
            </a:r>
            <a:r>
              <a:rPr lang="zh-CN" altLang="en-US"/>
              <a:t>(</a:t>
            </a:r>
            <a:r>
              <a:rPr lang="en-US" altLang="zh-CN" i="1"/>
              <a:t>d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/>
              <a:t>(</a:t>
            </a:r>
            <a:r>
              <a:rPr lang="en-US" altLang="zh-CN" i="1"/>
              <a:t>d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/>
              <a:t>c</a:t>
            </a:r>
            <a:r>
              <a:rPr lang="en-US" altLang="zh-CN"/>
              <a:t>)=</a:t>
            </a:r>
            <a:r>
              <a:rPr lang="en-US" altLang="zh-CN" i="1"/>
              <a:t>c</a:t>
            </a:r>
          </a:p>
          <a:p>
            <a:pPr lvl="2"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zh-CN" altLang="en-US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1547813" y="5013325"/>
          <a:ext cx="3644900" cy="762000"/>
        </p:xfrm>
        <a:graphic>
          <a:graphicData uri="http://schemas.openxmlformats.org/presentationml/2006/ole">
            <p:oleObj spid="_x0000_s97284" name="Document" r:id="rId4" imgW="3645000" imgH="761400" progId="WPS.Document.6">
              <p:embed/>
            </p:oleObj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4211638" y="4508500"/>
          <a:ext cx="7772400" cy="1905000"/>
        </p:xfrm>
        <a:graphic>
          <a:graphicData uri="http://schemas.openxmlformats.org/presentationml/2006/ole">
            <p:oleObj spid="_x0000_s97285" name="Document" r:id="rId5" imgW="5274360" imgH="1417320" progId="WPS.Document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1208087"/>
          </a:xfrm>
        </p:spPr>
        <p:txBody>
          <a:bodyPr/>
          <a:lstStyle/>
          <a:p>
            <a:r>
              <a:rPr lang="en-US" altLang="zh-CN" sz="3800"/>
              <a:t>Characteristics of Distributive Lattices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47888"/>
            <a:ext cx="8077200" cy="4114800"/>
          </a:xfrm>
        </p:spPr>
        <p:txBody>
          <a:bodyPr/>
          <a:lstStyle/>
          <a:p>
            <a:pPr algn="just"/>
            <a:r>
              <a:rPr lang="en-US" altLang="zh-CN"/>
              <a:t>Lattice </a:t>
            </a:r>
            <a:r>
              <a:rPr lang="en-US" altLang="zh-CN" i="1"/>
              <a:t>L</a:t>
            </a:r>
            <a:r>
              <a:rPr lang="en-US" altLang="zh-CN"/>
              <a:t> is a distributive lattice if and only if it does not contain sublattice isomophic to diamond lattice or pentagon lattice.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Bounded Lattice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2800"/>
              <a:t>A lattice </a:t>
            </a:r>
            <a:r>
              <a:rPr lang="en-US" altLang="zh-CN" sz="2800" i="1"/>
              <a:t>L</a:t>
            </a:r>
            <a:r>
              <a:rPr lang="en-US" altLang="zh-CN" sz="2800"/>
              <a:t> is bounded if </a:t>
            </a:r>
            <a:r>
              <a:rPr lang="en-US" altLang="zh-CN" sz="2800" i="1"/>
              <a:t>L</a:t>
            </a:r>
            <a:r>
              <a:rPr lang="en-US" altLang="zh-CN" sz="2800"/>
              <a:t> has both a greatest element </a:t>
            </a:r>
            <a:r>
              <a:rPr lang="en-US" altLang="zh-CN" sz="2800" i="1"/>
              <a:t>I</a:t>
            </a:r>
            <a:r>
              <a:rPr lang="en-US" altLang="zh-CN" sz="2800"/>
              <a:t> and a least element </a:t>
            </a:r>
            <a:r>
              <a:rPr lang="en-US" altLang="zh-CN" sz="2800" i="1"/>
              <a:t>0</a:t>
            </a:r>
            <a:r>
              <a:rPr lang="en-US" altLang="zh-CN" sz="2800"/>
              <a:t>.</a:t>
            </a:r>
            <a:r>
              <a:rPr lang="zh-CN" altLang="en-US" sz="2800"/>
              <a:t> </a:t>
            </a:r>
            <a:endParaRPr lang="zh-CN" altLang="en-US" sz="2800">
              <a:latin typeface="Times New Roman" pitchFamily="18" charset="0"/>
            </a:endParaRPr>
          </a:p>
          <a:p>
            <a:pPr algn="just"/>
            <a:r>
              <a:rPr lang="en-US" altLang="zh-CN" sz="2800"/>
              <a:t>Finite lattice is bounded lattice</a:t>
            </a:r>
          </a:p>
          <a:p>
            <a:pPr lvl="1" algn="just"/>
            <a:r>
              <a:rPr lang="en-US" altLang="zh-CN" sz="2400" i="1"/>
              <a:t>I </a:t>
            </a:r>
            <a:r>
              <a:rPr lang="en-US" altLang="zh-CN" sz="2400"/>
              <a:t>is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30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30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Arial"/>
              </a:rPr>
              <a:t>…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30000">
                <a:latin typeface="Times New Roman" pitchFamily="18" charset="0"/>
              </a:rPr>
              <a:t>n</a:t>
            </a:r>
          </a:p>
          <a:p>
            <a:pPr lvl="1" algn="just"/>
            <a:r>
              <a:rPr lang="en-US" altLang="zh-CN" sz="2400" i="1">
                <a:latin typeface="Times New Roman" pitchFamily="18" charset="0"/>
              </a:rPr>
              <a:t>0</a:t>
            </a:r>
            <a:r>
              <a:rPr lang="en-US" altLang="zh-CN" sz="2400">
                <a:latin typeface="Times New Roman" pitchFamily="18" charset="0"/>
              </a:rPr>
              <a:t> is a</a:t>
            </a:r>
            <a:r>
              <a:rPr lang="en-US" altLang="zh-CN" sz="2400" baseline="-30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30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Arial"/>
              </a:rPr>
              <a:t>…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30000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。</a:t>
            </a:r>
          </a:p>
          <a:p>
            <a:r>
              <a:rPr lang="en-US" altLang="zh-CN" sz="2800"/>
              <a:t>If </a:t>
            </a:r>
            <a:r>
              <a:rPr lang="en-US" altLang="zh-CN" sz="2800" i="1"/>
              <a:t>L</a:t>
            </a:r>
            <a:r>
              <a:rPr lang="en-US" altLang="zh-CN" sz="2800"/>
              <a:t> is a bounded lattice, then for all </a:t>
            </a:r>
            <a:r>
              <a:rPr lang="en-US" altLang="zh-CN" sz="2800" i="1"/>
              <a:t>x</a:t>
            </a:r>
            <a:r>
              <a:rPr lang="en-US" altLang="zh-CN" sz="2800"/>
              <a:t> in </a:t>
            </a:r>
            <a:r>
              <a:rPr lang="en-US" altLang="zh-CN" sz="2800" i="1"/>
              <a:t>L</a:t>
            </a:r>
            <a:endParaRPr lang="en-US" altLang="zh-CN" sz="2800"/>
          </a:p>
          <a:p>
            <a:pPr lvl="1"/>
            <a:r>
              <a:rPr lang="en-US" altLang="zh-CN" i="1">
                <a:latin typeface="Times New Roman" pitchFamily="18" charset="0"/>
                <a:ea typeface="MS PMincho" pitchFamily="18" charset="-128"/>
              </a:rPr>
              <a:t>I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i="1">
                <a:latin typeface="Times New Roman" pitchFamily="18" charset="0"/>
                <a:ea typeface="MS PMincho" pitchFamily="18" charset="-128"/>
              </a:rPr>
              <a:t>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=</a:t>
            </a:r>
            <a:r>
              <a:rPr lang="en-US" altLang="zh-CN" i="1">
                <a:latin typeface="Times New Roman" pitchFamily="18" charset="0"/>
                <a:ea typeface="MS PMincho" pitchFamily="18" charset="-128"/>
              </a:rPr>
              <a:t>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; </a:t>
            </a:r>
            <a:r>
              <a:rPr lang="en-US" altLang="zh-CN" i="1">
                <a:latin typeface="Times New Roman" pitchFamily="18" charset="0"/>
                <a:ea typeface="MS PMincho" pitchFamily="18" charset="-128"/>
              </a:rPr>
              <a:t>I</a:t>
            </a:r>
            <a:r>
              <a:rPr lang="zh-CN" altLang="en-US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i="1">
                <a:latin typeface="Times New Roman" pitchFamily="18" charset="0"/>
                <a:ea typeface="MS PMincho" pitchFamily="18" charset="-128"/>
              </a:rPr>
              <a:t>x=I</a:t>
            </a:r>
            <a:endParaRPr lang="zh-CN" altLang="en-US">
              <a:latin typeface="Times New Roman" pitchFamily="18" charset="0"/>
              <a:ea typeface="MS PMincho" pitchFamily="18" charset="-128"/>
            </a:endParaRPr>
          </a:p>
          <a:p>
            <a:pPr lvl="1"/>
            <a:r>
              <a:rPr lang="zh-CN" altLang="en-US" i="1">
                <a:latin typeface="Times New Roman" pitchFamily="18" charset="0"/>
                <a:ea typeface="MS PMincho" pitchFamily="18" charset="-128"/>
              </a:rPr>
              <a:t>0</a:t>
            </a:r>
            <a:r>
              <a:rPr lang="zh-CN" altLang="en-US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i="1">
                <a:latin typeface="Times New Roman" pitchFamily="18" charset="0"/>
                <a:ea typeface="MS PMincho" pitchFamily="18" charset="-128"/>
              </a:rPr>
              <a:t>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=</a:t>
            </a:r>
            <a:r>
              <a:rPr lang="en-US" altLang="zh-CN" i="1">
                <a:latin typeface="Times New Roman" pitchFamily="18" charset="0"/>
                <a:ea typeface="MS PMincho" pitchFamily="18" charset="-128"/>
              </a:rPr>
              <a:t>0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; </a:t>
            </a:r>
            <a:r>
              <a:rPr lang="en-US" altLang="zh-CN" i="1">
                <a:latin typeface="Times New Roman" pitchFamily="18" charset="0"/>
                <a:ea typeface="MS PMincho" pitchFamily="18" charset="-128"/>
              </a:rPr>
              <a:t>0</a:t>
            </a:r>
            <a:r>
              <a:rPr lang="zh-CN" altLang="en-US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i="1">
                <a:latin typeface="Times New Roman" pitchFamily="18" charset="0"/>
                <a:ea typeface="MS PMincho" pitchFamily="18" charset="-128"/>
              </a:rPr>
              <a:t>x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=</a:t>
            </a:r>
            <a:r>
              <a:rPr lang="en-US" altLang="zh-CN" i="1">
                <a:latin typeface="Times New Roman" pitchFamily="18" charset="0"/>
                <a:ea typeface="MS PMincho" pitchFamily="18" charset="-128"/>
              </a:rPr>
              <a:t>x</a:t>
            </a:r>
            <a:endParaRPr lang="zh-CN" alt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Complement 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358187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000">
                <a:ea typeface="MS PMincho" pitchFamily="18" charset="-128"/>
              </a:rPr>
              <a:t>Let </a:t>
            </a:r>
            <a:r>
              <a:rPr lang="en-US" altLang="zh-CN" sz="2000" i="1">
                <a:ea typeface="MS PMincho" pitchFamily="18" charset="-128"/>
              </a:rPr>
              <a:t>L </a:t>
            </a:r>
            <a:r>
              <a:rPr lang="en-US" altLang="zh-CN" sz="2000">
                <a:ea typeface="MS PMincho" pitchFamily="18" charset="-128"/>
              </a:rPr>
              <a:t>is a bounded lattice. For any given element </a:t>
            </a:r>
            <a:r>
              <a:rPr lang="en-US" altLang="zh-CN" sz="2000" i="1">
                <a:ea typeface="MS PMincho" pitchFamily="18" charset="-128"/>
              </a:rPr>
              <a:t>a</a:t>
            </a:r>
            <a:r>
              <a:rPr lang="en-US" altLang="zh-CN" sz="2000">
                <a:ea typeface="MS PMincho" pitchFamily="18" charset="-128"/>
              </a:rPr>
              <a:t> in </a:t>
            </a:r>
            <a:r>
              <a:rPr lang="en-US" altLang="zh-CN" sz="2000" i="1">
                <a:ea typeface="MS PMincho" pitchFamily="18" charset="-128"/>
              </a:rPr>
              <a:t>L</a:t>
            </a:r>
            <a:r>
              <a:rPr lang="en-US" altLang="zh-CN" sz="2000">
                <a:ea typeface="MS PMincho" pitchFamily="18" charset="-128"/>
              </a:rPr>
              <a:t>, if there exists some </a:t>
            </a:r>
            <a:r>
              <a:rPr lang="en-US" altLang="zh-CN" sz="2000" i="1">
                <a:ea typeface="MS PMincho" pitchFamily="18" charset="-128"/>
              </a:rPr>
              <a:t>b</a:t>
            </a:r>
            <a:r>
              <a:rPr lang="en-US" altLang="zh-CN" sz="2000">
                <a:ea typeface="MS PMincho" pitchFamily="18" charset="-128"/>
              </a:rPr>
              <a:t> in </a:t>
            </a:r>
            <a:r>
              <a:rPr lang="en-US" altLang="zh-CN" sz="2000" i="1">
                <a:ea typeface="MS PMincho" pitchFamily="18" charset="-128"/>
              </a:rPr>
              <a:t>L</a:t>
            </a:r>
            <a:r>
              <a:rPr lang="en-US" altLang="zh-CN" sz="2000">
                <a:ea typeface="MS PMincho" pitchFamily="18" charset="-128"/>
              </a:rPr>
              <a:t>, such that </a:t>
            </a:r>
            <a:r>
              <a:rPr lang="en-US" altLang="zh-CN" sz="2000"/>
              <a:t>a</a:t>
            </a:r>
            <a:r>
              <a:rPr lang="en-US" altLang="zh-CN" sz="2000">
                <a:ea typeface="MS PMincho" pitchFamily="18" charset="-128"/>
              </a:rPr>
              <a:t>⋁</a:t>
            </a:r>
            <a:r>
              <a:rPr lang="en-US" altLang="zh-CN" sz="2000"/>
              <a:t>b=1 </a:t>
            </a:r>
            <a:r>
              <a:rPr lang="en-US" altLang="zh-CN" sz="2000" b="1">
                <a:solidFill>
                  <a:srgbClr val="FF0000"/>
                </a:solidFill>
              </a:rPr>
              <a:t>and</a:t>
            </a:r>
            <a:r>
              <a:rPr lang="en-US" altLang="zh-CN" sz="2000"/>
              <a:t> a</a:t>
            </a:r>
            <a:r>
              <a:rPr lang="en-US" altLang="zh-CN" sz="2000">
                <a:ea typeface="MS PMincho" pitchFamily="18" charset="-128"/>
              </a:rPr>
              <a:t>⋀</a:t>
            </a:r>
            <a:r>
              <a:rPr lang="en-US" altLang="zh-CN" sz="2000"/>
              <a:t>b=0, then </a:t>
            </a:r>
            <a:r>
              <a:rPr lang="en-US" altLang="zh-CN" sz="2000" i="1"/>
              <a:t>b</a:t>
            </a:r>
            <a:r>
              <a:rPr lang="en-US" altLang="zh-CN" sz="2000"/>
              <a:t> is called the complement of </a:t>
            </a:r>
            <a:r>
              <a:rPr lang="en-US" altLang="zh-CN" sz="2000" i="1"/>
              <a:t>a</a:t>
            </a:r>
            <a:r>
              <a:rPr lang="en-US" altLang="zh-CN" sz="2000"/>
              <a:t>.</a:t>
            </a:r>
            <a:endParaRPr lang="zh-CN" altLang="en-US" sz="200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0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0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0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0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0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00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1800">
              <a:solidFill>
                <a:schemeClr val="tx2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chemeClr val="tx2"/>
                </a:solidFill>
              </a:rPr>
              <a:t>Note: </a:t>
            </a:r>
            <a:r>
              <a:rPr lang="zh-CN" altLang="en-US" sz="2000">
                <a:solidFill>
                  <a:schemeClr val="tx2"/>
                </a:solidFill>
              </a:rPr>
              <a:t>0 </a:t>
            </a:r>
            <a:r>
              <a:rPr lang="en-US" altLang="zh-CN" sz="2000">
                <a:solidFill>
                  <a:schemeClr val="tx2"/>
                </a:solidFill>
              </a:rPr>
              <a:t>and </a:t>
            </a:r>
            <a:r>
              <a:rPr lang="zh-CN" altLang="en-US" sz="2000">
                <a:solidFill>
                  <a:schemeClr val="tx2"/>
                </a:solidFill>
              </a:rPr>
              <a:t>1 </a:t>
            </a:r>
            <a:r>
              <a:rPr lang="en-US" altLang="zh-CN" sz="2000">
                <a:solidFill>
                  <a:schemeClr val="tx2"/>
                </a:solidFill>
              </a:rPr>
              <a:t>are complement of each other.</a:t>
            </a:r>
            <a:r>
              <a:rPr lang="zh-CN" altLang="en-US" sz="2000"/>
              <a:t> </a:t>
            </a:r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1905000" y="3200400"/>
          <a:ext cx="8245475" cy="2590800"/>
        </p:xfrm>
        <a:graphic>
          <a:graphicData uri="http://schemas.openxmlformats.org/presentationml/2006/ole">
            <p:oleObj spid="_x0000_s100356" name="Document" r:id="rId4" imgW="5274360" imgH="1455480" progId="WPS.Document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Uniqueness of Complement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434387" cy="4383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Let </a:t>
            </a:r>
            <a:r>
              <a:rPr lang="en-US" altLang="zh-CN" i="1"/>
              <a:t>L</a:t>
            </a:r>
            <a:r>
              <a:rPr lang="en-US" altLang="zh-CN"/>
              <a:t> be a bounded distributive lattice. If a complement exists, it is unique.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Proof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Suppose that b and c are both complements of a, i.e. 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en-US" altLang="zh-CN"/>
              <a:t>a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/>
              <a:t>b=1, a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/>
              <a:t>b=0; a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/>
              <a:t>c=1, a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/>
              <a:t>c=0, then:</a:t>
            </a:r>
          </a:p>
          <a:p>
            <a:pPr lvl="1">
              <a:lnSpc>
                <a:spcPct val="90000"/>
              </a:lnSpc>
            </a:pP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>
                <a:ea typeface="MS PMincho" pitchFamily="18" charset="-128"/>
              </a:rPr>
              <a:t>0</a:t>
            </a:r>
            <a:r>
              <a:rPr lang="en-US" altLang="zh-CN">
                <a:ea typeface="MS PMincho" pitchFamily="18" charset="-128"/>
              </a:rPr>
              <a:t>=</a:t>
            </a:r>
            <a:r>
              <a:rPr lang="en-US" altLang="zh-CN" i="1">
                <a:ea typeface="MS PMincho" pitchFamily="18" charset="-128"/>
              </a:rPr>
              <a:t>b</a:t>
            </a:r>
            <a:r>
              <a:rPr lang="en-US" altLang="zh-CN">
                <a:ea typeface="MS PMincho" pitchFamily="18" charset="-128"/>
              </a:rPr>
              <a:t>⋁(</a:t>
            </a:r>
            <a:r>
              <a:rPr lang="en-US" altLang="zh-CN" i="1">
                <a:ea typeface="MS PMincho" pitchFamily="18" charset="-128"/>
              </a:rPr>
              <a:t>a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 i="1">
                <a:ea typeface="MS PMincho" pitchFamily="18" charset="-128"/>
              </a:rPr>
              <a:t>c</a:t>
            </a:r>
            <a:r>
              <a:rPr lang="en-US" altLang="zh-CN">
                <a:ea typeface="MS PMincho" pitchFamily="18" charset="-128"/>
              </a:rPr>
              <a:t>)=(</a:t>
            </a:r>
            <a:r>
              <a:rPr lang="en-US" altLang="zh-CN" i="1">
                <a:ea typeface="MS PMincho" pitchFamily="18" charset="-128"/>
              </a:rPr>
              <a:t>b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>
                <a:ea typeface="MS PMincho" pitchFamily="18" charset="-128"/>
              </a:rPr>
              <a:t>a</a:t>
            </a:r>
            <a:r>
              <a:rPr lang="en-US" altLang="zh-CN">
                <a:ea typeface="MS PMincho" pitchFamily="18" charset="-128"/>
              </a:rPr>
              <a:t>)⋀(</a:t>
            </a:r>
            <a:r>
              <a:rPr lang="en-US" altLang="zh-CN" i="1">
                <a:ea typeface="MS PMincho" pitchFamily="18" charset="-128"/>
              </a:rPr>
              <a:t>b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>
                <a:ea typeface="MS PMincho" pitchFamily="18" charset="-128"/>
              </a:rPr>
              <a:t>c</a:t>
            </a:r>
            <a:r>
              <a:rPr lang="en-US" altLang="zh-CN">
                <a:ea typeface="MS PMincho" pitchFamily="18" charset="-128"/>
              </a:rPr>
              <a:t>)=(</a:t>
            </a:r>
            <a:r>
              <a:rPr lang="en-US" altLang="zh-CN" i="1">
                <a:ea typeface="MS PMincho" pitchFamily="18" charset="-128"/>
              </a:rPr>
              <a:t>b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>
                <a:ea typeface="MS PMincho" pitchFamily="18" charset="-128"/>
              </a:rPr>
              <a:t>c</a:t>
            </a:r>
            <a:r>
              <a:rPr lang="en-US" altLang="zh-CN">
                <a:ea typeface="MS PMincho" pitchFamily="18" charset="-128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MS PMincho" pitchFamily="18" charset="-128"/>
              </a:rPr>
              <a:t>Also, </a:t>
            </a:r>
            <a:r>
              <a:rPr lang="en-US" altLang="zh-CN" i="1">
                <a:ea typeface="MS PMincho" pitchFamily="18" charset="-128"/>
              </a:rPr>
              <a:t>c</a:t>
            </a:r>
            <a:r>
              <a:rPr lang="en-US" altLang="zh-CN">
                <a:ea typeface="MS PMincho" pitchFamily="18" charset="-128"/>
              </a:rPr>
              <a:t>=</a:t>
            </a:r>
            <a:r>
              <a:rPr lang="en-US" altLang="zh-CN" i="1">
                <a:ea typeface="MS PMincho" pitchFamily="18" charset="-128"/>
              </a:rPr>
              <a:t>c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>
                <a:ea typeface="MS PMincho" pitchFamily="18" charset="-128"/>
              </a:rPr>
              <a:t>0</a:t>
            </a:r>
            <a:r>
              <a:rPr lang="en-US" altLang="zh-CN">
                <a:ea typeface="MS PMincho" pitchFamily="18" charset="-128"/>
              </a:rPr>
              <a:t>=</a:t>
            </a:r>
            <a:r>
              <a:rPr lang="en-US" altLang="zh-CN" i="1">
                <a:ea typeface="MS PMincho" pitchFamily="18" charset="-128"/>
              </a:rPr>
              <a:t>c</a:t>
            </a:r>
            <a:r>
              <a:rPr lang="en-US" altLang="zh-CN">
                <a:ea typeface="MS PMincho" pitchFamily="18" charset="-128"/>
              </a:rPr>
              <a:t>⋁(</a:t>
            </a:r>
            <a:r>
              <a:rPr lang="en-US" altLang="zh-CN" i="1">
                <a:ea typeface="MS PMincho" pitchFamily="18" charset="-128"/>
              </a:rPr>
              <a:t>a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 i="1">
                <a:ea typeface="MS PMincho" pitchFamily="18" charset="-128"/>
              </a:rPr>
              <a:t>b</a:t>
            </a:r>
            <a:r>
              <a:rPr lang="en-US" altLang="zh-CN">
                <a:ea typeface="MS PMincho" pitchFamily="18" charset="-128"/>
              </a:rPr>
              <a:t>)=(</a:t>
            </a:r>
            <a:r>
              <a:rPr lang="en-US" altLang="zh-CN" i="1">
                <a:ea typeface="MS PMincho" pitchFamily="18" charset="-128"/>
              </a:rPr>
              <a:t>c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>
                <a:ea typeface="MS PMincho" pitchFamily="18" charset="-128"/>
              </a:rPr>
              <a:t>a</a:t>
            </a:r>
            <a:r>
              <a:rPr lang="en-US" altLang="zh-CN">
                <a:ea typeface="MS PMincho" pitchFamily="18" charset="-128"/>
              </a:rPr>
              <a:t>)⋀(</a:t>
            </a:r>
            <a:r>
              <a:rPr lang="en-US" altLang="zh-CN" i="1">
                <a:ea typeface="MS PMincho" pitchFamily="18" charset="-128"/>
              </a:rPr>
              <a:t>c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>
                <a:ea typeface="MS PMincho" pitchFamily="18" charset="-128"/>
              </a:rPr>
              <a:t>b</a:t>
            </a:r>
            <a:r>
              <a:rPr lang="en-US" altLang="zh-CN">
                <a:ea typeface="MS PMincho" pitchFamily="18" charset="-128"/>
              </a:rPr>
              <a:t>)=(</a:t>
            </a:r>
            <a:r>
              <a:rPr lang="en-US" altLang="zh-CN" i="1">
                <a:ea typeface="MS PMincho" pitchFamily="18" charset="-128"/>
              </a:rPr>
              <a:t>b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 i="1">
                <a:ea typeface="MS PMincho" pitchFamily="18" charset="-128"/>
              </a:rPr>
              <a:t>c</a:t>
            </a:r>
            <a:r>
              <a:rPr lang="en-US" altLang="zh-CN">
                <a:ea typeface="MS PMincho" pitchFamily="18" charset="-128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So, 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 i="1"/>
              <a:t>c</a:t>
            </a:r>
            <a:endParaRPr lang="en-US" altLang="zh-CN"/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</a:rPr>
              <a:t>    </a:t>
            </a:r>
            <a:endParaRPr lang="zh-CN" alt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Home Assignments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8642350" cy="3886200"/>
          </a:xfrm>
        </p:spPr>
        <p:txBody>
          <a:bodyPr/>
          <a:lstStyle/>
          <a:p>
            <a:r>
              <a:rPr lang="en-US" altLang="zh-CN" dirty="0"/>
              <a:t>To be checked</a:t>
            </a:r>
          </a:p>
          <a:p>
            <a:pPr lvl="1"/>
            <a:r>
              <a:rPr lang="en-US" altLang="zh-CN" dirty="0" smtClean="0"/>
              <a:t>Ex. 6.2</a:t>
            </a:r>
            <a:r>
              <a:rPr lang="en-US" altLang="zh-CN" dirty="0" smtClean="0"/>
              <a:t>: </a:t>
            </a:r>
            <a:r>
              <a:rPr lang="en-US" altLang="zh-CN" dirty="0"/>
              <a:t>10, 13, 14, </a:t>
            </a:r>
            <a:r>
              <a:rPr lang="en-US" altLang="zh-CN" dirty="0" smtClean="0"/>
              <a:t>16, 18, 26-28, 29</a:t>
            </a:r>
            <a:r>
              <a:rPr lang="en-US" altLang="zh-CN" dirty="0"/>
              <a:t>, 30, 34-36, 38, 40</a:t>
            </a:r>
          </a:p>
          <a:p>
            <a:pPr lvl="1"/>
            <a:r>
              <a:rPr lang="en-US" altLang="zh-CN" dirty="0" smtClean="0"/>
              <a:t>Ex. 6.3: 6, 8, 12, 14, 17-19</a:t>
            </a:r>
            <a:r>
              <a:rPr lang="en-US" altLang="zh-CN" dirty="0"/>
              <a:t>, </a:t>
            </a:r>
            <a:r>
              <a:rPr lang="en-US" altLang="zh-CN" dirty="0" smtClean="0"/>
              <a:t>20, 22, 23-26</a:t>
            </a:r>
            <a:r>
              <a:rPr lang="en-US" altLang="zh-CN" dirty="0"/>
              <a:t>, </a:t>
            </a:r>
            <a:r>
              <a:rPr lang="en-US" altLang="zh-CN" dirty="0" smtClean="0"/>
              <a:t>32, 33</a:t>
            </a:r>
            <a:r>
              <a:rPr lang="en-US" altLang="zh-CN" dirty="0"/>
              <a:t>, 35-38</a:t>
            </a:r>
          </a:p>
          <a:p>
            <a:pPr lvl="1"/>
            <a:r>
              <a:rPr lang="en-US" altLang="zh-CN" dirty="0" smtClean="0"/>
              <a:t>Ex. </a:t>
            </a:r>
            <a:r>
              <a:rPr lang="en-US" altLang="zh-CN" smtClean="0"/>
              <a:t>6.3</a:t>
            </a:r>
            <a:r>
              <a:rPr lang="en-US" altLang="zh-CN" smtClean="0"/>
              <a:t>: </a:t>
            </a:r>
            <a:r>
              <a:rPr lang="en-US" altLang="zh-CN" dirty="0"/>
              <a:t>1-6, 13-15</a:t>
            </a:r>
            <a:r>
              <a:rPr lang="en-US" altLang="zh-CN"/>
              <a:t>, </a:t>
            </a:r>
            <a:r>
              <a:rPr lang="en-US" altLang="zh-CN" smtClean="0"/>
              <a:t>18-20, 22</a:t>
            </a:r>
            <a:r>
              <a:rPr lang="en-US" altLang="zh-CN"/>
              <a:t>, </a:t>
            </a:r>
            <a:r>
              <a:rPr lang="en-US" altLang="zh-CN" smtClean="0"/>
              <a:t>24-26, </a:t>
            </a:r>
            <a:r>
              <a:rPr lang="en-US" altLang="zh-CN" dirty="0"/>
              <a:t>27, 29, 34, 37-40</a:t>
            </a:r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Partial Order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/>
              <a:t>Reflexive, antisymmetric and transitive</a:t>
            </a:r>
          </a:p>
          <a:p>
            <a:pPr lvl="1" algn="just"/>
            <a:r>
              <a:rPr lang="en-US" altLang="zh-CN"/>
              <a:t>Generalization of “less than or equal to”</a:t>
            </a:r>
          </a:p>
          <a:p>
            <a:pPr algn="just"/>
            <a:r>
              <a:rPr lang="en-US" altLang="zh-CN"/>
              <a:t>Denotation: 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≼</a:t>
            </a:r>
            <a:endParaRPr lang="en-US" altLang="zh-CN">
              <a:latin typeface="Times New Roman" pitchFamily="18" charset="0"/>
            </a:endParaRPr>
          </a:p>
          <a:p>
            <a:pPr algn="just"/>
            <a:r>
              <a:rPr lang="en-US" altLang="zh-CN"/>
              <a:t>Example 1: set containment</a:t>
            </a:r>
            <a:endParaRPr lang="zh-CN" altLang="en-US">
              <a:latin typeface="Times New Roman" pitchFamily="18" charset="0"/>
            </a:endParaRPr>
          </a:p>
          <a:p>
            <a:pPr lvl="1" algn="just"/>
            <a:r>
              <a:rPr lang="en-US" altLang="zh-CN"/>
              <a:t>Note: not any two of sets are “comparable”</a:t>
            </a:r>
          </a:p>
          <a:p>
            <a:pPr algn="just"/>
            <a:r>
              <a:rPr lang="en-US" altLang="zh-CN"/>
              <a:t>Example 2: divisibility on Z</a:t>
            </a:r>
            <a:r>
              <a:rPr lang="en-US" altLang="zh-CN" baseline="30000"/>
              <a:t>+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Partially Ordered Set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partially ordered set(poset) is a set with a partial order defined on it.</a:t>
            </a:r>
          </a:p>
          <a:p>
            <a:r>
              <a:rPr lang="en-US" altLang="zh-CN"/>
              <a:t>Denotation: (A,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≼)</a:t>
            </a:r>
          </a:p>
          <a:p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Examples</a:t>
            </a:r>
          </a:p>
          <a:p>
            <a:pPr lvl="1"/>
            <a:r>
              <a:rPr lang="en-US" altLang="zh-CN"/>
              <a:t>(Z, </a:t>
            </a:r>
            <a:r>
              <a:rPr lang="en-US" altLang="zh-CN">
                <a:sym typeface="Symbol" pitchFamily="18" charset="2"/>
              </a:rPr>
              <a:t>) or (Z, )</a:t>
            </a:r>
          </a:p>
          <a:p>
            <a:pPr lvl="1"/>
            <a:r>
              <a:rPr lang="en-US" altLang="zh-CN">
                <a:sym typeface="Symbol" pitchFamily="18" charset="2"/>
              </a:rPr>
              <a:t>(Z</a:t>
            </a:r>
            <a:r>
              <a:rPr lang="en-US" altLang="zh-CN" baseline="30000">
                <a:sym typeface="Symbol" pitchFamily="18" charset="2"/>
              </a:rPr>
              <a:t>+</a:t>
            </a:r>
            <a:r>
              <a:rPr lang="en-US" altLang="zh-CN">
                <a:sym typeface="Symbol" pitchFamily="18" charset="2"/>
              </a:rPr>
              <a:t>, | )</a:t>
            </a:r>
          </a:p>
          <a:p>
            <a:pPr lvl="1"/>
            <a:r>
              <a:rPr lang="en-US" altLang="zh-CN">
                <a:sym typeface="Symbol" pitchFamily="18" charset="2"/>
              </a:rPr>
              <a:t>(2</a:t>
            </a:r>
            <a:r>
              <a:rPr lang="en-US" altLang="zh-CN" i="1" baseline="30000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 )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762000" y="5410200"/>
            <a:ext cx="7772400" cy="609600"/>
          </a:xfrm>
          <a:prstGeom prst="rect">
            <a:avLst/>
          </a:prstGeom>
          <a:solidFill>
            <a:srgbClr val="C0C0C0"/>
          </a:solidFill>
          <a:ln w="57150" cmpd="thickThin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Product Partial Order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358188" cy="46085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/>
              <a:t>Given two posets, (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en-US" altLang="zh-CN" i="1" baseline="-25000"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) and 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en-US" altLang="zh-CN" i="1" baseline="-25000">
                <a:ea typeface="Arial Unicode MS" pitchFamily="34" charset="-122"/>
                <a:cs typeface="Arial Unicode MS" pitchFamily="34" charset="-122"/>
              </a:rPr>
              <a:t>B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), </a:t>
            </a:r>
            <a:r>
              <a:rPr lang="en-US" altLang="zh-CN"/>
              <a:t>we can define a new partial order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en-US" altLang="zh-CN"/>
              <a:t> on </a:t>
            </a:r>
            <a:r>
              <a:rPr lang="en-US" altLang="zh-CN" i="1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i="1"/>
              <a:t>B</a:t>
            </a:r>
            <a:r>
              <a:rPr lang="en-US" altLang="zh-CN"/>
              <a:t>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	       (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≼(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’,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</a:rPr>
              <a:t>b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’) iff.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en-US" altLang="zh-CN" i="1" baseline="-25000"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’ in 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 and 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</a:rPr>
              <a:t>b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en-US" altLang="zh-CN" i="1" baseline="-25000">
                <a:ea typeface="Arial Unicode MS" pitchFamily="34" charset="-122"/>
                <a:cs typeface="Arial Unicode MS" pitchFamily="34" charset="-122"/>
              </a:rPr>
              <a:t>B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</a:rPr>
              <a:t>b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’ in </a:t>
            </a:r>
            <a:r>
              <a:rPr lang="en-US" altLang="zh-CN" i="1">
                <a:ea typeface="Arial Unicode MS" pitchFamily="34" charset="-122"/>
                <a:cs typeface="Arial Unicode MS" pitchFamily="34" charset="-122"/>
              </a:rPr>
              <a:t>B</a:t>
            </a:r>
            <a:endParaRPr lang="en-US" altLang="zh-CN" i="1" baseline="-30000"/>
          </a:p>
          <a:p>
            <a:pPr lvl="1" algn="just">
              <a:lnSpc>
                <a:spcPct val="90000"/>
              </a:lnSpc>
            </a:pPr>
            <a:r>
              <a:rPr lang="en-US" altLang="zh-CN"/>
              <a:t>It is easy to prove that (</a:t>
            </a:r>
            <a:r>
              <a:rPr lang="en-US" altLang="zh-CN" i="1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i="1"/>
              <a:t>B,</a:t>
            </a:r>
            <a:r>
              <a:rPr lang="en-US" altLang="zh-CN"/>
              <a:t>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≼) is a poset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Lexicographic order, as simplified:</a:t>
            </a:r>
          </a:p>
          <a:p>
            <a:pPr lvl="1" algn="just">
              <a:lnSpc>
                <a:spcPct val="90000"/>
              </a:lnSpc>
            </a:pPr>
            <a:r>
              <a:rPr lang="en-US" altLang="zh-CN"/>
              <a:t>Given a partial order on a alphabet </a:t>
            </a:r>
            <a:r>
              <a:rPr lang="en-US" altLang="zh-CN" i="1"/>
              <a:t>a</a:t>
            </a:r>
            <a:r>
              <a:rPr lang="en-US" altLang="zh-CN"/>
              <a:t>, then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≼ is a simplified “dictionary” order:</a:t>
            </a:r>
          </a:p>
          <a:p>
            <a:pPr lvl="1"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(a,b)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≼(a’,b’) iff. a≼a’ and a≠a’ or a=a’ and b≼b’</a:t>
            </a:r>
            <a:endParaRPr lang="en-US" altLang="zh-CN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zh-CN" altLang="en-US"/>
          </a:p>
          <a:p>
            <a:pPr>
              <a:lnSpc>
                <a:spcPct val="90000"/>
              </a:lnSpc>
            </a:pPr>
            <a:endParaRPr lang="zh-CN" altLang="en-US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3048000" y="61722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Denoted as a</a:t>
            </a:r>
            <a:r>
              <a:rPr kumimoji="1"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≺a’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3505200" y="5867400"/>
            <a:ext cx="2133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H="1">
            <a:off x="3962400" y="5867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Hasse Diagrams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>
                <a:ea typeface="黑体" pitchFamily="2" charset="-122"/>
              </a:rPr>
              <a:t>Partial order can be represented by 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ea typeface="黑体" pitchFamily="2" charset="-122"/>
              </a:rPr>
              <a:t>	common relation diagram</a:t>
            </a:r>
          </a:p>
          <a:p>
            <a:pPr algn="just"/>
            <a:r>
              <a:rPr lang="en-US" altLang="zh-CN">
                <a:ea typeface="黑体" pitchFamily="2" charset="-122"/>
              </a:rPr>
              <a:t>The special properties of partial order can be used to simplifying the diagram</a:t>
            </a:r>
          </a:p>
          <a:p>
            <a:pPr lvl="1" algn="just"/>
            <a:r>
              <a:rPr lang="en-US" altLang="zh-CN"/>
              <a:t>Reflexivity: ring everywhere, so no need</a:t>
            </a:r>
          </a:p>
          <a:p>
            <a:pPr lvl="1" algn="just"/>
            <a:r>
              <a:rPr lang="en-US" altLang="zh-CN"/>
              <a:t>antisymmetric: no cycle, location dependent</a:t>
            </a:r>
          </a:p>
          <a:p>
            <a:pPr lvl="1" algn="just"/>
            <a:r>
              <a:rPr lang="en-US" altLang="zh-CN"/>
              <a:t>Transitivity: there is a path, there is a 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Oval 2"/>
          <p:cNvSpPr>
            <a:spLocks noChangeArrowheads="1"/>
          </p:cNvSpPr>
          <p:nvPr/>
        </p:nvSpPr>
        <p:spPr bwMode="auto">
          <a:xfrm>
            <a:off x="1697038" y="1905000"/>
            <a:ext cx="287337" cy="2873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04975" y="1881188"/>
            <a:ext cx="4111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>
                <a:latin typeface="Times New Roman" pitchFamily="18" charset="0"/>
              </a:rPr>
              <a:t>9</a:t>
            </a:r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1828800" y="2205038"/>
            <a:ext cx="0" cy="236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 flipH="1">
            <a:off x="3044825" y="2198688"/>
            <a:ext cx="0" cy="1108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3140075" y="3592513"/>
            <a:ext cx="428625" cy="981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 flipV="1">
            <a:off x="1930400" y="3544888"/>
            <a:ext cx="996950" cy="1068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 flipV="1">
            <a:off x="3725863" y="3632200"/>
            <a:ext cx="538162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4327525" y="2197100"/>
            <a:ext cx="0" cy="1171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5510213" y="2184400"/>
            <a:ext cx="0" cy="1119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1933575" y="4813300"/>
            <a:ext cx="2478088" cy="1231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3730625" y="4841875"/>
            <a:ext cx="749300" cy="1144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 flipH="1">
            <a:off x="4567238" y="3563938"/>
            <a:ext cx="942975" cy="2373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 flipH="1">
            <a:off x="4643438" y="2182813"/>
            <a:ext cx="2014537" cy="3800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 flipH="1">
            <a:off x="4672013" y="2182813"/>
            <a:ext cx="3230562" cy="384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20" name="Oval 16"/>
          <p:cNvSpPr>
            <a:spLocks noChangeArrowheads="1"/>
          </p:cNvSpPr>
          <p:nvPr/>
        </p:nvSpPr>
        <p:spPr bwMode="auto">
          <a:xfrm>
            <a:off x="7848600" y="1905000"/>
            <a:ext cx="287338" cy="2873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21" name="Oval 17"/>
          <p:cNvSpPr>
            <a:spLocks noChangeArrowheads="1"/>
          </p:cNvSpPr>
          <p:nvPr/>
        </p:nvSpPr>
        <p:spPr bwMode="auto">
          <a:xfrm>
            <a:off x="6553200" y="1905000"/>
            <a:ext cx="287338" cy="2873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22" name="Oval 18"/>
          <p:cNvSpPr>
            <a:spLocks noChangeArrowheads="1"/>
          </p:cNvSpPr>
          <p:nvPr/>
        </p:nvSpPr>
        <p:spPr bwMode="auto">
          <a:xfrm>
            <a:off x="4191000" y="1905000"/>
            <a:ext cx="287338" cy="2873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23" name="Oval 19"/>
          <p:cNvSpPr>
            <a:spLocks noChangeArrowheads="1"/>
          </p:cNvSpPr>
          <p:nvPr/>
        </p:nvSpPr>
        <p:spPr bwMode="auto">
          <a:xfrm>
            <a:off x="3514725" y="4557713"/>
            <a:ext cx="287338" cy="2873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24" name="Oval 20"/>
          <p:cNvSpPr>
            <a:spLocks noChangeArrowheads="1"/>
          </p:cNvSpPr>
          <p:nvPr/>
        </p:nvSpPr>
        <p:spPr bwMode="auto">
          <a:xfrm>
            <a:off x="2895600" y="1905000"/>
            <a:ext cx="287338" cy="2873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2838450" y="1852613"/>
            <a:ext cx="706438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>
                <a:latin typeface="Times New Roman" pitchFamily="18" charset="0"/>
              </a:rPr>
              <a:t>12</a:t>
            </a:r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4176713" y="1852613"/>
            <a:ext cx="7683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>
                <a:latin typeface="Times New Roman" pitchFamily="18" charset="0"/>
              </a:rPr>
              <a:t>8</a:t>
            </a:r>
          </a:p>
        </p:txBody>
      </p:sp>
      <p:sp>
        <p:nvSpPr>
          <p:cNvPr id="72727" name="Oval 23"/>
          <p:cNvSpPr>
            <a:spLocks noChangeArrowheads="1"/>
          </p:cNvSpPr>
          <p:nvPr/>
        </p:nvSpPr>
        <p:spPr bwMode="auto">
          <a:xfrm>
            <a:off x="5368925" y="1909763"/>
            <a:ext cx="309563" cy="2571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5291138" y="1862138"/>
            <a:ext cx="604837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>
                <a:latin typeface="Times New Roman" pitchFamily="18" charset="0"/>
              </a:rPr>
              <a:t>10</a:t>
            </a:r>
          </a:p>
        </p:txBody>
      </p: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6500813" y="1847850"/>
            <a:ext cx="820737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>
                <a:latin typeface="Times New Roman" pitchFamily="18" charset="0"/>
              </a:rPr>
              <a:t>11</a:t>
            </a:r>
          </a:p>
        </p:txBody>
      </p:sp>
      <p:sp>
        <p:nvSpPr>
          <p:cNvPr id="72730" name="Oval 26"/>
          <p:cNvSpPr>
            <a:spLocks noChangeArrowheads="1"/>
          </p:cNvSpPr>
          <p:nvPr/>
        </p:nvSpPr>
        <p:spPr bwMode="auto">
          <a:xfrm>
            <a:off x="1676400" y="4572000"/>
            <a:ext cx="287338" cy="2873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31" name="Oval 27"/>
          <p:cNvSpPr>
            <a:spLocks noChangeArrowheads="1"/>
          </p:cNvSpPr>
          <p:nvPr/>
        </p:nvSpPr>
        <p:spPr bwMode="auto">
          <a:xfrm>
            <a:off x="5405438" y="3319463"/>
            <a:ext cx="287337" cy="2873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32" name="Oval 28"/>
          <p:cNvSpPr>
            <a:spLocks noChangeArrowheads="1"/>
          </p:cNvSpPr>
          <p:nvPr/>
        </p:nvSpPr>
        <p:spPr bwMode="auto">
          <a:xfrm>
            <a:off x="4171950" y="3343275"/>
            <a:ext cx="287338" cy="2873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33" name="Oval 29"/>
          <p:cNvSpPr>
            <a:spLocks noChangeArrowheads="1"/>
          </p:cNvSpPr>
          <p:nvPr/>
        </p:nvSpPr>
        <p:spPr bwMode="auto">
          <a:xfrm>
            <a:off x="2909888" y="3295650"/>
            <a:ext cx="287337" cy="2873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34" name="Oval 30"/>
          <p:cNvSpPr>
            <a:spLocks noChangeArrowheads="1"/>
          </p:cNvSpPr>
          <p:nvPr/>
        </p:nvSpPr>
        <p:spPr bwMode="auto">
          <a:xfrm>
            <a:off x="4419600" y="5943600"/>
            <a:ext cx="287338" cy="2873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1662113" y="4538663"/>
            <a:ext cx="4381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>
                <a:latin typeface="Times New Roman" pitchFamily="18" charset="0"/>
              </a:rPr>
              <a:t>3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2924175" y="3267075"/>
            <a:ext cx="703263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>
                <a:latin typeface="Times New Roman" pitchFamily="18" charset="0"/>
              </a:rPr>
              <a:t>6</a:t>
            </a:r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3519488" y="4537075"/>
            <a:ext cx="87153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>
                <a:latin typeface="Times New Roman" pitchFamily="18" charset="0"/>
              </a:rPr>
              <a:t>2</a:t>
            </a:r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4162425" y="3290888"/>
            <a:ext cx="5746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>
                <a:latin typeface="Times New Roman" pitchFamily="18" charset="0"/>
              </a:rPr>
              <a:t>4</a:t>
            </a:r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5395913" y="3267075"/>
            <a:ext cx="71755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>
                <a:latin typeface="Times New Roman" pitchFamily="18" charset="0"/>
              </a:rPr>
              <a:t>5</a:t>
            </a:r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4411663" y="5899150"/>
            <a:ext cx="935037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>
                <a:latin typeface="Times New Roman" pitchFamily="18" charset="0"/>
              </a:rPr>
              <a:t>1</a:t>
            </a:r>
          </a:p>
        </p:txBody>
      </p:sp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7829550" y="1847850"/>
            <a:ext cx="7683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>
                <a:latin typeface="Times New Roman" pitchFamily="18" charset="0"/>
              </a:rPr>
              <a:t>7</a:t>
            </a:r>
          </a:p>
        </p:txBody>
      </p:sp>
      <p:sp>
        <p:nvSpPr>
          <p:cNvPr id="72742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Divisability on {1,2,3,...12}</a:t>
            </a:r>
          </a:p>
        </p:txBody>
      </p:sp>
      <p:sp>
        <p:nvSpPr>
          <p:cNvPr id="72743" name="Line 39"/>
          <p:cNvSpPr>
            <a:spLocks noChangeShapeType="1"/>
          </p:cNvSpPr>
          <p:nvPr/>
        </p:nvSpPr>
        <p:spPr bwMode="auto">
          <a:xfrm flipH="1" flipV="1">
            <a:off x="3157538" y="2128838"/>
            <a:ext cx="1057275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4" name="Freeform 40"/>
          <p:cNvSpPr>
            <a:spLocks/>
          </p:cNvSpPr>
          <p:nvPr/>
        </p:nvSpPr>
        <p:spPr bwMode="auto">
          <a:xfrm>
            <a:off x="3779838" y="2205038"/>
            <a:ext cx="1655762" cy="2447925"/>
          </a:xfrm>
          <a:custGeom>
            <a:avLst/>
            <a:gdLst/>
            <a:ahLst/>
            <a:cxnLst>
              <a:cxn ang="0">
                <a:pos x="0" y="1542"/>
              </a:cxn>
              <a:cxn ang="0">
                <a:pos x="726" y="816"/>
              </a:cxn>
              <a:cxn ang="0">
                <a:pos x="1043" y="0"/>
              </a:cxn>
            </a:cxnLst>
            <a:rect l="0" t="0" r="r" b="b"/>
            <a:pathLst>
              <a:path w="1043" h="1542">
                <a:moveTo>
                  <a:pt x="0" y="1542"/>
                </a:moveTo>
                <a:cubicBezTo>
                  <a:pt x="276" y="1307"/>
                  <a:pt x="552" y="1073"/>
                  <a:pt x="726" y="816"/>
                </a:cubicBezTo>
                <a:cubicBezTo>
                  <a:pt x="900" y="559"/>
                  <a:pt x="971" y="279"/>
                  <a:pt x="104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Containment on </a:t>
            </a:r>
            <a:r>
              <a:rPr lang="en-US" altLang="zh-CN">
                <a:sym typeface="Symbol" pitchFamily="18" charset="2"/>
              </a:rPr>
              <a:t>({a,b,c})</a:t>
            </a:r>
            <a:endParaRPr lang="en-US" altLang="zh-CN"/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3352800" y="2057400"/>
            <a:ext cx="1524000" cy="6096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99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614738" y="2128838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{</a:t>
            </a:r>
            <a:r>
              <a:rPr kumimoji="1" lang="en-US" altLang="zh-CN" sz="2400">
                <a:latin typeface="Times New Roman" pitchFamily="18" charset="0"/>
              </a:rPr>
              <a:t>a,b,c}</a:t>
            </a: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1319213" y="3209925"/>
            <a:ext cx="1524000" cy="6096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99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709738" y="3281363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{</a:t>
            </a:r>
            <a:r>
              <a:rPr kumimoji="1" lang="en-US" altLang="zh-CN" sz="2400">
                <a:latin typeface="Times New Roman" pitchFamily="18" charset="0"/>
              </a:rPr>
              <a:t>a,b}</a:t>
            </a:r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3405188" y="3209925"/>
            <a:ext cx="1524000" cy="6096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99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3795713" y="3309938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{</a:t>
            </a:r>
            <a:r>
              <a:rPr kumimoji="1" lang="en-US" altLang="zh-CN" sz="2400">
                <a:latin typeface="Times New Roman" pitchFamily="18" charset="0"/>
              </a:rPr>
              <a:t>a,c}</a:t>
            </a:r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5676900" y="3209925"/>
            <a:ext cx="1524000" cy="6096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99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6053138" y="3281363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{</a:t>
            </a:r>
            <a:r>
              <a:rPr kumimoji="1" lang="en-US" altLang="zh-CN" sz="2400">
                <a:latin typeface="Times New Roman" pitchFamily="18" charset="0"/>
              </a:rPr>
              <a:t>b,c}</a:t>
            </a:r>
          </a:p>
        </p:txBody>
      </p:sp>
      <p:sp>
        <p:nvSpPr>
          <p:cNvPr id="73739" name="Oval 11"/>
          <p:cNvSpPr>
            <a:spLocks noChangeArrowheads="1"/>
          </p:cNvSpPr>
          <p:nvPr/>
        </p:nvSpPr>
        <p:spPr bwMode="auto">
          <a:xfrm>
            <a:off x="1285875" y="4448175"/>
            <a:ext cx="1524000" cy="6096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99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1819275" y="4519613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{</a:t>
            </a:r>
            <a:r>
              <a:rPr kumimoji="1" lang="en-US" altLang="zh-CN" sz="2400">
                <a:latin typeface="Times New Roman" pitchFamily="18" charset="0"/>
              </a:rPr>
              <a:t>a}</a:t>
            </a:r>
          </a:p>
        </p:txBody>
      </p:sp>
      <p:sp>
        <p:nvSpPr>
          <p:cNvPr id="73741" name="Oval 13"/>
          <p:cNvSpPr>
            <a:spLocks noChangeArrowheads="1"/>
          </p:cNvSpPr>
          <p:nvPr/>
        </p:nvSpPr>
        <p:spPr bwMode="auto">
          <a:xfrm>
            <a:off x="3371850" y="4448175"/>
            <a:ext cx="1524000" cy="6096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99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3933825" y="4505325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{</a:t>
            </a:r>
            <a:r>
              <a:rPr kumimoji="1" lang="en-US" altLang="zh-CN" sz="2400">
                <a:latin typeface="Times New Roman" pitchFamily="18" charset="0"/>
              </a:rPr>
              <a:t>b}</a:t>
            </a:r>
          </a:p>
        </p:txBody>
      </p:sp>
      <p:sp>
        <p:nvSpPr>
          <p:cNvPr id="73743" name="Oval 15"/>
          <p:cNvSpPr>
            <a:spLocks noChangeArrowheads="1"/>
          </p:cNvSpPr>
          <p:nvPr/>
        </p:nvSpPr>
        <p:spPr bwMode="auto">
          <a:xfrm>
            <a:off x="5643563" y="4448175"/>
            <a:ext cx="1524000" cy="6096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99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6105525" y="45339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{</a:t>
            </a:r>
            <a:r>
              <a:rPr kumimoji="1" lang="en-US" altLang="zh-CN" sz="2400">
                <a:latin typeface="Times New Roman" pitchFamily="18" charset="0"/>
              </a:rPr>
              <a:t>c}</a:t>
            </a:r>
          </a:p>
        </p:txBody>
      </p:sp>
      <p:sp>
        <p:nvSpPr>
          <p:cNvPr id="73745" name="Oval 17"/>
          <p:cNvSpPr>
            <a:spLocks noChangeArrowheads="1"/>
          </p:cNvSpPr>
          <p:nvPr/>
        </p:nvSpPr>
        <p:spPr bwMode="auto">
          <a:xfrm>
            <a:off x="3405188" y="5624513"/>
            <a:ext cx="1524000" cy="6096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99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3581400" y="569595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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 flipH="1" flipV="1">
            <a:off x="2600325" y="4943475"/>
            <a:ext cx="914400" cy="814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 flipV="1">
            <a:off x="4157663" y="5057775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 flipV="1">
            <a:off x="4772025" y="4986338"/>
            <a:ext cx="1157288" cy="757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 flipV="1">
            <a:off x="2085975" y="3800475"/>
            <a:ext cx="0" cy="642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 flipV="1">
            <a:off x="2371725" y="3786188"/>
            <a:ext cx="14859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2" name="Line 24"/>
          <p:cNvSpPr>
            <a:spLocks noChangeShapeType="1"/>
          </p:cNvSpPr>
          <p:nvPr/>
        </p:nvSpPr>
        <p:spPr bwMode="auto">
          <a:xfrm flipH="1" flipV="1">
            <a:off x="2700338" y="3686175"/>
            <a:ext cx="1014412" cy="814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 flipV="1">
            <a:off x="4629150" y="3743325"/>
            <a:ext cx="1371600" cy="757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 flipH="1" flipV="1">
            <a:off x="4772025" y="3700463"/>
            <a:ext cx="1228725" cy="814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5" name="Line 27"/>
          <p:cNvSpPr>
            <a:spLocks noChangeShapeType="1"/>
          </p:cNvSpPr>
          <p:nvPr/>
        </p:nvSpPr>
        <p:spPr bwMode="auto">
          <a:xfrm flipV="1">
            <a:off x="6415088" y="3800475"/>
            <a:ext cx="0" cy="642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6" name="Line 28"/>
          <p:cNvSpPr>
            <a:spLocks noChangeShapeType="1"/>
          </p:cNvSpPr>
          <p:nvPr/>
        </p:nvSpPr>
        <p:spPr bwMode="auto">
          <a:xfrm flipV="1">
            <a:off x="2400300" y="2586038"/>
            <a:ext cx="120015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 flipV="1">
            <a:off x="4157663" y="2671763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8" name="Line 30"/>
          <p:cNvSpPr>
            <a:spLocks noChangeShapeType="1"/>
          </p:cNvSpPr>
          <p:nvPr/>
        </p:nvSpPr>
        <p:spPr bwMode="auto">
          <a:xfrm flipH="1" flipV="1">
            <a:off x="4786313" y="2514600"/>
            <a:ext cx="1328737" cy="72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1">
      <a:dk1>
        <a:srgbClr val="000000"/>
      </a:dk1>
      <a:lt1>
        <a:srgbClr val="FFFFFF"/>
      </a:lt1>
      <a:dk2>
        <a:srgbClr val="000000"/>
      </a:dk2>
      <a:lt2>
        <a:srgbClr val="779F92"/>
      </a:lt2>
      <a:accent1>
        <a:srgbClr val="33CCCC"/>
      </a:accent1>
      <a:accent2>
        <a:srgbClr val="9DC2D7"/>
      </a:accent2>
      <a:accent3>
        <a:srgbClr val="FFFFFF"/>
      </a:accent3>
      <a:accent4>
        <a:srgbClr val="000000"/>
      </a:accent4>
      <a:accent5>
        <a:srgbClr val="ADE2E2"/>
      </a:accent5>
      <a:accent6>
        <a:srgbClr val="8EB0C3"/>
      </a:accent6>
      <a:hlink>
        <a:srgbClr val="006666"/>
      </a:hlink>
      <a:folHlink>
        <a:srgbClr val="CCCCFF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639</TotalTime>
  <Words>2431</Words>
  <Application>Microsoft Office PowerPoint</Application>
  <PresentationFormat>全屏显示(4:3)</PresentationFormat>
  <Paragraphs>304</Paragraphs>
  <Slides>37</Slides>
  <Notes>37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0" baseType="lpstr">
      <vt:lpstr>Pixel</vt:lpstr>
      <vt:lpstr>Equation</vt:lpstr>
      <vt:lpstr>Document</vt:lpstr>
      <vt:lpstr>Partial Order and Lattices</vt:lpstr>
      <vt:lpstr>At the Last Classes</vt:lpstr>
      <vt:lpstr>Partial Order and Lattices</vt:lpstr>
      <vt:lpstr>Partial Order</vt:lpstr>
      <vt:lpstr>Partially Ordered Set</vt:lpstr>
      <vt:lpstr>Product Partial Order</vt:lpstr>
      <vt:lpstr>Hasse Diagrams</vt:lpstr>
      <vt:lpstr>Divisability on {1,2,3,...12}</vt:lpstr>
      <vt:lpstr>Containment on ({a,b,c})</vt:lpstr>
      <vt:lpstr>Isomophism</vt:lpstr>
      <vt:lpstr>Maximal and Minimal Elements</vt:lpstr>
      <vt:lpstr>Existence of Maximal/Minimal Elements</vt:lpstr>
      <vt:lpstr>Examples of Maximal/Minimal Elements</vt:lpstr>
      <vt:lpstr>Greatest and Least Elements</vt:lpstr>
      <vt:lpstr>Examples of Greatest and Least Elements</vt:lpstr>
      <vt:lpstr>Uniqueness of Largest Element</vt:lpstr>
      <vt:lpstr>Bounds of Subsets of Poset</vt:lpstr>
      <vt:lpstr>Example of Bounds</vt:lpstr>
      <vt:lpstr>Linear Ordering and Well-Ordering</vt:lpstr>
      <vt:lpstr>Chain and Anti-chain</vt:lpstr>
      <vt:lpstr>Order in Disorder</vt:lpstr>
      <vt:lpstr>Order in Disorder: PO Model</vt:lpstr>
      <vt:lpstr>Lattices</vt:lpstr>
      <vt:lpstr>Examples of Lattice</vt:lpstr>
      <vt:lpstr>Lattice and Hasse Diagram</vt:lpstr>
      <vt:lpstr>Basic Formula about Lattices</vt:lpstr>
      <vt:lpstr>Algebraic Properties of Lattice</vt:lpstr>
      <vt:lpstr>More Properties of Lattices</vt:lpstr>
      <vt:lpstr>More Properties of Lattice</vt:lpstr>
      <vt:lpstr>Sublattice</vt:lpstr>
      <vt:lpstr>Several Special Lattice</vt:lpstr>
      <vt:lpstr>Distributive Lattice</vt:lpstr>
      <vt:lpstr>Characteristics of Distributive Lattices</vt:lpstr>
      <vt:lpstr>Bounded Lattice</vt:lpstr>
      <vt:lpstr>Complement </vt:lpstr>
      <vt:lpstr>Uniqueness of Complement</vt:lpstr>
      <vt:lpstr>Home Assignments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Daoxu</dc:creator>
  <cp:lastModifiedBy>Chen Daoxu</cp:lastModifiedBy>
  <cp:revision>35</cp:revision>
  <dcterms:created xsi:type="dcterms:W3CDTF">1601-01-01T00:00:00Z</dcterms:created>
  <dcterms:modified xsi:type="dcterms:W3CDTF">2011-11-15T05:09:50Z</dcterms:modified>
</cp:coreProperties>
</file>